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4" r:id="rId2"/>
    <p:sldId id="507" r:id="rId3"/>
    <p:sldId id="485" r:id="rId4"/>
    <p:sldId id="489" r:id="rId5"/>
    <p:sldId id="490" r:id="rId6"/>
    <p:sldId id="547" r:id="rId7"/>
    <p:sldId id="548" r:id="rId8"/>
    <p:sldId id="549" r:id="rId9"/>
    <p:sldId id="565" r:id="rId10"/>
    <p:sldId id="550" r:id="rId11"/>
    <p:sldId id="551" r:id="rId12"/>
    <p:sldId id="552" r:id="rId13"/>
    <p:sldId id="556" r:id="rId14"/>
    <p:sldId id="557" r:id="rId15"/>
    <p:sldId id="558" r:id="rId16"/>
    <p:sldId id="555" r:id="rId17"/>
    <p:sldId id="559" r:id="rId18"/>
    <p:sldId id="560" r:id="rId19"/>
    <p:sldId id="562" r:id="rId20"/>
    <p:sldId id="563" r:id="rId21"/>
    <p:sldId id="564" r:id="rId22"/>
    <p:sldId id="566" r:id="rId23"/>
    <p:sldId id="567" r:id="rId24"/>
  </p:sldIdLst>
  <p:sldSz cx="9144000" cy="6858000" type="screen4x3"/>
  <p:notesSz cx="6858000" cy="9144000"/>
  <p:defaultTextStyle>
    <a:defPPr>
      <a:defRPr lang="en-US"/>
    </a:defPPr>
    <a:lvl1pPr algn="l" rtl="0" fontAlgn="base">
      <a:spcBef>
        <a:spcPct val="0"/>
      </a:spcBef>
      <a:spcAft>
        <a:spcPct val="0"/>
      </a:spcAft>
      <a:defRPr sz="2200" kern="1200">
        <a:solidFill>
          <a:schemeClr val="accent2"/>
        </a:solidFill>
        <a:latin typeface="Arial Unicode MS" pitchFamily="34" charset="-128"/>
        <a:ea typeface="+mn-ea"/>
        <a:cs typeface="Times New Roman" pitchFamily="18" charset="0"/>
      </a:defRPr>
    </a:lvl1pPr>
    <a:lvl2pPr marL="457200" algn="l" rtl="0" fontAlgn="base">
      <a:spcBef>
        <a:spcPct val="0"/>
      </a:spcBef>
      <a:spcAft>
        <a:spcPct val="0"/>
      </a:spcAft>
      <a:defRPr sz="2200" kern="1200">
        <a:solidFill>
          <a:schemeClr val="accent2"/>
        </a:solidFill>
        <a:latin typeface="Arial Unicode MS" pitchFamily="34" charset="-128"/>
        <a:ea typeface="+mn-ea"/>
        <a:cs typeface="Times New Roman" pitchFamily="18" charset="0"/>
      </a:defRPr>
    </a:lvl2pPr>
    <a:lvl3pPr marL="914400" algn="l" rtl="0" fontAlgn="base">
      <a:spcBef>
        <a:spcPct val="0"/>
      </a:spcBef>
      <a:spcAft>
        <a:spcPct val="0"/>
      </a:spcAft>
      <a:defRPr sz="2200" kern="1200">
        <a:solidFill>
          <a:schemeClr val="accent2"/>
        </a:solidFill>
        <a:latin typeface="Arial Unicode MS" pitchFamily="34" charset="-128"/>
        <a:ea typeface="+mn-ea"/>
        <a:cs typeface="Times New Roman" pitchFamily="18" charset="0"/>
      </a:defRPr>
    </a:lvl3pPr>
    <a:lvl4pPr marL="1371600" algn="l" rtl="0" fontAlgn="base">
      <a:spcBef>
        <a:spcPct val="0"/>
      </a:spcBef>
      <a:spcAft>
        <a:spcPct val="0"/>
      </a:spcAft>
      <a:defRPr sz="2200" kern="1200">
        <a:solidFill>
          <a:schemeClr val="accent2"/>
        </a:solidFill>
        <a:latin typeface="Arial Unicode MS" pitchFamily="34" charset="-128"/>
        <a:ea typeface="+mn-ea"/>
        <a:cs typeface="Times New Roman" pitchFamily="18" charset="0"/>
      </a:defRPr>
    </a:lvl4pPr>
    <a:lvl5pPr marL="1828800" algn="l" rtl="0" fontAlgn="base">
      <a:spcBef>
        <a:spcPct val="0"/>
      </a:spcBef>
      <a:spcAft>
        <a:spcPct val="0"/>
      </a:spcAft>
      <a:defRPr sz="2200" kern="1200">
        <a:solidFill>
          <a:schemeClr val="accent2"/>
        </a:solidFill>
        <a:latin typeface="Arial Unicode MS" pitchFamily="34" charset="-128"/>
        <a:ea typeface="+mn-ea"/>
        <a:cs typeface="Times New Roman" pitchFamily="18" charset="0"/>
      </a:defRPr>
    </a:lvl5pPr>
    <a:lvl6pPr marL="2286000" algn="l" defTabSz="914400" rtl="0" eaLnBrk="1" latinLnBrk="0" hangingPunct="1">
      <a:defRPr sz="2200" kern="1200">
        <a:solidFill>
          <a:schemeClr val="accent2"/>
        </a:solidFill>
        <a:latin typeface="Arial Unicode MS" pitchFamily="34" charset="-128"/>
        <a:ea typeface="+mn-ea"/>
        <a:cs typeface="Times New Roman" pitchFamily="18" charset="0"/>
      </a:defRPr>
    </a:lvl6pPr>
    <a:lvl7pPr marL="2743200" algn="l" defTabSz="914400" rtl="0" eaLnBrk="1" latinLnBrk="0" hangingPunct="1">
      <a:defRPr sz="2200" kern="1200">
        <a:solidFill>
          <a:schemeClr val="accent2"/>
        </a:solidFill>
        <a:latin typeface="Arial Unicode MS" pitchFamily="34" charset="-128"/>
        <a:ea typeface="+mn-ea"/>
        <a:cs typeface="Times New Roman" pitchFamily="18" charset="0"/>
      </a:defRPr>
    </a:lvl7pPr>
    <a:lvl8pPr marL="3200400" algn="l" defTabSz="914400" rtl="0" eaLnBrk="1" latinLnBrk="0" hangingPunct="1">
      <a:defRPr sz="2200" kern="1200">
        <a:solidFill>
          <a:schemeClr val="accent2"/>
        </a:solidFill>
        <a:latin typeface="Arial Unicode MS" pitchFamily="34" charset="-128"/>
        <a:ea typeface="+mn-ea"/>
        <a:cs typeface="Times New Roman" pitchFamily="18" charset="0"/>
      </a:defRPr>
    </a:lvl8pPr>
    <a:lvl9pPr marL="3657600" algn="l" defTabSz="914400" rtl="0" eaLnBrk="1" latinLnBrk="0" hangingPunct="1">
      <a:defRPr sz="2200" kern="1200">
        <a:solidFill>
          <a:schemeClr val="accent2"/>
        </a:solidFill>
        <a:latin typeface="Arial Unicode MS" pitchFamily="34" charset="-128"/>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000"/>
    <a:srgbClr val="BC8F00"/>
    <a:srgbClr val="990000"/>
    <a:srgbClr val="000066"/>
    <a:srgbClr val="FF3300"/>
    <a:srgbClr val="00B050"/>
    <a:srgbClr val="00CC99"/>
    <a:srgbClr val="006600"/>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4694" autoAdjust="0"/>
  </p:normalViewPr>
  <p:slideViewPr>
    <p:cSldViewPr>
      <p:cViewPr varScale="1">
        <p:scale>
          <a:sx n="86" d="100"/>
          <a:sy n="86"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81"/>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fld id="{07E55BC3-745E-4E2E-BB5A-E59E5A63954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43"/>
          <p:cNvSpPr>
            <a:spLocks noGrp="1" noChangeArrowheads="1"/>
          </p:cNvSpPr>
          <p:nvPr>
            <p:ph type="sldNum" sz="quarter"/>
          </p:nvPr>
        </p:nvSpPr>
        <p:spPr>
          <a:noFill/>
        </p:spPr>
        <p:txBody>
          <a:bodyPr/>
          <a:lstStyle/>
          <a:p>
            <a:fld id="{060AC27D-6B7F-45CD-A67B-E62127352DAB}" type="slidenum">
              <a:rPr lang="en-US" smtClean="0"/>
              <a:pPr/>
              <a:t>10</a:t>
            </a:fld>
            <a:endParaRPr lang="en-US" smtClean="0"/>
          </a:p>
        </p:txBody>
      </p:sp>
      <p:sp>
        <p:nvSpPr>
          <p:cNvPr id="35843"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en-US">
              <a:ea typeface="Lucida Sans Unicode" charset="0"/>
              <a:cs typeface="Lucida Sans Unicode" charset="0"/>
            </a:endParaRPr>
          </a:p>
        </p:txBody>
      </p:sp>
      <p:sp>
        <p:nvSpPr>
          <p:cNvPr id="35844" name="Text Box 2"/>
          <p:cNvSpPr>
            <a:spLocks noGrp="1" noChangeArrowheads="1"/>
          </p:cNvSpPr>
          <p:nvPr>
            <p:ph type="body"/>
          </p:nvPr>
        </p:nvSpPr>
        <p:spPr>
          <a:xfrm>
            <a:off x="686361" y="4342535"/>
            <a:ext cx="5476875" cy="4104409"/>
          </a:xfrm>
          <a:noFill/>
          <a:ln/>
        </p:spPr>
        <p:txBody>
          <a:bodyPr tIns="6784"/>
          <a:lstStyle/>
          <a:p>
            <a:pPr>
              <a:lnSpc>
                <a:spcPct val="95000"/>
              </a:lnSpc>
              <a:spcBef>
                <a:spcPts val="404"/>
              </a:spcBef>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r>
              <a:rPr lang="en-US" dirty="0" smtClean="0">
                <a:ea typeface="Lucida Sans Unicode" charset="0"/>
                <a:cs typeface="Lucida Sans Unicode" charset="0"/>
              </a:rPr>
              <a:t>Thank you for the opportunity to present this work that we did recently. I'll be presenting two projects, one of which is summarized in this paper and the other still  unpublished.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43"/>
          <p:cNvSpPr>
            <a:spLocks noGrp="1" noChangeArrowheads="1"/>
          </p:cNvSpPr>
          <p:nvPr>
            <p:ph type="sldNum" sz="quarter"/>
          </p:nvPr>
        </p:nvSpPr>
        <p:spPr>
          <a:noFill/>
        </p:spPr>
        <p:txBody>
          <a:bodyPr/>
          <a:lstStyle/>
          <a:p>
            <a:fld id="{858196F3-C640-4972-B093-43C5FADBC5A4}" type="slidenum">
              <a:rPr lang="en-US" smtClean="0"/>
              <a:pPr/>
              <a:t>11</a:t>
            </a:fld>
            <a:endParaRPr lang="en-US" smtClean="0"/>
          </a:p>
        </p:txBody>
      </p:sp>
      <p:sp>
        <p:nvSpPr>
          <p:cNvPr id="36867"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en-US">
              <a:ea typeface="Lucida Sans Unicode" charset="0"/>
              <a:cs typeface="Lucida Sans Unicode" charset="0"/>
            </a:endParaRPr>
          </a:p>
        </p:txBody>
      </p:sp>
      <p:sp>
        <p:nvSpPr>
          <p:cNvPr id="36868" name="Text Box 2"/>
          <p:cNvSpPr>
            <a:spLocks noGrp="1" noChangeArrowheads="1"/>
          </p:cNvSpPr>
          <p:nvPr>
            <p:ph type="body"/>
          </p:nvPr>
        </p:nvSpPr>
        <p:spPr>
          <a:xfrm>
            <a:off x="686361" y="4342535"/>
            <a:ext cx="5476875" cy="4104409"/>
          </a:xfrm>
          <a:noFill/>
          <a:ln/>
        </p:spPr>
        <p:txBody>
          <a:bodyPr tIns="6784"/>
          <a:lstStyle/>
          <a:p>
            <a:pPr>
              <a:lnSpc>
                <a:spcPct val="95000"/>
              </a:lnSpc>
              <a:spcBef>
                <a:spcPts val="404"/>
              </a:spcBef>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r>
              <a:rPr lang="en-US" dirty="0" smtClean="0">
                <a:ea typeface="Lucida Sans Unicode" charset="0"/>
                <a:cs typeface="Lucida Sans Unicode" charset="0"/>
              </a:rPr>
              <a:t>Thank you for the opportunity to present this work that we did recently. I'll be presenting two projects, one of which is summarized in this paper and the other still  unpublished.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43"/>
          <p:cNvSpPr txBox="1">
            <a:spLocks noGrp="1" noChangeArrowheads="1"/>
          </p:cNvSpPr>
          <p:nvPr/>
        </p:nvSpPr>
        <p:spPr bwMode="auto">
          <a:xfrm>
            <a:off x="3881438" y="8686512"/>
            <a:ext cx="2923334" cy="402647"/>
          </a:xfrm>
          <a:prstGeom prst="rect">
            <a:avLst/>
          </a:prstGeom>
          <a:noFill/>
          <a:ln w="9525">
            <a:noFill/>
            <a:round/>
            <a:headEnd/>
            <a:tailEnd/>
          </a:ln>
        </p:spPr>
        <p:txBody>
          <a:bodyPr lIns="0" tIns="0" rIns="0" bIns="0" anchor="b"/>
          <a:lstStyle/>
          <a:p>
            <a:pPr algn="r">
              <a:lnSpc>
                <a:spcPct val="86000"/>
              </a:lnSpc>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fld id="{9D176B92-221F-4850-AE7E-6CB1E9531E01}" type="slidenum">
              <a:rPr lang="he-IL" sz="1300">
                <a:solidFill>
                  <a:srgbClr val="000000"/>
                </a:solidFill>
                <a:latin typeface="Times New Roman" pitchFamily="16" charset="0"/>
              </a:rPr>
              <a:pPr algn="r">
                <a:lnSpc>
                  <a:spcPct val="86000"/>
                </a:lnSpc>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t>12</a:t>
            </a:fld>
            <a:endParaRPr lang="en-US" sz="1300" dirty="0">
              <a:solidFill>
                <a:srgbClr val="000000"/>
              </a:solidFill>
              <a:latin typeface="Times New Roman" pitchFamily="16" charset="0"/>
              <a:ea typeface="Lucida Sans Unicode" charset="0"/>
              <a:cs typeface="Lucida Sans Unicode" charset="0"/>
            </a:endParaRPr>
          </a:p>
        </p:txBody>
      </p:sp>
      <p:sp>
        <p:nvSpPr>
          <p:cNvPr id="37891"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en-US">
              <a:ea typeface="Lucida Sans Unicode" charset="0"/>
              <a:cs typeface="Lucida Sans Unicode" charset="0"/>
            </a:endParaRPr>
          </a:p>
        </p:txBody>
      </p:sp>
      <p:sp>
        <p:nvSpPr>
          <p:cNvPr id="37892" name="Text Box 2"/>
          <p:cNvSpPr>
            <a:spLocks noGrp="1" noChangeArrowheads="1"/>
          </p:cNvSpPr>
          <p:nvPr>
            <p:ph type="body"/>
          </p:nvPr>
        </p:nvSpPr>
        <p:spPr>
          <a:xfrm>
            <a:off x="686361" y="4342535"/>
            <a:ext cx="5476875" cy="4104409"/>
          </a:xfrm>
          <a:noFill/>
          <a:ln/>
        </p:spPr>
        <p:txBody>
          <a:bodyPr tIns="6784"/>
          <a:lstStyle/>
          <a:p>
            <a:pPr>
              <a:lnSpc>
                <a:spcPct val="95000"/>
              </a:lnSpc>
              <a:spcBef>
                <a:spcPts val="404"/>
              </a:spcBef>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r>
              <a:rPr lang="en-US" dirty="0" smtClean="0">
                <a:ea typeface="Lucida Sans Unicode" charset="0"/>
                <a:cs typeface="Lucida Sans Unicode" charset="0"/>
              </a:rPr>
              <a:t>Thank you for the opportunity to present this work that we did recently. I'll be presenting two projects, one of which is summarized in this paper and the other still  unpublished.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43"/>
          <p:cNvSpPr>
            <a:spLocks noGrp="1" noChangeArrowheads="1"/>
          </p:cNvSpPr>
          <p:nvPr>
            <p:ph type="sldNum" sz="quarter"/>
          </p:nvPr>
        </p:nvSpPr>
        <p:spPr>
          <a:noFill/>
        </p:spPr>
        <p:txBody>
          <a:bodyPr/>
          <a:lstStyle/>
          <a:p>
            <a:fld id="{3A51C845-DD9B-4A9F-B3EE-88DC987BC3E2}" type="slidenum">
              <a:rPr lang="en-US" smtClean="0"/>
              <a:pPr/>
              <a:t>13</a:t>
            </a:fld>
            <a:endParaRPr lang="en-US" smtClean="0"/>
          </a:p>
        </p:txBody>
      </p:sp>
      <p:sp>
        <p:nvSpPr>
          <p:cNvPr id="39939"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en-US">
              <a:ea typeface="Lucida Sans Unicode" charset="0"/>
              <a:cs typeface="Lucida Sans Unicode" charset="0"/>
            </a:endParaRPr>
          </a:p>
        </p:txBody>
      </p:sp>
      <p:sp>
        <p:nvSpPr>
          <p:cNvPr id="39940" name="Text Box 2"/>
          <p:cNvSpPr>
            <a:spLocks noGrp="1" noChangeArrowheads="1"/>
          </p:cNvSpPr>
          <p:nvPr>
            <p:ph type="body"/>
          </p:nvPr>
        </p:nvSpPr>
        <p:spPr>
          <a:xfrm>
            <a:off x="686361" y="4342535"/>
            <a:ext cx="5476875" cy="4104409"/>
          </a:xfrm>
          <a:noFill/>
          <a:ln/>
        </p:spPr>
        <p:txBody>
          <a:bodyPr tIns="6784"/>
          <a:lstStyle/>
          <a:p>
            <a:pPr>
              <a:lnSpc>
                <a:spcPct val="95000"/>
              </a:lnSpc>
              <a:spcBef>
                <a:spcPts val="404"/>
              </a:spcBef>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r>
              <a:rPr lang="en-US" dirty="0" smtClean="0">
                <a:ea typeface="Lucida Sans Unicode" charset="0"/>
                <a:cs typeface="Lucida Sans Unicode" charset="0"/>
              </a:rPr>
              <a:t>Thank you for the opportunity to present this work that we did recently. I'll be presenting two projects, one of which is summarized in this paper and the other still  unpublished.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43"/>
          <p:cNvSpPr>
            <a:spLocks noGrp="1" noChangeArrowheads="1"/>
          </p:cNvSpPr>
          <p:nvPr>
            <p:ph type="sldNum" sz="quarter"/>
          </p:nvPr>
        </p:nvSpPr>
        <p:spPr>
          <a:noFill/>
        </p:spPr>
        <p:txBody>
          <a:bodyPr/>
          <a:lstStyle/>
          <a:p>
            <a:fld id="{89E36586-B3AA-4BEF-BB17-7EFE4EF68BD0}" type="slidenum">
              <a:rPr lang="en-US" smtClean="0"/>
              <a:pPr/>
              <a:t>14</a:t>
            </a:fld>
            <a:endParaRPr lang="en-US" smtClean="0"/>
          </a:p>
        </p:txBody>
      </p:sp>
      <p:sp>
        <p:nvSpPr>
          <p:cNvPr id="40963"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en-US">
              <a:ea typeface="Lucida Sans Unicode" charset="0"/>
              <a:cs typeface="Lucida Sans Unicode" charset="0"/>
            </a:endParaRPr>
          </a:p>
        </p:txBody>
      </p:sp>
      <p:sp>
        <p:nvSpPr>
          <p:cNvPr id="40964" name="Text Box 2"/>
          <p:cNvSpPr>
            <a:spLocks noGrp="1" noChangeArrowheads="1"/>
          </p:cNvSpPr>
          <p:nvPr>
            <p:ph type="body"/>
          </p:nvPr>
        </p:nvSpPr>
        <p:spPr>
          <a:xfrm>
            <a:off x="686361" y="4342535"/>
            <a:ext cx="5476875" cy="4104409"/>
          </a:xfrm>
          <a:noFill/>
          <a:ln/>
        </p:spPr>
        <p:txBody>
          <a:bodyPr tIns="6784"/>
          <a:lstStyle/>
          <a:p>
            <a:pPr>
              <a:lnSpc>
                <a:spcPct val="95000"/>
              </a:lnSpc>
              <a:spcBef>
                <a:spcPts val="404"/>
              </a:spcBef>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r>
              <a:rPr lang="en-US" dirty="0" smtClean="0">
                <a:ea typeface="Lucida Sans Unicode" charset="0"/>
                <a:cs typeface="Lucida Sans Unicode" charset="0"/>
              </a:rPr>
              <a:t>Thank you for the opportunity to present this work that we did recently. I'll be presenting two projects, one of which is summarized in this paper and the other still  unpublished.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43"/>
          <p:cNvSpPr>
            <a:spLocks noGrp="1" noChangeArrowheads="1"/>
          </p:cNvSpPr>
          <p:nvPr>
            <p:ph type="sldNum" sz="quarter"/>
          </p:nvPr>
        </p:nvSpPr>
        <p:spPr>
          <a:noFill/>
        </p:spPr>
        <p:txBody>
          <a:bodyPr/>
          <a:lstStyle/>
          <a:p>
            <a:fld id="{8667064A-6F81-46F9-BA27-C724186489A3}" type="slidenum">
              <a:rPr lang="en-US" smtClean="0"/>
              <a:pPr/>
              <a:t>16</a:t>
            </a:fld>
            <a:endParaRPr lang="en-US" smtClean="0"/>
          </a:p>
        </p:txBody>
      </p:sp>
      <p:sp>
        <p:nvSpPr>
          <p:cNvPr id="38915"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en-US">
              <a:ea typeface="Lucida Sans Unicode" charset="0"/>
              <a:cs typeface="Lucida Sans Unicode" charset="0"/>
            </a:endParaRPr>
          </a:p>
        </p:txBody>
      </p:sp>
      <p:sp>
        <p:nvSpPr>
          <p:cNvPr id="38916" name="Text Box 2"/>
          <p:cNvSpPr>
            <a:spLocks noGrp="1" noChangeArrowheads="1"/>
          </p:cNvSpPr>
          <p:nvPr>
            <p:ph type="body"/>
          </p:nvPr>
        </p:nvSpPr>
        <p:spPr>
          <a:xfrm>
            <a:off x="686361" y="4342535"/>
            <a:ext cx="5476875" cy="4104409"/>
          </a:xfrm>
          <a:noFill/>
          <a:ln/>
        </p:spPr>
        <p:txBody>
          <a:bodyPr tIns="6784"/>
          <a:lstStyle/>
          <a:p>
            <a:pPr>
              <a:lnSpc>
                <a:spcPct val="95000"/>
              </a:lnSpc>
              <a:spcBef>
                <a:spcPts val="404"/>
              </a:spcBef>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r>
              <a:rPr lang="en-US" dirty="0" smtClean="0">
                <a:ea typeface="Lucida Sans Unicode" charset="0"/>
                <a:cs typeface="Lucida Sans Unicode" charset="0"/>
              </a:rPr>
              <a:t>Thank you for the opportunity to present this work that we did recently. I'll be presenting two projects, one of which is summarized in this paper and the other still  unpublished.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43"/>
          <p:cNvSpPr>
            <a:spLocks noGrp="1" noChangeArrowheads="1"/>
          </p:cNvSpPr>
          <p:nvPr>
            <p:ph type="sldNum" sz="quarter"/>
          </p:nvPr>
        </p:nvSpPr>
        <p:spPr>
          <a:noFill/>
        </p:spPr>
        <p:txBody>
          <a:bodyPr/>
          <a:lstStyle/>
          <a:p>
            <a:fld id="{B7589225-5DE1-4E98-A928-7A028A12EDFE}" type="slidenum">
              <a:rPr lang="en-US" smtClean="0"/>
              <a:pPr/>
              <a:t>19</a:t>
            </a:fld>
            <a:endParaRPr lang="en-US" smtClean="0"/>
          </a:p>
        </p:txBody>
      </p:sp>
      <p:sp>
        <p:nvSpPr>
          <p:cNvPr id="45059" name="Text Box 1"/>
          <p:cNvSpPr txBox="1">
            <a:spLocks noChangeArrowheads="1"/>
          </p:cNvSpPr>
          <p:nvPr/>
        </p:nvSpPr>
        <p:spPr bwMode="auto">
          <a:xfrm>
            <a:off x="1210236" y="694171"/>
            <a:ext cx="4437529" cy="3429000"/>
          </a:xfrm>
          <a:prstGeom prst="rect">
            <a:avLst/>
          </a:prstGeom>
          <a:solidFill>
            <a:srgbClr val="FFFFFF"/>
          </a:solidFill>
          <a:ln w="9360">
            <a:solidFill>
              <a:srgbClr val="000000"/>
            </a:solidFill>
            <a:miter lim="800000"/>
            <a:headEnd/>
            <a:tailEnd/>
          </a:ln>
        </p:spPr>
        <p:txBody>
          <a:bodyPr wrap="none" lIns="82058" tIns="41029" rIns="82058" bIns="41029" anchor="ctr"/>
          <a:lstStyle/>
          <a:p>
            <a:endParaRPr lang="en-US">
              <a:ea typeface="Lucida Sans Unicode" charset="0"/>
              <a:cs typeface="Lucida Sans Unicode" charset="0"/>
            </a:endParaRPr>
          </a:p>
        </p:txBody>
      </p:sp>
      <p:sp>
        <p:nvSpPr>
          <p:cNvPr id="45060" name="Text Box 2"/>
          <p:cNvSpPr>
            <a:spLocks noGrp="1" noChangeArrowheads="1"/>
          </p:cNvSpPr>
          <p:nvPr>
            <p:ph type="body"/>
          </p:nvPr>
        </p:nvSpPr>
        <p:spPr>
          <a:xfrm>
            <a:off x="686361" y="4342535"/>
            <a:ext cx="5476875" cy="4104409"/>
          </a:xfrm>
          <a:noFill/>
          <a:ln/>
        </p:spPr>
        <p:txBody>
          <a:bodyPr tIns="6784"/>
          <a:lstStyle/>
          <a:p>
            <a:pPr>
              <a:lnSpc>
                <a:spcPct val="95000"/>
              </a:lnSpc>
              <a:spcBef>
                <a:spcPts val="404"/>
              </a:spcBef>
              <a:tabLst>
                <a:tab pos="0" algn="l"/>
                <a:tab pos="410291" algn="l"/>
                <a:tab pos="820583" algn="l"/>
                <a:tab pos="1230874" algn="l"/>
                <a:tab pos="1641165" algn="l"/>
                <a:tab pos="2051456" algn="l"/>
                <a:tab pos="2461748" algn="l"/>
                <a:tab pos="2872039" algn="l"/>
                <a:tab pos="3282330" algn="l"/>
                <a:tab pos="3692622" algn="l"/>
                <a:tab pos="4102913" algn="l"/>
                <a:tab pos="4513204" algn="l"/>
                <a:tab pos="4923495" algn="l"/>
                <a:tab pos="5333787" algn="l"/>
                <a:tab pos="5744078" algn="l"/>
                <a:tab pos="6154369" algn="l"/>
                <a:tab pos="6564660" algn="l"/>
                <a:tab pos="6974952" algn="l"/>
                <a:tab pos="7385243" algn="l"/>
                <a:tab pos="7795534" algn="l"/>
                <a:tab pos="8205826" algn="l"/>
              </a:tabLst>
            </a:pPr>
            <a:r>
              <a:rPr lang="en-US" dirty="0" smtClean="0">
                <a:ea typeface="Lucida Sans Unicode" charset="0"/>
                <a:cs typeface="Lucida Sans Unicode" charset="0"/>
              </a:rPr>
              <a:t>Thank you for the opportunity to present this work that we did recently. I'll be presenting two projects, one of which is summarized in this paper and the other still  unpublished.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D778FB-4703-4F6A-94DC-4662BC1C39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21C606-A5AF-4B0C-ADE1-0B32417EA16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24A272-312A-465B-9043-A8200A323C4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6AA9EFA8-0B98-44AB-87D1-CFED286AB89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6DB7CB-0B93-4AEA-9EAA-5545379B2A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E37089-9D6A-4038-93F0-E01EDFD1D50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85E17B-DA5D-4444-AD11-847CF429C00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735133-4FE3-42FC-9FF5-C175ADCFEB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B43A8C-EDAF-4C73-80CA-0237D2F2E3C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DA6178D-2870-446D-B119-046DE8E5865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52106D-EFD3-4513-A5E2-71CAE95BAD4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6E91EE-01DD-4156-A183-901E77BA96A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fld id="{5EAA777A-65A2-495B-98B8-BBFBB95453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3.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oleObject" Target="../embeddings/oleObject8.bin"/><Relationship Id="rId3" Type="http://schemas.openxmlformats.org/officeDocument/2006/relationships/notesSlide" Target="../notesSlides/notesSlide4.xml"/><Relationship Id="rId7" Type="http://schemas.openxmlformats.org/officeDocument/2006/relationships/image" Target="../media/image13.png"/><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5.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21.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6.xml"/><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 Id="rId9"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7.xml"/><Relationship Id="rId7" Type="http://schemas.openxmlformats.org/officeDocument/2006/relationships/oleObject" Target="../embeddings/oleObject22.bin"/><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0.png"/><Relationship Id="rId11" Type="http://schemas.openxmlformats.org/officeDocument/2006/relationships/oleObject" Target="../embeddings/oleObject26.bin"/><Relationship Id="rId5" Type="http://schemas.openxmlformats.org/officeDocument/2006/relationships/image" Target="../media/image39.png"/><Relationship Id="rId10" Type="http://schemas.openxmlformats.org/officeDocument/2006/relationships/oleObject" Target="../embeddings/oleObject25.bin"/><Relationship Id="rId4" Type="http://schemas.openxmlformats.org/officeDocument/2006/relationships/image" Target="../media/image38.png"/><Relationship Id="rId9" Type="http://schemas.openxmlformats.org/officeDocument/2006/relationships/oleObject" Target="../embeddings/oleObject2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29.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2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ctrTitle"/>
          </p:nvPr>
        </p:nvSpPr>
        <p:spPr>
          <a:xfrm>
            <a:off x="685800" y="1425575"/>
            <a:ext cx="7772400" cy="1470025"/>
          </a:xfrm>
          <a:solidFill>
            <a:srgbClr val="A50021"/>
          </a:solidFill>
        </p:spPr>
        <p:txBody>
          <a:bodyPr/>
          <a:lstStyle/>
          <a:p>
            <a:pPr>
              <a:lnSpc>
                <a:spcPct val="125000"/>
              </a:lnSpc>
            </a:pPr>
            <a:r>
              <a:rPr lang="en-US" sz="2400" dirty="0" smtClean="0">
                <a:solidFill>
                  <a:schemeClr val="bg1"/>
                </a:solidFill>
                <a:latin typeface="Arial Unicode MS" pitchFamily="34" charset="-128"/>
                <a:ea typeface="Arial Unicode MS" pitchFamily="34" charset="-128"/>
                <a:cs typeface="Tahoma" pitchFamily="34" charset="0"/>
              </a:rPr>
              <a:t>From fractionalized topological insulators to fractionalized </a:t>
            </a:r>
            <a:r>
              <a:rPr lang="en-US" sz="2400" dirty="0" err="1" smtClean="0">
                <a:solidFill>
                  <a:schemeClr val="bg1"/>
                </a:solidFill>
                <a:latin typeface="Arial Unicode MS" pitchFamily="34" charset="-128"/>
                <a:ea typeface="Arial Unicode MS" pitchFamily="34" charset="-128"/>
                <a:cs typeface="Tahoma" pitchFamily="34" charset="0"/>
              </a:rPr>
              <a:t>Majoranas</a:t>
            </a:r>
            <a:r>
              <a:rPr lang="en-US" sz="2400" dirty="0" smtClean="0">
                <a:solidFill>
                  <a:schemeClr val="bg1"/>
                </a:solidFill>
                <a:latin typeface="Arial Unicode MS" pitchFamily="34" charset="-128"/>
                <a:ea typeface="Arial Unicode MS" pitchFamily="34" charset="-128"/>
                <a:cs typeface="Tahoma" pitchFamily="34" charset="0"/>
              </a:rPr>
              <a:t> </a:t>
            </a:r>
            <a:endParaRPr lang="en-US" sz="2400" dirty="0">
              <a:solidFill>
                <a:schemeClr val="bg1"/>
              </a:solidFill>
              <a:latin typeface="Arial Unicode MS" pitchFamily="34" charset="-128"/>
              <a:ea typeface="Arial Unicode MS" pitchFamily="34" charset="-128"/>
              <a:cs typeface="Tahoma" pitchFamily="34" charset="0"/>
            </a:endParaRPr>
          </a:p>
        </p:txBody>
      </p:sp>
      <p:sp>
        <p:nvSpPr>
          <p:cNvPr id="205827" name="Rectangle 3"/>
          <p:cNvSpPr>
            <a:spLocks noGrp="1" noChangeArrowheads="1"/>
          </p:cNvSpPr>
          <p:nvPr>
            <p:ph type="subTitle" idx="1"/>
          </p:nvPr>
        </p:nvSpPr>
        <p:spPr>
          <a:xfrm>
            <a:off x="609600" y="3581400"/>
            <a:ext cx="8001000" cy="2590800"/>
          </a:xfrm>
        </p:spPr>
        <p:txBody>
          <a:bodyPr/>
          <a:lstStyle/>
          <a:p>
            <a:pPr>
              <a:lnSpc>
                <a:spcPct val="125000"/>
              </a:lnSpc>
            </a:pPr>
            <a:r>
              <a:rPr lang="en-US" sz="2000" dirty="0" err="1" smtClean="0">
                <a:solidFill>
                  <a:srgbClr val="000066"/>
                </a:solidFill>
                <a:latin typeface="Arial Unicode MS" pitchFamily="34" charset="-128"/>
                <a:ea typeface="Arial Unicode MS" pitchFamily="34" charset="-128"/>
                <a:cs typeface="Arial Unicode MS" pitchFamily="34" charset="-128"/>
              </a:rPr>
              <a:t>Ady</a:t>
            </a:r>
            <a:r>
              <a:rPr lang="en-US" sz="2000" dirty="0" smtClean="0">
                <a:solidFill>
                  <a:srgbClr val="000066"/>
                </a:solidFill>
                <a:latin typeface="Arial Unicode MS" pitchFamily="34" charset="-128"/>
                <a:ea typeface="Arial Unicode MS" pitchFamily="34" charset="-128"/>
                <a:cs typeface="Arial Unicode MS" pitchFamily="34" charset="-128"/>
              </a:rPr>
              <a:t> </a:t>
            </a:r>
            <a:r>
              <a:rPr lang="en-US" sz="2000" dirty="0">
                <a:solidFill>
                  <a:srgbClr val="000066"/>
                </a:solidFill>
                <a:latin typeface="Arial Unicode MS" pitchFamily="34" charset="-128"/>
                <a:ea typeface="Arial Unicode MS" pitchFamily="34" charset="-128"/>
                <a:cs typeface="Arial Unicode MS" pitchFamily="34" charset="-128"/>
              </a:rPr>
              <a:t>Stern (Weizmann)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560425" y="665071"/>
            <a:ext cx="8298320" cy="544149"/>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400" dirty="0" smtClean="0">
                <a:solidFill>
                  <a:srgbClr val="2300DC"/>
                </a:solidFill>
                <a:latin typeface="Comic Sans MS" pitchFamily="64" charset="0"/>
              </a:rPr>
              <a:t>And for a similar fractional system?</a:t>
            </a:r>
            <a:endParaRPr lang="en-US" sz="2400" dirty="0">
              <a:solidFill>
                <a:srgbClr val="2300DC"/>
              </a:solidFill>
              <a:latin typeface="Comic Sans MS" pitchFamily="64" charset="0"/>
            </a:endParaRPr>
          </a:p>
        </p:txBody>
      </p:sp>
      <p:grpSp>
        <p:nvGrpSpPr>
          <p:cNvPr id="2" name="Group 4"/>
          <p:cNvGrpSpPr>
            <a:grpSpLocks/>
          </p:cNvGrpSpPr>
          <p:nvPr/>
        </p:nvGrpSpPr>
        <p:grpSpPr bwMode="auto">
          <a:xfrm>
            <a:off x="5746876" y="1977937"/>
            <a:ext cx="3085938" cy="3036004"/>
            <a:chOff x="3744" y="2335"/>
            <a:chExt cx="2142" cy="2109"/>
          </a:xfrm>
        </p:grpSpPr>
        <p:sp>
          <p:nvSpPr>
            <p:cNvPr id="25614" name="Rectangle 5"/>
            <p:cNvSpPr>
              <a:spLocks noChangeArrowheads="1"/>
            </p:cNvSpPr>
            <p:nvPr/>
          </p:nvSpPr>
          <p:spPr bwMode="auto">
            <a:xfrm>
              <a:off x="3761" y="2361"/>
              <a:ext cx="904" cy="946"/>
            </a:xfrm>
            <a:prstGeom prst="rect">
              <a:avLst/>
            </a:prstGeom>
            <a:solidFill>
              <a:srgbClr val="666666">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666666"/>
              </a:extrusionClr>
            </a:sp3d>
          </p:spPr>
          <p:txBody>
            <a:bodyPr wrap="none" anchor="ctr">
              <a:flatTx/>
            </a:bodyPr>
            <a:lstStyle/>
            <a:p>
              <a:endParaRPr lang="en-US"/>
            </a:p>
          </p:txBody>
        </p:sp>
        <p:sp>
          <p:nvSpPr>
            <p:cNvPr id="25615" name="Rectangle 6"/>
            <p:cNvSpPr>
              <a:spLocks noChangeArrowheads="1"/>
            </p:cNvSpPr>
            <p:nvPr/>
          </p:nvSpPr>
          <p:spPr bwMode="auto">
            <a:xfrm>
              <a:off x="4722" y="3372"/>
              <a:ext cx="995" cy="946"/>
            </a:xfrm>
            <a:prstGeom prst="rect">
              <a:avLst/>
            </a:prstGeom>
            <a:solidFill>
              <a:srgbClr val="666666">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666666"/>
              </a:extrusionClr>
            </a:sp3d>
          </p:spPr>
          <p:txBody>
            <a:bodyPr wrap="none" anchor="ctr">
              <a:flatTx/>
            </a:bodyPr>
            <a:lstStyle/>
            <a:p>
              <a:endParaRPr lang="en-US"/>
            </a:p>
          </p:txBody>
        </p:sp>
        <p:sp>
          <p:nvSpPr>
            <p:cNvPr id="25616" name="Rectangle 7"/>
            <p:cNvSpPr>
              <a:spLocks noChangeArrowheads="1"/>
            </p:cNvSpPr>
            <p:nvPr/>
          </p:nvSpPr>
          <p:spPr bwMode="auto">
            <a:xfrm>
              <a:off x="3757" y="3372"/>
              <a:ext cx="900" cy="945"/>
            </a:xfrm>
            <a:prstGeom prst="rect">
              <a:avLst/>
            </a:prstGeom>
            <a:solidFill>
              <a:srgbClr val="FF0000">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FF0000"/>
              </a:extrusionClr>
            </a:sp3d>
          </p:spPr>
          <p:txBody>
            <a:bodyPr wrap="none" anchor="ctr">
              <a:flatTx/>
            </a:bodyPr>
            <a:lstStyle/>
            <a:p>
              <a:endParaRPr lang="en-US"/>
            </a:p>
          </p:txBody>
        </p:sp>
        <p:sp>
          <p:nvSpPr>
            <p:cNvPr id="25617" name="Rectangle 8"/>
            <p:cNvSpPr>
              <a:spLocks noChangeArrowheads="1"/>
            </p:cNvSpPr>
            <p:nvPr/>
          </p:nvSpPr>
          <p:spPr bwMode="auto">
            <a:xfrm>
              <a:off x="4722" y="2361"/>
              <a:ext cx="986" cy="950"/>
            </a:xfrm>
            <a:prstGeom prst="rect">
              <a:avLst/>
            </a:prstGeom>
            <a:solidFill>
              <a:srgbClr val="FF0000">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FF0000"/>
              </a:extrusionClr>
            </a:sp3d>
          </p:spPr>
          <p:txBody>
            <a:bodyPr wrap="none" anchor="ctr">
              <a:flatTx/>
            </a:bodyPr>
            <a:lstStyle/>
            <a:p>
              <a:endParaRPr lang="en-US"/>
            </a:p>
          </p:txBody>
        </p:sp>
        <p:sp>
          <p:nvSpPr>
            <p:cNvPr id="10249" name="AutoShape 9"/>
            <p:cNvSpPr>
              <a:spLocks noChangeArrowheads="1"/>
            </p:cNvSpPr>
            <p:nvPr/>
          </p:nvSpPr>
          <p:spPr bwMode="auto">
            <a:xfrm>
              <a:off x="3884" y="2470"/>
              <a:ext cx="1670" cy="1672"/>
            </a:xfrm>
            <a:custGeom>
              <a:avLst/>
              <a:gdLst>
                <a:gd name="G0" fmla="+- 10800 0 0"/>
                <a:gd name="G1" fmla="+- 21600 0 10800"/>
                <a:gd name="G2" fmla="+- 21600 0 10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800" y="10800"/>
                  </a:moveTo>
                  <a:cubicBezTo>
                    <a:pt x="10800" y="10800"/>
                    <a:pt x="10800" y="10800"/>
                    <a:pt x="10800" y="10800"/>
                  </a:cubicBezTo>
                  <a:cubicBezTo>
                    <a:pt x="10800" y="10800"/>
                    <a:pt x="10800" y="10800"/>
                    <a:pt x="10800" y="10800"/>
                  </a:cubicBezTo>
                  <a:cubicBezTo>
                    <a:pt x="10800" y="10800"/>
                    <a:pt x="10800" y="10800"/>
                    <a:pt x="10800" y="10800"/>
                  </a:cubicBezTo>
                  <a:cubicBezTo>
                    <a:pt x="10800" y="10800"/>
                    <a:pt x="10800" y="10800"/>
                    <a:pt x="10800" y="10800"/>
                  </a:cubicBezTo>
                  <a:close/>
                </a:path>
              </a:pathLst>
            </a:custGeom>
            <a:solidFill>
              <a:srgbClr val="3DEB3D">
                <a:alpha val="89999"/>
              </a:srgbClr>
            </a:solidFill>
            <a:ln w="9360">
              <a:round/>
              <a:headEnd/>
              <a:tailEnd/>
            </a:ln>
            <a:effectLst/>
            <a:scene3d>
              <a:camera prst="legacyObliqueTopRight"/>
              <a:lightRig rig="legacyFlat1" dir="r"/>
            </a:scene3d>
            <a:sp3d extrusionH="201600" prstMaterial="legacyMatte">
              <a:bevelT w="13500" h="13500" prst="angle"/>
              <a:bevelB w="13500" h="13500" prst="angle"/>
              <a:extrusionClr>
                <a:srgbClr val="3DEB3D"/>
              </a:extrusionClr>
            </a:sp3d>
          </p:spPr>
          <p:txBody>
            <a:bodyPr wrap="none" anchor="ctr">
              <a:flatTx/>
            </a:bodyPr>
            <a:lstStyle/>
            <a:p>
              <a:pPr>
                <a:defRPr/>
              </a:pPr>
              <a:endParaRPr lang="en-US"/>
            </a:p>
          </p:txBody>
        </p:sp>
        <p:sp>
          <p:nvSpPr>
            <p:cNvPr id="25621" name="Freeform 10"/>
            <p:cNvSpPr>
              <a:spLocks noChangeArrowheads="1"/>
            </p:cNvSpPr>
            <p:nvPr/>
          </p:nvSpPr>
          <p:spPr bwMode="auto">
            <a:xfrm>
              <a:off x="4640" y="2392"/>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5622" name="Freeform 11"/>
            <p:cNvSpPr>
              <a:spLocks noChangeArrowheads="1"/>
            </p:cNvSpPr>
            <p:nvPr/>
          </p:nvSpPr>
          <p:spPr bwMode="auto">
            <a:xfrm>
              <a:off x="3823" y="3281"/>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5623" name="Freeform 12"/>
            <p:cNvSpPr>
              <a:spLocks noChangeArrowheads="1"/>
            </p:cNvSpPr>
            <p:nvPr/>
          </p:nvSpPr>
          <p:spPr bwMode="auto">
            <a:xfrm>
              <a:off x="4636" y="4090"/>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5624" name="Freeform 13"/>
            <p:cNvSpPr>
              <a:spLocks noChangeArrowheads="1"/>
            </p:cNvSpPr>
            <p:nvPr/>
          </p:nvSpPr>
          <p:spPr bwMode="auto">
            <a:xfrm>
              <a:off x="5497" y="3268"/>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5625" name="Text Box 14"/>
            <p:cNvSpPr txBox="1">
              <a:spLocks noChangeArrowheads="1"/>
            </p:cNvSpPr>
            <p:nvPr/>
          </p:nvSpPr>
          <p:spPr bwMode="auto">
            <a:xfrm>
              <a:off x="4044" y="2386"/>
              <a:ext cx="1435" cy="1518"/>
            </a:xfrm>
            <a:prstGeom prst="rect">
              <a:avLst/>
            </a:prstGeom>
            <a:noFill/>
            <a:ln w="9525">
              <a:noFill/>
              <a:round/>
              <a:headEnd/>
              <a:tailEnd/>
            </a:ln>
          </p:spPr>
          <p:txBody>
            <a:bodyPr wrap="none" lIns="90000" tIns="45000" rIns="90000" bIns="45000"/>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
              </a:r>
              <a:br>
                <a:rPr lang="en-US" sz="3300" dirty="0">
                  <a:solidFill>
                    <a:srgbClr val="000000"/>
                  </a:solidFill>
                  <a:latin typeface="Times New Roman" pitchFamily="16" charset="0"/>
                </a:rPr>
              </a:br>
              <a:r>
                <a:rPr lang="en-US" sz="2900" b="1" dirty="0">
                  <a:solidFill>
                    <a:srgbClr val="000000"/>
                  </a:solidFill>
                  <a:latin typeface="Times New Roman" pitchFamily="16" charset="0"/>
                </a:rPr>
                <a:t>Fractional</a:t>
              </a:r>
            </a:p>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900" b="1" dirty="0">
                  <a:solidFill>
                    <a:srgbClr val="000000"/>
                  </a:solidFill>
                  <a:latin typeface="Times New Roman" pitchFamily="16" charset="0"/>
                </a:rPr>
                <a:t>Topological</a:t>
              </a:r>
            </a:p>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900" b="1" dirty="0">
                  <a:solidFill>
                    <a:srgbClr val="000000"/>
                  </a:solidFill>
                  <a:latin typeface="Times New Roman" pitchFamily="16" charset="0"/>
                </a:rPr>
                <a:t>Insulator</a:t>
              </a:r>
            </a:p>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900" b="1" dirty="0">
                  <a:solidFill>
                    <a:srgbClr val="000000"/>
                  </a:solidFill>
                  <a:latin typeface="Times New Roman" pitchFamily="16" charset="0"/>
                </a:rPr>
                <a:t>(FTI)</a:t>
              </a:r>
            </a:p>
          </p:txBody>
        </p:sp>
        <p:sp>
          <p:nvSpPr>
            <p:cNvPr id="25626" name="Text Box 15"/>
            <p:cNvSpPr txBox="1">
              <a:spLocks noChangeArrowheads="1"/>
            </p:cNvSpPr>
            <p:nvPr/>
          </p:nvSpPr>
          <p:spPr bwMode="auto">
            <a:xfrm>
              <a:off x="3744" y="2335"/>
              <a:ext cx="629"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FM</a:t>
              </a:r>
              <a:r>
                <a:rPr lang="en-US" sz="3300" baseline="-33000" dirty="0">
                  <a:solidFill>
                    <a:srgbClr val="000000"/>
                  </a:solidFill>
                  <a:latin typeface="Times New Roman" pitchFamily="16" charset="0"/>
                </a:rPr>
                <a:t>1</a:t>
              </a:r>
            </a:p>
          </p:txBody>
        </p:sp>
        <p:sp>
          <p:nvSpPr>
            <p:cNvPr id="25627" name="Text Box 16"/>
            <p:cNvSpPr txBox="1">
              <a:spLocks noChangeArrowheads="1"/>
            </p:cNvSpPr>
            <p:nvPr/>
          </p:nvSpPr>
          <p:spPr bwMode="auto">
            <a:xfrm>
              <a:off x="5257" y="3992"/>
              <a:ext cx="629"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FM</a:t>
              </a:r>
              <a:r>
                <a:rPr lang="en-US" sz="3300" baseline="-33000" dirty="0">
                  <a:solidFill>
                    <a:srgbClr val="000000"/>
                  </a:solidFill>
                  <a:latin typeface="Times New Roman" pitchFamily="16" charset="0"/>
                </a:rPr>
                <a:t>2</a:t>
              </a:r>
            </a:p>
          </p:txBody>
        </p:sp>
        <p:sp>
          <p:nvSpPr>
            <p:cNvPr id="25628" name="Text Box 17"/>
            <p:cNvSpPr txBox="1">
              <a:spLocks noChangeArrowheads="1"/>
            </p:cNvSpPr>
            <p:nvPr/>
          </p:nvSpPr>
          <p:spPr bwMode="auto">
            <a:xfrm>
              <a:off x="5321" y="2339"/>
              <a:ext cx="565"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SC</a:t>
              </a:r>
              <a:r>
                <a:rPr lang="en-US" sz="3300" baseline="-33000" dirty="0">
                  <a:solidFill>
                    <a:srgbClr val="000000"/>
                  </a:solidFill>
                  <a:latin typeface="Times New Roman" pitchFamily="16" charset="0"/>
                </a:rPr>
                <a:t>1</a:t>
              </a:r>
            </a:p>
          </p:txBody>
        </p:sp>
        <p:sp>
          <p:nvSpPr>
            <p:cNvPr id="25629" name="Text Box 18"/>
            <p:cNvSpPr txBox="1">
              <a:spLocks noChangeArrowheads="1"/>
            </p:cNvSpPr>
            <p:nvPr/>
          </p:nvSpPr>
          <p:spPr bwMode="auto">
            <a:xfrm>
              <a:off x="3749" y="4004"/>
              <a:ext cx="565"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SC</a:t>
              </a:r>
              <a:r>
                <a:rPr lang="en-US" sz="3300" baseline="-33000" dirty="0">
                  <a:solidFill>
                    <a:srgbClr val="000000"/>
                  </a:solidFill>
                  <a:latin typeface="Times New Roman" pitchFamily="16" charset="0"/>
                </a:rPr>
                <a:t>2</a:t>
              </a:r>
            </a:p>
          </p:txBody>
        </p:sp>
      </p:grpSp>
      <p:sp>
        <p:nvSpPr>
          <p:cNvPr id="25612" name="Text Box 20"/>
          <p:cNvSpPr txBox="1">
            <a:spLocks noChangeArrowheads="1"/>
          </p:cNvSpPr>
          <p:nvPr/>
        </p:nvSpPr>
        <p:spPr bwMode="auto">
          <a:xfrm>
            <a:off x="205489" y="1977937"/>
            <a:ext cx="4976111" cy="2712106"/>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400" b="1" dirty="0">
                <a:solidFill>
                  <a:srgbClr val="0000FF"/>
                </a:solidFill>
                <a:latin typeface="Comic Sans MS" pitchFamily="64" charset="0"/>
              </a:rPr>
              <a:t>“</a:t>
            </a:r>
            <a:r>
              <a:rPr lang="en-US" sz="2400" dirty="0">
                <a:solidFill>
                  <a:srgbClr val="0000FF"/>
                </a:solidFill>
                <a:latin typeface="Comic Sans MS" pitchFamily="64" charset="0"/>
              </a:rPr>
              <a:t>Fractional</a:t>
            </a:r>
            <a:r>
              <a:rPr lang="en-US" sz="2400" b="1" dirty="0">
                <a:solidFill>
                  <a:srgbClr val="0000FF"/>
                </a:solidFill>
                <a:latin typeface="Comic Sans MS" pitchFamily="64" charset="0"/>
              </a:rPr>
              <a:t> </a:t>
            </a:r>
            <a:r>
              <a:rPr lang="en-US" sz="2400" dirty="0">
                <a:solidFill>
                  <a:srgbClr val="0000FF"/>
                </a:solidFill>
                <a:latin typeface="Comic Sans MS" pitchFamily="64" charset="0"/>
              </a:rPr>
              <a:t>topological insulator”:</a:t>
            </a:r>
            <a:r>
              <a:rPr lang="en-US" sz="2400" dirty="0">
                <a:solidFill>
                  <a:srgbClr val="000000"/>
                </a:solidFill>
                <a:latin typeface="Comic Sans MS" pitchFamily="64" charset="0"/>
              </a:rPr>
              <a:t> </a:t>
            </a:r>
            <a:br>
              <a:rPr lang="en-US" sz="2400" dirty="0">
                <a:solidFill>
                  <a:srgbClr val="000000"/>
                </a:solidFill>
                <a:latin typeface="Comic Sans MS" pitchFamily="64" charset="0"/>
              </a:rPr>
            </a:br>
            <a:r>
              <a:rPr lang="en-US" sz="2400" dirty="0">
                <a:solidFill>
                  <a:srgbClr val="000000"/>
                </a:solidFill>
                <a:latin typeface="Comic Sans MS" pitchFamily="64" charset="0"/>
              </a:rPr>
              <a:t>Laughlin Quantum Hall state with: </a:t>
            </a:r>
            <a:br>
              <a:rPr lang="en-US" sz="2400" dirty="0">
                <a:solidFill>
                  <a:srgbClr val="000000"/>
                </a:solidFill>
                <a:latin typeface="Comic Sans MS" pitchFamily="64" charset="0"/>
              </a:rPr>
            </a:br>
            <a:r>
              <a:rPr lang="en-US" sz="2400" dirty="0">
                <a:solidFill>
                  <a:srgbClr val="000000"/>
                </a:solidFill>
                <a:latin typeface="Symbol" charset="2"/>
              </a:rPr>
              <a:t></a:t>
            </a:r>
            <a:r>
              <a:rPr lang="en-US" sz="2400" dirty="0">
                <a:solidFill>
                  <a:srgbClr val="000000"/>
                </a:solidFill>
                <a:latin typeface="Comic Sans MS" pitchFamily="64" charset="0"/>
              </a:rPr>
              <a:t>=1/m for spin up</a:t>
            </a:r>
            <a:br>
              <a:rPr lang="en-US" sz="2400" dirty="0">
                <a:solidFill>
                  <a:srgbClr val="000000"/>
                </a:solidFill>
                <a:latin typeface="Comic Sans MS" pitchFamily="64" charset="0"/>
              </a:rPr>
            </a:br>
            <a:r>
              <a:rPr lang="en-US" sz="2400" dirty="0">
                <a:solidFill>
                  <a:srgbClr val="000000"/>
                </a:solidFill>
                <a:latin typeface="Symbol" charset="2"/>
              </a:rPr>
              <a:t></a:t>
            </a:r>
            <a:r>
              <a:rPr lang="en-US" sz="2400" dirty="0">
                <a:solidFill>
                  <a:srgbClr val="000000"/>
                </a:solidFill>
                <a:latin typeface="Comic Sans MS" pitchFamily="64" charset="0"/>
              </a:rPr>
              <a:t>=-1/m for spin down</a:t>
            </a:r>
          </a:p>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400" dirty="0">
                <a:solidFill>
                  <a:srgbClr val="000000"/>
                </a:solidFill>
                <a:latin typeface="Comic Sans MS" pitchFamily="64" charset="0"/>
              </a:rPr>
              <a:t> (m odd)</a:t>
            </a:r>
          </a:p>
        </p:txBody>
      </p:sp>
      <p:grpSp>
        <p:nvGrpSpPr>
          <p:cNvPr id="4" name="Group 32"/>
          <p:cNvGrpSpPr>
            <a:grpSpLocks/>
          </p:cNvGrpSpPr>
          <p:nvPr/>
        </p:nvGrpSpPr>
        <p:grpSpPr bwMode="auto">
          <a:xfrm>
            <a:off x="5608570" y="1494250"/>
            <a:ext cx="3111870" cy="3394451"/>
            <a:chOff x="6028531" y="1724025"/>
            <a:chExt cx="3429000" cy="3742532"/>
          </a:xfrm>
        </p:grpSpPr>
        <p:sp>
          <p:nvSpPr>
            <p:cNvPr id="28" name="Arc 27"/>
            <p:cNvSpPr/>
            <p:nvPr/>
          </p:nvSpPr>
          <p:spPr bwMode="auto">
            <a:xfrm rot="16200000">
              <a:off x="6138400" y="2376027"/>
              <a:ext cx="3133061" cy="3048000"/>
            </a:xfrm>
            <a:prstGeom prst="arc">
              <a:avLst>
                <a:gd name="adj1" fmla="val 17321026"/>
                <a:gd name="adj2" fmla="val 4143725"/>
              </a:avLst>
            </a:prstGeom>
            <a:noFill/>
            <a:ln w="50800" cap="flat" cmpd="sng" algn="ctr">
              <a:solidFill>
                <a:schemeClr val="accent2"/>
              </a:solidFill>
              <a:prstDash val="solid"/>
              <a:round/>
              <a:headEnd type="arrow" w="med" len="med"/>
              <a:tailEnd type="none" w="med" len="med"/>
            </a:ln>
            <a:effectLst/>
          </p:spPr>
          <p:txBody>
            <a:bodyPr/>
            <a:lstStyle/>
            <a:p>
              <a:pPr>
                <a:defRPr/>
              </a:pPr>
              <a:endParaRPr lang="en-US"/>
            </a:p>
          </p:txBody>
        </p:sp>
        <p:grpSp>
          <p:nvGrpSpPr>
            <p:cNvPr id="5" name="Group 31"/>
            <p:cNvGrpSpPr>
              <a:grpSpLocks/>
            </p:cNvGrpSpPr>
            <p:nvPr/>
          </p:nvGrpSpPr>
          <p:grpSpPr bwMode="auto">
            <a:xfrm>
              <a:off x="6028531" y="1724025"/>
              <a:ext cx="3429000" cy="3581400"/>
              <a:chOff x="5952331" y="1724025"/>
              <a:chExt cx="3429000" cy="3581400"/>
            </a:xfrm>
          </p:grpSpPr>
          <p:sp>
            <p:nvSpPr>
              <p:cNvPr id="25608" name="Oval 22"/>
              <p:cNvSpPr>
                <a:spLocks noChangeArrowheads="1"/>
              </p:cNvSpPr>
              <p:nvPr/>
            </p:nvSpPr>
            <p:spPr bwMode="auto">
              <a:xfrm>
                <a:off x="6257131" y="2562225"/>
                <a:ext cx="2667000" cy="2743200"/>
              </a:xfrm>
              <a:prstGeom prst="ellipse">
                <a:avLst/>
              </a:prstGeom>
              <a:solidFill>
                <a:srgbClr val="3AF42C"/>
              </a:solidFill>
              <a:ln w="9525" algn="ctr">
                <a:noFill/>
                <a:round/>
                <a:headEnd/>
                <a:tailEnd/>
              </a:ln>
            </p:spPr>
            <p:txBody>
              <a:bodyPr/>
              <a:lstStyle/>
              <a:p>
                <a:endParaRPr lang="en-US"/>
              </a:p>
            </p:txBody>
          </p:sp>
          <p:sp>
            <p:nvSpPr>
              <p:cNvPr id="29" name="Arc 28"/>
              <p:cNvSpPr/>
              <p:nvPr/>
            </p:nvSpPr>
            <p:spPr bwMode="auto">
              <a:xfrm rot="16200000">
                <a:off x="6100365" y="1880791"/>
                <a:ext cx="3132932" cy="3429000"/>
              </a:xfrm>
              <a:prstGeom prst="arc">
                <a:avLst>
                  <a:gd name="adj1" fmla="val 17321026"/>
                  <a:gd name="adj2" fmla="val 4143725"/>
                </a:avLst>
              </a:prstGeom>
              <a:noFill/>
              <a:ln w="50800" cap="flat" cmpd="sng" algn="ctr">
                <a:solidFill>
                  <a:schemeClr val="accent2"/>
                </a:solidFill>
                <a:prstDash val="solid"/>
                <a:round/>
                <a:headEnd type="none" w="med" len="med"/>
                <a:tailEnd type="arrow" w="med" len="med"/>
              </a:ln>
              <a:effectLst/>
              <a:scene3d>
                <a:camera prst="orthographicFront">
                  <a:rot lat="0" lon="300000" rev="0"/>
                </a:camera>
                <a:lightRig rig="threePt" dir="t"/>
              </a:scene3d>
            </p:spPr>
            <p:txBody>
              <a:bodyPr/>
              <a:lstStyle/>
              <a:p>
                <a:pPr>
                  <a:defRPr/>
                </a:pPr>
                <a:endParaRPr lang="en-US"/>
              </a:p>
            </p:txBody>
          </p:sp>
          <p:sp>
            <p:nvSpPr>
              <p:cNvPr id="25610" name="Down Arrow 29"/>
              <p:cNvSpPr>
                <a:spLocks noChangeArrowheads="1"/>
              </p:cNvSpPr>
              <p:nvPr/>
            </p:nvSpPr>
            <p:spPr bwMode="auto">
              <a:xfrm flipH="1" flipV="1">
                <a:off x="7323931" y="2105025"/>
                <a:ext cx="457200" cy="609600"/>
              </a:xfrm>
              <a:prstGeom prst="downArrow">
                <a:avLst>
                  <a:gd name="adj1" fmla="val 50000"/>
                  <a:gd name="adj2" fmla="val 50000"/>
                </a:avLst>
              </a:prstGeom>
              <a:solidFill>
                <a:srgbClr val="00B8FF"/>
              </a:solidFill>
              <a:ln w="9525" algn="ctr">
                <a:solidFill>
                  <a:schemeClr val="tx1"/>
                </a:solidFill>
                <a:round/>
                <a:headEnd/>
                <a:tailEnd/>
              </a:ln>
            </p:spPr>
            <p:txBody>
              <a:bodyPr/>
              <a:lstStyle/>
              <a:p>
                <a:endParaRPr lang="en-US"/>
              </a:p>
            </p:txBody>
          </p:sp>
          <p:sp>
            <p:nvSpPr>
              <p:cNvPr id="25611" name="Down Arrow 30"/>
              <p:cNvSpPr>
                <a:spLocks noChangeArrowheads="1"/>
              </p:cNvSpPr>
              <p:nvPr/>
            </p:nvSpPr>
            <p:spPr bwMode="auto">
              <a:xfrm rot="10800000" flipV="1">
                <a:off x="7781131" y="1724025"/>
                <a:ext cx="381000" cy="609600"/>
              </a:xfrm>
              <a:prstGeom prst="downArrow">
                <a:avLst>
                  <a:gd name="adj1" fmla="val 50000"/>
                  <a:gd name="adj2" fmla="val 50000"/>
                </a:avLst>
              </a:prstGeom>
              <a:solidFill>
                <a:srgbClr val="00B8FF"/>
              </a:solidFill>
              <a:ln w="9525" algn="ctr">
                <a:solidFill>
                  <a:schemeClr val="tx1"/>
                </a:solidFill>
                <a:round/>
                <a:headEnd/>
                <a:tailEnd/>
              </a:ln>
            </p:spPr>
            <p:txBody>
              <a:bodyPr/>
              <a:lstStyle/>
              <a:p>
                <a:endParaRPr lang="en-US"/>
              </a:p>
            </p:txBody>
          </p:sp>
        </p:grpSp>
      </p:grpSp>
      <p:sp>
        <p:nvSpPr>
          <p:cNvPr id="30" name="TextBox 29"/>
          <p:cNvSpPr txBox="1"/>
          <p:nvPr/>
        </p:nvSpPr>
        <p:spPr>
          <a:xfrm>
            <a:off x="76200" y="5791200"/>
            <a:ext cx="8896987" cy="430887"/>
          </a:xfrm>
          <a:prstGeom prst="rect">
            <a:avLst/>
          </a:prstGeom>
          <a:noFill/>
        </p:spPr>
        <p:txBody>
          <a:bodyPr wrap="none" rtlCol="0">
            <a:spAutoFit/>
          </a:bodyPr>
          <a:lstStyle/>
          <a:p>
            <a:r>
              <a:rPr lang="en-US" dirty="0" smtClean="0">
                <a:solidFill>
                  <a:srgbClr val="002060"/>
                </a:solidFill>
                <a:latin typeface="Comic Sans MS" pitchFamily="66" charset="0"/>
              </a:rPr>
              <a:t>For m=1 – the Fu-Kane </a:t>
            </a:r>
            <a:r>
              <a:rPr lang="en-US" dirty="0" err="1" smtClean="0">
                <a:solidFill>
                  <a:srgbClr val="002060"/>
                </a:solidFill>
                <a:latin typeface="Comic Sans MS" pitchFamily="66" charset="0"/>
              </a:rPr>
              <a:t>Majorana</a:t>
            </a:r>
            <a:r>
              <a:rPr lang="en-US" dirty="0" smtClean="0">
                <a:solidFill>
                  <a:srgbClr val="002060"/>
                </a:solidFill>
                <a:latin typeface="Comic Sans MS" pitchFamily="66" charset="0"/>
              </a:rPr>
              <a:t> operators form on the interfaces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561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037290" y="3524011"/>
            <a:ext cx="1864241" cy="2070068"/>
            <a:chOff x="720" y="2448"/>
            <a:chExt cx="1294" cy="1438"/>
          </a:xfrm>
        </p:grpSpPr>
        <p:sp>
          <p:nvSpPr>
            <p:cNvPr id="26677" name="AutoShape 2"/>
            <p:cNvSpPr>
              <a:spLocks noChangeArrowheads="1"/>
            </p:cNvSpPr>
            <p:nvPr/>
          </p:nvSpPr>
          <p:spPr bwMode="auto">
            <a:xfrm>
              <a:off x="720" y="2448"/>
              <a:ext cx="1294" cy="1438"/>
            </a:xfrm>
            <a:prstGeom prst="roundRect">
              <a:avLst>
                <a:gd name="adj" fmla="val 74"/>
              </a:avLst>
            </a:prstGeom>
            <a:solidFill>
              <a:srgbClr val="FF3366">
                <a:alpha val="39999"/>
              </a:srgbClr>
            </a:solidFill>
            <a:ln w="9525">
              <a:noFill/>
              <a:round/>
              <a:headEnd/>
              <a:tailEnd/>
            </a:ln>
          </p:spPr>
          <p:txBody>
            <a:bodyPr wrap="none" anchor="ctr"/>
            <a:lstStyle/>
            <a:p>
              <a:endParaRPr lang="en-US"/>
            </a:p>
          </p:txBody>
        </p:sp>
      </p:grpSp>
      <p:sp>
        <p:nvSpPr>
          <p:cNvPr id="26627" name="Text Box 3"/>
          <p:cNvSpPr txBox="1">
            <a:spLocks noChangeArrowheads="1"/>
          </p:cNvSpPr>
          <p:nvPr/>
        </p:nvSpPr>
        <p:spPr bwMode="auto">
          <a:xfrm>
            <a:off x="560425" y="457776"/>
            <a:ext cx="8298320" cy="544149"/>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400" dirty="0" smtClean="0">
                <a:solidFill>
                  <a:srgbClr val="2300DC"/>
                </a:solidFill>
                <a:latin typeface="Comic Sans MS" pitchFamily="64" charset="0"/>
              </a:rPr>
              <a:t>Two alternative systems with the same edge structure:</a:t>
            </a:r>
          </a:p>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400" dirty="0" smtClean="0">
                <a:solidFill>
                  <a:srgbClr val="2300DC"/>
                </a:solidFill>
                <a:latin typeface="Comic Sans MS" pitchFamily="64" charset="0"/>
              </a:rPr>
              <a:t> </a:t>
            </a:r>
          </a:p>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400" dirty="0" smtClean="0">
                <a:solidFill>
                  <a:srgbClr val="2300DC"/>
                </a:solidFill>
                <a:latin typeface="Comic Sans MS" pitchFamily="64" charset="0"/>
              </a:rPr>
              <a:t>I. </a:t>
            </a:r>
            <a:endParaRPr lang="en-US" sz="2400" dirty="0">
              <a:solidFill>
                <a:srgbClr val="2300DC"/>
              </a:solidFill>
              <a:latin typeface="Comic Sans MS" pitchFamily="64" charset="0"/>
            </a:endParaRPr>
          </a:p>
        </p:txBody>
      </p:sp>
      <p:grpSp>
        <p:nvGrpSpPr>
          <p:cNvPr id="3" name="Group 4"/>
          <p:cNvGrpSpPr>
            <a:grpSpLocks/>
          </p:cNvGrpSpPr>
          <p:nvPr/>
        </p:nvGrpSpPr>
        <p:grpSpPr bwMode="auto">
          <a:xfrm>
            <a:off x="4796026" y="2319110"/>
            <a:ext cx="3706871" cy="3689557"/>
            <a:chOff x="3329" y="1611"/>
            <a:chExt cx="2573" cy="2563"/>
          </a:xfrm>
        </p:grpSpPr>
        <p:sp>
          <p:nvSpPr>
            <p:cNvPr id="26648" name="Rectangle 5"/>
            <p:cNvSpPr>
              <a:spLocks noChangeArrowheads="1"/>
            </p:cNvSpPr>
            <p:nvPr/>
          </p:nvSpPr>
          <p:spPr bwMode="auto">
            <a:xfrm>
              <a:off x="3353" y="1641"/>
              <a:ext cx="1155" cy="1207"/>
            </a:xfrm>
            <a:prstGeom prst="rect">
              <a:avLst/>
            </a:prstGeom>
            <a:solidFill>
              <a:srgbClr val="666666">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666666"/>
              </a:extrusionClr>
            </a:sp3d>
          </p:spPr>
          <p:txBody>
            <a:bodyPr wrap="none" anchor="ctr">
              <a:flatTx/>
            </a:bodyPr>
            <a:lstStyle/>
            <a:p>
              <a:endParaRPr lang="en-US"/>
            </a:p>
          </p:txBody>
        </p:sp>
        <p:sp>
          <p:nvSpPr>
            <p:cNvPr id="26649" name="Rectangle 6"/>
            <p:cNvSpPr>
              <a:spLocks noChangeArrowheads="1"/>
            </p:cNvSpPr>
            <p:nvPr/>
          </p:nvSpPr>
          <p:spPr bwMode="auto">
            <a:xfrm>
              <a:off x="4579" y="2930"/>
              <a:ext cx="1270" cy="1207"/>
            </a:xfrm>
            <a:prstGeom prst="rect">
              <a:avLst/>
            </a:prstGeom>
            <a:solidFill>
              <a:srgbClr val="666666">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666666"/>
              </a:extrusionClr>
            </a:sp3d>
          </p:spPr>
          <p:txBody>
            <a:bodyPr wrap="none" anchor="ctr">
              <a:flatTx/>
            </a:bodyPr>
            <a:lstStyle/>
            <a:p>
              <a:endParaRPr lang="en-US"/>
            </a:p>
          </p:txBody>
        </p:sp>
        <p:sp>
          <p:nvSpPr>
            <p:cNvPr id="26650" name="Rectangle 7"/>
            <p:cNvSpPr>
              <a:spLocks noChangeArrowheads="1"/>
            </p:cNvSpPr>
            <p:nvPr/>
          </p:nvSpPr>
          <p:spPr bwMode="auto">
            <a:xfrm>
              <a:off x="3347" y="2930"/>
              <a:ext cx="1149" cy="1205"/>
            </a:xfrm>
            <a:prstGeom prst="rect">
              <a:avLst/>
            </a:prstGeom>
            <a:solidFill>
              <a:srgbClr val="FF0000">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FF0000"/>
              </a:extrusionClr>
            </a:sp3d>
          </p:spPr>
          <p:txBody>
            <a:bodyPr wrap="none" anchor="ctr">
              <a:flatTx/>
            </a:bodyPr>
            <a:lstStyle/>
            <a:p>
              <a:endParaRPr lang="en-US"/>
            </a:p>
          </p:txBody>
        </p:sp>
        <p:sp>
          <p:nvSpPr>
            <p:cNvPr id="26651" name="Rectangle 8"/>
            <p:cNvSpPr>
              <a:spLocks noChangeArrowheads="1"/>
            </p:cNvSpPr>
            <p:nvPr/>
          </p:nvSpPr>
          <p:spPr bwMode="auto">
            <a:xfrm>
              <a:off x="4579" y="1641"/>
              <a:ext cx="1259" cy="1212"/>
            </a:xfrm>
            <a:prstGeom prst="rect">
              <a:avLst/>
            </a:prstGeom>
            <a:solidFill>
              <a:srgbClr val="FF0000">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FF0000"/>
              </a:extrusionClr>
            </a:sp3d>
          </p:spPr>
          <p:txBody>
            <a:bodyPr wrap="none" anchor="ctr">
              <a:flatTx/>
            </a:bodyPr>
            <a:lstStyle/>
            <a:p>
              <a:endParaRPr lang="en-US"/>
            </a:p>
          </p:txBody>
        </p:sp>
        <p:sp>
          <p:nvSpPr>
            <p:cNvPr id="23561" name="AutoShape 9"/>
            <p:cNvSpPr>
              <a:spLocks noChangeArrowheads="1"/>
            </p:cNvSpPr>
            <p:nvPr/>
          </p:nvSpPr>
          <p:spPr bwMode="auto">
            <a:xfrm>
              <a:off x="3448" y="1749"/>
              <a:ext cx="2242" cy="224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3DEB3D">
                <a:alpha val="89999"/>
              </a:srgbClr>
            </a:solidFill>
            <a:ln w="9360">
              <a:round/>
              <a:headEnd/>
              <a:tailEnd/>
            </a:ln>
            <a:effectLst/>
            <a:scene3d>
              <a:camera prst="legacyObliqueTopRight"/>
              <a:lightRig rig="legacyFlat1" dir="r"/>
            </a:scene3d>
            <a:sp3d extrusionH="201600" prstMaterial="legacyMatte">
              <a:bevelT w="13500" h="13500" prst="angle"/>
              <a:bevelB w="13500" h="13500" prst="angle"/>
              <a:extrusionClr>
                <a:srgbClr val="3DEB3D"/>
              </a:extrusionClr>
            </a:sp3d>
          </p:spPr>
          <p:txBody>
            <a:bodyPr wrap="none" anchor="ctr">
              <a:flatTx/>
            </a:bodyPr>
            <a:lstStyle/>
            <a:p>
              <a:pPr>
                <a:defRPr/>
              </a:pPr>
              <a:endParaRPr lang="en-US"/>
            </a:p>
          </p:txBody>
        </p:sp>
        <p:sp>
          <p:nvSpPr>
            <p:cNvPr id="26655" name="Text Box 10"/>
            <p:cNvSpPr txBox="1">
              <a:spLocks noChangeArrowheads="1"/>
            </p:cNvSpPr>
            <p:nvPr/>
          </p:nvSpPr>
          <p:spPr bwMode="auto">
            <a:xfrm>
              <a:off x="4261" y="1768"/>
              <a:ext cx="689" cy="374"/>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FQH</a:t>
              </a:r>
            </a:p>
          </p:txBody>
        </p:sp>
        <p:sp>
          <p:nvSpPr>
            <p:cNvPr id="23563" name="AutoShape 11"/>
            <p:cNvSpPr>
              <a:spLocks noChangeArrowheads="1"/>
            </p:cNvSpPr>
            <p:nvPr/>
          </p:nvSpPr>
          <p:spPr bwMode="auto">
            <a:xfrm>
              <a:off x="4101" y="2408"/>
              <a:ext cx="920" cy="920"/>
            </a:xfrm>
            <a:custGeom>
              <a:avLst/>
              <a:gdLst>
                <a:gd name="G0" fmla="+- 10800 0 0"/>
                <a:gd name="G1" fmla="+- 21600 0 10800"/>
                <a:gd name="G2" fmla="+- 21600 0 10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800" y="10800"/>
                  </a:moveTo>
                  <a:cubicBezTo>
                    <a:pt x="10800" y="10800"/>
                    <a:pt x="10800" y="10800"/>
                    <a:pt x="10800" y="10800"/>
                  </a:cubicBezTo>
                  <a:cubicBezTo>
                    <a:pt x="10800" y="10800"/>
                    <a:pt x="10800" y="10800"/>
                    <a:pt x="10800" y="10800"/>
                  </a:cubicBezTo>
                  <a:cubicBezTo>
                    <a:pt x="10800" y="10800"/>
                    <a:pt x="10800" y="10800"/>
                    <a:pt x="10800" y="10800"/>
                  </a:cubicBezTo>
                  <a:cubicBezTo>
                    <a:pt x="10800" y="10800"/>
                    <a:pt x="10800" y="10800"/>
                    <a:pt x="10800" y="10800"/>
                  </a:cubicBezTo>
                  <a:close/>
                </a:path>
              </a:pathLst>
            </a:custGeom>
            <a:solidFill>
              <a:srgbClr val="3DEB3D">
                <a:alpha val="89999"/>
              </a:srgbClr>
            </a:solidFill>
            <a:ln w="9360">
              <a:round/>
              <a:headEnd/>
              <a:tailEnd/>
            </a:ln>
            <a:effectLst/>
            <a:scene3d>
              <a:camera prst="legacyObliqueTopRight"/>
              <a:lightRig rig="legacyFlat1" dir="r"/>
            </a:scene3d>
            <a:sp3d extrusionH="201600" prstMaterial="legacyMatte">
              <a:bevelT w="13500" h="13500" prst="angle"/>
              <a:bevelB w="13500" h="13500" prst="angle"/>
              <a:extrusionClr>
                <a:srgbClr val="3DEB3D"/>
              </a:extrusionClr>
            </a:sp3d>
          </p:spPr>
          <p:txBody>
            <a:bodyPr wrap="none" anchor="ctr">
              <a:flatTx/>
            </a:bodyPr>
            <a:lstStyle/>
            <a:p>
              <a:pPr>
                <a:defRPr/>
              </a:pPr>
              <a:endParaRPr lang="en-US"/>
            </a:p>
          </p:txBody>
        </p:sp>
        <p:sp>
          <p:nvSpPr>
            <p:cNvPr id="26659" name="Text Box 12"/>
            <p:cNvSpPr txBox="1">
              <a:spLocks noChangeArrowheads="1"/>
            </p:cNvSpPr>
            <p:nvPr/>
          </p:nvSpPr>
          <p:spPr bwMode="auto">
            <a:xfrm>
              <a:off x="4291" y="2662"/>
              <a:ext cx="625" cy="339"/>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900" dirty="0">
                  <a:solidFill>
                    <a:srgbClr val="000000"/>
                  </a:solidFill>
                  <a:latin typeface="Times New Roman" pitchFamily="16" charset="0"/>
                </a:rPr>
                <a:t>FQH</a:t>
              </a:r>
            </a:p>
          </p:txBody>
        </p:sp>
        <p:sp>
          <p:nvSpPr>
            <p:cNvPr id="26660" name="Text Box 13"/>
            <p:cNvSpPr txBox="1">
              <a:spLocks noChangeArrowheads="1"/>
            </p:cNvSpPr>
            <p:nvPr/>
          </p:nvSpPr>
          <p:spPr bwMode="auto">
            <a:xfrm>
              <a:off x="5337" y="1611"/>
              <a:ext cx="565" cy="441"/>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SC</a:t>
              </a:r>
              <a:r>
                <a:rPr lang="en-US" sz="3300" baseline="-33000" dirty="0">
                  <a:solidFill>
                    <a:srgbClr val="000000"/>
                  </a:solidFill>
                  <a:latin typeface="Times New Roman" pitchFamily="16" charset="0"/>
                </a:rPr>
                <a:t>1</a:t>
              </a:r>
            </a:p>
          </p:txBody>
        </p:sp>
        <p:sp>
          <p:nvSpPr>
            <p:cNvPr id="26661" name="Text Box 14"/>
            <p:cNvSpPr txBox="1">
              <a:spLocks noChangeArrowheads="1"/>
            </p:cNvSpPr>
            <p:nvPr/>
          </p:nvSpPr>
          <p:spPr bwMode="auto">
            <a:xfrm>
              <a:off x="3329" y="3733"/>
              <a:ext cx="565" cy="441"/>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SC</a:t>
              </a:r>
              <a:r>
                <a:rPr lang="en-US" sz="3300" baseline="-33000" dirty="0">
                  <a:solidFill>
                    <a:srgbClr val="000000"/>
                  </a:solidFill>
                  <a:latin typeface="Times New Roman" pitchFamily="16" charset="0"/>
                </a:rPr>
                <a:t>2</a:t>
              </a:r>
            </a:p>
          </p:txBody>
        </p:sp>
        <p:sp>
          <p:nvSpPr>
            <p:cNvPr id="26662" name="Freeform 15"/>
            <p:cNvSpPr>
              <a:spLocks noChangeArrowheads="1"/>
            </p:cNvSpPr>
            <p:nvPr/>
          </p:nvSpPr>
          <p:spPr bwMode="auto">
            <a:xfrm>
              <a:off x="4483" y="2281"/>
              <a:ext cx="171" cy="143"/>
            </a:xfrm>
            <a:custGeom>
              <a:avLst/>
              <a:gdLst>
                <a:gd name="T0" fmla="*/ 191 w 153"/>
                <a:gd name="T1" fmla="*/ 53 h 132"/>
                <a:gd name="T2" fmla="*/ 178 w 153"/>
                <a:gd name="T3" fmla="*/ 0 h 132"/>
                <a:gd name="T4" fmla="*/ 118 w 153"/>
                <a:gd name="T5" fmla="*/ 15 h 132"/>
                <a:gd name="T6" fmla="*/ 59 w 153"/>
                <a:gd name="T7" fmla="*/ 0 h 132"/>
                <a:gd name="T8" fmla="*/ 57 w 153"/>
                <a:gd name="T9" fmla="*/ 0 h 132"/>
                <a:gd name="T10" fmla="*/ 44 w 153"/>
                <a:gd name="T11" fmla="*/ 53 h 132"/>
                <a:gd name="T12" fmla="*/ 0 w 153"/>
                <a:gd name="T13" fmla="*/ 91 h 132"/>
                <a:gd name="T14" fmla="*/ 0 w 153"/>
                <a:gd name="T15" fmla="*/ 91 h 132"/>
                <a:gd name="T16" fmla="*/ 0 w 153"/>
                <a:gd name="T17" fmla="*/ 93 h 132"/>
                <a:gd name="T18" fmla="*/ 44 w 153"/>
                <a:gd name="T19" fmla="*/ 128 h 132"/>
                <a:gd name="T20" fmla="*/ 59 w 153"/>
                <a:gd name="T21" fmla="*/ 181 h 132"/>
                <a:gd name="T22" fmla="*/ 59 w 153"/>
                <a:gd name="T23" fmla="*/ 182 h 132"/>
                <a:gd name="T24" fmla="*/ 59 w 153"/>
                <a:gd name="T25" fmla="*/ 182 h 132"/>
                <a:gd name="T26" fmla="*/ 118 w 153"/>
                <a:gd name="T27" fmla="*/ 167 h 132"/>
                <a:gd name="T28" fmla="*/ 178 w 153"/>
                <a:gd name="T29" fmla="*/ 182 h 132"/>
                <a:gd name="T30" fmla="*/ 178 w 153"/>
                <a:gd name="T31" fmla="*/ 182 h 132"/>
                <a:gd name="T32" fmla="*/ 191 w 153"/>
                <a:gd name="T33" fmla="*/ 128 h 132"/>
                <a:gd name="T34" fmla="*/ 238 w 153"/>
                <a:gd name="T35" fmla="*/ 91 h 132"/>
                <a:gd name="T36" fmla="*/ 238 w 153"/>
                <a:gd name="T37" fmla="*/ 91 h 132"/>
                <a:gd name="T38" fmla="*/ 191 w 153"/>
                <a:gd name="T39" fmla="*/ 53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6663" name="Freeform 16"/>
            <p:cNvSpPr>
              <a:spLocks noChangeArrowheads="1"/>
            </p:cNvSpPr>
            <p:nvPr/>
          </p:nvSpPr>
          <p:spPr bwMode="auto">
            <a:xfrm>
              <a:off x="5005" y="2802"/>
              <a:ext cx="171" cy="143"/>
            </a:xfrm>
            <a:custGeom>
              <a:avLst/>
              <a:gdLst>
                <a:gd name="T0" fmla="*/ 191 w 153"/>
                <a:gd name="T1" fmla="*/ 53 h 132"/>
                <a:gd name="T2" fmla="*/ 178 w 153"/>
                <a:gd name="T3" fmla="*/ 0 h 132"/>
                <a:gd name="T4" fmla="*/ 118 w 153"/>
                <a:gd name="T5" fmla="*/ 15 h 132"/>
                <a:gd name="T6" fmla="*/ 59 w 153"/>
                <a:gd name="T7" fmla="*/ 0 h 132"/>
                <a:gd name="T8" fmla="*/ 57 w 153"/>
                <a:gd name="T9" fmla="*/ 0 h 132"/>
                <a:gd name="T10" fmla="*/ 44 w 153"/>
                <a:gd name="T11" fmla="*/ 53 h 132"/>
                <a:gd name="T12" fmla="*/ 0 w 153"/>
                <a:gd name="T13" fmla="*/ 91 h 132"/>
                <a:gd name="T14" fmla="*/ 0 w 153"/>
                <a:gd name="T15" fmla="*/ 91 h 132"/>
                <a:gd name="T16" fmla="*/ 0 w 153"/>
                <a:gd name="T17" fmla="*/ 93 h 132"/>
                <a:gd name="T18" fmla="*/ 44 w 153"/>
                <a:gd name="T19" fmla="*/ 128 h 132"/>
                <a:gd name="T20" fmla="*/ 59 w 153"/>
                <a:gd name="T21" fmla="*/ 181 h 132"/>
                <a:gd name="T22" fmla="*/ 59 w 153"/>
                <a:gd name="T23" fmla="*/ 182 h 132"/>
                <a:gd name="T24" fmla="*/ 59 w 153"/>
                <a:gd name="T25" fmla="*/ 182 h 132"/>
                <a:gd name="T26" fmla="*/ 118 w 153"/>
                <a:gd name="T27" fmla="*/ 167 h 132"/>
                <a:gd name="T28" fmla="*/ 178 w 153"/>
                <a:gd name="T29" fmla="*/ 182 h 132"/>
                <a:gd name="T30" fmla="*/ 178 w 153"/>
                <a:gd name="T31" fmla="*/ 182 h 132"/>
                <a:gd name="T32" fmla="*/ 191 w 153"/>
                <a:gd name="T33" fmla="*/ 128 h 132"/>
                <a:gd name="T34" fmla="*/ 238 w 153"/>
                <a:gd name="T35" fmla="*/ 91 h 132"/>
                <a:gd name="T36" fmla="*/ 238 w 153"/>
                <a:gd name="T37" fmla="*/ 91 h 132"/>
                <a:gd name="T38" fmla="*/ 191 w 153"/>
                <a:gd name="T39" fmla="*/ 53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6664" name="Freeform 17"/>
            <p:cNvSpPr>
              <a:spLocks noChangeArrowheads="1"/>
            </p:cNvSpPr>
            <p:nvPr/>
          </p:nvSpPr>
          <p:spPr bwMode="auto">
            <a:xfrm>
              <a:off x="4461" y="3301"/>
              <a:ext cx="171" cy="143"/>
            </a:xfrm>
            <a:custGeom>
              <a:avLst/>
              <a:gdLst>
                <a:gd name="T0" fmla="*/ 191 w 153"/>
                <a:gd name="T1" fmla="*/ 53 h 132"/>
                <a:gd name="T2" fmla="*/ 178 w 153"/>
                <a:gd name="T3" fmla="*/ 0 h 132"/>
                <a:gd name="T4" fmla="*/ 118 w 153"/>
                <a:gd name="T5" fmla="*/ 15 h 132"/>
                <a:gd name="T6" fmla="*/ 59 w 153"/>
                <a:gd name="T7" fmla="*/ 0 h 132"/>
                <a:gd name="T8" fmla="*/ 57 w 153"/>
                <a:gd name="T9" fmla="*/ 0 h 132"/>
                <a:gd name="T10" fmla="*/ 44 w 153"/>
                <a:gd name="T11" fmla="*/ 53 h 132"/>
                <a:gd name="T12" fmla="*/ 0 w 153"/>
                <a:gd name="T13" fmla="*/ 91 h 132"/>
                <a:gd name="T14" fmla="*/ 0 w 153"/>
                <a:gd name="T15" fmla="*/ 91 h 132"/>
                <a:gd name="T16" fmla="*/ 0 w 153"/>
                <a:gd name="T17" fmla="*/ 93 h 132"/>
                <a:gd name="T18" fmla="*/ 44 w 153"/>
                <a:gd name="T19" fmla="*/ 128 h 132"/>
                <a:gd name="T20" fmla="*/ 59 w 153"/>
                <a:gd name="T21" fmla="*/ 181 h 132"/>
                <a:gd name="T22" fmla="*/ 59 w 153"/>
                <a:gd name="T23" fmla="*/ 182 h 132"/>
                <a:gd name="T24" fmla="*/ 59 w 153"/>
                <a:gd name="T25" fmla="*/ 182 h 132"/>
                <a:gd name="T26" fmla="*/ 118 w 153"/>
                <a:gd name="T27" fmla="*/ 167 h 132"/>
                <a:gd name="T28" fmla="*/ 178 w 153"/>
                <a:gd name="T29" fmla="*/ 182 h 132"/>
                <a:gd name="T30" fmla="*/ 178 w 153"/>
                <a:gd name="T31" fmla="*/ 182 h 132"/>
                <a:gd name="T32" fmla="*/ 191 w 153"/>
                <a:gd name="T33" fmla="*/ 128 h 132"/>
                <a:gd name="T34" fmla="*/ 238 w 153"/>
                <a:gd name="T35" fmla="*/ 91 h 132"/>
                <a:gd name="T36" fmla="*/ 238 w 153"/>
                <a:gd name="T37" fmla="*/ 91 h 132"/>
                <a:gd name="T38" fmla="*/ 191 w 153"/>
                <a:gd name="T39" fmla="*/ 53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6665" name="Freeform 18"/>
            <p:cNvSpPr>
              <a:spLocks noChangeArrowheads="1"/>
            </p:cNvSpPr>
            <p:nvPr/>
          </p:nvSpPr>
          <p:spPr bwMode="auto">
            <a:xfrm>
              <a:off x="3985" y="2802"/>
              <a:ext cx="171" cy="143"/>
            </a:xfrm>
            <a:custGeom>
              <a:avLst/>
              <a:gdLst>
                <a:gd name="T0" fmla="*/ 191 w 153"/>
                <a:gd name="T1" fmla="*/ 53 h 132"/>
                <a:gd name="T2" fmla="*/ 178 w 153"/>
                <a:gd name="T3" fmla="*/ 0 h 132"/>
                <a:gd name="T4" fmla="*/ 118 w 153"/>
                <a:gd name="T5" fmla="*/ 15 h 132"/>
                <a:gd name="T6" fmla="*/ 59 w 153"/>
                <a:gd name="T7" fmla="*/ 0 h 132"/>
                <a:gd name="T8" fmla="*/ 57 w 153"/>
                <a:gd name="T9" fmla="*/ 0 h 132"/>
                <a:gd name="T10" fmla="*/ 44 w 153"/>
                <a:gd name="T11" fmla="*/ 53 h 132"/>
                <a:gd name="T12" fmla="*/ 0 w 153"/>
                <a:gd name="T13" fmla="*/ 91 h 132"/>
                <a:gd name="T14" fmla="*/ 0 w 153"/>
                <a:gd name="T15" fmla="*/ 91 h 132"/>
                <a:gd name="T16" fmla="*/ 0 w 153"/>
                <a:gd name="T17" fmla="*/ 93 h 132"/>
                <a:gd name="T18" fmla="*/ 44 w 153"/>
                <a:gd name="T19" fmla="*/ 128 h 132"/>
                <a:gd name="T20" fmla="*/ 59 w 153"/>
                <a:gd name="T21" fmla="*/ 181 h 132"/>
                <a:gd name="T22" fmla="*/ 59 w 153"/>
                <a:gd name="T23" fmla="*/ 182 h 132"/>
                <a:gd name="T24" fmla="*/ 59 w 153"/>
                <a:gd name="T25" fmla="*/ 182 h 132"/>
                <a:gd name="T26" fmla="*/ 118 w 153"/>
                <a:gd name="T27" fmla="*/ 167 h 132"/>
                <a:gd name="T28" fmla="*/ 178 w 153"/>
                <a:gd name="T29" fmla="*/ 182 h 132"/>
                <a:gd name="T30" fmla="*/ 178 w 153"/>
                <a:gd name="T31" fmla="*/ 182 h 132"/>
                <a:gd name="T32" fmla="*/ 191 w 153"/>
                <a:gd name="T33" fmla="*/ 128 h 132"/>
                <a:gd name="T34" fmla="*/ 238 w 153"/>
                <a:gd name="T35" fmla="*/ 91 h 132"/>
                <a:gd name="T36" fmla="*/ 238 w 153"/>
                <a:gd name="T37" fmla="*/ 91 h 132"/>
                <a:gd name="T38" fmla="*/ 191 w 153"/>
                <a:gd name="T39" fmla="*/ 53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6666" name="Freeform 19"/>
            <p:cNvSpPr>
              <a:spLocks/>
            </p:cNvSpPr>
            <p:nvPr/>
          </p:nvSpPr>
          <p:spPr bwMode="auto">
            <a:xfrm>
              <a:off x="4506" y="2882"/>
              <a:ext cx="1149" cy="1074"/>
            </a:xfrm>
            <a:custGeom>
              <a:avLst/>
              <a:gdLst>
                <a:gd name="T0" fmla="*/ 13 w 5076"/>
                <a:gd name="T1" fmla="*/ 0 h 4744"/>
                <a:gd name="T2" fmla="*/ 0 w 5076"/>
                <a:gd name="T3" fmla="*/ 12 h 4744"/>
                <a:gd name="T4" fmla="*/ 0 60000 65536"/>
                <a:gd name="T5" fmla="*/ 0 60000 65536"/>
                <a:gd name="T6" fmla="*/ 0 w 5076"/>
                <a:gd name="T7" fmla="*/ 0 h 4744"/>
                <a:gd name="T8" fmla="*/ 5076 w 5076"/>
                <a:gd name="T9" fmla="*/ 4744 h 4744"/>
              </a:gdLst>
              <a:ahLst/>
              <a:cxnLst>
                <a:cxn ang="T4">
                  <a:pos x="T0" y="T1"/>
                </a:cxn>
                <a:cxn ang="T5">
                  <a:pos x="T2" y="T3"/>
                </a:cxn>
              </a:cxnLst>
              <a:rect l="T6" t="T7" r="T8" b="T9"/>
              <a:pathLst>
                <a:path w="5076" h="4744">
                  <a:moveTo>
                    <a:pt x="5075" y="0"/>
                  </a:moveTo>
                  <a:cubicBezTo>
                    <a:pt x="4820" y="3596"/>
                    <a:pt x="1785" y="4743"/>
                    <a:pt x="0" y="4688"/>
                  </a:cubicBezTo>
                </a:path>
              </a:pathLst>
            </a:custGeom>
            <a:noFill/>
            <a:ln w="36720">
              <a:solidFill>
                <a:srgbClr val="280099"/>
              </a:solidFill>
              <a:prstDash val="sysDot"/>
              <a:round/>
              <a:headEnd type="triangle" w="med" len="med"/>
              <a:tailEnd/>
            </a:ln>
          </p:spPr>
          <p:txBody>
            <a:bodyPr wrap="none" anchor="ctr"/>
            <a:lstStyle/>
            <a:p>
              <a:endParaRPr lang="en-US"/>
            </a:p>
          </p:txBody>
        </p:sp>
        <p:sp>
          <p:nvSpPr>
            <p:cNvPr id="26667" name="Freeform 20"/>
            <p:cNvSpPr>
              <a:spLocks/>
            </p:cNvSpPr>
            <p:nvPr/>
          </p:nvSpPr>
          <p:spPr bwMode="auto">
            <a:xfrm>
              <a:off x="4535" y="2859"/>
              <a:ext cx="449" cy="419"/>
            </a:xfrm>
            <a:custGeom>
              <a:avLst/>
              <a:gdLst>
                <a:gd name="T0" fmla="*/ 5 w 1990"/>
                <a:gd name="T1" fmla="*/ 0 h 1857"/>
                <a:gd name="T2" fmla="*/ 0 w 1990"/>
                <a:gd name="T3" fmla="*/ 5 h 1857"/>
                <a:gd name="T4" fmla="*/ 0 60000 65536"/>
                <a:gd name="T5" fmla="*/ 0 60000 65536"/>
                <a:gd name="T6" fmla="*/ 0 w 1990"/>
                <a:gd name="T7" fmla="*/ 0 h 1857"/>
                <a:gd name="T8" fmla="*/ 1990 w 1990"/>
                <a:gd name="T9" fmla="*/ 1857 h 1857"/>
              </a:gdLst>
              <a:ahLst/>
              <a:cxnLst>
                <a:cxn ang="T4">
                  <a:pos x="T0" y="T1"/>
                </a:cxn>
                <a:cxn ang="T5">
                  <a:pos x="T2" y="T3"/>
                </a:cxn>
              </a:cxnLst>
              <a:rect l="T6" t="T7" r="T8" b="T9"/>
              <a:pathLst>
                <a:path w="1990" h="1857">
                  <a:moveTo>
                    <a:pt x="1989" y="0"/>
                  </a:moveTo>
                  <a:cubicBezTo>
                    <a:pt x="1889" y="1408"/>
                    <a:pt x="699" y="1856"/>
                    <a:pt x="0" y="1835"/>
                  </a:cubicBezTo>
                </a:path>
              </a:pathLst>
            </a:custGeom>
            <a:noFill/>
            <a:ln w="36720">
              <a:solidFill>
                <a:srgbClr val="280099"/>
              </a:solidFill>
              <a:prstDash val="sysDot"/>
              <a:round/>
              <a:headEnd type="triangle" w="med" len="med"/>
              <a:tailEnd/>
            </a:ln>
          </p:spPr>
          <p:txBody>
            <a:bodyPr wrap="none" anchor="ctr"/>
            <a:lstStyle/>
            <a:p>
              <a:endParaRPr lang="en-US"/>
            </a:p>
          </p:txBody>
        </p:sp>
        <p:sp>
          <p:nvSpPr>
            <p:cNvPr id="26668" name="Freeform 21"/>
            <p:cNvSpPr>
              <a:spLocks/>
            </p:cNvSpPr>
            <p:nvPr/>
          </p:nvSpPr>
          <p:spPr bwMode="auto">
            <a:xfrm>
              <a:off x="4564" y="2946"/>
              <a:ext cx="611" cy="536"/>
            </a:xfrm>
            <a:custGeom>
              <a:avLst/>
              <a:gdLst>
                <a:gd name="T0" fmla="*/ 7 w 2704"/>
                <a:gd name="T1" fmla="*/ 0 h 2374"/>
                <a:gd name="T2" fmla="*/ 0 w 2704"/>
                <a:gd name="T3" fmla="*/ 6 h 2374"/>
                <a:gd name="T4" fmla="*/ 0 60000 65536"/>
                <a:gd name="T5" fmla="*/ 0 60000 65536"/>
                <a:gd name="T6" fmla="*/ 0 w 2704"/>
                <a:gd name="T7" fmla="*/ 0 h 2374"/>
                <a:gd name="T8" fmla="*/ 2704 w 2704"/>
                <a:gd name="T9" fmla="*/ 2374 h 2374"/>
              </a:gdLst>
              <a:ahLst/>
              <a:cxnLst>
                <a:cxn ang="T4">
                  <a:pos x="T0" y="T1"/>
                </a:cxn>
                <a:cxn ang="T5">
                  <a:pos x="T2" y="T3"/>
                </a:cxn>
              </a:cxnLst>
              <a:rect l="T6" t="T7" r="T8" b="T9"/>
              <a:pathLst>
                <a:path w="2704" h="2374">
                  <a:moveTo>
                    <a:pt x="2703" y="0"/>
                  </a:moveTo>
                  <a:cubicBezTo>
                    <a:pt x="2525" y="1479"/>
                    <a:pt x="951" y="2373"/>
                    <a:pt x="0" y="2345"/>
                  </a:cubicBezTo>
                </a:path>
              </a:pathLst>
            </a:custGeom>
            <a:noFill/>
            <a:ln w="36720">
              <a:solidFill>
                <a:srgbClr val="280099"/>
              </a:solidFill>
              <a:prstDash val="sysDot"/>
              <a:round/>
              <a:headEnd/>
              <a:tailEnd type="triangle" w="med" len="med"/>
            </a:ln>
          </p:spPr>
          <p:txBody>
            <a:bodyPr wrap="none" anchor="ctr"/>
            <a:lstStyle/>
            <a:p>
              <a:endParaRPr lang="en-US"/>
            </a:p>
          </p:txBody>
        </p:sp>
        <p:sp>
          <p:nvSpPr>
            <p:cNvPr id="26669" name="Line 22"/>
            <p:cNvSpPr>
              <a:spLocks noChangeShapeType="1"/>
            </p:cNvSpPr>
            <p:nvPr/>
          </p:nvSpPr>
          <p:spPr bwMode="auto">
            <a:xfrm>
              <a:off x="4026" y="2735"/>
              <a:ext cx="85" cy="10"/>
            </a:xfrm>
            <a:prstGeom prst="line">
              <a:avLst/>
            </a:prstGeom>
            <a:noFill/>
            <a:ln w="36720">
              <a:solidFill>
                <a:srgbClr val="00AE00"/>
              </a:solidFill>
              <a:round/>
              <a:headEnd/>
              <a:tailEnd/>
            </a:ln>
          </p:spPr>
          <p:txBody>
            <a:bodyPr/>
            <a:lstStyle/>
            <a:p>
              <a:endParaRPr lang="en-US"/>
            </a:p>
          </p:txBody>
        </p:sp>
        <p:sp>
          <p:nvSpPr>
            <p:cNvPr id="26670" name="Line 23"/>
            <p:cNvSpPr>
              <a:spLocks noChangeShapeType="1"/>
            </p:cNvSpPr>
            <p:nvPr/>
          </p:nvSpPr>
          <p:spPr bwMode="auto">
            <a:xfrm>
              <a:off x="4088" y="2565"/>
              <a:ext cx="77" cy="48"/>
            </a:xfrm>
            <a:prstGeom prst="line">
              <a:avLst/>
            </a:prstGeom>
            <a:noFill/>
            <a:ln w="36720">
              <a:solidFill>
                <a:srgbClr val="00AE00"/>
              </a:solidFill>
              <a:round/>
              <a:headEnd/>
              <a:tailEnd/>
            </a:ln>
          </p:spPr>
          <p:txBody>
            <a:bodyPr/>
            <a:lstStyle/>
            <a:p>
              <a:endParaRPr lang="en-US"/>
            </a:p>
          </p:txBody>
        </p:sp>
        <p:sp>
          <p:nvSpPr>
            <p:cNvPr id="26671" name="Line 24"/>
            <p:cNvSpPr>
              <a:spLocks noChangeShapeType="1"/>
            </p:cNvSpPr>
            <p:nvPr/>
          </p:nvSpPr>
          <p:spPr bwMode="auto">
            <a:xfrm>
              <a:off x="4213" y="2429"/>
              <a:ext cx="66" cy="71"/>
            </a:xfrm>
            <a:prstGeom prst="line">
              <a:avLst/>
            </a:prstGeom>
            <a:noFill/>
            <a:ln w="36720">
              <a:solidFill>
                <a:srgbClr val="00AE00"/>
              </a:solidFill>
              <a:round/>
              <a:headEnd/>
              <a:tailEnd/>
            </a:ln>
          </p:spPr>
          <p:txBody>
            <a:bodyPr/>
            <a:lstStyle/>
            <a:p>
              <a:endParaRPr lang="en-US"/>
            </a:p>
          </p:txBody>
        </p:sp>
        <p:sp>
          <p:nvSpPr>
            <p:cNvPr id="26672" name="Line 25"/>
            <p:cNvSpPr>
              <a:spLocks noChangeShapeType="1"/>
            </p:cNvSpPr>
            <p:nvPr/>
          </p:nvSpPr>
          <p:spPr bwMode="auto">
            <a:xfrm>
              <a:off x="4382" y="2338"/>
              <a:ext cx="32" cy="94"/>
            </a:xfrm>
            <a:prstGeom prst="line">
              <a:avLst/>
            </a:prstGeom>
            <a:noFill/>
            <a:ln w="36720">
              <a:solidFill>
                <a:srgbClr val="00AE00"/>
              </a:solidFill>
              <a:round/>
              <a:headEnd/>
              <a:tailEnd/>
            </a:ln>
          </p:spPr>
          <p:txBody>
            <a:bodyPr/>
            <a:lstStyle/>
            <a:p>
              <a:endParaRPr lang="en-US"/>
            </a:p>
          </p:txBody>
        </p:sp>
        <p:sp>
          <p:nvSpPr>
            <p:cNvPr id="26673" name="Line 26"/>
            <p:cNvSpPr>
              <a:spLocks noChangeShapeType="1"/>
            </p:cNvSpPr>
            <p:nvPr/>
          </p:nvSpPr>
          <p:spPr bwMode="auto">
            <a:xfrm>
              <a:off x="5024" y="2971"/>
              <a:ext cx="85" cy="10"/>
            </a:xfrm>
            <a:prstGeom prst="line">
              <a:avLst/>
            </a:prstGeom>
            <a:noFill/>
            <a:ln w="36720">
              <a:solidFill>
                <a:srgbClr val="00AE00"/>
              </a:solidFill>
              <a:round/>
              <a:headEnd/>
              <a:tailEnd/>
            </a:ln>
          </p:spPr>
          <p:txBody>
            <a:bodyPr/>
            <a:lstStyle/>
            <a:p>
              <a:endParaRPr lang="en-US"/>
            </a:p>
          </p:txBody>
        </p:sp>
        <p:sp>
          <p:nvSpPr>
            <p:cNvPr id="26674" name="Line 27"/>
            <p:cNvSpPr>
              <a:spLocks noChangeShapeType="1"/>
            </p:cNvSpPr>
            <p:nvPr/>
          </p:nvSpPr>
          <p:spPr bwMode="auto">
            <a:xfrm>
              <a:off x="4970" y="3095"/>
              <a:ext cx="77" cy="48"/>
            </a:xfrm>
            <a:prstGeom prst="line">
              <a:avLst/>
            </a:prstGeom>
            <a:noFill/>
            <a:ln w="36720">
              <a:solidFill>
                <a:srgbClr val="00AE00"/>
              </a:solidFill>
              <a:round/>
              <a:headEnd/>
              <a:tailEnd/>
            </a:ln>
          </p:spPr>
          <p:txBody>
            <a:bodyPr/>
            <a:lstStyle/>
            <a:p>
              <a:endParaRPr lang="en-US"/>
            </a:p>
          </p:txBody>
        </p:sp>
        <p:sp>
          <p:nvSpPr>
            <p:cNvPr id="26675" name="Line 28"/>
            <p:cNvSpPr>
              <a:spLocks noChangeShapeType="1"/>
            </p:cNvSpPr>
            <p:nvPr/>
          </p:nvSpPr>
          <p:spPr bwMode="auto">
            <a:xfrm>
              <a:off x="4866" y="3207"/>
              <a:ext cx="66" cy="71"/>
            </a:xfrm>
            <a:prstGeom prst="line">
              <a:avLst/>
            </a:prstGeom>
            <a:noFill/>
            <a:ln w="36720">
              <a:solidFill>
                <a:srgbClr val="00AE00"/>
              </a:solidFill>
              <a:round/>
              <a:headEnd/>
              <a:tailEnd/>
            </a:ln>
          </p:spPr>
          <p:txBody>
            <a:bodyPr/>
            <a:lstStyle/>
            <a:p>
              <a:endParaRPr lang="en-US"/>
            </a:p>
          </p:txBody>
        </p:sp>
        <p:sp>
          <p:nvSpPr>
            <p:cNvPr id="26676" name="Line 29"/>
            <p:cNvSpPr>
              <a:spLocks noChangeShapeType="1"/>
            </p:cNvSpPr>
            <p:nvPr/>
          </p:nvSpPr>
          <p:spPr bwMode="auto">
            <a:xfrm>
              <a:off x="4725" y="3294"/>
              <a:ext cx="32" cy="94"/>
            </a:xfrm>
            <a:prstGeom prst="line">
              <a:avLst/>
            </a:prstGeom>
            <a:noFill/>
            <a:ln w="36720">
              <a:solidFill>
                <a:srgbClr val="00AE00"/>
              </a:solidFill>
              <a:round/>
              <a:headEnd/>
              <a:tailEnd/>
            </a:ln>
          </p:spPr>
          <p:txBody>
            <a:bodyPr/>
            <a:lstStyle/>
            <a:p>
              <a:endParaRPr lang="en-US"/>
            </a:p>
          </p:txBody>
        </p:sp>
      </p:grpSp>
      <p:sp>
        <p:nvSpPr>
          <p:cNvPr id="23583" name="AutoShape 31"/>
          <p:cNvSpPr>
            <a:spLocks noChangeArrowheads="1"/>
          </p:cNvSpPr>
          <p:nvPr/>
        </p:nvSpPr>
        <p:spPr bwMode="auto">
          <a:xfrm>
            <a:off x="2130767" y="3109421"/>
            <a:ext cx="1037290" cy="2902126"/>
          </a:xfrm>
          <a:prstGeom prst="roundRect">
            <a:avLst>
              <a:gd name="adj" fmla="val 139"/>
            </a:avLst>
          </a:prstGeom>
          <a:gradFill rotWithShape="0">
            <a:gsLst>
              <a:gs pos="0">
                <a:srgbClr val="00AE00"/>
              </a:gs>
              <a:gs pos="100000">
                <a:srgbClr val="FFFFFF">
                  <a:alpha val="70000"/>
                </a:srgbClr>
              </a:gs>
            </a:gsLst>
            <a:lin ang="0" scaled="1"/>
          </a:gradFill>
          <a:ln w="9525">
            <a:noFill/>
            <a:round/>
            <a:headEnd/>
            <a:tailEnd/>
          </a:ln>
        </p:spPr>
        <p:txBody>
          <a:bodyPr wrap="none" lIns="82954" tIns="41477" rIns="82954" bIns="41477" anchor="ctr"/>
          <a:lstStyle/>
          <a:p>
            <a:endParaRPr lang="en-US"/>
          </a:p>
        </p:txBody>
      </p:sp>
      <p:sp>
        <p:nvSpPr>
          <p:cNvPr id="23584" name="AutoShape 32"/>
          <p:cNvSpPr>
            <a:spLocks noChangeArrowheads="1"/>
          </p:cNvSpPr>
          <p:nvPr/>
        </p:nvSpPr>
        <p:spPr bwMode="auto">
          <a:xfrm>
            <a:off x="743391" y="3109421"/>
            <a:ext cx="1037290" cy="2902126"/>
          </a:xfrm>
          <a:prstGeom prst="roundRect">
            <a:avLst>
              <a:gd name="adj" fmla="val 139"/>
            </a:avLst>
          </a:prstGeom>
          <a:gradFill rotWithShape="0">
            <a:gsLst>
              <a:gs pos="0">
                <a:srgbClr val="00AE00"/>
              </a:gs>
              <a:gs pos="100000">
                <a:srgbClr val="FFFFFF">
                  <a:alpha val="70000"/>
                </a:srgbClr>
              </a:gs>
            </a:gsLst>
            <a:lin ang="10800000" scaled="1"/>
          </a:gradFill>
          <a:ln w="9525">
            <a:noFill/>
            <a:round/>
            <a:headEnd/>
            <a:tailEnd/>
          </a:ln>
        </p:spPr>
        <p:txBody>
          <a:bodyPr wrap="none" lIns="82954" tIns="41477" rIns="82954" bIns="41477" anchor="ctr"/>
          <a:lstStyle/>
          <a:p>
            <a:endParaRPr lang="en-US"/>
          </a:p>
        </p:txBody>
      </p:sp>
      <p:sp>
        <p:nvSpPr>
          <p:cNvPr id="23585" name="Text Box 33"/>
          <p:cNvSpPr txBox="1">
            <a:spLocks noChangeArrowheads="1"/>
          </p:cNvSpPr>
          <p:nvPr/>
        </p:nvSpPr>
        <p:spPr bwMode="auto">
          <a:xfrm>
            <a:off x="200255" y="3938599"/>
            <a:ext cx="1361443" cy="1007683"/>
          </a:xfrm>
          <a:prstGeom prst="rect">
            <a:avLst/>
          </a:prstGeom>
          <a:noFill/>
          <a:ln w="9525">
            <a:noFill/>
            <a:round/>
            <a:headEnd/>
            <a:tailEnd/>
          </a:ln>
        </p:spPr>
        <p:txBody>
          <a:bodyPr wrap="none" lIns="81648" tIns="40824" rIns="81648" bIns="40824"/>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FQH</a:t>
            </a:r>
          </a:p>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i="1" dirty="0">
                <a:solidFill>
                  <a:srgbClr val="000000"/>
                </a:solidFill>
                <a:latin typeface="Symbol" charset="2"/>
              </a:rPr>
              <a:t></a:t>
            </a:r>
            <a:r>
              <a:rPr lang="en-US" sz="3300" dirty="0">
                <a:solidFill>
                  <a:srgbClr val="000000"/>
                </a:solidFill>
                <a:latin typeface="Times New Roman" pitchFamily="16" charset="0"/>
              </a:rPr>
              <a:t>=1/m</a:t>
            </a:r>
          </a:p>
        </p:txBody>
      </p:sp>
      <p:sp>
        <p:nvSpPr>
          <p:cNvPr id="23586" name="Line 34"/>
          <p:cNvSpPr>
            <a:spLocks noChangeShapeType="1"/>
          </p:cNvSpPr>
          <p:nvPr/>
        </p:nvSpPr>
        <p:spPr bwMode="auto">
          <a:xfrm flipV="1">
            <a:off x="1724496" y="3630536"/>
            <a:ext cx="1440" cy="1664116"/>
          </a:xfrm>
          <a:prstGeom prst="line">
            <a:avLst/>
          </a:prstGeom>
          <a:noFill/>
          <a:ln w="54720">
            <a:solidFill>
              <a:srgbClr val="2300DC"/>
            </a:solidFill>
            <a:prstDash val="sysDot"/>
            <a:round/>
            <a:headEnd/>
            <a:tailEnd type="triangle" w="med" len="med"/>
          </a:ln>
        </p:spPr>
        <p:txBody>
          <a:bodyPr lIns="82954" tIns="41477" rIns="82954" bIns="41477"/>
          <a:lstStyle/>
          <a:p>
            <a:endParaRPr lang="en-US"/>
          </a:p>
        </p:txBody>
      </p:sp>
      <p:sp>
        <p:nvSpPr>
          <p:cNvPr id="23587" name="Line 35"/>
          <p:cNvSpPr>
            <a:spLocks noChangeShapeType="1"/>
          </p:cNvSpPr>
          <p:nvPr/>
        </p:nvSpPr>
        <p:spPr bwMode="auto">
          <a:xfrm>
            <a:off x="2181190" y="3893974"/>
            <a:ext cx="1441" cy="1658358"/>
          </a:xfrm>
          <a:prstGeom prst="line">
            <a:avLst/>
          </a:prstGeom>
          <a:noFill/>
          <a:ln w="54720">
            <a:solidFill>
              <a:srgbClr val="2300DC"/>
            </a:solidFill>
            <a:prstDash val="sysDot"/>
            <a:round/>
            <a:headEnd/>
            <a:tailEnd type="triangle" w="med" len="med"/>
          </a:ln>
        </p:spPr>
        <p:txBody>
          <a:bodyPr lIns="82954" tIns="41477" rIns="82954" bIns="41477"/>
          <a:lstStyle/>
          <a:p>
            <a:endParaRPr lang="en-US"/>
          </a:p>
        </p:txBody>
      </p:sp>
      <p:sp>
        <p:nvSpPr>
          <p:cNvPr id="23588" name="Text Box 36"/>
          <p:cNvSpPr txBox="1">
            <a:spLocks noChangeArrowheads="1"/>
          </p:cNvSpPr>
          <p:nvPr/>
        </p:nvSpPr>
        <p:spPr bwMode="auto">
          <a:xfrm>
            <a:off x="2489496" y="3938599"/>
            <a:ext cx="1361444" cy="1007683"/>
          </a:xfrm>
          <a:prstGeom prst="rect">
            <a:avLst/>
          </a:prstGeom>
          <a:noFill/>
          <a:ln w="9525">
            <a:noFill/>
            <a:round/>
            <a:headEnd/>
            <a:tailEnd/>
          </a:ln>
        </p:spPr>
        <p:txBody>
          <a:bodyPr wrap="none" lIns="81648" tIns="40824" rIns="81648" bIns="40824"/>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FQH</a:t>
            </a:r>
          </a:p>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i="1" dirty="0">
                <a:solidFill>
                  <a:srgbClr val="000000"/>
                </a:solidFill>
                <a:latin typeface="Symbol" charset="2"/>
              </a:rPr>
              <a:t></a:t>
            </a:r>
            <a:r>
              <a:rPr lang="en-US" sz="3300" dirty="0">
                <a:solidFill>
                  <a:srgbClr val="000000"/>
                </a:solidFill>
                <a:latin typeface="Times New Roman" pitchFamily="16" charset="0"/>
              </a:rPr>
              <a:t>=1/m</a:t>
            </a:r>
          </a:p>
        </p:txBody>
      </p:sp>
      <p:sp>
        <p:nvSpPr>
          <p:cNvPr id="23589" name="Text Box 37"/>
          <p:cNvSpPr txBox="1">
            <a:spLocks noChangeArrowheads="1"/>
          </p:cNvSpPr>
          <p:nvPr/>
        </p:nvSpPr>
        <p:spPr bwMode="auto">
          <a:xfrm>
            <a:off x="622374" y="5155017"/>
            <a:ext cx="1037290" cy="441940"/>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00"/>
                </a:solidFill>
                <a:latin typeface="Times New Roman" pitchFamily="16" charset="0"/>
              </a:rPr>
              <a:t>g&gt;0</a:t>
            </a:r>
          </a:p>
        </p:txBody>
      </p:sp>
      <p:sp>
        <p:nvSpPr>
          <p:cNvPr id="23590" name="Text Box 38"/>
          <p:cNvSpPr txBox="1">
            <a:spLocks noChangeArrowheads="1"/>
          </p:cNvSpPr>
          <p:nvPr/>
        </p:nvSpPr>
        <p:spPr bwMode="auto">
          <a:xfrm>
            <a:off x="2696954" y="5155017"/>
            <a:ext cx="1037290" cy="441940"/>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00"/>
                </a:solidFill>
                <a:latin typeface="Times New Roman" pitchFamily="16" charset="0"/>
              </a:rPr>
              <a:t>g&lt;0</a:t>
            </a:r>
          </a:p>
        </p:txBody>
      </p:sp>
      <p:grpSp>
        <p:nvGrpSpPr>
          <p:cNvPr id="4" name="Group 39"/>
          <p:cNvGrpSpPr>
            <a:grpSpLocks/>
          </p:cNvGrpSpPr>
          <p:nvPr/>
        </p:nvGrpSpPr>
        <p:grpSpPr bwMode="auto">
          <a:xfrm>
            <a:off x="1736021" y="5619990"/>
            <a:ext cx="412035" cy="323898"/>
            <a:chOff x="1205" y="3904"/>
            <a:chExt cx="286" cy="225"/>
          </a:xfrm>
        </p:grpSpPr>
        <p:sp>
          <p:nvSpPr>
            <p:cNvPr id="26645" name="Line 40"/>
            <p:cNvSpPr>
              <a:spLocks noChangeShapeType="1"/>
            </p:cNvSpPr>
            <p:nvPr/>
          </p:nvSpPr>
          <p:spPr bwMode="auto">
            <a:xfrm>
              <a:off x="1205" y="4130"/>
              <a:ext cx="286" cy="0"/>
            </a:xfrm>
            <a:prstGeom prst="line">
              <a:avLst/>
            </a:prstGeom>
            <a:noFill/>
            <a:ln w="54720">
              <a:solidFill>
                <a:srgbClr val="00AE00"/>
              </a:solidFill>
              <a:prstDash val="sysDot"/>
              <a:round/>
              <a:headEnd/>
              <a:tailEnd/>
            </a:ln>
          </p:spPr>
          <p:txBody>
            <a:bodyPr/>
            <a:lstStyle/>
            <a:p>
              <a:endParaRPr lang="en-US"/>
            </a:p>
          </p:txBody>
        </p:sp>
        <p:sp>
          <p:nvSpPr>
            <p:cNvPr id="26646" name="Line 41"/>
            <p:cNvSpPr>
              <a:spLocks noChangeShapeType="1"/>
            </p:cNvSpPr>
            <p:nvPr/>
          </p:nvSpPr>
          <p:spPr bwMode="auto">
            <a:xfrm>
              <a:off x="1205" y="4016"/>
              <a:ext cx="286" cy="0"/>
            </a:xfrm>
            <a:prstGeom prst="line">
              <a:avLst/>
            </a:prstGeom>
            <a:noFill/>
            <a:ln w="54720">
              <a:solidFill>
                <a:srgbClr val="00AE00"/>
              </a:solidFill>
              <a:prstDash val="sysDot"/>
              <a:round/>
              <a:headEnd/>
              <a:tailEnd/>
            </a:ln>
          </p:spPr>
          <p:txBody>
            <a:bodyPr/>
            <a:lstStyle/>
            <a:p>
              <a:endParaRPr lang="en-US"/>
            </a:p>
          </p:txBody>
        </p:sp>
        <p:sp>
          <p:nvSpPr>
            <p:cNvPr id="26647" name="Line 42"/>
            <p:cNvSpPr>
              <a:spLocks noChangeShapeType="1"/>
            </p:cNvSpPr>
            <p:nvPr/>
          </p:nvSpPr>
          <p:spPr bwMode="auto">
            <a:xfrm>
              <a:off x="1205" y="3904"/>
              <a:ext cx="286" cy="0"/>
            </a:xfrm>
            <a:prstGeom prst="line">
              <a:avLst/>
            </a:prstGeom>
            <a:noFill/>
            <a:ln w="54720">
              <a:solidFill>
                <a:srgbClr val="00AE00"/>
              </a:solidFill>
              <a:prstDash val="sysDot"/>
              <a:round/>
              <a:headEnd/>
              <a:tailEnd/>
            </a:ln>
          </p:spPr>
          <p:txBody>
            <a:bodyPr/>
            <a:lstStyle/>
            <a:p>
              <a:endParaRPr lang="en-US"/>
            </a:p>
          </p:txBody>
        </p:sp>
      </p:grpSp>
      <p:grpSp>
        <p:nvGrpSpPr>
          <p:cNvPr id="5" name="Group 43"/>
          <p:cNvGrpSpPr>
            <a:grpSpLocks/>
          </p:cNvGrpSpPr>
          <p:nvPr/>
        </p:nvGrpSpPr>
        <p:grpSpPr bwMode="auto">
          <a:xfrm>
            <a:off x="1715851" y="3159805"/>
            <a:ext cx="412035" cy="323898"/>
            <a:chOff x="1191" y="2195"/>
            <a:chExt cx="286" cy="225"/>
          </a:xfrm>
        </p:grpSpPr>
        <p:sp>
          <p:nvSpPr>
            <p:cNvPr id="26642" name="Line 44"/>
            <p:cNvSpPr>
              <a:spLocks noChangeShapeType="1"/>
            </p:cNvSpPr>
            <p:nvPr/>
          </p:nvSpPr>
          <p:spPr bwMode="auto">
            <a:xfrm>
              <a:off x="1191" y="2308"/>
              <a:ext cx="286" cy="0"/>
            </a:xfrm>
            <a:prstGeom prst="line">
              <a:avLst/>
            </a:prstGeom>
            <a:noFill/>
            <a:ln w="54720">
              <a:solidFill>
                <a:srgbClr val="00AE00"/>
              </a:solidFill>
              <a:prstDash val="sysDot"/>
              <a:round/>
              <a:headEnd/>
              <a:tailEnd/>
            </a:ln>
          </p:spPr>
          <p:txBody>
            <a:bodyPr/>
            <a:lstStyle/>
            <a:p>
              <a:endParaRPr lang="en-US"/>
            </a:p>
          </p:txBody>
        </p:sp>
        <p:sp>
          <p:nvSpPr>
            <p:cNvPr id="26643" name="Line 45"/>
            <p:cNvSpPr>
              <a:spLocks noChangeShapeType="1"/>
            </p:cNvSpPr>
            <p:nvPr/>
          </p:nvSpPr>
          <p:spPr bwMode="auto">
            <a:xfrm>
              <a:off x="1191" y="2195"/>
              <a:ext cx="286" cy="0"/>
            </a:xfrm>
            <a:prstGeom prst="line">
              <a:avLst/>
            </a:prstGeom>
            <a:noFill/>
            <a:ln w="54720">
              <a:solidFill>
                <a:srgbClr val="00AE00"/>
              </a:solidFill>
              <a:prstDash val="sysDot"/>
              <a:round/>
              <a:headEnd/>
              <a:tailEnd/>
            </a:ln>
          </p:spPr>
          <p:txBody>
            <a:bodyPr/>
            <a:lstStyle/>
            <a:p>
              <a:endParaRPr lang="en-US"/>
            </a:p>
          </p:txBody>
        </p:sp>
        <p:sp>
          <p:nvSpPr>
            <p:cNvPr id="26644" name="Line 46"/>
            <p:cNvSpPr>
              <a:spLocks noChangeShapeType="1"/>
            </p:cNvSpPr>
            <p:nvPr/>
          </p:nvSpPr>
          <p:spPr bwMode="auto">
            <a:xfrm>
              <a:off x="1191" y="2421"/>
              <a:ext cx="286" cy="0"/>
            </a:xfrm>
            <a:prstGeom prst="line">
              <a:avLst/>
            </a:prstGeom>
            <a:noFill/>
            <a:ln w="54720">
              <a:solidFill>
                <a:srgbClr val="00AE00"/>
              </a:solidFill>
              <a:prstDash val="sysDot"/>
              <a:round/>
              <a:headEnd/>
              <a:tailEnd/>
            </a:ln>
          </p:spPr>
          <p:txBody>
            <a:bodyPr/>
            <a:lstStyle/>
            <a:p>
              <a:endParaRPr lang="en-US"/>
            </a:p>
          </p:txBody>
        </p:sp>
      </p:grpSp>
      <p:grpSp>
        <p:nvGrpSpPr>
          <p:cNvPr id="6" name="Group 47"/>
          <p:cNvGrpSpPr>
            <a:grpSpLocks/>
          </p:cNvGrpSpPr>
          <p:nvPr/>
        </p:nvGrpSpPr>
        <p:grpSpPr bwMode="auto">
          <a:xfrm>
            <a:off x="1659664" y="2150683"/>
            <a:ext cx="1034409" cy="1992332"/>
            <a:chOff x="1152" y="1494"/>
            <a:chExt cx="718" cy="1384"/>
          </a:xfrm>
        </p:grpSpPr>
        <p:sp>
          <p:nvSpPr>
            <p:cNvPr id="26640" name="Text Box 48"/>
            <p:cNvSpPr txBox="1">
              <a:spLocks noChangeArrowheads="1"/>
            </p:cNvSpPr>
            <p:nvPr/>
          </p:nvSpPr>
          <p:spPr bwMode="auto">
            <a:xfrm>
              <a:off x="1152" y="1494"/>
              <a:ext cx="718" cy="547"/>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SC</a:t>
              </a:r>
            </a:p>
          </p:txBody>
        </p:sp>
        <p:sp>
          <p:nvSpPr>
            <p:cNvPr id="26641" name="Line 49"/>
            <p:cNvSpPr>
              <a:spLocks noChangeShapeType="1"/>
            </p:cNvSpPr>
            <p:nvPr/>
          </p:nvSpPr>
          <p:spPr bwMode="auto">
            <a:xfrm>
              <a:off x="1368" y="1864"/>
              <a:ext cx="2" cy="1014"/>
            </a:xfrm>
            <a:prstGeom prst="line">
              <a:avLst/>
            </a:prstGeom>
            <a:noFill/>
            <a:ln w="9360">
              <a:solidFill>
                <a:srgbClr val="000000"/>
              </a:solidFill>
              <a:round/>
              <a:headEnd/>
              <a:tailEnd type="triangle" w="med" len="med"/>
            </a:ln>
          </p:spPr>
          <p:txBody>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additive="repl">
                                        <p:cTn id="6" dur="1" fill="hold">
                                          <p:stCondLst>
                                            <p:cond delay="0"/>
                                          </p:stCondLst>
                                        </p:cTn>
                                        <p:tgtEl>
                                          <p:spTgt spid="23583"/>
                                        </p:tgtEl>
                                        <p:attrNameLst>
                                          <p:attrName>style.visibility</p:attrName>
                                        </p:attrNameLst>
                                      </p:cBhvr>
                                      <p:to>
                                        <p:strVal val="visible"/>
                                      </p:to>
                                    </p:set>
                                  </p:childTnLst>
                                </p:cTn>
                              </p:par>
                              <p:par>
                                <p:cTn id="7" presetID="1" presetClass="entr" fill="hold" grpId="0" nodeType="withEffect">
                                  <p:stCondLst>
                                    <p:cond delay="0"/>
                                  </p:stCondLst>
                                  <p:childTnLst>
                                    <p:set>
                                      <p:cBhvr additive="repl">
                                        <p:cTn id="8" dur="1" fill="hold">
                                          <p:stCondLst>
                                            <p:cond delay="0"/>
                                          </p:stCondLst>
                                        </p:cTn>
                                        <p:tgtEl>
                                          <p:spTgt spid="23584"/>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3585"/>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35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grpId="0" nodeType="clickEffect">
                                  <p:stCondLst>
                                    <p:cond delay="0"/>
                                  </p:stCondLst>
                                  <p:childTnLst>
                                    <p:set>
                                      <p:cBhvr additive="repl">
                                        <p:cTn id="16" dur="1" fill="hold">
                                          <p:stCondLst>
                                            <p:cond delay="0"/>
                                          </p:stCondLst>
                                        </p:cTn>
                                        <p:tgtEl>
                                          <p:spTgt spid="23586"/>
                                        </p:tgtEl>
                                        <p:attrNameLst>
                                          <p:attrName>style.visibility</p:attrName>
                                        </p:attrNameLst>
                                      </p:cBhvr>
                                      <p:to>
                                        <p:strVal val="visible"/>
                                      </p:to>
                                    </p:set>
                                  </p:childTnLst>
                                </p:cTn>
                              </p:par>
                              <p:par>
                                <p:cTn id="17" presetID="1" presetClass="entr" fill="hold" grpId="0" nodeType="withEffect">
                                  <p:stCondLst>
                                    <p:cond delay="0"/>
                                  </p:stCondLst>
                                  <p:childTnLst>
                                    <p:set>
                                      <p:cBhvr additive="repl">
                                        <p:cTn id="18" dur="1" fill="hold">
                                          <p:stCondLst>
                                            <p:cond delay="0"/>
                                          </p:stCondLst>
                                        </p:cTn>
                                        <p:tgtEl>
                                          <p:spTgt spid="235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4"/>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additive="repl">
                                        <p:cTn id="28" dur="1" fill="hold">
                                          <p:stCondLst>
                                            <p:cond delay="0"/>
                                          </p:stCondLst>
                                        </p:cTn>
                                        <p:tgtEl>
                                          <p:spTgt spid="2"/>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stCondLst>
                                            <p:cond delay="0"/>
                                          </p:stCondLst>
                                        </p:cTn>
                                        <p:tgtEl>
                                          <p:spTgt spid="23589"/>
                                        </p:tgtEl>
                                        <p:attrNameLst>
                                          <p:attrName>style.visibility</p:attrName>
                                        </p:attrNameLst>
                                      </p:cBhvr>
                                      <p:to>
                                        <p:strVal val="visible"/>
                                      </p:to>
                                    </p:set>
                                  </p:childTnLst>
                                </p:cTn>
                              </p:par>
                              <p:par>
                                <p:cTn id="35" presetID="1" presetClass="entr" fill="hold" nodeType="withEffect">
                                  <p:stCondLst>
                                    <p:cond delay="0"/>
                                  </p:stCondLst>
                                  <p:childTnLst>
                                    <p:set>
                                      <p:cBhvr additive="repl">
                                        <p:cTn id="36" dur="1" fill="hold">
                                          <p:stCondLst>
                                            <p:cond delay="0"/>
                                          </p:stCondLst>
                                        </p:cTn>
                                        <p:tgtEl>
                                          <p:spTgt spid="2359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fill="hold" nodeType="clickEffect">
                                  <p:stCondLst>
                                    <p:cond delay="0"/>
                                  </p:stCondLst>
                                  <p:childTnLst>
                                    <p:set>
                                      <p:cBhvr additive="repl">
                                        <p:cTn id="4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83" grpId="0" animBg="1"/>
      <p:bldP spid="23584" grpId="0" animBg="1"/>
      <p:bldP spid="23586" grpId="0" animBg="1"/>
      <p:bldP spid="2358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Cube 4"/>
          <p:cNvSpPr>
            <a:spLocks noChangeArrowheads="1"/>
          </p:cNvSpPr>
          <p:nvPr/>
        </p:nvSpPr>
        <p:spPr bwMode="auto">
          <a:xfrm>
            <a:off x="283815" y="2807116"/>
            <a:ext cx="4356618" cy="1727456"/>
          </a:xfrm>
          <a:prstGeom prst="cube">
            <a:avLst>
              <a:gd name="adj" fmla="val 96199"/>
            </a:avLst>
          </a:prstGeom>
          <a:solidFill>
            <a:srgbClr val="00B8FF"/>
          </a:solidFill>
          <a:ln w="9525" algn="ctr">
            <a:solidFill>
              <a:schemeClr val="tx1"/>
            </a:solidFill>
            <a:round/>
            <a:headEnd/>
            <a:tailEnd/>
          </a:ln>
        </p:spPr>
        <p:txBody>
          <a:bodyPr lIns="82954" tIns="41477" rIns="82954" bIns="41477"/>
          <a:lstStyle/>
          <a:p>
            <a:endParaRPr lang="en-US"/>
          </a:p>
        </p:txBody>
      </p:sp>
      <p:sp>
        <p:nvSpPr>
          <p:cNvPr id="2056" name="Text Box 3"/>
          <p:cNvSpPr txBox="1">
            <a:spLocks noChangeArrowheads="1"/>
          </p:cNvSpPr>
          <p:nvPr/>
        </p:nvSpPr>
        <p:spPr bwMode="auto">
          <a:xfrm>
            <a:off x="560425" y="457776"/>
            <a:ext cx="8298320" cy="544149"/>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400" dirty="0" smtClean="0">
                <a:solidFill>
                  <a:srgbClr val="2300DC"/>
                </a:solidFill>
                <a:latin typeface="Comic Sans MS" pitchFamily="64" charset="0"/>
              </a:rPr>
              <a:t>II. Bi-layer electron-hole system</a:t>
            </a:r>
            <a:endParaRPr lang="en-US" sz="2400" dirty="0">
              <a:solidFill>
                <a:srgbClr val="2300DC"/>
              </a:solidFill>
              <a:latin typeface="Comic Sans MS" pitchFamily="64" charset="0"/>
            </a:endParaRPr>
          </a:p>
        </p:txBody>
      </p:sp>
      <p:sp>
        <p:nvSpPr>
          <p:cNvPr id="2057" name="Cube 3"/>
          <p:cNvSpPr>
            <a:spLocks noChangeArrowheads="1"/>
          </p:cNvSpPr>
          <p:nvPr/>
        </p:nvSpPr>
        <p:spPr bwMode="auto">
          <a:xfrm>
            <a:off x="214662" y="2047035"/>
            <a:ext cx="4356618" cy="1727456"/>
          </a:xfrm>
          <a:prstGeom prst="cube">
            <a:avLst>
              <a:gd name="adj" fmla="val 96199"/>
            </a:avLst>
          </a:prstGeom>
          <a:solidFill>
            <a:srgbClr val="00B8FF"/>
          </a:solidFill>
          <a:ln w="9525" algn="ctr">
            <a:solidFill>
              <a:schemeClr val="tx1"/>
            </a:solidFill>
            <a:round/>
            <a:headEnd/>
            <a:tailEnd/>
          </a:ln>
        </p:spPr>
        <p:txBody>
          <a:bodyPr lIns="82954" tIns="41477" rIns="82954" bIns="41477"/>
          <a:lstStyle/>
          <a:p>
            <a:endParaRPr lang="en-US"/>
          </a:p>
        </p:txBody>
      </p:sp>
      <p:grpSp>
        <p:nvGrpSpPr>
          <p:cNvPr id="2" name="Group 32"/>
          <p:cNvGrpSpPr>
            <a:grpSpLocks/>
          </p:cNvGrpSpPr>
          <p:nvPr/>
        </p:nvGrpSpPr>
        <p:grpSpPr bwMode="auto">
          <a:xfrm>
            <a:off x="5816028" y="1356053"/>
            <a:ext cx="3111870" cy="3394451"/>
            <a:chOff x="6028531" y="1724025"/>
            <a:chExt cx="3429000" cy="3742532"/>
          </a:xfrm>
        </p:grpSpPr>
        <p:sp>
          <p:nvSpPr>
            <p:cNvPr id="7" name="Arc 6"/>
            <p:cNvSpPr/>
            <p:nvPr/>
          </p:nvSpPr>
          <p:spPr bwMode="auto">
            <a:xfrm rot="16200000">
              <a:off x="6138400" y="2376027"/>
              <a:ext cx="3133061" cy="3048000"/>
            </a:xfrm>
            <a:prstGeom prst="arc">
              <a:avLst>
                <a:gd name="adj1" fmla="val 17321026"/>
                <a:gd name="adj2" fmla="val 4143725"/>
              </a:avLst>
            </a:prstGeom>
            <a:noFill/>
            <a:ln w="50800" cap="flat" cmpd="sng" algn="ctr">
              <a:solidFill>
                <a:schemeClr val="accent2"/>
              </a:solidFill>
              <a:prstDash val="solid"/>
              <a:round/>
              <a:headEnd type="arrow" w="med" len="med"/>
              <a:tailEnd type="none" w="med" len="med"/>
            </a:ln>
            <a:effectLst/>
          </p:spPr>
          <p:txBody>
            <a:bodyPr/>
            <a:lstStyle/>
            <a:p>
              <a:pPr>
                <a:defRPr/>
              </a:pPr>
              <a:endParaRPr lang="en-US"/>
            </a:p>
          </p:txBody>
        </p:sp>
        <p:grpSp>
          <p:nvGrpSpPr>
            <p:cNvPr id="8" name="Group 31"/>
            <p:cNvGrpSpPr>
              <a:grpSpLocks/>
            </p:cNvGrpSpPr>
            <p:nvPr/>
          </p:nvGrpSpPr>
          <p:grpSpPr bwMode="auto">
            <a:xfrm>
              <a:off x="6028531" y="1724025"/>
              <a:ext cx="3429000" cy="3581400"/>
              <a:chOff x="5952331" y="1724025"/>
              <a:chExt cx="3429000" cy="3581400"/>
            </a:xfrm>
          </p:grpSpPr>
          <p:sp>
            <p:nvSpPr>
              <p:cNvPr id="2082" name="Oval 22"/>
              <p:cNvSpPr>
                <a:spLocks noChangeArrowheads="1"/>
              </p:cNvSpPr>
              <p:nvPr/>
            </p:nvSpPr>
            <p:spPr bwMode="auto">
              <a:xfrm>
                <a:off x="6257131" y="2562225"/>
                <a:ext cx="2667000" cy="2743200"/>
              </a:xfrm>
              <a:prstGeom prst="ellipse">
                <a:avLst/>
              </a:prstGeom>
              <a:solidFill>
                <a:srgbClr val="3AF42C"/>
              </a:solidFill>
              <a:ln w="9525" algn="ctr">
                <a:noFill/>
                <a:round/>
                <a:headEnd/>
                <a:tailEnd/>
              </a:ln>
            </p:spPr>
            <p:txBody>
              <a:bodyPr/>
              <a:lstStyle/>
              <a:p>
                <a:endParaRPr lang="en-US"/>
              </a:p>
            </p:txBody>
          </p:sp>
          <p:sp>
            <p:nvSpPr>
              <p:cNvPr id="10" name="Arc 9"/>
              <p:cNvSpPr/>
              <p:nvPr/>
            </p:nvSpPr>
            <p:spPr bwMode="auto">
              <a:xfrm rot="16200000">
                <a:off x="6100365" y="1880791"/>
                <a:ext cx="3132932" cy="3429000"/>
              </a:xfrm>
              <a:prstGeom prst="arc">
                <a:avLst>
                  <a:gd name="adj1" fmla="val 17321026"/>
                  <a:gd name="adj2" fmla="val 4143725"/>
                </a:avLst>
              </a:prstGeom>
              <a:noFill/>
              <a:ln w="50800" cap="flat" cmpd="sng" algn="ctr">
                <a:solidFill>
                  <a:schemeClr val="accent2"/>
                </a:solidFill>
                <a:prstDash val="solid"/>
                <a:round/>
                <a:headEnd type="none" w="med" len="med"/>
                <a:tailEnd type="arrow" w="med" len="med"/>
              </a:ln>
              <a:effectLst/>
              <a:scene3d>
                <a:camera prst="orthographicFront">
                  <a:rot lat="0" lon="300000" rev="0"/>
                </a:camera>
                <a:lightRig rig="threePt" dir="t"/>
              </a:scene3d>
            </p:spPr>
            <p:txBody>
              <a:bodyPr/>
              <a:lstStyle/>
              <a:p>
                <a:pPr>
                  <a:defRPr/>
                </a:pPr>
                <a:endParaRPr lang="en-US"/>
              </a:p>
            </p:txBody>
          </p:sp>
          <p:sp>
            <p:nvSpPr>
              <p:cNvPr id="2084" name="Down Arrow 29"/>
              <p:cNvSpPr>
                <a:spLocks noChangeArrowheads="1"/>
              </p:cNvSpPr>
              <p:nvPr/>
            </p:nvSpPr>
            <p:spPr bwMode="auto">
              <a:xfrm flipH="1" flipV="1">
                <a:off x="7323931" y="2105025"/>
                <a:ext cx="457200" cy="609600"/>
              </a:xfrm>
              <a:prstGeom prst="downArrow">
                <a:avLst>
                  <a:gd name="adj1" fmla="val 50000"/>
                  <a:gd name="adj2" fmla="val 50000"/>
                </a:avLst>
              </a:prstGeom>
              <a:solidFill>
                <a:srgbClr val="00B8FF"/>
              </a:solidFill>
              <a:ln w="9525" algn="ctr">
                <a:solidFill>
                  <a:schemeClr val="tx1"/>
                </a:solidFill>
                <a:round/>
                <a:headEnd/>
                <a:tailEnd/>
              </a:ln>
            </p:spPr>
            <p:txBody>
              <a:bodyPr/>
              <a:lstStyle/>
              <a:p>
                <a:endParaRPr lang="en-US"/>
              </a:p>
            </p:txBody>
          </p:sp>
          <p:sp>
            <p:nvSpPr>
              <p:cNvPr id="2085" name="Down Arrow 30"/>
              <p:cNvSpPr>
                <a:spLocks noChangeArrowheads="1"/>
              </p:cNvSpPr>
              <p:nvPr/>
            </p:nvSpPr>
            <p:spPr bwMode="auto">
              <a:xfrm rot="10800000" flipV="1">
                <a:off x="7781131" y="1724025"/>
                <a:ext cx="381000" cy="609600"/>
              </a:xfrm>
              <a:prstGeom prst="downArrow">
                <a:avLst>
                  <a:gd name="adj1" fmla="val 50000"/>
                  <a:gd name="adj2" fmla="val 50000"/>
                </a:avLst>
              </a:prstGeom>
              <a:solidFill>
                <a:srgbClr val="00B8FF"/>
              </a:solidFill>
              <a:ln w="9525" algn="ctr">
                <a:solidFill>
                  <a:schemeClr val="tx1"/>
                </a:solidFill>
                <a:round/>
                <a:headEnd/>
                <a:tailEnd/>
              </a:ln>
            </p:spPr>
            <p:txBody>
              <a:bodyPr/>
              <a:lstStyle/>
              <a:p>
                <a:endParaRPr lang="en-US"/>
              </a:p>
            </p:txBody>
          </p:sp>
        </p:grpSp>
      </p:grpSp>
      <p:grpSp>
        <p:nvGrpSpPr>
          <p:cNvPr id="9" name="Group 4"/>
          <p:cNvGrpSpPr>
            <a:grpSpLocks/>
          </p:cNvGrpSpPr>
          <p:nvPr/>
        </p:nvGrpSpPr>
        <p:grpSpPr bwMode="auto">
          <a:xfrm>
            <a:off x="6058063" y="1839741"/>
            <a:ext cx="3085938" cy="3036004"/>
            <a:chOff x="3744" y="2335"/>
            <a:chExt cx="2142" cy="2109"/>
          </a:xfrm>
        </p:grpSpPr>
        <p:sp>
          <p:nvSpPr>
            <p:cNvPr id="2064" name="Rectangle 5"/>
            <p:cNvSpPr>
              <a:spLocks noChangeArrowheads="1"/>
            </p:cNvSpPr>
            <p:nvPr/>
          </p:nvSpPr>
          <p:spPr bwMode="auto">
            <a:xfrm>
              <a:off x="3761" y="2361"/>
              <a:ext cx="904" cy="946"/>
            </a:xfrm>
            <a:prstGeom prst="rect">
              <a:avLst/>
            </a:prstGeom>
            <a:solidFill>
              <a:srgbClr val="666666">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666666"/>
              </a:extrusionClr>
            </a:sp3d>
          </p:spPr>
          <p:txBody>
            <a:bodyPr wrap="none" anchor="ctr">
              <a:flatTx/>
            </a:bodyPr>
            <a:lstStyle/>
            <a:p>
              <a:endParaRPr lang="en-US"/>
            </a:p>
          </p:txBody>
        </p:sp>
        <p:sp>
          <p:nvSpPr>
            <p:cNvPr id="2065" name="Rectangle 6"/>
            <p:cNvSpPr>
              <a:spLocks noChangeArrowheads="1"/>
            </p:cNvSpPr>
            <p:nvPr/>
          </p:nvSpPr>
          <p:spPr bwMode="auto">
            <a:xfrm>
              <a:off x="4722" y="3372"/>
              <a:ext cx="995" cy="946"/>
            </a:xfrm>
            <a:prstGeom prst="rect">
              <a:avLst/>
            </a:prstGeom>
            <a:solidFill>
              <a:srgbClr val="666666">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666666"/>
              </a:extrusionClr>
            </a:sp3d>
          </p:spPr>
          <p:txBody>
            <a:bodyPr wrap="none" anchor="ctr">
              <a:flatTx/>
            </a:bodyPr>
            <a:lstStyle/>
            <a:p>
              <a:endParaRPr lang="en-US"/>
            </a:p>
          </p:txBody>
        </p:sp>
        <p:sp>
          <p:nvSpPr>
            <p:cNvPr id="2066" name="Rectangle 7"/>
            <p:cNvSpPr>
              <a:spLocks noChangeArrowheads="1"/>
            </p:cNvSpPr>
            <p:nvPr/>
          </p:nvSpPr>
          <p:spPr bwMode="auto">
            <a:xfrm>
              <a:off x="3757" y="3372"/>
              <a:ext cx="900" cy="945"/>
            </a:xfrm>
            <a:prstGeom prst="rect">
              <a:avLst/>
            </a:prstGeom>
            <a:solidFill>
              <a:srgbClr val="FF0000">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FF0000"/>
              </a:extrusionClr>
            </a:sp3d>
          </p:spPr>
          <p:txBody>
            <a:bodyPr wrap="none" anchor="ctr">
              <a:flatTx/>
            </a:bodyPr>
            <a:lstStyle/>
            <a:p>
              <a:endParaRPr lang="en-US"/>
            </a:p>
          </p:txBody>
        </p:sp>
        <p:sp>
          <p:nvSpPr>
            <p:cNvPr id="2067" name="Rectangle 8"/>
            <p:cNvSpPr>
              <a:spLocks noChangeArrowheads="1"/>
            </p:cNvSpPr>
            <p:nvPr/>
          </p:nvSpPr>
          <p:spPr bwMode="auto">
            <a:xfrm>
              <a:off x="4722" y="2361"/>
              <a:ext cx="986" cy="950"/>
            </a:xfrm>
            <a:prstGeom prst="rect">
              <a:avLst/>
            </a:prstGeom>
            <a:solidFill>
              <a:srgbClr val="FF0000">
                <a:alpha val="50195"/>
              </a:srgbClr>
            </a:solidFill>
            <a:ln w="9525">
              <a:miter lim="800000"/>
              <a:headEnd/>
              <a:tailEnd/>
            </a:ln>
            <a:scene3d>
              <a:camera prst="legacyObliqueTopRight"/>
              <a:lightRig rig="legacyFlat4" dir="t"/>
            </a:scene3d>
            <a:sp3d extrusionH="201600" prstMaterial="legacyMatte">
              <a:bevelT w="13500" h="13500" prst="angle"/>
              <a:bevelB w="13500" h="13500" prst="angle"/>
              <a:extrusionClr>
                <a:srgbClr val="FF0000"/>
              </a:extrusionClr>
            </a:sp3d>
          </p:spPr>
          <p:txBody>
            <a:bodyPr wrap="none" anchor="ctr">
              <a:flatTx/>
            </a:bodyPr>
            <a:lstStyle/>
            <a:p>
              <a:endParaRPr lang="en-US"/>
            </a:p>
          </p:txBody>
        </p:sp>
        <p:sp>
          <p:nvSpPr>
            <p:cNvPr id="18" name="AutoShape 9"/>
            <p:cNvSpPr>
              <a:spLocks noChangeArrowheads="1"/>
            </p:cNvSpPr>
            <p:nvPr/>
          </p:nvSpPr>
          <p:spPr bwMode="auto">
            <a:xfrm>
              <a:off x="3884" y="2470"/>
              <a:ext cx="1670" cy="1672"/>
            </a:xfrm>
            <a:custGeom>
              <a:avLst/>
              <a:gdLst>
                <a:gd name="G0" fmla="+- 10800 0 0"/>
                <a:gd name="G1" fmla="+- 21600 0 10800"/>
                <a:gd name="G2" fmla="+- 21600 0 10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800" y="10800"/>
                  </a:moveTo>
                  <a:cubicBezTo>
                    <a:pt x="10800" y="10800"/>
                    <a:pt x="10800" y="10800"/>
                    <a:pt x="10800" y="10800"/>
                  </a:cubicBezTo>
                  <a:cubicBezTo>
                    <a:pt x="10800" y="10800"/>
                    <a:pt x="10800" y="10800"/>
                    <a:pt x="10800" y="10800"/>
                  </a:cubicBezTo>
                  <a:cubicBezTo>
                    <a:pt x="10800" y="10800"/>
                    <a:pt x="10800" y="10800"/>
                    <a:pt x="10800" y="10800"/>
                  </a:cubicBezTo>
                  <a:cubicBezTo>
                    <a:pt x="10800" y="10800"/>
                    <a:pt x="10800" y="10800"/>
                    <a:pt x="10800" y="10800"/>
                  </a:cubicBezTo>
                  <a:close/>
                </a:path>
              </a:pathLst>
            </a:custGeom>
            <a:solidFill>
              <a:srgbClr val="3DEB3D">
                <a:alpha val="89999"/>
              </a:srgbClr>
            </a:solidFill>
            <a:ln w="9360">
              <a:round/>
              <a:headEnd/>
              <a:tailEnd/>
            </a:ln>
            <a:effectLst/>
            <a:scene3d>
              <a:camera prst="legacyObliqueTopRight"/>
              <a:lightRig rig="legacyFlat1" dir="r"/>
            </a:scene3d>
            <a:sp3d extrusionH="201600" prstMaterial="legacyMatte">
              <a:bevelT w="13500" h="13500" prst="angle"/>
              <a:bevelB w="13500" h="13500" prst="angle"/>
              <a:extrusionClr>
                <a:srgbClr val="3DEB3D"/>
              </a:extrusionClr>
            </a:sp3d>
          </p:spPr>
          <p:txBody>
            <a:bodyPr wrap="none" anchor="ctr">
              <a:flatTx/>
            </a:bodyPr>
            <a:lstStyle/>
            <a:p>
              <a:pPr>
                <a:defRPr/>
              </a:pPr>
              <a:endParaRPr lang="en-US"/>
            </a:p>
          </p:txBody>
        </p:sp>
        <p:sp>
          <p:nvSpPr>
            <p:cNvPr id="2071" name="Freeform 10"/>
            <p:cNvSpPr>
              <a:spLocks noChangeArrowheads="1"/>
            </p:cNvSpPr>
            <p:nvPr/>
          </p:nvSpPr>
          <p:spPr bwMode="auto">
            <a:xfrm>
              <a:off x="4640" y="2392"/>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072" name="Freeform 11"/>
            <p:cNvSpPr>
              <a:spLocks noChangeArrowheads="1"/>
            </p:cNvSpPr>
            <p:nvPr/>
          </p:nvSpPr>
          <p:spPr bwMode="auto">
            <a:xfrm>
              <a:off x="3823" y="3281"/>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073" name="Freeform 12"/>
            <p:cNvSpPr>
              <a:spLocks noChangeArrowheads="1"/>
            </p:cNvSpPr>
            <p:nvPr/>
          </p:nvSpPr>
          <p:spPr bwMode="auto">
            <a:xfrm>
              <a:off x="4636" y="4090"/>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074" name="Freeform 13"/>
            <p:cNvSpPr>
              <a:spLocks noChangeArrowheads="1"/>
            </p:cNvSpPr>
            <p:nvPr/>
          </p:nvSpPr>
          <p:spPr bwMode="auto">
            <a:xfrm>
              <a:off x="5497" y="3268"/>
              <a:ext cx="134" cy="111"/>
            </a:xfrm>
            <a:custGeom>
              <a:avLst/>
              <a:gdLst>
                <a:gd name="T0" fmla="*/ 73 w 153"/>
                <a:gd name="T1" fmla="*/ 20 h 132"/>
                <a:gd name="T2" fmla="*/ 67 w 153"/>
                <a:gd name="T3" fmla="*/ 0 h 132"/>
                <a:gd name="T4" fmla="*/ 46 w 153"/>
                <a:gd name="T5" fmla="*/ 6 h 132"/>
                <a:gd name="T6" fmla="*/ 22 w 153"/>
                <a:gd name="T7" fmla="*/ 0 h 132"/>
                <a:gd name="T8" fmla="*/ 22 w 153"/>
                <a:gd name="T9" fmla="*/ 0 h 132"/>
                <a:gd name="T10" fmla="*/ 17 w 153"/>
                <a:gd name="T11" fmla="*/ 20 h 132"/>
                <a:gd name="T12" fmla="*/ 0 w 153"/>
                <a:gd name="T13" fmla="*/ 34 h 132"/>
                <a:gd name="T14" fmla="*/ 0 w 153"/>
                <a:gd name="T15" fmla="*/ 34 h 132"/>
                <a:gd name="T16" fmla="*/ 0 w 153"/>
                <a:gd name="T17" fmla="*/ 34 h 132"/>
                <a:gd name="T18" fmla="*/ 17 w 153"/>
                <a:gd name="T19" fmla="*/ 47 h 132"/>
                <a:gd name="T20" fmla="*/ 22 w 153"/>
                <a:gd name="T21" fmla="*/ 65 h 132"/>
                <a:gd name="T22" fmla="*/ 22 w 153"/>
                <a:gd name="T23" fmla="*/ 66 h 132"/>
                <a:gd name="T24" fmla="*/ 22 w 153"/>
                <a:gd name="T25" fmla="*/ 66 h 132"/>
                <a:gd name="T26" fmla="*/ 46 w 153"/>
                <a:gd name="T27" fmla="*/ 61 h 132"/>
                <a:gd name="T28" fmla="*/ 67 w 153"/>
                <a:gd name="T29" fmla="*/ 66 h 132"/>
                <a:gd name="T30" fmla="*/ 67 w 153"/>
                <a:gd name="T31" fmla="*/ 66 h 132"/>
                <a:gd name="T32" fmla="*/ 73 w 153"/>
                <a:gd name="T33" fmla="*/ 47 h 132"/>
                <a:gd name="T34" fmla="*/ 89 w 153"/>
                <a:gd name="T35" fmla="*/ 34 h 132"/>
                <a:gd name="T36" fmla="*/ 89 w 153"/>
                <a:gd name="T37" fmla="*/ 34 h 132"/>
                <a:gd name="T38" fmla="*/ 73 w 153"/>
                <a:gd name="T39" fmla="*/ 20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3"/>
                <a:gd name="T61" fmla="*/ 0 h 132"/>
                <a:gd name="T62" fmla="*/ 153 w 153"/>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3" h="132">
                  <a:moveTo>
                    <a:pt x="123" y="39"/>
                  </a:moveTo>
                  <a:cubicBezTo>
                    <a:pt x="116" y="26"/>
                    <a:pt x="113" y="13"/>
                    <a:pt x="114" y="0"/>
                  </a:cubicBezTo>
                  <a:cubicBezTo>
                    <a:pt x="103" y="7"/>
                    <a:pt x="90" y="11"/>
                    <a:pt x="76" y="11"/>
                  </a:cubicBezTo>
                  <a:cubicBezTo>
                    <a:pt x="62" y="11"/>
                    <a:pt x="49" y="7"/>
                    <a:pt x="38" y="0"/>
                  </a:cubicBezTo>
                  <a:cubicBezTo>
                    <a:pt x="37" y="0"/>
                    <a:pt x="37" y="0"/>
                    <a:pt x="37" y="0"/>
                  </a:cubicBezTo>
                  <a:cubicBezTo>
                    <a:pt x="38" y="13"/>
                    <a:pt x="35" y="27"/>
                    <a:pt x="28" y="39"/>
                  </a:cubicBezTo>
                  <a:cubicBezTo>
                    <a:pt x="22" y="51"/>
                    <a:pt x="11" y="60"/>
                    <a:pt x="0" y="66"/>
                  </a:cubicBezTo>
                  <a:cubicBezTo>
                    <a:pt x="0" y="66"/>
                    <a:pt x="0" y="66"/>
                    <a:pt x="0" y="66"/>
                  </a:cubicBezTo>
                  <a:cubicBezTo>
                    <a:pt x="0" y="67"/>
                    <a:pt x="0" y="67"/>
                    <a:pt x="0" y="67"/>
                  </a:cubicBezTo>
                  <a:cubicBezTo>
                    <a:pt x="12" y="73"/>
                    <a:pt x="22" y="82"/>
                    <a:pt x="28" y="93"/>
                  </a:cubicBezTo>
                  <a:cubicBezTo>
                    <a:pt x="35" y="105"/>
                    <a:pt x="38" y="119"/>
                    <a:pt x="38" y="131"/>
                  </a:cubicBezTo>
                  <a:cubicBezTo>
                    <a:pt x="38" y="132"/>
                    <a:pt x="38" y="132"/>
                    <a:pt x="38" y="132"/>
                  </a:cubicBezTo>
                  <a:cubicBezTo>
                    <a:pt x="38" y="132"/>
                    <a:pt x="38" y="132"/>
                    <a:pt x="38" y="132"/>
                  </a:cubicBezTo>
                  <a:cubicBezTo>
                    <a:pt x="49" y="125"/>
                    <a:pt x="62" y="121"/>
                    <a:pt x="76" y="121"/>
                  </a:cubicBezTo>
                  <a:cubicBezTo>
                    <a:pt x="90" y="121"/>
                    <a:pt x="103" y="125"/>
                    <a:pt x="114" y="132"/>
                  </a:cubicBezTo>
                  <a:cubicBezTo>
                    <a:pt x="114" y="132"/>
                    <a:pt x="114" y="132"/>
                    <a:pt x="114" y="132"/>
                  </a:cubicBezTo>
                  <a:cubicBezTo>
                    <a:pt x="113" y="119"/>
                    <a:pt x="116" y="106"/>
                    <a:pt x="123" y="93"/>
                  </a:cubicBezTo>
                  <a:cubicBezTo>
                    <a:pt x="130" y="81"/>
                    <a:pt x="141" y="72"/>
                    <a:pt x="153" y="66"/>
                  </a:cubicBezTo>
                  <a:cubicBezTo>
                    <a:pt x="153" y="66"/>
                    <a:pt x="153" y="66"/>
                    <a:pt x="153" y="66"/>
                  </a:cubicBezTo>
                  <a:cubicBezTo>
                    <a:pt x="141" y="60"/>
                    <a:pt x="130" y="51"/>
                    <a:pt x="123" y="39"/>
                  </a:cubicBezTo>
                  <a:close/>
                </a:path>
              </a:pathLst>
            </a:custGeom>
            <a:solidFill>
              <a:srgbClr val="FF0000"/>
            </a:solidFill>
            <a:ln w="9360">
              <a:solidFill>
                <a:srgbClr val="000000"/>
              </a:solidFill>
              <a:round/>
              <a:headEnd/>
              <a:tailEnd/>
            </a:ln>
          </p:spPr>
          <p:txBody>
            <a:bodyPr wrap="none" anchor="ctr"/>
            <a:lstStyle/>
            <a:p>
              <a:endParaRPr lang="en-US"/>
            </a:p>
          </p:txBody>
        </p:sp>
        <p:sp>
          <p:nvSpPr>
            <p:cNvPr id="2075" name="Text Box 14"/>
            <p:cNvSpPr txBox="1">
              <a:spLocks noChangeArrowheads="1"/>
            </p:cNvSpPr>
            <p:nvPr/>
          </p:nvSpPr>
          <p:spPr bwMode="auto">
            <a:xfrm>
              <a:off x="4044" y="2386"/>
              <a:ext cx="1435" cy="1518"/>
            </a:xfrm>
            <a:prstGeom prst="rect">
              <a:avLst/>
            </a:prstGeom>
            <a:noFill/>
            <a:ln w="9525">
              <a:noFill/>
              <a:round/>
              <a:headEnd/>
              <a:tailEnd/>
            </a:ln>
          </p:spPr>
          <p:txBody>
            <a:bodyPr wrap="none" lIns="90000" tIns="45000" rIns="90000" bIns="45000"/>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900" b="1" dirty="0">
                <a:solidFill>
                  <a:srgbClr val="000000"/>
                </a:solidFill>
                <a:latin typeface="Times New Roman" pitchFamily="16" charset="0"/>
              </a:endParaRPr>
            </a:p>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900" b="1" dirty="0">
                <a:solidFill>
                  <a:srgbClr val="000000"/>
                </a:solidFill>
                <a:latin typeface="Times New Roman" pitchFamily="16" charset="0"/>
              </a:endParaRPr>
            </a:p>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900" b="1" dirty="0">
                <a:solidFill>
                  <a:srgbClr val="000000"/>
                </a:solidFill>
                <a:latin typeface="Times New Roman" pitchFamily="16" charset="0"/>
              </a:endParaRPr>
            </a:p>
          </p:txBody>
        </p:sp>
        <p:sp>
          <p:nvSpPr>
            <p:cNvPr id="2076" name="Text Box 15"/>
            <p:cNvSpPr txBox="1">
              <a:spLocks noChangeArrowheads="1"/>
            </p:cNvSpPr>
            <p:nvPr/>
          </p:nvSpPr>
          <p:spPr bwMode="auto">
            <a:xfrm>
              <a:off x="3744" y="2335"/>
              <a:ext cx="629"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3300" baseline="-33000" dirty="0">
                <a:solidFill>
                  <a:srgbClr val="000000"/>
                </a:solidFill>
                <a:latin typeface="Times New Roman" pitchFamily="16" charset="0"/>
              </a:endParaRPr>
            </a:p>
          </p:txBody>
        </p:sp>
        <p:sp>
          <p:nvSpPr>
            <p:cNvPr id="2077" name="Text Box 16"/>
            <p:cNvSpPr txBox="1">
              <a:spLocks noChangeArrowheads="1"/>
            </p:cNvSpPr>
            <p:nvPr/>
          </p:nvSpPr>
          <p:spPr bwMode="auto">
            <a:xfrm>
              <a:off x="5257" y="3992"/>
              <a:ext cx="629"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3300" baseline="-33000" dirty="0">
                <a:solidFill>
                  <a:srgbClr val="000000"/>
                </a:solidFill>
                <a:latin typeface="Times New Roman" pitchFamily="16" charset="0"/>
              </a:endParaRPr>
            </a:p>
          </p:txBody>
        </p:sp>
        <p:sp>
          <p:nvSpPr>
            <p:cNvPr id="2078" name="Text Box 17"/>
            <p:cNvSpPr txBox="1">
              <a:spLocks noChangeArrowheads="1"/>
            </p:cNvSpPr>
            <p:nvPr/>
          </p:nvSpPr>
          <p:spPr bwMode="auto">
            <a:xfrm>
              <a:off x="5321" y="2339"/>
              <a:ext cx="565"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SC</a:t>
              </a:r>
              <a:r>
                <a:rPr lang="en-US" sz="3300" baseline="-33000" dirty="0">
                  <a:solidFill>
                    <a:srgbClr val="000000"/>
                  </a:solidFill>
                  <a:latin typeface="Times New Roman" pitchFamily="16" charset="0"/>
                </a:rPr>
                <a:t>1</a:t>
              </a:r>
            </a:p>
          </p:txBody>
        </p:sp>
        <p:sp>
          <p:nvSpPr>
            <p:cNvPr id="2079" name="Text Box 18"/>
            <p:cNvSpPr txBox="1">
              <a:spLocks noChangeArrowheads="1"/>
            </p:cNvSpPr>
            <p:nvPr/>
          </p:nvSpPr>
          <p:spPr bwMode="auto">
            <a:xfrm>
              <a:off x="3749" y="4004"/>
              <a:ext cx="565" cy="440"/>
            </a:xfrm>
            <a:prstGeom prst="rect">
              <a:avLst/>
            </a:prstGeom>
            <a:noFill/>
            <a:ln w="9525">
              <a:noFill/>
              <a:round/>
              <a:headEnd/>
              <a:tailEnd/>
            </a:ln>
          </p:spPr>
          <p:txBody>
            <a:bodyPr wrap="none"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dirty="0">
                  <a:solidFill>
                    <a:srgbClr val="000000"/>
                  </a:solidFill>
                  <a:latin typeface="Times New Roman" pitchFamily="16" charset="0"/>
                </a:rPr>
                <a:t>SC</a:t>
              </a:r>
              <a:r>
                <a:rPr lang="en-US" sz="3300" baseline="-33000" dirty="0">
                  <a:solidFill>
                    <a:srgbClr val="000000"/>
                  </a:solidFill>
                  <a:latin typeface="Times New Roman" pitchFamily="16" charset="0"/>
                </a:rPr>
                <a:t>2</a:t>
              </a:r>
            </a:p>
          </p:txBody>
        </p:sp>
      </p:grpSp>
      <p:sp>
        <p:nvSpPr>
          <p:cNvPr id="28" name="Circular Arrow 27"/>
          <p:cNvSpPr/>
          <p:nvPr/>
        </p:nvSpPr>
        <p:spPr bwMode="auto">
          <a:xfrm rot="5669972">
            <a:off x="7931908" y="1654341"/>
            <a:ext cx="610368" cy="1061781"/>
          </a:xfrm>
          <a:prstGeom prst="circularArrow">
            <a:avLst/>
          </a:prstGeom>
          <a:solidFill>
            <a:srgbClr val="FF0000"/>
          </a:solidFill>
          <a:ln w="9525" cap="flat" cmpd="sng" algn="ctr">
            <a:solidFill>
              <a:schemeClr val="tx1"/>
            </a:solidFill>
            <a:prstDash val="solid"/>
            <a:round/>
            <a:headEnd type="none" w="med" len="med"/>
            <a:tailEnd type="none" w="med" len="med"/>
          </a:ln>
          <a:effectLst/>
        </p:spPr>
        <p:txBody>
          <a:bodyPr lIns="82954" tIns="41477" rIns="82954" bIns="41477"/>
          <a:lstStyle/>
          <a:p>
            <a:pPr>
              <a:defRPr/>
            </a:pPr>
            <a:endParaRPr lang="en-US"/>
          </a:p>
        </p:txBody>
      </p:sp>
      <p:graphicFrame>
        <p:nvGraphicFramePr>
          <p:cNvPr id="58371" name="Object 3"/>
          <p:cNvGraphicFramePr>
            <a:graphicFrameLocks noChangeAspect="1"/>
          </p:cNvGraphicFramePr>
          <p:nvPr/>
        </p:nvGraphicFramePr>
        <p:xfrm>
          <a:off x="1342715" y="2524965"/>
          <a:ext cx="1985258" cy="479369"/>
        </p:xfrm>
        <a:graphic>
          <a:graphicData uri="http://schemas.openxmlformats.org/presentationml/2006/ole">
            <p:oleObj spid="_x0000_s496642" name="Equation" r:id="rId4" imgW="2145960" imgH="520560" progId="Equation.DSMT4">
              <p:embed/>
            </p:oleObj>
          </a:graphicData>
        </a:graphic>
      </p:graphicFrame>
      <p:graphicFrame>
        <p:nvGraphicFramePr>
          <p:cNvPr id="3" name="Object 3"/>
          <p:cNvGraphicFramePr>
            <a:graphicFrameLocks noChangeAspect="1"/>
          </p:cNvGraphicFramePr>
          <p:nvPr/>
        </p:nvGraphicFramePr>
        <p:xfrm>
          <a:off x="1112206" y="3836392"/>
          <a:ext cx="2032801" cy="480809"/>
        </p:xfrm>
        <a:graphic>
          <a:graphicData uri="http://schemas.openxmlformats.org/presentationml/2006/ole">
            <p:oleObj spid="_x0000_s496643" name="Equation" r:id="rId5" imgW="2197080" imgH="520560" progId="Equation.DSMT4">
              <p:embed/>
            </p:oleObj>
          </a:graphicData>
        </a:graphic>
      </p:graphicFrame>
      <p:graphicFrame>
        <p:nvGraphicFramePr>
          <p:cNvPr id="4" name="Object 3"/>
          <p:cNvGraphicFramePr>
            <a:graphicFrameLocks noChangeAspect="1"/>
          </p:cNvGraphicFramePr>
          <p:nvPr/>
        </p:nvGraphicFramePr>
        <p:xfrm>
          <a:off x="3879753" y="3774491"/>
          <a:ext cx="824069" cy="385798"/>
        </p:xfrm>
        <a:graphic>
          <a:graphicData uri="http://schemas.openxmlformats.org/presentationml/2006/ole">
            <p:oleObj spid="_x0000_s496644" name="Equation" r:id="rId6" imgW="888840" imgH="419040" progId="Equation.DSMT4">
              <p:embed/>
            </p:oleObj>
          </a:graphicData>
        </a:graphic>
      </p:graphicFrame>
      <p:graphicFrame>
        <p:nvGraphicFramePr>
          <p:cNvPr id="5" name="Object 3"/>
          <p:cNvGraphicFramePr>
            <a:graphicFrameLocks noChangeAspect="1"/>
          </p:cNvGraphicFramePr>
          <p:nvPr/>
        </p:nvGraphicFramePr>
        <p:xfrm>
          <a:off x="4571280" y="2116134"/>
          <a:ext cx="835595" cy="385798"/>
        </p:xfrm>
        <a:graphic>
          <a:graphicData uri="http://schemas.openxmlformats.org/presentationml/2006/ole">
            <p:oleObj spid="_x0000_s496645" name="Equation" r:id="rId7" imgW="901440" imgH="419040" progId="Equation.DSMT4">
              <p:embed/>
            </p:oleObj>
          </a:graphicData>
        </a:graphic>
      </p:graphicFrame>
      <p:sp>
        <p:nvSpPr>
          <p:cNvPr id="2061" name="Right Arrow 31"/>
          <p:cNvSpPr>
            <a:spLocks noChangeArrowheads="1"/>
          </p:cNvSpPr>
          <p:nvPr/>
        </p:nvSpPr>
        <p:spPr bwMode="auto">
          <a:xfrm rot="-5400000">
            <a:off x="560779" y="1563157"/>
            <a:ext cx="898277" cy="484069"/>
          </a:xfrm>
          <a:prstGeom prst="rightArrow">
            <a:avLst>
              <a:gd name="adj1" fmla="val 50000"/>
              <a:gd name="adj2" fmla="val 49997"/>
            </a:avLst>
          </a:prstGeom>
          <a:solidFill>
            <a:srgbClr val="FF0000"/>
          </a:solidFill>
          <a:ln w="9525" algn="ctr">
            <a:solidFill>
              <a:schemeClr val="tx1"/>
            </a:solidFill>
            <a:round/>
            <a:headEnd/>
            <a:tailEnd/>
          </a:ln>
        </p:spPr>
        <p:txBody>
          <a:bodyPr lIns="82954" tIns="41477" rIns="82954" bIns="41477"/>
          <a:lstStyle/>
          <a:p>
            <a:endParaRPr lang="en-US"/>
          </a:p>
        </p:txBody>
      </p:sp>
      <p:graphicFrame>
        <p:nvGraphicFramePr>
          <p:cNvPr id="6" name="Object 3"/>
          <p:cNvGraphicFramePr>
            <a:graphicFrameLocks noChangeAspect="1"/>
          </p:cNvGraphicFramePr>
          <p:nvPr/>
        </p:nvGraphicFramePr>
        <p:xfrm>
          <a:off x="1806575" y="1325563"/>
          <a:ext cx="280988" cy="306387"/>
        </p:xfrm>
        <a:graphic>
          <a:graphicData uri="http://schemas.openxmlformats.org/presentationml/2006/ole">
            <p:oleObj spid="_x0000_s496646" name="Equation" r:id="rId8" imgW="304560" imgH="330120" progId="Equation.DSMT4">
              <p:embed/>
            </p:oleObj>
          </a:graphicData>
        </a:graphic>
      </p:graphicFrame>
      <p:sp>
        <p:nvSpPr>
          <p:cNvPr id="34" name="TextBox 33"/>
          <p:cNvSpPr txBox="1"/>
          <p:nvPr/>
        </p:nvSpPr>
        <p:spPr>
          <a:xfrm>
            <a:off x="3672295" y="4258179"/>
            <a:ext cx="1936275" cy="530040"/>
          </a:xfrm>
          <a:prstGeom prst="rect">
            <a:avLst/>
          </a:prstGeom>
          <a:noFill/>
        </p:spPr>
        <p:txBody>
          <a:bodyPr lIns="82954" tIns="41477" rIns="82954" bIns="41477">
            <a:spAutoFit/>
          </a:bodyPr>
          <a:lstStyle/>
          <a:p>
            <a:pPr>
              <a:defRPr/>
            </a:pPr>
            <a:r>
              <a:rPr lang="en-US" sz="2900" dirty="0">
                <a:solidFill>
                  <a:schemeClr val="accent4"/>
                </a:solidFill>
              </a:rPr>
              <a:t>(holes)</a:t>
            </a:r>
          </a:p>
        </p:txBody>
      </p:sp>
      <p:sp>
        <p:nvSpPr>
          <p:cNvPr id="35" name="TextBox 34"/>
          <p:cNvSpPr txBox="1"/>
          <p:nvPr/>
        </p:nvSpPr>
        <p:spPr>
          <a:xfrm>
            <a:off x="3741448" y="1494250"/>
            <a:ext cx="1936275" cy="530040"/>
          </a:xfrm>
          <a:prstGeom prst="rect">
            <a:avLst/>
          </a:prstGeom>
          <a:noFill/>
        </p:spPr>
        <p:txBody>
          <a:bodyPr lIns="82954" tIns="41477" rIns="82954" bIns="41477">
            <a:spAutoFit/>
          </a:bodyPr>
          <a:lstStyle/>
          <a:p>
            <a:pPr>
              <a:defRPr/>
            </a:pPr>
            <a:r>
              <a:rPr lang="en-US" sz="2900" dirty="0">
                <a:solidFill>
                  <a:schemeClr val="accent4"/>
                </a:solidFill>
              </a:rPr>
              <a:t>(electrons)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1"/>
          <p:cNvSpPr txBox="1">
            <a:spLocks noChangeArrowheads="1"/>
          </p:cNvSpPr>
          <p:nvPr/>
        </p:nvSpPr>
        <p:spPr bwMode="auto">
          <a:xfrm>
            <a:off x="629578" y="457776"/>
            <a:ext cx="8298320" cy="785992"/>
          </a:xfrm>
          <a:prstGeom prst="rect">
            <a:avLst/>
          </a:prstGeom>
          <a:noFill/>
          <a:ln w="9525">
            <a:noFill/>
            <a:round/>
            <a:headEnd/>
            <a:tailEnd/>
          </a:ln>
        </p:spPr>
        <p:txBody>
          <a:bodyPr lIns="81648" tIns="40824" rIns="81648" bIns="40824"/>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b="1" dirty="0">
                <a:solidFill>
                  <a:srgbClr val="2300DC"/>
                </a:solidFill>
                <a:latin typeface="Comic Sans MS" pitchFamily="64" charset="0"/>
              </a:rPr>
              <a:t>Effective </a:t>
            </a:r>
            <a:r>
              <a:rPr lang="en-US" sz="3300" b="1" dirty="0" smtClean="0">
                <a:solidFill>
                  <a:srgbClr val="2300DC"/>
                </a:solidFill>
                <a:latin typeface="Comic Sans MS" pitchFamily="64" charset="0"/>
              </a:rPr>
              <a:t>Edge </a:t>
            </a:r>
            <a:r>
              <a:rPr lang="en-US" sz="3300" b="1" dirty="0">
                <a:solidFill>
                  <a:srgbClr val="2300DC"/>
                </a:solidFill>
                <a:latin typeface="Comic Sans MS" pitchFamily="64" charset="0"/>
              </a:rPr>
              <a:t>Model</a:t>
            </a:r>
          </a:p>
        </p:txBody>
      </p:sp>
      <p:pic>
        <p:nvPicPr>
          <p:cNvPr id="11283" name="Picture 19"/>
          <p:cNvPicPr>
            <a:picLocks noChangeAspect="1" noChangeArrowheads="1"/>
          </p:cNvPicPr>
          <p:nvPr/>
        </p:nvPicPr>
        <p:blipFill>
          <a:blip r:embed="rId4" cstate="print"/>
          <a:srcRect/>
          <a:stretch>
            <a:fillRect/>
          </a:stretch>
        </p:blipFill>
        <p:spPr bwMode="auto">
          <a:xfrm>
            <a:off x="698730" y="1079660"/>
            <a:ext cx="5584078" cy="829179"/>
          </a:xfrm>
          <a:prstGeom prst="rect">
            <a:avLst/>
          </a:prstGeom>
          <a:noFill/>
          <a:ln w="9525">
            <a:noFill/>
            <a:round/>
            <a:headEnd/>
            <a:tailEnd/>
          </a:ln>
        </p:spPr>
      </p:pic>
      <p:pic>
        <p:nvPicPr>
          <p:cNvPr id="11284" name="Picture 20"/>
          <p:cNvPicPr>
            <a:picLocks noChangeAspect="1" noChangeArrowheads="1"/>
          </p:cNvPicPr>
          <p:nvPr/>
        </p:nvPicPr>
        <p:blipFill>
          <a:blip r:embed="rId5" cstate="print"/>
          <a:srcRect/>
          <a:stretch>
            <a:fillRect/>
          </a:stretch>
        </p:blipFill>
        <p:spPr bwMode="auto">
          <a:xfrm>
            <a:off x="837036" y="2047036"/>
            <a:ext cx="5618654" cy="745685"/>
          </a:xfrm>
          <a:prstGeom prst="rect">
            <a:avLst/>
          </a:prstGeom>
          <a:noFill/>
          <a:ln w="9525">
            <a:noFill/>
            <a:round/>
            <a:headEnd/>
            <a:tailEnd/>
          </a:ln>
        </p:spPr>
      </p:pic>
      <p:grpSp>
        <p:nvGrpSpPr>
          <p:cNvPr id="2" name="Group 21"/>
          <p:cNvGrpSpPr>
            <a:grpSpLocks/>
          </p:cNvGrpSpPr>
          <p:nvPr/>
        </p:nvGrpSpPr>
        <p:grpSpPr bwMode="auto">
          <a:xfrm>
            <a:off x="698730" y="3152607"/>
            <a:ext cx="4097296" cy="428985"/>
            <a:chOff x="490" y="2192"/>
            <a:chExt cx="2843" cy="298"/>
          </a:xfrm>
        </p:grpSpPr>
        <p:pic>
          <p:nvPicPr>
            <p:cNvPr id="6198" name="Picture 22"/>
            <p:cNvPicPr>
              <a:picLocks noChangeAspect="1" noChangeArrowheads="1"/>
            </p:cNvPicPr>
            <p:nvPr/>
          </p:nvPicPr>
          <p:blipFill>
            <a:blip r:embed="rId6" cstate="print"/>
            <a:srcRect/>
            <a:stretch>
              <a:fillRect/>
            </a:stretch>
          </p:blipFill>
          <p:spPr bwMode="auto">
            <a:xfrm>
              <a:off x="490" y="2202"/>
              <a:ext cx="1586" cy="286"/>
            </a:xfrm>
            <a:prstGeom prst="rect">
              <a:avLst/>
            </a:prstGeom>
            <a:noFill/>
            <a:ln w="9525">
              <a:noFill/>
              <a:round/>
              <a:headEnd/>
              <a:tailEnd/>
            </a:ln>
          </p:spPr>
        </p:pic>
        <p:pic>
          <p:nvPicPr>
            <p:cNvPr id="6199" name="Picture 23"/>
            <p:cNvPicPr>
              <a:picLocks noChangeAspect="1" noChangeArrowheads="1"/>
            </p:cNvPicPr>
            <p:nvPr/>
          </p:nvPicPr>
          <p:blipFill>
            <a:blip r:embed="rId7" cstate="print"/>
            <a:srcRect/>
            <a:stretch>
              <a:fillRect/>
            </a:stretch>
          </p:blipFill>
          <p:spPr bwMode="auto">
            <a:xfrm>
              <a:off x="2095" y="2192"/>
              <a:ext cx="1238" cy="298"/>
            </a:xfrm>
            <a:prstGeom prst="rect">
              <a:avLst/>
            </a:prstGeom>
            <a:noFill/>
            <a:ln w="9525">
              <a:noFill/>
              <a:round/>
              <a:headEnd/>
              <a:tailEnd/>
            </a:ln>
          </p:spPr>
        </p:pic>
      </p:grpSp>
      <p:pic>
        <p:nvPicPr>
          <p:cNvPr id="11288" name="Picture 24"/>
          <p:cNvPicPr>
            <a:picLocks noChangeAspect="1" noChangeArrowheads="1"/>
          </p:cNvPicPr>
          <p:nvPr/>
        </p:nvPicPr>
        <p:blipFill>
          <a:blip r:embed="rId8" cstate="print"/>
          <a:srcRect/>
          <a:stretch>
            <a:fillRect/>
          </a:stretch>
        </p:blipFill>
        <p:spPr bwMode="auto">
          <a:xfrm>
            <a:off x="2646531" y="5356554"/>
            <a:ext cx="2299326" cy="663631"/>
          </a:xfrm>
          <a:prstGeom prst="rect">
            <a:avLst/>
          </a:prstGeom>
          <a:noFill/>
          <a:ln w="9525">
            <a:noFill/>
            <a:round/>
            <a:headEnd/>
            <a:tailEnd/>
          </a:ln>
        </p:spPr>
      </p:pic>
      <p:grpSp>
        <p:nvGrpSpPr>
          <p:cNvPr id="3" name="Group 25"/>
          <p:cNvGrpSpPr>
            <a:grpSpLocks/>
          </p:cNvGrpSpPr>
          <p:nvPr/>
        </p:nvGrpSpPr>
        <p:grpSpPr bwMode="auto">
          <a:xfrm>
            <a:off x="207459" y="3878139"/>
            <a:ext cx="4572720" cy="742806"/>
            <a:chOff x="144" y="2694"/>
            <a:chExt cx="3174" cy="516"/>
          </a:xfrm>
        </p:grpSpPr>
        <p:pic>
          <p:nvPicPr>
            <p:cNvPr id="6196" name="Picture 26"/>
            <p:cNvPicPr>
              <a:picLocks noChangeAspect="1" noChangeArrowheads="1"/>
            </p:cNvPicPr>
            <p:nvPr/>
          </p:nvPicPr>
          <p:blipFill>
            <a:blip r:embed="rId9" cstate="print"/>
            <a:srcRect/>
            <a:stretch>
              <a:fillRect/>
            </a:stretch>
          </p:blipFill>
          <p:spPr bwMode="auto">
            <a:xfrm>
              <a:off x="1708" y="2694"/>
              <a:ext cx="1610" cy="516"/>
            </a:xfrm>
            <a:prstGeom prst="rect">
              <a:avLst/>
            </a:prstGeom>
            <a:noFill/>
            <a:ln w="9525">
              <a:noFill/>
              <a:round/>
              <a:headEnd/>
              <a:tailEnd/>
            </a:ln>
          </p:spPr>
        </p:pic>
        <p:sp>
          <p:nvSpPr>
            <p:cNvPr id="6197" name="Text Box 27"/>
            <p:cNvSpPr txBox="1">
              <a:spLocks noChangeArrowheads="1"/>
            </p:cNvSpPr>
            <p:nvPr/>
          </p:nvSpPr>
          <p:spPr bwMode="auto">
            <a:xfrm>
              <a:off x="144" y="2709"/>
              <a:ext cx="1294" cy="457"/>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FF"/>
                  </a:solidFill>
                  <a:latin typeface="Comic Sans MS" pitchFamily="64" charset="0"/>
                </a:rPr>
                <a:t>Density:</a:t>
              </a:r>
            </a:p>
          </p:txBody>
        </p:sp>
      </p:grpSp>
      <p:grpSp>
        <p:nvGrpSpPr>
          <p:cNvPr id="4" name="Group 28"/>
          <p:cNvGrpSpPr>
            <a:grpSpLocks/>
          </p:cNvGrpSpPr>
          <p:nvPr/>
        </p:nvGrpSpPr>
        <p:grpSpPr bwMode="auto">
          <a:xfrm>
            <a:off x="207458" y="4547528"/>
            <a:ext cx="4660602" cy="868046"/>
            <a:chOff x="144" y="3159"/>
            <a:chExt cx="3235" cy="603"/>
          </a:xfrm>
        </p:grpSpPr>
        <p:pic>
          <p:nvPicPr>
            <p:cNvPr id="6194" name="Picture 29"/>
            <p:cNvPicPr>
              <a:picLocks noChangeAspect="1" noChangeArrowheads="1"/>
            </p:cNvPicPr>
            <p:nvPr/>
          </p:nvPicPr>
          <p:blipFill>
            <a:blip r:embed="rId10" cstate="print"/>
            <a:srcRect/>
            <a:stretch>
              <a:fillRect/>
            </a:stretch>
          </p:blipFill>
          <p:spPr bwMode="auto">
            <a:xfrm>
              <a:off x="1670" y="3159"/>
              <a:ext cx="1709" cy="603"/>
            </a:xfrm>
            <a:prstGeom prst="rect">
              <a:avLst/>
            </a:prstGeom>
            <a:noFill/>
            <a:ln w="9525">
              <a:noFill/>
              <a:round/>
              <a:headEnd/>
              <a:tailEnd/>
            </a:ln>
          </p:spPr>
        </p:pic>
        <p:sp>
          <p:nvSpPr>
            <p:cNvPr id="6195" name="Text Box 30"/>
            <p:cNvSpPr txBox="1">
              <a:spLocks noChangeArrowheads="1"/>
            </p:cNvSpPr>
            <p:nvPr/>
          </p:nvSpPr>
          <p:spPr bwMode="auto">
            <a:xfrm>
              <a:off x="144" y="3208"/>
              <a:ext cx="1582" cy="457"/>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FF"/>
                  </a:solidFill>
                  <a:latin typeface="Comic Sans MS" pitchFamily="64" charset="0"/>
                </a:rPr>
                <a:t>Spin density:</a:t>
              </a:r>
            </a:p>
          </p:txBody>
        </p:sp>
      </p:grpSp>
      <p:sp>
        <p:nvSpPr>
          <p:cNvPr id="11295" name="Text Box 31"/>
          <p:cNvSpPr txBox="1">
            <a:spLocks noChangeArrowheads="1"/>
          </p:cNvSpPr>
          <p:nvPr/>
        </p:nvSpPr>
        <p:spPr bwMode="auto">
          <a:xfrm>
            <a:off x="207458" y="5336400"/>
            <a:ext cx="1867122" cy="660751"/>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FF"/>
                </a:solidFill>
                <a:latin typeface="Comic Sans MS" pitchFamily="64" charset="0"/>
              </a:rPr>
              <a:t>Electron:</a:t>
            </a:r>
          </a:p>
        </p:txBody>
      </p:sp>
      <p:sp>
        <p:nvSpPr>
          <p:cNvPr id="11296" name="Text Box 32"/>
          <p:cNvSpPr txBox="1">
            <a:spLocks noChangeArrowheads="1"/>
          </p:cNvSpPr>
          <p:nvPr/>
        </p:nvSpPr>
        <p:spPr bwMode="auto">
          <a:xfrm>
            <a:off x="5108654" y="5336400"/>
            <a:ext cx="3397125" cy="660751"/>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Comic Sans MS" pitchFamily="64" charset="0"/>
              </a:rPr>
              <a:t>(charge 1, spin 1)</a:t>
            </a:r>
          </a:p>
        </p:txBody>
      </p:sp>
      <p:grpSp>
        <p:nvGrpSpPr>
          <p:cNvPr id="5" name="Group 33"/>
          <p:cNvGrpSpPr>
            <a:grpSpLocks/>
          </p:cNvGrpSpPr>
          <p:nvPr/>
        </p:nvGrpSpPr>
        <p:grpSpPr bwMode="auto">
          <a:xfrm>
            <a:off x="77797" y="5989954"/>
            <a:ext cx="8883236" cy="689542"/>
            <a:chOff x="54" y="4161"/>
            <a:chExt cx="6166" cy="479"/>
          </a:xfrm>
        </p:grpSpPr>
        <p:pic>
          <p:nvPicPr>
            <p:cNvPr id="6191" name="Picture 34"/>
            <p:cNvPicPr>
              <a:picLocks noChangeAspect="1" noChangeArrowheads="1"/>
            </p:cNvPicPr>
            <p:nvPr/>
          </p:nvPicPr>
          <p:blipFill>
            <a:blip r:embed="rId11" cstate="print"/>
            <a:srcRect/>
            <a:stretch>
              <a:fillRect/>
            </a:stretch>
          </p:blipFill>
          <p:spPr bwMode="auto">
            <a:xfrm>
              <a:off x="1848" y="4205"/>
              <a:ext cx="1334" cy="401"/>
            </a:xfrm>
            <a:prstGeom prst="rect">
              <a:avLst/>
            </a:prstGeom>
            <a:noFill/>
            <a:ln w="9525">
              <a:noFill/>
              <a:round/>
              <a:headEnd/>
              <a:tailEnd/>
            </a:ln>
          </p:spPr>
        </p:pic>
        <p:sp>
          <p:nvSpPr>
            <p:cNvPr id="6192" name="Text Box 35"/>
            <p:cNvSpPr txBox="1">
              <a:spLocks noChangeArrowheads="1"/>
            </p:cNvSpPr>
            <p:nvPr/>
          </p:nvSpPr>
          <p:spPr bwMode="auto">
            <a:xfrm>
              <a:off x="54" y="4161"/>
              <a:ext cx="1726" cy="457"/>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FF"/>
                  </a:solidFill>
                  <a:latin typeface="Comic Sans MS" pitchFamily="64" charset="0"/>
                </a:rPr>
                <a:t>Laughlin </a:t>
              </a:r>
              <a:r>
                <a:rPr lang="en-US" sz="2500" b="1" dirty="0" err="1">
                  <a:solidFill>
                    <a:srgbClr val="0000FF"/>
                  </a:solidFill>
                  <a:latin typeface="Comic Sans MS" pitchFamily="64" charset="0"/>
                </a:rPr>
                <a:t>q.p</a:t>
              </a:r>
              <a:r>
                <a:rPr lang="en-US" sz="2500" b="1" dirty="0">
                  <a:solidFill>
                    <a:srgbClr val="0000FF"/>
                  </a:solidFill>
                  <a:latin typeface="Comic Sans MS" pitchFamily="64" charset="0"/>
                </a:rPr>
                <a:t>.:</a:t>
              </a:r>
            </a:p>
          </p:txBody>
        </p:sp>
        <p:sp>
          <p:nvSpPr>
            <p:cNvPr id="6193" name="Text Box 36"/>
            <p:cNvSpPr txBox="1">
              <a:spLocks noChangeArrowheads="1"/>
            </p:cNvSpPr>
            <p:nvPr/>
          </p:nvSpPr>
          <p:spPr bwMode="auto">
            <a:xfrm>
              <a:off x="3197" y="4183"/>
              <a:ext cx="3022" cy="457"/>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Comic Sans MS" pitchFamily="64" charset="0"/>
                </a:rPr>
                <a:t>(charge 1/m, spin 1/m)</a:t>
              </a:r>
            </a:p>
          </p:txBody>
        </p:sp>
      </p:grpSp>
      <p:grpSp>
        <p:nvGrpSpPr>
          <p:cNvPr id="6" name="Group 38"/>
          <p:cNvGrpSpPr>
            <a:grpSpLocks/>
          </p:cNvGrpSpPr>
          <p:nvPr/>
        </p:nvGrpSpPr>
        <p:grpSpPr bwMode="auto">
          <a:xfrm>
            <a:off x="5816028" y="2461625"/>
            <a:ext cx="3492210" cy="3339748"/>
            <a:chOff x="389732" y="1114426"/>
            <a:chExt cx="3456782" cy="3454400"/>
          </a:xfrm>
        </p:grpSpPr>
        <p:sp>
          <p:nvSpPr>
            <p:cNvPr id="6177" name="Text Box 19"/>
            <p:cNvSpPr txBox="1">
              <a:spLocks noChangeArrowheads="1"/>
            </p:cNvSpPr>
            <p:nvPr/>
          </p:nvSpPr>
          <p:spPr bwMode="auto">
            <a:xfrm>
              <a:off x="1764806" y="111442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333333"/>
                </a:solidFill>
                <a:latin typeface="Times New Roman" pitchFamily="16" charset="0"/>
              </a:endParaRPr>
            </a:p>
          </p:txBody>
        </p:sp>
        <p:grpSp>
          <p:nvGrpSpPr>
            <p:cNvPr id="7" name="Group 31"/>
            <p:cNvGrpSpPr>
              <a:grpSpLocks/>
            </p:cNvGrpSpPr>
            <p:nvPr/>
          </p:nvGrpSpPr>
          <p:grpSpPr bwMode="auto">
            <a:xfrm>
              <a:off x="389732" y="1697683"/>
              <a:ext cx="3456782" cy="2871143"/>
              <a:chOff x="389732" y="1697683"/>
              <a:chExt cx="3456782" cy="2871143"/>
            </a:xfrm>
          </p:grpSpPr>
          <p:sp>
            <p:nvSpPr>
              <p:cNvPr id="6179" name="Oval 5"/>
              <p:cNvSpPr>
                <a:spLocks noChangeArrowheads="1"/>
              </p:cNvSpPr>
              <p:nvPr/>
            </p:nvSpPr>
            <p:spPr bwMode="auto">
              <a:xfrm>
                <a:off x="1059907" y="1807834"/>
                <a:ext cx="1836904" cy="2051332"/>
              </a:xfrm>
              <a:prstGeom prst="ellipse">
                <a:avLst/>
              </a:prstGeom>
              <a:solidFill>
                <a:srgbClr val="91FF93">
                  <a:alpha val="79999"/>
                </a:srgbClr>
              </a:solidFill>
              <a:ln w="9360">
                <a:solidFill>
                  <a:srgbClr val="000000"/>
                </a:solidFill>
                <a:round/>
                <a:headEnd/>
                <a:tailEnd/>
              </a:ln>
            </p:spPr>
            <p:txBody>
              <a:bodyPr wrap="none" anchor="ctr"/>
              <a:lstStyle/>
              <a:p>
                <a:endParaRPr lang="en-US"/>
              </a:p>
            </p:txBody>
          </p:sp>
          <p:sp>
            <p:nvSpPr>
              <p:cNvPr id="6180" name="AutoShape 6"/>
              <p:cNvSpPr>
                <a:spLocks noChangeArrowheads="1"/>
              </p:cNvSpPr>
              <p:nvPr/>
            </p:nvSpPr>
            <p:spPr bwMode="auto">
              <a:xfrm rot="6960000">
                <a:off x="916404" y="1845707"/>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6181" name="AutoShape 7"/>
              <p:cNvSpPr>
                <a:spLocks noChangeArrowheads="1"/>
              </p:cNvSpPr>
              <p:nvPr/>
            </p:nvSpPr>
            <p:spPr bwMode="auto">
              <a:xfrm rot="14640000" flipV="1">
                <a:off x="916404" y="1740973"/>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6182" name="AutoShape 8"/>
              <p:cNvSpPr>
                <a:spLocks noChangeArrowheads="1"/>
              </p:cNvSpPr>
              <p:nvPr/>
            </p:nvSpPr>
            <p:spPr bwMode="auto">
              <a:xfrm rot="14640000" flipH="1">
                <a:off x="914667" y="1847547"/>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6183" name="AutoShape 9"/>
              <p:cNvSpPr>
                <a:spLocks noChangeArrowheads="1"/>
              </p:cNvSpPr>
              <p:nvPr/>
            </p:nvSpPr>
            <p:spPr bwMode="auto">
              <a:xfrm rot="6960000" flipH="1" flipV="1">
                <a:off x="916404" y="1739202"/>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6184" name="AutoShape 10"/>
              <p:cNvSpPr>
                <a:spLocks noChangeArrowheads="1"/>
              </p:cNvSpPr>
              <p:nvPr/>
            </p:nvSpPr>
            <p:spPr bwMode="auto">
              <a:xfrm rot="10800000" flipV="1">
                <a:off x="962679" y="169768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6185" name="AutoShape 11"/>
              <p:cNvSpPr>
                <a:spLocks noChangeArrowheads="1"/>
              </p:cNvSpPr>
              <p:nvPr/>
            </p:nvSpPr>
            <p:spPr bwMode="auto">
              <a:xfrm rot="10800000">
                <a:off x="962679" y="180422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6186" name="Text Box 20"/>
              <p:cNvSpPr txBox="1">
                <a:spLocks noChangeArrowheads="1"/>
              </p:cNvSpPr>
              <p:nvPr/>
            </p:nvSpPr>
            <p:spPr bwMode="auto">
              <a:xfrm>
                <a:off x="389732"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FF0000"/>
                  </a:solidFill>
                  <a:latin typeface="Times New Roman" pitchFamily="16" charset="0"/>
                </a:endParaRPr>
              </a:p>
            </p:txBody>
          </p:sp>
          <p:sp>
            <p:nvSpPr>
              <p:cNvPr id="6187" name="Text Box 21"/>
              <p:cNvSpPr txBox="1">
                <a:spLocks noChangeArrowheads="1"/>
              </p:cNvSpPr>
              <p:nvPr/>
            </p:nvSpPr>
            <p:spPr bwMode="auto">
              <a:xfrm>
                <a:off x="2848197"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FF0000"/>
                  </a:solidFill>
                  <a:latin typeface="Times New Roman" pitchFamily="16" charset="0"/>
                </a:endParaRPr>
              </a:p>
            </p:txBody>
          </p:sp>
          <p:sp>
            <p:nvSpPr>
              <p:cNvPr id="6188" name="Text Box 22"/>
              <p:cNvSpPr txBox="1">
                <a:spLocks noChangeArrowheads="1"/>
              </p:cNvSpPr>
              <p:nvPr/>
            </p:nvSpPr>
            <p:spPr bwMode="auto">
              <a:xfrm>
                <a:off x="1697094" y="3929590"/>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FF0000"/>
                  </a:solidFill>
                  <a:latin typeface="Times New Roman" pitchFamily="16" charset="0"/>
                </a:endParaRPr>
              </a:p>
            </p:txBody>
          </p:sp>
          <p:sp>
            <p:nvSpPr>
              <p:cNvPr id="6189" name="Text Box 23"/>
              <p:cNvSpPr txBox="1">
                <a:spLocks noChangeArrowheads="1"/>
              </p:cNvSpPr>
              <p:nvPr/>
            </p:nvSpPr>
            <p:spPr bwMode="auto">
              <a:xfrm>
                <a:off x="2945424"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333333"/>
                  </a:solidFill>
                  <a:latin typeface="Times New Roman" pitchFamily="16" charset="0"/>
                </a:endParaRPr>
              </a:p>
            </p:txBody>
          </p:sp>
          <p:sp>
            <p:nvSpPr>
              <p:cNvPr id="6190" name="Text Box 24"/>
              <p:cNvSpPr txBox="1">
                <a:spLocks noChangeArrowheads="1"/>
              </p:cNvSpPr>
              <p:nvPr/>
            </p:nvSpPr>
            <p:spPr bwMode="auto">
              <a:xfrm>
                <a:off x="521683"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333333"/>
                  </a:solidFill>
                  <a:latin typeface="Times New Roman" pitchFamily="16" charset="0"/>
                </a:endParaRPr>
              </a:p>
            </p:txBody>
          </p:sp>
        </p:grpSp>
      </p:grpSp>
      <p:sp>
        <p:nvSpPr>
          <p:cNvPr id="6160" name="Text Box 19"/>
          <p:cNvSpPr txBox="1">
            <a:spLocks noChangeArrowheads="1"/>
          </p:cNvSpPr>
          <p:nvPr/>
        </p:nvSpPr>
        <p:spPr bwMode="auto">
          <a:xfrm>
            <a:off x="6513317" y="1839741"/>
            <a:ext cx="910510" cy="617566"/>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333333"/>
              </a:solidFill>
              <a:latin typeface="Times New Roman" pitchFamily="16" charset="0"/>
            </a:endParaRPr>
          </a:p>
        </p:txBody>
      </p:sp>
      <p:sp>
        <p:nvSpPr>
          <p:cNvPr id="6161" name="Text Box 20"/>
          <p:cNvSpPr txBox="1">
            <a:spLocks noChangeArrowheads="1"/>
          </p:cNvSpPr>
          <p:nvPr/>
        </p:nvSpPr>
        <p:spPr bwMode="auto">
          <a:xfrm>
            <a:off x="5124501" y="2550877"/>
            <a:ext cx="910510" cy="617566"/>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FF0000"/>
              </a:solidFill>
              <a:latin typeface="Times New Roman" pitchFamily="16" charset="0"/>
            </a:endParaRPr>
          </a:p>
        </p:txBody>
      </p:sp>
      <p:sp>
        <p:nvSpPr>
          <p:cNvPr id="6162" name="Text Box 21"/>
          <p:cNvSpPr txBox="1">
            <a:spLocks noChangeArrowheads="1"/>
          </p:cNvSpPr>
          <p:nvPr/>
        </p:nvSpPr>
        <p:spPr bwMode="auto">
          <a:xfrm>
            <a:off x="7608235" y="2550877"/>
            <a:ext cx="909069" cy="617566"/>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FF0000"/>
              </a:solidFill>
              <a:latin typeface="Times New Roman" pitchFamily="16" charset="0"/>
            </a:endParaRPr>
          </a:p>
        </p:txBody>
      </p:sp>
      <p:sp>
        <p:nvSpPr>
          <p:cNvPr id="6163" name="Text Box 22"/>
          <p:cNvSpPr txBox="1">
            <a:spLocks noChangeArrowheads="1"/>
          </p:cNvSpPr>
          <p:nvPr/>
        </p:nvSpPr>
        <p:spPr bwMode="auto">
          <a:xfrm>
            <a:off x="6445605" y="4561924"/>
            <a:ext cx="909070" cy="617565"/>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FF0000"/>
              </a:solidFill>
              <a:latin typeface="Times New Roman" pitchFamily="16" charset="0"/>
            </a:endParaRPr>
          </a:p>
        </p:txBody>
      </p:sp>
      <p:sp>
        <p:nvSpPr>
          <p:cNvPr id="6164" name="Text Box 23"/>
          <p:cNvSpPr txBox="1">
            <a:spLocks noChangeArrowheads="1"/>
          </p:cNvSpPr>
          <p:nvPr/>
        </p:nvSpPr>
        <p:spPr bwMode="auto">
          <a:xfrm>
            <a:off x="7706201" y="3807602"/>
            <a:ext cx="910510" cy="617565"/>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333333"/>
              </a:solidFill>
              <a:latin typeface="Times New Roman" pitchFamily="16" charset="0"/>
            </a:endParaRPr>
          </a:p>
        </p:txBody>
      </p:sp>
      <p:sp>
        <p:nvSpPr>
          <p:cNvPr id="6165" name="Text Box 24"/>
          <p:cNvSpPr txBox="1">
            <a:spLocks noChangeArrowheads="1"/>
          </p:cNvSpPr>
          <p:nvPr/>
        </p:nvSpPr>
        <p:spPr bwMode="auto">
          <a:xfrm>
            <a:off x="5258484" y="3807602"/>
            <a:ext cx="910510" cy="617565"/>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endParaRPr lang="en-US" sz="2500" b="1" baseline="-33000" dirty="0">
              <a:solidFill>
                <a:srgbClr val="333333"/>
              </a:solidFill>
              <a:latin typeface="Times New Roman" pitchFamily="16" charset="0"/>
            </a:endParaRPr>
          </a:p>
        </p:txBody>
      </p:sp>
      <p:grpSp>
        <p:nvGrpSpPr>
          <p:cNvPr id="8" name="Group 59"/>
          <p:cNvGrpSpPr>
            <a:grpSpLocks/>
          </p:cNvGrpSpPr>
          <p:nvPr/>
        </p:nvGrpSpPr>
        <p:grpSpPr bwMode="auto">
          <a:xfrm>
            <a:off x="5885181" y="2323429"/>
            <a:ext cx="3111870" cy="3394451"/>
            <a:chOff x="6485731" y="2562225"/>
            <a:chExt cx="3429000" cy="3743325"/>
          </a:xfrm>
        </p:grpSpPr>
        <p:sp>
          <p:nvSpPr>
            <p:cNvPr id="6170" name="Oval 5"/>
            <p:cNvSpPr>
              <a:spLocks noChangeArrowheads="1"/>
            </p:cNvSpPr>
            <p:nvPr/>
          </p:nvSpPr>
          <p:spPr bwMode="auto">
            <a:xfrm>
              <a:off x="7019131" y="3476625"/>
              <a:ext cx="2286000" cy="2187082"/>
            </a:xfrm>
            <a:prstGeom prst="ellipse">
              <a:avLst/>
            </a:prstGeom>
            <a:solidFill>
              <a:srgbClr val="91FF93">
                <a:alpha val="79999"/>
              </a:srgbClr>
            </a:solidFill>
            <a:ln w="9360">
              <a:solidFill>
                <a:srgbClr val="000000"/>
              </a:solidFill>
              <a:round/>
              <a:headEnd/>
              <a:tailEnd/>
            </a:ln>
          </p:spPr>
          <p:txBody>
            <a:bodyPr wrap="none" anchor="ctr"/>
            <a:lstStyle/>
            <a:p>
              <a:endParaRPr lang="en-US"/>
            </a:p>
          </p:txBody>
        </p:sp>
        <p:grpSp>
          <p:nvGrpSpPr>
            <p:cNvPr id="9" name="Group 58"/>
            <p:cNvGrpSpPr>
              <a:grpSpLocks/>
            </p:cNvGrpSpPr>
            <p:nvPr/>
          </p:nvGrpSpPr>
          <p:grpSpPr bwMode="auto">
            <a:xfrm>
              <a:off x="6485731" y="2562225"/>
              <a:ext cx="3429000" cy="3743325"/>
              <a:chOff x="6180138" y="1495425"/>
              <a:chExt cx="3429000" cy="3743325"/>
            </a:xfrm>
          </p:grpSpPr>
          <p:sp>
            <p:nvSpPr>
              <p:cNvPr id="53" name="Arc 52"/>
              <p:cNvSpPr/>
              <p:nvPr/>
            </p:nvSpPr>
            <p:spPr bwMode="auto">
              <a:xfrm rot="16200000">
                <a:off x="6289675" y="2147888"/>
                <a:ext cx="3133725" cy="3048000"/>
              </a:xfrm>
              <a:prstGeom prst="arc">
                <a:avLst>
                  <a:gd name="adj1" fmla="val 17321026"/>
                  <a:gd name="adj2" fmla="val 4143725"/>
                </a:avLst>
              </a:prstGeom>
              <a:noFill/>
              <a:ln w="50800" cap="flat" cmpd="sng" algn="ctr">
                <a:solidFill>
                  <a:schemeClr val="accent2"/>
                </a:solidFill>
                <a:prstDash val="solid"/>
                <a:round/>
                <a:headEnd type="arrow" w="med" len="med"/>
                <a:tailEnd type="none" w="med" len="med"/>
              </a:ln>
              <a:effectLst/>
            </p:spPr>
            <p:txBody>
              <a:bodyPr/>
              <a:lstStyle/>
              <a:p>
                <a:pPr>
                  <a:defRPr/>
                </a:pPr>
                <a:endParaRPr lang="en-US"/>
              </a:p>
            </p:txBody>
          </p:sp>
          <p:grpSp>
            <p:nvGrpSpPr>
              <p:cNvPr id="10" name="Group 31"/>
              <p:cNvGrpSpPr>
                <a:grpSpLocks/>
              </p:cNvGrpSpPr>
              <p:nvPr/>
            </p:nvGrpSpPr>
            <p:grpSpPr bwMode="auto">
              <a:xfrm>
                <a:off x="6180138" y="1495425"/>
                <a:ext cx="3429000" cy="3438461"/>
                <a:chOff x="5952331" y="1724025"/>
                <a:chExt cx="3429000" cy="3437732"/>
              </a:xfrm>
            </p:grpSpPr>
            <p:sp>
              <p:nvSpPr>
                <p:cNvPr id="56" name="Arc 55"/>
                <p:cNvSpPr/>
                <p:nvPr/>
              </p:nvSpPr>
              <p:spPr bwMode="auto">
                <a:xfrm rot="16200000">
                  <a:off x="6100365" y="1880791"/>
                  <a:ext cx="3132932" cy="3429000"/>
                </a:xfrm>
                <a:prstGeom prst="arc">
                  <a:avLst>
                    <a:gd name="adj1" fmla="val 17321026"/>
                    <a:gd name="adj2" fmla="val 4143725"/>
                  </a:avLst>
                </a:prstGeom>
                <a:noFill/>
                <a:ln w="50800" cap="flat" cmpd="sng" algn="ctr">
                  <a:solidFill>
                    <a:schemeClr val="accent2"/>
                  </a:solidFill>
                  <a:prstDash val="solid"/>
                  <a:round/>
                  <a:headEnd type="none" w="med" len="med"/>
                  <a:tailEnd type="arrow" w="med" len="med"/>
                </a:ln>
                <a:effectLst/>
                <a:scene3d>
                  <a:camera prst="orthographicFront">
                    <a:rot lat="0" lon="300000" rev="0"/>
                  </a:camera>
                  <a:lightRig rig="threePt" dir="t"/>
                </a:scene3d>
              </p:spPr>
              <p:txBody>
                <a:bodyPr/>
                <a:lstStyle/>
                <a:p>
                  <a:pPr>
                    <a:defRPr/>
                  </a:pPr>
                  <a:endParaRPr lang="en-US"/>
                </a:p>
              </p:txBody>
            </p:sp>
            <p:sp>
              <p:nvSpPr>
                <p:cNvPr id="6175" name="Down Arrow 29"/>
                <p:cNvSpPr>
                  <a:spLocks noChangeArrowheads="1"/>
                </p:cNvSpPr>
                <p:nvPr/>
              </p:nvSpPr>
              <p:spPr bwMode="auto">
                <a:xfrm flipH="1" flipV="1">
                  <a:off x="7323931" y="2105025"/>
                  <a:ext cx="457200" cy="609600"/>
                </a:xfrm>
                <a:prstGeom prst="downArrow">
                  <a:avLst>
                    <a:gd name="adj1" fmla="val 50000"/>
                    <a:gd name="adj2" fmla="val 50000"/>
                  </a:avLst>
                </a:prstGeom>
                <a:solidFill>
                  <a:srgbClr val="00B8FF"/>
                </a:solidFill>
                <a:ln w="9525" algn="ctr">
                  <a:solidFill>
                    <a:schemeClr val="tx1"/>
                  </a:solidFill>
                  <a:round/>
                  <a:headEnd/>
                  <a:tailEnd/>
                </a:ln>
              </p:spPr>
              <p:txBody>
                <a:bodyPr/>
                <a:lstStyle/>
                <a:p>
                  <a:endParaRPr lang="en-US"/>
                </a:p>
              </p:txBody>
            </p:sp>
            <p:sp>
              <p:nvSpPr>
                <p:cNvPr id="6176" name="Down Arrow 30"/>
                <p:cNvSpPr>
                  <a:spLocks noChangeArrowheads="1"/>
                </p:cNvSpPr>
                <p:nvPr/>
              </p:nvSpPr>
              <p:spPr bwMode="auto">
                <a:xfrm rot="10800000" flipV="1">
                  <a:off x="7781131" y="1724025"/>
                  <a:ext cx="381000" cy="609600"/>
                </a:xfrm>
                <a:prstGeom prst="downArrow">
                  <a:avLst>
                    <a:gd name="adj1" fmla="val 50000"/>
                    <a:gd name="adj2" fmla="val 50000"/>
                  </a:avLst>
                </a:prstGeom>
                <a:solidFill>
                  <a:srgbClr val="00B8FF"/>
                </a:solidFill>
                <a:ln w="9525" algn="ctr">
                  <a:solidFill>
                    <a:schemeClr val="tx1"/>
                  </a:solidFill>
                  <a:round/>
                  <a:headEnd/>
                  <a:tailEnd/>
                </a:ln>
              </p:spPr>
              <p:txBody>
                <a:bodyPr/>
                <a:lstStyle/>
                <a:p>
                  <a:endParaRPr lang="en-US"/>
                </a:p>
              </p:txBody>
            </p:sp>
          </p:grpSp>
        </p:grpSp>
      </p:grpSp>
      <p:graphicFrame>
        <p:nvGraphicFramePr>
          <p:cNvPr id="20516" name="Object 5"/>
          <p:cNvGraphicFramePr>
            <a:graphicFrameLocks noChangeAspect="1"/>
          </p:cNvGraphicFramePr>
          <p:nvPr/>
        </p:nvGraphicFramePr>
        <p:xfrm>
          <a:off x="7129929" y="2254330"/>
          <a:ext cx="947968" cy="545589"/>
        </p:xfrm>
        <a:graphic>
          <a:graphicData uri="http://schemas.openxmlformats.org/presentationml/2006/ole">
            <p:oleObj spid="_x0000_s502786" name="Equation" r:id="rId12" imgW="901440" imgH="520560" progId="Equation.DSMT4">
              <p:embed/>
            </p:oleObj>
          </a:graphicData>
        </a:graphic>
      </p:graphicFrame>
      <p:grpSp>
        <p:nvGrpSpPr>
          <p:cNvPr id="11" name="Group 65"/>
          <p:cNvGrpSpPr>
            <a:grpSpLocks/>
          </p:cNvGrpSpPr>
          <p:nvPr/>
        </p:nvGrpSpPr>
        <p:grpSpPr bwMode="auto">
          <a:xfrm>
            <a:off x="5055348" y="4119982"/>
            <a:ext cx="1313901" cy="829179"/>
            <a:chOff x="5571331" y="4543425"/>
            <a:chExt cx="1447800" cy="914400"/>
          </a:xfrm>
        </p:grpSpPr>
        <p:graphicFrame>
          <p:nvGraphicFramePr>
            <p:cNvPr id="6147" name="Object 5"/>
            <p:cNvGraphicFramePr>
              <a:graphicFrameLocks noChangeAspect="1"/>
            </p:cNvGraphicFramePr>
            <p:nvPr/>
          </p:nvGraphicFramePr>
          <p:xfrm>
            <a:off x="5799931" y="4619625"/>
            <a:ext cx="1044575" cy="704850"/>
          </p:xfrm>
          <a:graphic>
            <a:graphicData uri="http://schemas.openxmlformats.org/presentationml/2006/ole">
              <p:oleObj spid="_x0000_s502787" name="Equation" r:id="rId13" imgW="901440" imgH="609480" progId="Equation.DSMT4">
                <p:embed/>
              </p:oleObj>
            </a:graphicData>
          </a:graphic>
        </p:graphicFrame>
        <p:sp>
          <p:nvSpPr>
            <p:cNvPr id="6169" name="Rounded Rectangle 62"/>
            <p:cNvSpPr>
              <a:spLocks noChangeArrowheads="1"/>
            </p:cNvSpPr>
            <p:nvPr/>
          </p:nvSpPr>
          <p:spPr bwMode="auto">
            <a:xfrm>
              <a:off x="5571331" y="4543425"/>
              <a:ext cx="1447800" cy="914400"/>
            </a:xfrm>
            <a:prstGeom prst="roundRect">
              <a:avLst>
                <a:gd name="adj" fmla="val 16667"/>
              </a:avLst>
            </a:prstGeom>
            <a:noFill/>
            <a:ln w="38100" algn="ctr">
              <a:solidFill>
                <a:srgbClr val="FF0000"/>
              </a:solidFill>
              <a:round/>
              <a:headEnd/>
              <a:tailEnd/>
            </a:ln>
          </p:spPr>
          <p:txBody>
            <a:bodyPr/>
            <a:lstStyle/>
            <a:p>
              <a:endParaRPr lang="en-US"/>
            </a:p>
          </p:txBody>
        </p:sp>
      </p:grpSp>
      <p:sp>
        <p:nvSpPr>
          <p:cNvPr id="65" name="Rounded Rectangle 64"/>
          <p:cNvSpPr>
            <a:spLocks noChangeArrowheads="1"/>
          </p:cNvSpPr>
          <p:nvPr/>
        </p:nvSpPr>
        <p:spPr bwMode="auto">
          <a:xfrm>
            <a:off x="6922470" y="2116133"/>
            <a:ext cx="1313901" cy="829179"/>
          </a:xfrm>
          <a:prstGeom prst="roundRect">
            <a:avLst>
              <a:gd name="adj" fmla="val 16667"/>
            </a:avLst>
          </a:prstGeom>
          <a:noFill/>
          <a:ln w="38100" algn="ctr">
            <a:solidFill>
              <a:srgbClr val="0070C0"/>
            </a:solidFill>
            <a:round/>
            <a:headEnd/>
            <a:tailEnd/>
          </a:ln>
        </p:spPr>
        <p:txBody>
          <a:bodyPr lIns="82954" tIns="41477" rIns="82954" bIns="41477"/>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1283"/>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128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1295"/>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1296"/>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5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additive="repl">
                                        <p:cTn id="36" dur="1" fill="hold">
                                          <p:stCondLst>
                                            <p:cond delay="0"/>
                                          </p:stCondLst>
                                        </p:cTn>
                                        <p:tgtEl>
                                          <p:spTgt spid="11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1"/>
          <p:cNvSpPr txBox="1">
            <a:spLocks noChangeArrowheads="1"/>
          </p:cNvSpPr>
          <p:nvPr/>
        </p:nvSpPr>
        <p:spPr bwMode="auto">
          <a:xfrm>
            <a:off x="622374" y="188581"/>
            <a:ext cx="8298320" cy="544149"/>
          </a:xfrm>
          <a:prstGeom prst="rect">
            <a:avLst/>
          </a:prstGeom>
          <a:noFill/>
          <a:ln w="9525">
            <a:noFill/>
            <a:round/>
            <a:headEnd/>
            <a:tailEnd/>
          </a:ln>
        </p:spPr>
        <p:txBody>
          <a:bodyPr lIns="81648" tIns="40824" rIns="81648" bIns="40824"/>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b="1" dirty="0">
                <a:solidFill>
                  <a:srgbClr val="2300DC"/>
                </a:solidFill>
                <a:latin typeface="Comic Sans MS" pitchFamily="64" charset="0"/>
              </a:rPr>
              <a:t>Effective Edge Model</a:t>
            </a:r>
          </a:p>
        </p:txBody>
      </p:sp>
      <p:pic>
        <p:nvPicPr>
          <p:cNvPr id="7175" name="Picture 2"/>
          <p:cNvPicPr>
            <a:picLocks noChangeAspect="1" noChangeArrowheads="1"/>
          </p:cNvPicPr>
          <p:nvPr/>
        </p:nvPicPr>
        <p:blipFill>
          <a:blip r:embed="rId4" cstate="print"/>
          <a:srcRect/>
          <a:stretch>
            <a:fillRect/>
          </a:stretch>
        </p:blipFill>
        <p:spPr bwMode="auto">
          <a:xfrm>
            <a:off x="829832" y="1451063"/>
            <a:ext cx="5618654" cy="745685"/>
          </a:xfrm>
          <a:prstGeom prst="rect">
            <a:avLst/>
          </a:prstGeom>
          <a:noFill/>
          <a:ln w="9525">
            <a:noFill/>
            <a:round/>
            <a:headEnd/>
            <a:tailEnd/>
          </a:ln>
        </p:spPr>
      </p:pic>
      <p:sp>
        <p:nvSpPr>
          <p:cNvPr id="7176" name="Text Box 3"/>
          <p:cNvSpPr txBox="1">
            <a:spLocks noChangeArrowheads="1"/>
          </p:cNvSpPr>
          <p:nvPr/>
        </p:nvSpPr>
        <p:spPr bwMode="auto">
          <a:xfrm>
            <a:off x="322712" y="725532"/>
            <a:ext cx="8298320" cy="660752"/>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00"/>
                </a:solidFill>
                <a:latin typeface="Comic Sans MS" pitchFamily="64" charset="0"/>
              </a:rPr>
              <a:t>Large cosine terms (strong coupling to SC/FM)</a:t>
            </a:r>
          </a:p>
        </p:txBody>
      </p:sp>
      <p:sp>
        <p:nvSpPr>
          <p:cNvPr id="7177" name="Text Box 5"/>
          <p:cNvSpPr txBox="1">
            <a:spLocks noChangeArrowheads="1"/>
          </p:cNvSpPr>
          <p:nvPr/>
        </p:nvSpPr>
        <p:spPr bwMode="auto">
          <a:xfrm>
            <a:off x="-2897209" y="2461625"/>
            <a:ext cx="8298321" cy="660752"/>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00"/>
                </a:solidFill>
                <a:latin typeface="Symbol" charset="2"/>
              </a:rPr>
              <a:t></a:t>
            </a:r>
            <a:r>
              <a:rPr lang="en-US" sz="2500" b="1" dirty="0">
                <a:solidFill>
                  <a:srgbClr val="000000"/>
                </a:solidFill>
                <a:latin typeface="Comic Sans MS" pitchFamily="64" charset="0"/>
              </a:rPr>
              <a:t> pinned :</a:t>
            </a:r>
          </a:p>
        </p:txBody>
      </p:sp>
      <p:sp>
        <p:nvSpPr>
          <p:cNvPr id="7178" name="Text Box 7"/>
          <p:cNvSpPr txBox="1">
            <a:spLocks noChangeArrowheads="1"/>
          </p:cNvSpPr>
          <p:nvPr/>
        </p:nvSpPr>
        <p:spPr bwMode="auto">
          <a:xfrm>
            <a:off x="-2897209" y="4465474"/>
            <a:ext cx="8298321" cy="905475"/>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Symbol" charset="2"/>
              </a:rPr>
              <a:t></a:t>
            </a:r>
            <a:r>
              <a:rPr lang="en-US" sz="2500" b="1" dirty="0">
                <a:solidFill>
                  <a:srgbClr val="FF0000"/>
                </a:solidFill>
                <a:latin typeface="Comic Sans MS" pitchFamily="64" charset="0"/>
              </a:rPr>
              <a:t> pinned:</a:t>
            </a:r>
          </a:p>
        </p:txBody>
      </p:sp>
      <p:pic>
        <p:nvPicPr>
          <p:cNvPr id="7179" name="Picture 8"/>
          <p:cNvPicPr>
            <a:picLocks noChangeAspect="1" noChangeArrowheads="1"/>
          </p:cNvPicPr>
          <p:nvPr/>
        </p:nvPicPr>
        <p:blipFill>
          <a:blip r:embed="rId5" cstate="print"/>
          <a:srcRect/>
          <a:stretch>
            <a:fillRect/>
          </a:stretch>
        </p:blipFill>
        <p:spPr bwMode="auto">
          <a:xfrm>
            <a:off x="560425" y="5847438"/>
            <a:ext cx="6036452" cy="513919"/>
          </a:xfrm>
          <a:prstGeom prst="rect">
            <a:avLst/>
          </a:prstGeom>
          <a:noFill/>
          <a:ln w="9525">
            <a:noFill/>
            <a:round/>
            <a:headEnd/>
            <a:tailEnd/>
          </a:ln>
        </p:spPr>
      </p:pic>
      <p:grpSp>
        <p:nvGrpSpPr>
          <p:cNvPr id="2" name="Group 10"/>
          <p:cNvGrpSpPr>
            <a:grpSpLocks/>
          </p:cNvGrpSpPr>
          <p:nvPr/>
        </p:nvGrpSpPr>
        <p:grpSpPr bwMode="auto">
          <a:xfrm>
            <a:off x="6023486" y="2599821"/>
            <a:ext cx="3492210" cy="3339748"/>
            <a:chOff x="389732" y="1114426"/>
            <a:chExt cx="3456782" cy="3454400"/>
          </a:xfrm>
        </p:grpSpPr>
        <p:sp>
          <p:nvSpPr>
            <p:cNvPr id="7185" name="Text Box 19"/>
            <p:cNvSpPr txBox="1">
              <a:spLocks noChangeArrowheads="1"/>
            </p:cNvSpPr>
            <p:nvPr/>
          </p:nvSpPr>
          <p:spPr bwMode="auto">
            <a:xfrm>
              <a:off x="1764806" y="111442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chemeClr val="tx2"/>
                  </a:solidFill>
                  <a:latin typeface="Symbol" charset="2"/>
                </a:rPr>
                <a:t></a:t>
              </a:r>
              <a:r>
                <a:rPr lang="en-US" sz="2500" b="1" baseline="-33000" dirty="0">
                  <a:solidFill>
                    <a:srgbClr val="333333"/>
                  </a:solidFill>
                  <a:latin typeface="Times New Roman" pitchFamily="16" charset="0"/>
                </a:rPr>
                <a:t>2</a:t>
              </a:r>
            </a:p>
          </p:txBody>
        </p:sp>
        <p:grpSp>
          <p:nvGrpSpPr>
            <p:cNvPr id="3" name="Group 31"/>
            <p:cNvGrpSpPr>
              <a:grpSpLocks/>
            </p:cNvGrpSpPr>
            <p:nvPr/>
          </p:nvGrpSpPr>
          <p:grpSpPr bwMode="auto">
            <a:xfrm>
              <a:off x="389732" y="1697683"/>
              <a:ext cx="3456782" cy="2871143"/>
              <a:chOff x="389732" y="1697683"/>
              <a:chExt cx="3456782" cy="2871143"/>
            </a:xfrm>
          </p:grpSpPr>
          <p:sp>
            <p:nvSpPr>
              <p:cNvPr id="7187" name="Oval 5"/>
              <p:cNvSpPr>
                <a:spLocks noChangeArrowheads="1"/>
              </p:cNvSpPr>
              <p:nvPr/>
            </p:nvSpPr>
            <p:spPr bwMode="auto">
              <a:xfrm>
                <a:off x="1059907" y="1807834"/>
                <a:ext cx="1836904" cy="2051332"/>
              </a:xfrm>
              <a:prstGeom prst="ellipse">
                <a:avLst/>
              </a:prstGeom>
              <a:solidFill>
                <a:srgbClr val="91FF93">
                  <a:alpha val="79999"/>
                </a:srgbClr>
              </a:solidFill>
              <a:ln w="9360">
                <a:solidFill>
                  <a:srgbClr val="000000"/>
                </a:solidFill>
                <a:round/>
                <a:headEnd/>
                <a:tailEnd/>
              </a:ln>
            </p:spPr>
            <p:txBody>
              <a:bodyPr wrap="none" anchor="ctr"/>
              <a:lstStyle/>
              <a:p>
                <a:endParaRPr lang="en-US"/>
              </a:p>
            </p:txBody>
          </p:sp>
          <p:sp>
            <p:nvSpPr>
              <p:cNvPr id="7188" name="AutoShape 6"/>
              <p:cNvSpPr>
                <a:spLocks noChangeArrowheads="1"/>
              </p:cNvSpPr>
              <p:nvPr/>
            </p:nvSpPr>
            <p:spPr bwMode="auto">
              <a:xfrm rot="6960000">
                <a:off x="916404" y="1845707"/>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7189" name="AutoShape 7"/>
              <p:cNvSpPr>
                <a:spLocks noChangeArrowheads="1"/>
              </p:cNvSpPr>
              <p:nvPr/>
            </p:nvSpPr>
            <p:spPr bwMode="auto">
              <a:xfrm rot="14640000" flipV="1">
                <a:off x="916404" y="1740973"/>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7190" name="AutoShape 8"/>
              <p:cNvSpPr>
                <a:spLocks noChangeArrowheads="1"/>
              </p:cNvSpPr>
              <p:nvPr/>
            </p:nvSpPr>
            <p:spPr bwMode="auto">
              <a:xfrm rot="14640000" flipH="1">
                <a:off x="914667" y="1847547"/>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7191" name="AutoShape 9"/>
              <p:cNvSpPr>
                <a:spLocks noChangeArrowheads="1"/>
              </p:cNvSpPr>
              <p:nvPr/>
            </p:nvSpPr>
            <p:spPr bwMode="auto">
              <a:xfrm rot="6960000" flipH="1" flipV="1">
                <a:off x="916404" y="1739202"/>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7192" name="AutoShape 10"/>
              <p:cNvSpPr>
                <a:spLocks noChangeArrowheads="1"/>
              </p:cNvSpPr>
              <p:nvPr/>
            </p:nvSpPr>
            <p:spPr bwMode="auto">
              <a:xfrm rot="10800000" flipV="1">
                <a:off x="962679" y="169768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7193" name="AutoShape 11"/>
              <p:cNvSpPr>
                <a:spLocks noChangeArrowheads="1"/>
              </p:cNvSpPr>
              <p:nvPr/>
            </p:nvSpPr>
            <p:spPr bwMode="auto">
              <a:xfrm rot="10800000">
                <a:off x="962679" y="180422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7194" name="Text Box 20"/>
              <p:cNvSpPr txBox="1">
                <a:spLocks noChangeArrowheads="1"/>
              </p:cNvSpPr>
              <p:nvPr/>
            </p:nvSpPr>
            <p:spPr bwMode="auto">
              <a:xfrm>
                <a:off x="389732" y="1757659"/>
                <a:ext cx="901090" cy="730944"/>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Symbol" charset="2"/>
                  </a:rPr>
                  <a:t>   </a:t>
                </a:r>
                <a:r>
                  <a:rPr lang="en-US" sz="2500" b="1" baseline="-33000" dirty="0">
                    <a:solidFill>
                      <a:srgbClr val="FF0000"/>
                    </a:solidFill>
                    <a:latin typeface="Times New Roman" pitchFamily="16" charset="0"/>
                  </a:rPr>
                  <a:t>1</a:t>
                </a:r>
              </a:p>
            </p:txBody>
          </p:sp>
          <p:sp>
            <p:nvSpPr>
              <p:cNvPr id="7195" name="Text Box 21"/>
              <p:cNvSpPr txBox="1">
                <a:spLocks noChangeArrowheads="1"/>
              </p:cNvSpPr>
              <p:nvPr/>
            </p:nvSpPr>
            <p:spPr bwMode="auto">
              <a:xfrm>
                <a:off x="2848197"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Symbol" charset="2"/>
                  </a:rPr>
                  <a:t> </a:t>
                </a:r>
                <a:r>
                  <a:rPr lang="en-US" sz="2500" b="1" baseline="-33000" dirty="0">
                    <a:solidFill>
                      <a:srgbClr val="FF0000"/>
                    </a:solidFill>
                    <a:latin typeface="Times New Roman" pitchFamily="16" charset="0"/>
                  </a:rPr>
                  <a:t>2</a:t>
                </a:r>
              </a:p>
            </p:txBody>
          </p:sp>
          <p:sp>
            <p:nvSpPr>
              <p:cNvPr id="7196" name="Text Box 22"/>
              <p:cNvSpPr txBox="1">
                <a:spLocks noChangeArrowheads="1"/>
              </p:cNvSpPr>
              <p:nvPr/>
            </p:nvSpPr>
            <p:spPr bwMode="auto">
              <a:xfrm>
                <a:off x="1697094" y="3929590"/>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Symbol" charset="2"/>
                  </a:rPr>
                  <a:t> </a:t>
                </a:r>
                <a:r>
                  <a:rPr lang="en-US" sz="2500" b="1" baseline="-33000" dirty="0">
                    <a:solidFill>
                      <a:srgbClr val="FF0000"/>
                    </a:solidFill>
                    <a:latin typeface="Times New Roman" pitchFamily="16" charset="0"/>
                  </a:rPr>
                  <a:t>3</a:t>
                </a:r>
              </a:p>
            </p:txBody>
          </p:sp>
          <p:sp>
            <p:nvSpPr>
              <p:cNvPr id="7197" name="Text Box 23"/>
              <p:cNvSpPr txBox="1">
                <a:spLocks noChangeArrowheads="1"/>
              </p:cNvSpPr>
              <p:nvPr/>
            </p:nvSpPr>
            <p:spPr bwMode="auto">
              <a:xfrm>
                <a:off x="2945424"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chemeClr val="tx2"/>
                    </a:solidFill>
                    <a:latin typeface="Symbol" charset="2"/>
                  </a:rPr>
                  <a:t></a:t>
                </a:r>
                <a:r>
                  <a:rPr lang="en-US" sz="2500" b="1" baseline="-33000" dirty="0">
                    <a:solidFill>
                      <a:srgbClr val="333333"/>
                    </a:solidFill>
                    <a:latin typeface="Times New Roman" pitchFamily="16" charset="0"/>
                  </a:rPr>
                  <a:t>3</a:t>
                </a:r>
              </a:p>
            </p:txBody>
          </p:sp>
          <p:sp>
            <p:nvSpPr>
              <p:cNvPr id="7198" name="Text Box 24"/>
              <p:cNvSpPr txBox="1">
                <a:spLocks noChangeArrowheads="1"/>
              </p:cNvSpPr>
              <p:nvPr/>
            </p:nvSpPr>
            <p:spPr bwMode="auto">
              <a:xfrm>
                <a:off x="526691" y="2829714"/>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chemeClr val="tx2"/>
                    </a:solidFill>
                    <a:latin typeface="Symbol" charset="2"/>
                  </a:rPr>
                  <a:t></a:t>
                </a:r>
                <a:r>
                  <a:rPr lang="en-US" sz="2500" b="1" baseline="-33000" dirty="0">
                    <a:solidFill>
                      <a:srgbClr val="333333"/>
                    </a:solidFill>
                    <a:latin typeface="Times New Roman" pitchFamily="16" charset="0"/>
                  </a:rPr>
                  <a:t>1</a:t>
                </a:r>
              </a:p>
            </p:txBody>
          </p:sp>
        </p:grpSp>
      </p:grpSp>
      <p:graphicFrame>
        <p:nvGraphicFramePr>
          <p:cNvPr id="7170" name="Object 11"/>
          <p:cNvGraphicFramePr>
            <a:graphicFrameLocks noChangeAspect="1"/>
          </p:cNvGraphicFramePr>
          <p:nvPr/>
        </p:nvGraphicFramePr>
        <p:xfrm>
          <a:off x="2496700" y="2323429"/>
          <a:ext cx="3108989" cy="724092"/>
        </p:xfrm>
        <a:graphic>
          <a:graphicData uri="http://schemas.openxmlformats.org/presentationml/2006/ole">
            <p:oleObj spid="_x0000_s503810" name="Equation" r:id="rId6" imgW="2450880" imgH="571320" progId="Equation.DSMT4">
              <p:embed/>
            </p:oleObj>
          </a:graphicData>
        </a:graphic>
      </p:graphicFrame>
      <p:graphicFrame>
        <p:nvGraphicFramePr>
          <p:cNvPr id="7171" name="Object 12"/>
          <p:cNvGraphicFramePr>
            <a:graphicFrameLocks noChangeAspect="1"/>
          </p:cNvGraphicFramePr>
          <p:nvPr/>
        </p:nvGraphicFramePr>
        <p:xfrm>
          <a:off x="2635005" y="3290804"/>
          <a:ext cx="3221362" cy="965936"/>
        </p:xfrm>
        <a:graphic>
          <a:graphicData uri="http://schemas.openxmlformats.org/presentationml/2006/ole">
            <p:oleObj spid="_x0000_s503811" name="Equation" r:id="rId7" imgW="2539800" imgH="761760" progId="Equation.DSMT4">
              <p:embed/>
            </p:oleObj>
          </a:graphicData>
        </a:graphic>
      </p:graphicFrame>
      <p:graphicFrame>
        <p:nvGraphicFramePr>
          <p:cNvPr id="7172" name="Object 13"/>
          <p:cNvGraphicFramePr>
            <a:graphicFrameLocks noChangeAspect="1"/>
          </p:cNvGraphicFramePr>
          <p:nvPr/>
        </p:nvGraphicFramePr>
        <p:xfrm>
          <a:off x="2204242" y="4625264"/>
          <a:ext cx="3047040" cy="724091"/>
        </p:xfrm>
        <a:graphic>
          <a:graphicData uri="http://schemas.openxmlformats.org/presentationml/2006/ole">
            <p:oleObj spid="_x0000_s503812" name="Equation" r:id="rId8" imgW="2400120" imgH="571320" progId="Equation.DSMT4">
              <p:embed/>
            </p:oleObj>
          </a:graphicData>
        </a:graphic>
      </p:graphicFrame>
      <p:sp>
        <p:nvSpPr>
          <p:cNvPr id="7181" name="Rectangle 28"/>
          <p:cNvSpPr>
            <a:spLocks noChangeArrowheads="1"/>
          </p:cNvSpPr>
          <p:nvPr/>
        </p:nvSpPr>
        <p:spPr bwMode="auto">
          <a:xfrm>
            <a:off x="491273" y="5640144"/>
            <a:ext cx="6431198" cy="967375"/>
          </a:xfrm>
          <a:prstGeom prst="rect">
            <a:avLst/>
          </a:prstGeom>
          <a:noFill/>
          <a:ln w="38100" algn="ctr">
            <a:solidFill>
              <a:schemeClr val="accent2"/>
            </a:solidFill>
            <a:round/>
            <a:headEnd/>
            <a:tailEnd/>
          </a:ln>
        </p:spPr>
        <p:txBody>
          <a:bodyPr lIns="82954" tIns="41477" rIns="82954" bIns="41477"/>
          <a:lstStyle/>
          <a:p>
            <a:endParaRPr lang="en-US"/>
          </a:p>
        </p:txBody>
      </p:sp>
      <p:sp>
        <p:nvSpPr>
          <p:cNvPr id="31" name="Text Box 5"/>
          <p:cNvSpPr txBox="1">
            <a:spLocks noChangeArrowheads="1"/>
          </p:cNvSpPr>
          <p:nvPr/>
        </p:nvSpPr>
        <p:spPr bwMode="auto">
          <a:xfrm>
            <a:off x="-2897209" y="3429001"/>
            <a:ext cx="8298321" cy="660752"/>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defRPr/>
            </a:pPr>
            <a:r>
              <a:rPr lang="en-US" sz="2500" b="1" dirty="0">
                <a:solidFill>
                  <a:srgbClr val="000000"/>
                </a:solidFill>
                <a:latin typeface="+mj-lt"/>
              </a:rPr>
              <a:t>Ground states</a:t>
            </a:r>
            <a:r>
              <a:rPr lang="en-US" sz="2500" b="1" dirty="0">
                <a:solidFill>
                  <a:srgbClr val="000000"/>
                </a:solidFill>
                <a:latin typeface="Comic Sans MS" pitchFamily="64" charset="0"/>
              </a:rPr>
              <a:t>:</a:t>
            </a:r>
          </a:p>
        </p:txBody>
      </p:sp>
      <p:sp>
        <p:nvSpPr>
          <p:cNvPr id="7183" name="Text Box 24"/>
          <p:cNvSpPr txBox="1">
            <a:spLocks noChangeArrowheads="1"/>
          </p:cNvSpPr>
          <p:nvPr/>
        </p:nvSpPr>
        <p:spPr bwMode="auto">
          <a:xfrm>
            <a:off x="6438402" y="4810965"/>
            <a:ext cx="910510" cy="617566"/>
          </a:xfrm>
          <a:prstGeom prst="rect">
            <a:avLst/>
          </a:prstGeom>
          <a:noFill/>
          <a:ln w="9525">
            <a:noFill/>
            <a:round/>
            <a:headEnd/>
            <a:tailEnd/>
          </a:ln>
        </p:spPr>
        <p:txBody>
          <a:bodyPr lIns="81648" tIns="40824" rIns="81648" bIns="40824"/>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chemeClr val="tx2"/>
                </a:solidFill>
                <a:latin typeface="Symbol" charset="2"/>
              </a:rPr>
              <a:t></a:t>
            </a:r>
            <a:r>
              <a:rPr lang="en-US" sz="2500" b="1" baseline="-33000" dirty="0">
                <a:solidFill>
                  <a:srgbClr val="333333"/>
                </a:solidFill>
                <a:latin typeface="Times New Roman" pitchFamily="16" charset="0"/>
              </a:rPr>
              <a:t>4</a:t>
            </a:r>
          </a:p>
        </p:txBody>
      </p:sp>
      <p:cxnSp>
        <p:nvCxnSpPr>
          <p:cNvPr id="7184" name="Straight Connector 34"/>
          <p:cNvCxnSpPr>
            <a:cxnSpLocks noChangeShapeType="1"/>
          </p:cNvCxnSpPr>
          <p:nvPr/>
        </p:nvCxnSpPr>
        <p:spPr bwMode="auto">
          <a:xfrm flipH="1">
            <a:off x="6300097" y="4672768"/>
            <a:ext cx="414916" cy="207295"/>
          </a:xfrm>
          <a:prstGeom prst="line">
            <a:avLst/>
          </a:prstGeom>
          <a:noFill/>
          <a:ln w="25400" algn="ctr">
            <a:solidFill>
              <a:schemeClr val="tx1"/>
            </a:solidFill>
            <a:round/>
            <a:headEnd/>
            <a:tailEnd/>
          </a:ln>
        </p:spPr>
      </p:cxn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p:cNvPicPr>
            <a:picLocks noChangeAspect="1" noChangeArrowheads="1"/>
          </p:cNvPicPr>
          <p:nvPr/>
        </p:nvPicPr>
        <p:blipFill>
          <a:blip r:embed="rId3" cstate="print"/>
          <a:srcRect/>
          <a:stretch>
            <a:fillRect/>
          </a:stretch>
        </p:blipFill>
        <p:spPr bwMode="auto">
          <a:xfrm>
            <a:off x="745348" y="609600"/>
            <a:ext cx="6036452" cy="513919"/>
          </a:xfrm>
          <a:prstGeom prst="rect">
            <a:avLst/>
          </a:prstGeom>
          <a:noFill/>
          <a:ln w="9525">
            <a:noFill/>
            <a:round/>
            <a:headEnd/>
            <a:tailEnd/>
          </a:ln>
        </p:spPr>
      </p:pic>
      <p:graphicFrame>
        <p:nvGraphicFramePr>
          <p:cNvPr id="6" name="Object 5"/>
          <p:cNvGraphicFramePr>
            <a:graphicFrameLocks noChangeAspect="1"/>
          </p:cNvGraphicFramePr>
          <p:nvPr/>
        </p:nvGraphicFramePr>
        <p:xfrm>
          <a:off x="647700" y="1422400"/>
          <a:ext cx="3937000" cy="1016000"/>
        </p:xfrm>
        <a:graphic>
          <a:graphicData uri="http://schemas.openxmlformats.org/presentationml/2006/ole">
            <p:oleObj spid="_x0000_s504834" name="Equation" r:id="rId4" imgW="1968480" imgH="507960" progId="Equation.DSMT4">
              <p:embed/>
            </p:oleObj>
          </a:graphicData>
        </a:graphic>
      </p:graphicFrame>
      <p:sp>
        <p:nvSpPr>
          <p:cNvPr id="7" name="TextBox 6"/>
          <p:cNvSpPr txBox="1"/>
          <p:nvPr/>
        </p:nvSpPr>
        <p:spPr>
          <a:xfrm>
            <a:off x="4800600" y="1676400"/>
            <a:ext cx="1828800" cy="430887"/>
          </a:xfrm>
          <a:prstGeom prst="rect">
            <a:avLst/>
          </a:prstGeom>
          <a:noFill/>
        </p:spPr>
        <p:txBody>
          <a:bodyPr wrap="square" rtlCol="0">
            <a:spAutoFit/>
          </a:bodyPr>
          <a:lstStyle/>
          <a:p>
            <a:r>
              <a:rPr lang="en-US" dirty="0" smtClean="0">
                <a:solidFill>
                  <a:srgbClr val="002060"/>
                </a:solidFill>
                <a:latin typeface="Comic Sans MS" pitchFamily="66" charset="0"/>
              </a:rPr>
              <a:t>Unless </a:t>
            </a:r>
            <a:r>
              <a:rPr lang="en-US" i="1" dirty="0" smtClean="0">
                <a:solidFill>
                  <a:srgbClr val="002060"/>
                </a:solidFill>
                <a:latin typeface="Comic Sans MS" pitchFamily="66" charset="0"/>
              </a:rPr>
              <a:t>j=l</a:t>
            </a:r>
          </a:p>
        </p:txBody>
      </p:sp>
      <p:graphicFrame>
        <p:nvGraphicFramePr>
          <p:cNvPr id="504835" name="Object 3"/>
          <p:cNvGraphicFramePr>
            <a:graphicFrameLocks noChangeAspect="1"/>
          </p:cNvGraphicFramePr>
          <p:nvPr/>
        </p:nvGraphicFramePr>
        <p:xfrm>
          <a:off x="520700" y="2895600"/>
          <a:ext cx="7797800" cy="965200"/>
        </p:xfrm>
        <a:graphic>
          <a:graphicData uri="http://schemas.openxmlformats.org/presentationml/2006/ole">
            <p:oleObj spid="_x0000_s504835" name="Equation" r:id="rId5" imgW="3898800" imgH="482400" progId="Equation.DSMT4">
              <p:embed/>
            </p:oleObj>
          </a:graphicData>
        </a:graphic>
      </p:graphicFrame>
      <p:sp>
        <p:nvSpPr>
          <p:cNvPr id="9" name="TextBox 8"/>
          <p:cNvSpPr txBox="1"/>
          <p:nvPr/>
        </p:nvSpPr>
        <p:spPr>
          <a:xfrm>
            <a:off x="903383" y="4451434"/>
            <a:ext cx="8001000" cy="2123658"/>
          </a:xfrm>
          <a:prstGeom prst="rect">
            <a:avLst/>
          </a:prstGeom>
          <a:noFill/>
        </p:spPr>
        <p:txBody>
          <a:bodyPr wrap="square" rtlCol="0">
            <a:spAutoFit/>
          </a:bodyPr>
          <a:lstStyle/>
          <a:p>
            <a:pPr>
              <a:lnSpc>
                <a:spcPct val="150000"/>
              </a:lnSpc>
              <a:buFont typeface="Arial" pitchFamily="34" charset="0"/>
              <a:buChar char="•"/>
            </a:pPr>
            <a:r>
              <a:rPr lang="en-US" dirty="0" smtClean="0">
                <a:solidFill>
                  <a:srgbClr val="002060"/>
                </a:solidFill>
              </a:rPr>
              <a:t> the operator                   transfers a single </a:t>
            </a:r>
            <a:r>
              <a:rPr lang="en-US" dirty="0" err="1" smtClean="0">
                <a:solidFill>
                  <a:srgbClr val="002060"/>
                </a:solidFill>
              </a:rPr>
              <a:t>q.p</a:t>
            </a:r>
            <a:r>
              <a:rPr lang="en-US" dirty="0" smtClean="0">
                <a:solidFill>
                  <a:srgbClr val="002060"/>
                </a:solidFill>
              </a:rPr>
              <a:t>. from the </a:t>
            </a:r>
            <a:r>
              <a:rPr lang="en-US" i="1" dirty="0" smtClean="0">
                <a:solidFill>
                  <a:srgbClr val="002060"/>
                </a:solidFill>
              </a:rPr>
              <a:t>j+1’th</a:t>
            </a:r>
            <a:r>
              <a:rPr lang="en-US" dirty="0" smtClean="0">
                <a:solidFill>
                  <a:srgbClr val="002060"/>
                </a:solidFill>
              </a:rPr>
              <a:t> super-conductor to the </a:t>
            </a:r>
            <a:r>
              <a:rPr lang="en-US" i="1" dirty="0" err="1" smtClean="0">
                <a:solidFill>
                  <a:srgbClr val="002060"/>
                </a:solidFill>
              </a:rPr>
              <a:t>j’th</a:t>
            </a:r>
            <a:r>
              <a:rPr lang="en-US" dirty="0" smtClean="0">
                <a:solidFill>
                  <a:srgbClr val="002060"/>
                </a:solidFill>
              </a:rPr>
              <a:t> one. </a:t>
            </a:r>
          </a:p>
          <a:p>
            <a:pPr>
              <a:lnSpc>
                <a:spcPct val="150000"/>
              </a:lnSpc>
              <a:buFont typeface="Arial" pitchFamily="34" charset="0"/>
              <a:buChar char="•"/>
            </a:pPr>
            <a:r>
              <a:rPr lang="en-US" dirty="0" smtClean="0">
                <a:solidFill>
                  <a:srgbClr val="002060"/>
                </a:solidFill>
              </a:rPr>
              <a:t> N pairs of “canonically conjugate” variables, </a:t>
            </a:r>
            <a:r>
              <a:rPr lang="en-US" i="1" dirty="0" smtClean="0">
                <a:solidFill>
                  <a:srgbClr val="C00000"/>
                </a:solidFill>
              </a:rPr>
              <a:t>2m</a:t>
            </a:r>
            <a:r>
              <a:rPr lang="en-US" dirty="0" smtClean="0">
                <a:solidFill>
                  <a:srgbClr val="002060"/>
                </a:solidFill>
              </a:rPr>
              <a:t> values per operator.  </a:t>
            </a:r>
          </a:p>
        </p:txBody>
      </p:sp>
      <p:graphicFrame>
        <p:nvGraphicFramePr>
          <p:cNvPr id="504836" name="Object 4"/>
          <p:cNvGraphicFramePr>
            <a:graphicFrameLocks noChangeAspect="1"/>
          </p:cNvGraphicFramePr>
          <p:nvPr/>
        </p:nvGraphicFramePr>
        <p:xfrm>
          <a:off x="2743200" y="4518121"/>
          <a:ext cx="1371600" cy="558800"/>
        </p:xfrm>
        <a:graphic>
          <a:graphicData uri="http://schemas.openxmlformats.org/presentationml/2006/ole">
            <p:oleObj spid="_x0000_s504836" name="Equation" r:id="rId6" imgW="685800" imgH="27936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a:grpSpLocks/>
          </p:cNvGrpSpPr>
          <p:nvPr/>
        </p:nvGrpSpPr>
        <p:grpSpPr bwMode="auto">
          <a:xfrm>
            <a:off x="1" y="941464"/>
            <a:ext cx="3490769" cy="3339748"/>
            <a:chOff x="389732" y="1114426"/>
            <a:chExt cx="3456782" cy="3454400"/>
          </a:xfrm>
        </p:grpSpPr>
        <p:sp>
          <p:nvSpPr>
            <p:cNvPr id="5133" name="Text Box 19"/>
            <p:cNvSpPr txBox="1">
              <a:spLocks noChangeArrowheads="1"/>
            </p:cNvSpPr>
            <p:nvPr/>
          </p:nvSpPr>
          <p:spPr bwMode="auto">
            <a:xfrm>
              <a:off x="1764806" y="111442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1</a:t>
              </a:r>
            </a:p>
          </p:txBody>
        </p:sp>
        <p:grpSp>
          <p:nvGrpSpPr>
            <p:cNvPr id="3" name="Group 31"/>
            <p:cNvGrpSpPr>
              <a:grpSpLocks/>
            </p:cNvGrpSpPr>
            <p:nvPr/>
          </p:nvGrpSpPr>
          <p:grpSpPr bwMode="auto">
            <a:xfrm>
              <a:off x="389732" y="1697683"/>
              <a:ext cx="3456782" cy="2871143"/>
              <a:chOff x="389732" y="1697683"/>
              <a:chExt cx="3456782" cy="2871143"/>
            </a:xfrm>
          </p:grpSpPr>
          <p:sp>
            <p:nvSpPr>
              <p:cNvPr id="5135" name="Oval 5"/>
              <p:cNvSpPr>
                <a:spLocks noChangeArrowheads="1"/>
              </p:cNvSpPr>
              <p:nvPr/>
            </p:nvSpPr>
            <p:spPr bwMode="auto">
              <a:xfrm>
                <a:off x="1059907" y="1807834"/>
                <a:ext cx="1836904" cy="2051332"/>
              </a:xfrm>
              <a:prstGeom prst="ellipse">
                <a:avLst/>
              </a:prstGeom>
              <a:solidFill>
                <a:srgbClr val="91FF93">
                  <a:alpha val="79999"/>
                </a:srgbClr>
              </a:solidFill>
              <a:ln w="9360">
                <a:solidFill>
                  <a:srgbClr val="000000"/>
                </a:solidFill>
                <a:round/>
                <a:headEnd/>
                <a:tailEnd/>
              </a:ln>
            </p:spPr>
            <p:txBody>
              <a:bodyPr wrap="none" anchor="ctr"/>
              <a:lstStyle/>
              <a:p>
                <a:endParaRPr lang="en-US"/>
              </a:p>
            </p:txBody>
          </p:sp>
          <p:sp>
            <p:nvSpPr>
              <p:cNvPr id="5136" name="AutoShape 6"/>
              <p:cNvSpPr>
                <a:spLocks noChangeArrowheads="1"/>
              </p:cNvSpPr>
              <p:nvPr/>
            </p:nvSpPr>
            <p:spPr bwMode="auto">
              <a:xfrm rot="6960000">
                <a:off x="916404" y="1845707"/>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5137" name="AutoShape 7"/>
              <p:cNvSpPr>
                <a:spLocks noChangeArrowheads="1"/>
              </p:cNvSpPr>
              <p:nvPr/>
            </p:nvSpPr>
            <p:spPr bwMode="auto">
              <a:xfrm rot="14640000" flipV="1">
                <a:off x="916404" y="1740973"/>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5138" name="AutoShape 8"/>
              <p:cNvSpPr>
                <a:spLocks noChangeArrowheads="1"/>
              </p:cNvSpPr>
              <p:nvPr/>
            </p:nvSpPr>
            <p:spPr bwMode="auto">
              <a:xfrm rot="14640000" flipH="1">
                <a:off x="914667" y="1847547"/>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5139" name="AutoShape 9"/>
              <p:cNvSpPr>
                <a:spLocks noChangeArrowheads="1"/>
              </p:cNvSpPr>
              <p:nvPr/>
            </p:nvSpPr>
            <p:spPr bwMode="auto">
              <a:xfrm rot="6960000" flipH="1" flipV="1">
                <a:off x="916404" y="1739202"/>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5140" name="AutoShape 10"/>
              <p:cNvSpPr>
                <a:spLocks noChangeArrowheads="1"/>
              </p:cNvSpPr>
              <p:nvPr/>
            </p:nvSpPr>
            <p:spPr bwMode="auto">
              <a:xfrm rot="10800000" flipV="1">
                <a:off x="962679" y="169768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5141" name="AutoShape 11"/>
              <p:cNvSpPr>
                <a:spLocks noChangeArrowheads="1"/>
              </p:cNvSpPr>
              <p:nvPr/>
            </p:nvSpPr>
            <p:spPr bwMode="auto">
              <a:xfrm rot="10800000">
                <a:off x="962679" y="180422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5142" name="Text Box 20"/>
              <p:cNvSpPr txBox="1">
                <a:spLocks noChangeArrowheads="1"/>
              </p:cNvSpPr>
              <p:nvPr/>
            </p:nvSpPr>
            <p:spPr bwMode="auto">
              <a:xfrm>
                <a:off x="389732"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1</a:t>
                </a:r>
              </a:p>
            </p:txBody>
          </p:sp>
          <p:sp>
            <p:nvSpPr>
              <p:cNvPr id="5143" name="Text Box 21"/>
              <p:cNvSpPr txBox="1">
                <a:spLocks noChangeArrowheads="1"/>
              </p:cNvSpPr>
              <p:nvPr/>
            </p:nvSpPr>
            <p:spPr bwMode="auto">
              <a:xfrm>
                <a:off x="2848197"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2</a:t>
                </a:r>
              </a:p>
            </p:txBody>
          </p:sp>
          <p:sp>
            <p:nvSpPr>
              <p:cNvPr id="5144" name="Text Box 22"/>
              <p:cNvSpPr txBox="1">
                <a:spLocks noChangeArrowheads="1"/>
              </p:cNvSpPr>
              <p:nvPr/>
            </p:nvSpPr>
            <p:spPr bwMode="auto">
              <a:xfrm>
                <a:off x="1697094" y="3929590"/>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3</a:t>
                </a:r>
              </a:p>
            </p:txBody>
          </p:sp>
          <p:sp>
            <p:nvSpPr>
              <p:cNvPr id="5145" name="Text Box 23"/>
              <p:cNvSpPr txBox="1">
                <a:spLocks noChangeArrowheads="1"/>
              </p:cNvSpPr>
              <p:nvPr/>
            </p:nvSpPr>
            <p:spPr bwMode="auto">
              <a:xfrm>
                <a:off x="2945424"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2</a:t>
                </a:r>
              </a:p>
            </p:txBody>
          </p:sp>
          <p:sp>
            <p:nvSpPr>
              <p:cNvPr id="5146" name="Text Box 24"/>
              <p:cNvSpPr txBox="1">
                <a:spLocks noChangeArrowheads="1"/>
              </p:cNvSpPr>
              <p:nvPr/>
            </p:nvSpPr>
            <p:spPr bwMode="auto">
              <a:xfrm>
                <a:off x="521683"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3</a:t>
                </a:r>
              </a:p>
            </p:txBody>
          </p:sp>
        </p:grpSp>
      </p:grpSp>
      <p:sp>
        <p:nvSpPr>
          <p:cNvPr id="5128" name="Text Box 1"/>
          <p:cNvSpPr txBox="1">
            <a:spLocks noChangeArrowheads="1"/>
          </p:cNvSpPr>
          <p:nvPr/>
        </p:nvSpPr>
        <p:spPr bwMode="auto">
          <a:xfrm>
            <a:off x="622374" y="188581"/>
            <a:ext cx="8298320" cy="544149"/>
          </a:xfrm>
          <a:prstGeom prst="rect">
            <a:avLst/>
          </a:prstGeom>
          <a:noFill/>
          <a:ln w="9525">
            <a:noFill/>
            <a:round/>
            <a:headEnd/>
            <a:tailEnd/>
          </a:ln>
        </p:spPr>
        <p:txBody>
          <a:bodyPr lIns="81648" tIns="40824" rIns="81648" bIns="40824"/>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600" dirty="0">
                <a:solidFill>
                  <a:srgbClr val="2300DC"/>
                </a:solidFill>
                <a:latin typeface="Comic Sans MS" pitchFamily="64" charset="0"/>
              </a:rPr>
              <a:t>Ground state degeneracy</a:t>
            </a:r>
          </a:p>
        </p:txBody>
      </p:sp>
      <p:sp>
        <p:nvSpPr>
          <p:cNvPr id="5129" name="Text Box 3"/>
          <p:cNvSpPr txBox="1">
            <a:spLocks noChangeArrowheads="1"/>
          </p:cNvSpPr>
          <p:nvPr/>
        </p:nvSpPr>
        <p:spPr bwMode="auto">
          <a:xfrm>
            <a:off x="1986039" y="4176797"/>
            <a:ext cx="6508995" cy="905475"/>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dirty="0">
                <a:solidFill>
                  <a:srgbClr val="0000FF"/>
                </a:solidFill>
                <a:latin typeface="Comic Sans MS" pitchFamily="64" charset="0"/>
              </a:rPr>
              <a:t>2N domains, fixed           .    </a:t>
            </a:r>
          </a:p>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dirty="0">
                <a:solidFill>
                  <a:srgbClr val="0000FF"/>
                </a:solidFill>
                <a:latin typeface="Comic Sans MS" pitchFamily="64" charset="0"/>
              </a:rPr>
              <a:t>(2m)</a:t>
            </a:r>
            <a:r>
              <a:rPr lang="en-US" sz="2500" baseline="33000" dirty="0">
                <a:solidFill>
                  <a:srgbClr val="0000FF"/>
                </a:solidFill>
                <a:latin typeface="Comic Sans MS" pitchFamily="64" charset="0"/>
              </a:rPr>
              <a:t>N-1 </a:t>
            </a:r>
            <a:r>
              <a:rPr lang="en-US" sz="2500" dirty="0">
                <a:solidFill>
                  <a:srgbClr val="0000FF"/>
                </a:solidFill>
                <a:latin typeface="Comic Sans MS" pitchFamily="64" charset="0"/>
              </a:rPr>
              <a:t>ground states </a:t>
            </a:r>
          </a:p>
        </p:txBody>
      </p:sp>
      <p:sp>
        <p:nvSpPr>
          <p:cNvPr id="5130" name="Text Box 25"/>
          <p:cNvSpPr txBox="1">
            <a:spLocks noChangeArrowheads="1"/>
          </p:cNvSpPr>
          <p:nvPr/>
        </p:nvSpPr>
        <p:spPr bwMode="auto">
          <a:xfrm>
            <a:off x="491273" y="1217857"/>
            <a:ext cx="8298320" cy="994727"/>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dirty="0">
                <a:solidFill>
                  <a:srgbClr val="FF0000"/>
                </a:solidFill>
                <a:latin typeface="Comic Sans MS" pitchFamily="64" charset="0"/>
              </a:rPr>
              <a:t>Charges</a:t>
            </a:r>
          </a:p>
        </p:txBody>
      </p:sp>
      <p:sp>
        <p:nvSpPr>
          <p:cNvPr id="5131" name="Text Box 26"/>
          <p:cNvSpPr txBox="1">
            <a:spLocks noChangeArrowheads="1"/>
          </p:cNvSpPr>
          <p:nvPr/>
        </p:nvSpPr>
        <p:spPr bwMode="auto">
          <a:xfrm>
            <a:off x="3188227" y="2392527"/>
            <a:ext cx="2698394" cy="1448184"/>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dirty="0">
                <a:solidFill>
                  <a:srgbClr val="000000"/>
                </a:solidFill>
                <a:latin typeface="Comic Sans MS" pitchFamily="64" charset="0"/>
              </a:rPr>
              <a:t>Spins</a:t>
            </a:r>
          </a:p>
        </p:txBody>
      </p:sp>
      <p:graphicFrame>
        <p:nvGraphicFramePr>
          <p:cNvPr id="5122" name="Object 2"/>
          <p:cNvGraphicFramePr>
            <a:graphicFrameLocks noChangeAspect="1"/>
          </p:cNvGraphicFramePr>
          <p:nvPr/>
        </p:nvGraphicFramePr>
        <p:xfrm>
          <a:off x="5608570" y="1148758"/>
          <a:ext cx="3189667" cy="1066704"/>
        </p:xfrm>
        <a:graphic>
          <a:graphicData uri="http://schemas.openxmlformats.org/presentationml/2006/ole">
            <p:oleObj spid="_x0000_s499714" name="Equation" r:id="rId4" imgW="3035160" imgH="1015920" progId="Equation.DSMT4">
              <p:embed/>
            </p:oleObj>
          </a:graphicData>
        </a:graphic>
      </p:graphicFrame>
      <p:graphicFrame>
        <p:nvGraphicFramePr>
          <p:cNvPr id="5123" name="Object 3"/>
          <p:cNvGraphicFramePr>
            <a:graphicFrameLocks noChangeAspect="1"/>
          </p:cNvGraphicFramePr>
          <p:nvPr/>
        </p:nvGraphicFramePr>
        <p:xfrm>
          <a:off x="1113646" y="2116133"/>
          <a:ext cx="1123731" cy="640599"/>
        </p:xfrm>
        <a:graphic>
          <a:graphicData uri="http://schemas.openxmlformats.org/presentationml/2006/ole">
            <p:oleObj spid="_x0000_s499715" name="Equation" r:id="rId5" imgW="914400" imgH="520560" progId="Equation.DSMT4">
              <p:embed/>
            </p:oleObj>
          </a:graphicData>
        </a:graphic>
      </p:graphicFrame>
      <p:graphicFrame>
        <p:nvGraphicFramePr>
          <p:cNvPr id="5124" name="Object 5"/>
          <p:cNvGraphicFramePr>
            <a:graphicFrameLocks noChangeAspect="1"/>
          </p:cNvGraphicFramePr>
          <p:nvPr/>
        </p:nvGraphicFramePr>
        <p:xfrm>
          <a:off x="5539417" y="2738018"/>
          <a:ext cx="3163735" cy="1012002"/>
        </p:xfrm>
        <a:graphic>
          <a:graphicData uri="http://schemas.openxmlformats.org/presentationml/2006/ole">
            <p:oleObj spid="_x0000_s499716" name="Equation" r:id="rId6" imgW="3009600" imgH="965160" progId="Equation.DSMT4">
              <p:embed/>
            </p:oleObj>
          </a:graphicData>
        </a:graphic>
      </p:graphicFrame>
      <p:sp>
        <p:nvSpPr>
          <p:cNvPr id="5132" name="Rectangle 35"/>
          <p:cNvSpPr>
            <a:spLocks noChangeArrowheads="1"/>
          </p:cNvSpPr>
          <p:nvPr/>
        </p:nvSpPr>
        <p:spPr bwMode="auto">
          <a:xfrm>
            <a:off x="1847733" y="4038600"/>
            <a:ext cx="6915267" cy="2003849"/>
          </a:xfrm>
          <a:prstGeom prst="rect">
            <a:avLst/>
          </a:prstGeom>
          <a:noFill/>
          <a:ln w="38100" algn="ctr">
            <a:solidFill>
              <a:schemeClr val="tx1"/>
            </a:solidFill>
            <a:round/>
            <a:headEnd/>
            <a:tailEnd/>
          </a:ln>
        </p:spPr>
        <p:txBody>
          <a:bodyPr lIns="82954" tIns="41477" rIns="82954" bIns="41477"/>
          <a:lstStyle/>
          <a:p>
            <a:endParaRPr lang="en-US"/>
          </a:p>
        </p:txBody>
      </p:sp>
      <p:graphicFrame>
        <p:nvGraphicFramePr>
          <p:cNvPr id="5125" name="Object 7"/>
          <p:cNvGraphicFramePr>
            <a:graphicFrameLocks noChangeAspect="1"/>
          </p:cNvGraphicFramePr>
          <p:nvPr/>
        </p:nvGraphicFramePr>
        <p:xfrm>
          <a:off x="6204351" y="4107698"/>
          <a:ext cx="1123731" cy="640599"/>
        </p:xfrm>
        <a:graphic>
          <a:graphicData uri="http://schemas.openxmlformats.org/presentationml/2006/ole">
            <p:oleObj spid="_x0000_s499717" name="Equation" r:id="rId7" imgW="914400" imgH="520560" progId="Equation.DSMT4">
              <p:embed/>
            </p:oleObj>
          </a:graphicData>
        </a:graphic>
      </p:graphicFrame>
      <p:graphicFrame>
        <p:nvGraphicFramePr>
          <p:cNvPr id="3098" name="Object 5"/>
          <p:cNvGraphicFramePr>
            <a:graphicFrameLocks noChangeAspect="1"/>
          </p:cNvGraphicFramePr>
          <p:nvPr/>
        </p:nvGraphicFramePr>
        <p:xfrm>
          <a:off x="3161634" y="5144172"/>
          <a:ext cx="2417462" cy="865168"/>
        </p:xfrm>
        <a:graphic>
          <a:graphicData uri="http://schemas.openxmlformats.org/presentationml/2006/ole">
            <p:oleObj spid="_x0000_s499718" name="Equation" r:id="rId8" imgW="2298600" imgH="825480" progId="Equation.DSMT4">
              <p:embed/>
            </p:oleObj>
          </a:graphicData>
        </a:graphic>
      </p:graphicFrame>
      <p:sp>
        <p:nvSpPr>
          <p:cNvPr id="27" name="TextBox 26"/>
          <p:cNvSpPr txBox="1"/>
          <p:nvPr/>
        </p:nvSpPr>
        <p:spPr>
          <a:xfrm>
            <a:off x="1143000" y="6306845"/>
            <a:ext cx="2964273" cy="430887"/>
          </a:xfrm>
          <a:prstGeom prst="rect">
            <a:avLst/>
          </a:prstGeom>
          <a:noFill/>
        </p:spPr>
        <p:txBody>
          <a:bodyPr wrap="none" rtlCol="0">
            <a:spAutoFit/>
          </a:bodyPr>
          <a:lstStyle/>
          <a:p>
            <a:r>
              <a:rPr lang="en-US" dirty="0" smtClean="0">
                <a:solidFill>
                  <a:srgbClr val="002060"/>
                </a:solidFill>
              </a:rPr>
              <a:t>Quantum dimension - </a:t>
            </a:r>
          </a:p>
        </p:txBody>
      </p:sp>
      <p:graphicFrame>
        <p:nvGraphicFramePr>
          <p:cNvPr id="28" name="Object 27"/>
          <p:cNvGraphicFramePr>
            <a:graphicFrameLocks noChangeAspect="1"/>
          </p:cNvGraphicFramePr>
          <p:nvPr/>
        </p:nvGraphicFramePr>
        <p:xfrm>
          <a:off x="4228945" y="6317862"/>
          <a:ext cx="635000" cy="408214"/>
        </p:xfrm>
        <a:graphic>
          <a:graphicData uri="http://schemas.openxmlformats.org/presentationml/2006/ole">
            <p:oleObj spid="_x0000_s499719" name="Equation" r:id="rId9" imgW="355320" imgH="228600" progId="Equation.DSMT4">
              <p:embed/>
            </p:oleObj>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52400"/>
            <a:ext cx="8380820" cy="430887"/>
          </a:xfrm>
          <a:prstGeom prst="rect">
            <a:avLst/>
          </a:prstGeom>
          <a:noFill/>
        </p:spPr>
        <p:txBody>
          <a:bodyPr wrap="none" rtlCol="0">
            <a:spAutoFit/>
          </a:bodyPr>
          <a:lstStyle/>
          <a:p>
            <a:r>
              <a:rPr lang="en-US" dirty="0" smtClean="0">
                <a:solidFill>
                  <a:srgbClr val="C00000"/>
                </a:solidFill>
              </a:rPr>
              <a:t>Topological manipulations (a.k.a. quantum non-</a:t>
            </a:r>
            <a:r>
              <a:rPr lang="en-US" dirty="0" err="1" smtClean="0">
                <a:solidFill>
                  <a:srgbClr val="C00000"/>
                </a:solidFill>
              </a:rPr>
              <a:t>abelian</a:t>
            </a:r>
            <a:r>
              <a:rPr lang="en-US" dirty="0" smtClean="0">
                <a:solidFill>
                  <a:srgbClr val="C00000"/>
                </a:solidFill>
              </a:rPr>
              <a:t> statistics)?</a:t>
            </a:r>
          </a:p>
        </p:txBody>
      </p:sp>
      <p:sp>
        <p:nvSpPr>
          <p:cNvPr id="7" name="TextBox 6"/>
          <p:cNvSpPr txBox="1"/>
          <p:nvPr/>
        </p:nvSpPr>
        <p:spPr>
          <a:xfrm>
            <a:off x="381001" y="899785"/>
            <a:ext cx="8000999" cy="4662815"/>
          </a:xfrm>
          <a:prstGeom prst="rect">
            <a:avLst/>
          </a:prstGeom>
          <a:noFill/>
        </p:spPr>
        <p:txBody>
          <a:bodyPr wrap="square" rtlCol="0">
            <a:spAutoFit/>
          </a:bodyPr>
          <a:lstStyle/>
          <a:p>
            <a:pPr>
              <a:lnSpc>
                <a:spcPct val="150000"/>
              </a:lnSpc>
            </a:pPr>
            <a:r>
              <a:rPr lang="en-US" dirty="0" smtClean="0">
                <a:solidFill>
                  <a:srgbClr val="002060"/>
                </a:solidFill>
              </a:rPr>
              <a:t>First, general comments on the operation and on the outcome</a:t>
            </a:r>
          </a:p>
          <a:p>
            <a:pPr>
              <a:lnSpc>
                <a:spcPct val="150000"/>
              </a:lnSpc>
              <a:buFont typeface="Arial" pitchFamily="34" charset="0"/>
              <a:buChar char="•"/>
            </a:pPr>
            <a:r>
              <a:rPr lang="en-US" dirty="0" smtClean="0">
                <a:solidFill>
                  <a:srgbClr val="002060"/>
                </a:solidFill>
              </a:rPr>
              <a:t> In 2D: degeneracy is kept for as long as quasi-particles are kept away from one another. Braiding is spatial. </a:t>
            </a:r>
          </a:p>
          <a:p>
            <a:pPr>
              <a:lnSpc>
                <a:spcPct val="150000"/>
              </a:lnSpc>
            </a:pPr>
            <a:endParaRPr lang="en-US" dirty="0" smtClean="0">
              <a:solidFill>
                <a:srgbClr val="002060"/>
              </a:solidFill>
            </a:endParaRPr>
          </a:p>
          <a:p>
            <a:pPr>
              <a:lnSpc>
                <a:spcPct val="150000"/>
              </a:lnSpc>
            </a:pPr>
            <a:endParaRPr lang="en-US" dirty="0" smtClean="0">
              <a:solidFill>
                <a:srgbClr val="002060"/>
              </a:solidFill>
            </a:endParaRPr>
          </a:p>
          <a:p>
            <a:pPr>
              <a:lnSpc>
                <a:spcPct val="150000"/>
              </a:lnSpc>
            </a:pPr>
            <a:endParaRPr lang="en-US" dirty="0" smtClean="0">
              <a:solidFill>
                <a:srgbClr val="002060"/>
              </a:solidFill>
            </a:endParaRPr>
          </a:p>
          <a:p>
            <a:pPr>
              <a:lnSpc>
                <a:spcPct val="150000"/>
              </a:lnSpc>
              <a:buFont typeface="Arial" pitchFamily="34" charset="0"/>
              <a:buChar char="•"/>
            </a:pPr>
            <a:r>
              <a:rPr lang="en-US" dirty="0" smtClean="0">
                <a:solidFill>
                  <a:srgbClr val="002060"/>
                </a:solidFill>
              </a:rPr>
              <a:t> 1D is different. Braiding is not really spatial. It is better to think about trajectories in parameter space. Parameters are tunnel-couplings at interfaces. </a:t>
            </a:r>
          </a:p>
        </p:txBody>
      </p:sp>
      <p:sp>
        <p:nvSpPr>
          <p:cNvPr id="8" name="AutoShape 5"/>
          <p:cNvSpPr>
            <a:spLocks noChangeArrowheads="1"/>
          </p:cNvSpPr>
          <p:nvPr/>
        </p:nvSpPr>
        <p:spPr bwMode="auto">
          <a:xfrm>
            <a:off x="381000" y="2667000"/>
            <a:ext cx="7848600" cy="1219200"/>
          </a:xfrm>
          <a:prstGeom prst="parallelogram">
            <a:avLst>
              <a:gd name="adj" fmla="val 160938"/>
            </a:avLst>
          </a:prstGeom>
          <a:solidFill>
            <a:srgbClr val="FF9900"/>
          </a:solidFill>
          <a:ln w="9525">
            <a:solidFill>
              <a:schemeClr val="tx1"/>
            </a:solidFill>
            <a:miter lim="800000"/>
            <a:headEnd/>
            <a:tailEnd/>
          </a:ln>
          <a:effectLst/>
        </p:spPr>
        <p:txBody>
          <a:bodyPr wrap="none" anchor="ctr"/>
          <a:lstStyle/>
          <a:p>
            <a:endParaRPr lang="en-US"/>
          </a:p>
        </p:txBody>
      </p:sp>
      <p:sp>
        <p:nvSpPr>
          <p:cNvPr id="9" name="Oval 8"/>
          <p:cNvSpPr/>
          <p:nvPr/>
        </p:nvSpPr>
        <p:spPr bwMode="auto">
          <a:xfrm>
            <a:off x="2514600" y="30480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0" name="Oval 9"/>
          <p:cNvSpPr/>
          <p:nvPr/>
        </p:nvSpPr>
        <p:spPr bwMode="auto">
          <a:xfrm>
            <a:off x="2667000" y="34290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1" name="Oval 10"/>
          <p:cNvSpPr/>
          <p:nvPr/>
        </p:nvSpPr>
        <p:spPr bwMode="auto">
          <a:xfrm>
            <a:off x="3429000" y="31242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2" name="Oval 11"/>
          <p:cNvSpPr/>
          <p:nvPr/>
        </p:nvSpPr>
        <p:spPr bwMode="auto">
          <a:xfrm>
            <a:off x="4343400" y="34290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3" name="Oval 12"/>
          <p:cNvSpPr/>
          <p:nvPr/>
        </p:nvSpPr>
        <p:spPr bwMode="auto">
          <a:xfrm>
            <a:off x="4267200" y="2895600"/>
            <a:ext cx="76200" cy="762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cxnSp>
        <p:nvCxnSpPr>
          <p:cNvPr id="23" name="Straight Connector 22"/>
          <p:cNvCxnSpPr/>
          <p:nvPr/>
        </p:nvCxnSpPr>
        <p:spPr bwMode="auto">
          <a:xfrm>
            <a:off x="1295400" y="5791200"/>
            <a:ext cx="1066800" cy="0"/>
          </a:xfrm>
          <a:prstGeom prst="line">
            <a:avLst/>
          </a:prstGeom>
          <a:solidFill>
            <a:schemeClr val="accent1"/>
          </a:solidFill>
          <a:ln w="92075" cap="flat" cmpd="sng" algn="ctr">
            <a:solidFill>
              <a:srgbClr val="990000"/>
            </a:solidFill>
            <a:prstDash val="solid"/>
            <a:round/>
            <a:headEnd type="none" w="sm" len="sm"/>
            <a:tailEnd type="none" w="sm" len="sm"/>
          </a:ln>
          <a:effectLst/>
        </p:spPr>
      </p:cxnSp>
      <p:cxnSp>
        <p:nvCxnSpPr>
          <p:cNvPr id="24" name="Straight Connector 23"/>
          <p:cNvCxnSpPr/>
          <p:nvPr/>
        </p:nvCxnSpPr>
        <p:spPr bwMode="auto">
          <a:xfrm>
            <a:off x="3332604" y="5802217"/>
            <a:ext cx="1066800" cy="0"/>
          </a:xfrm>
          <a:prstGeom prst="line">
            <a:avLst/>
          </a:prstGeom>
          <a:solidFill>
            <a:schemeClr val="accent1"/>
          </a:solidFill>
          <a:ln w="92075" cap="flat" cmpd="sng" algn="ctr">
            <a:solidFill>
              <a:srgbClr val="990000"/>
            </a:solidFill>
            <a:prstDash val="solid"/>
            <a:round/>
            <a:headEnd type="none" w="sm" len="sm"/>
            <a:tailEnd type="none" w="sm" len="sm"/>
          </a:ln>
          <a:effectLst/>
        </p:spPr>
      </p:cxnSp>
      <p:cxnSp>
        <p:nvCxnSpPr>
          <p:cNvPr id="25" name="Straight Connector 24"/>
          <p:cNvCxnSpPr/>
          <p:nvPr/>
        </p:nvCxnSpPr>
        <p:spPr bwMode="auto">
          <a:xfrm>
            <a:off x="5324821" y="5813234"/>
            <a:ext cx="1066800" cy="0"/>
          </a:xfrm>
          <a:prstGeom prst="line">
            <a:avLst/>
          </a:prstGeom>
          <a:solidFill>
            <a:schemeClr val="accent1"/>
          </a:solidFill>
          <a:ln w="92075" cap="flat" cmpd="sng" algn="ctr">
            <a:solidFill>
              <a:srgbClr val="990000"/>
            </a:solidFill>
            <a:prstDash val="solid"/>
            <a:round/>
            <a:headEnd type="none" w="sm" len="sm"/>
            <a:tailEnd type="none" w="sm" len="sm"/>
          </a:ln>
          <a:effectLst/>
        </p:spPr>
      </p:cxnSp>
      <p:cxnSp>
        <p:nvCxnSpPr>
          <p:cNvPr id="26" name="Straight Connector 25"/>
          <p:cNvCxnSpPr/>
          <p:nvPr/>
        </p:nvCxnSpPr>
        <p:spPr bwMode="auto">
          <a:xfrm>
            <a:off x="5366132" y="6477000"/>
            <a:ext cx="1066800" cy="0"/>
          </a:xfrm>
          <a:prstGeom prst="line">
            <a:avLst/>
          </a:prstGeom>
          <a:solidFill>
            <a:schemeClr val="accent1"/>
          </a:solidFill>
          <a:ln w="92075" cap="flat" cmpd="sng" algn="ctr">
            <a:solidFill>
              <a:srgbClr val="990000"/>
            </a:solidFill>
            <a:prstDash val="solid"/>
            <a:round/>
            <a:headEnd type="none" w="sm" len="sm"/>
            <a:tailEnd type="none" w="sm" len="sm"/>
          </a:ln>
          <a:effectLst/>
        </p:spPr>
      </p:cxnSp>
      <p:cxnSp>
        <p:nvCxnSpPr>
          <p:cNvPr id="27" name="Straight Connector 26"/>
          <p:cNvCxnSpPr/>
          <p:nvPr/>
        </p:nvCxnSpPr>
        <p:spPr bwMode="auto">
          <a:xfrm>
            <a:off x="3319749" y="6477000"/>
            <a:ext cx="1066800" cy="0"/>
          </a:xfrm>
          <a:prstGeom prst="line">
            <a:avLst/>
          </a:prstGeom>
          <a:solidFill>
            <a:schemeClr val="accent1"/>
          </a:solidFill>
          <a:ln w="92075" cap="flat" cmpd="sng" algn="ctr">
            <a:solidFill>
              <a:srgbClr val="990000"/>
            </a:solidFill>
            <a:prstDash val="solid"/>
            <a:round/>
            <a:headEnd type="none" w="sm" len="sm"/>
            <a:tailEnd type="none" w="sm" len="sm"/>
          </a:ln>
          <a:effectLst/>
        </p:spPr>
      </p:cxnSp>
      <p:cxnSp>
        <p:nvCxnSpPr>
          <p:cNvPr id="28" name="Straight Connector 27"/>
          <p:cNvCxnSpPr/>
          <p:nvPr/>
        </p:nvCxnSpPr>
        <p:spPr bwMode="auto">
          <a:xfrm>
            <a:off x="1284383" y="6454966"/>
            <a:ext cx="1066800" cy="0"/>
          </a:xfrm>
          <a:prstGeom prst="line">
            <a:avLst/>
          </a:prstGeom>
          <a:solidFill>
            <a:schemeClr val="accent1"/>
          </a:solidFill>
          <a:ln w="92075" cap="flat" cmpd="sng" algn="ctr">
            <a:solidFill>
              <a:srgbClr val="990000"/>
            </a:solidFill>
            <a:prstDash val="solid"/>
            <a:round/>
            <a:headEnd type="none" w="sm" len="sm"/>
            <a:tailEnd type="none" w="sm" len="sm"/>
          </a:ln>
          <a:effectLst/>
        </p:spPr>
      </p:cxnSp>
      <p:cxnSp>
        <p:nvCxnSpPr>
          <p:cNvPr id="29" name="Straight Connector 28"/>
          <p:cNvCxnSpPr/>
          <p:nvPr/>
        </p:nvCxnSpPr>
        <p:spPr bwMode="auto">
          <a:xfrm>
            <a:off x="2329160" y="5802217"/>
            <a:ext cx="1066800" cy="0"/>
          </a:xfrm>
          <a:prstGeom prst="line">
            <a:avLst/>
          </a:prstGeom>
          <a:solidFill>
            <a:schemeClr val="accent1"/>
          </a:solidFill>
          <a:ln w="92075" cap="flat" cmpd="sng" algn="ctr">
            <a:solidFill>
              <a:srgbClr val="FFC000"/>
            </a:solidFill>
            <a:prstDash val="solid"/>
            <a:round/>
            <a:headEnd type="none" w="sm" len="sm"/>
            <a:tailEnd type="none" w="sm" len="sm"/>
          </a:ln>
          <a:effectLst/>
        </p:spPr>
      </p:cxnSp>
      <p:cxnSp>
        <p:nvCxnSpPr>
          <p:cNvPr id="30" name="Straight Connector 29"/>
          <p:cNvCxnSpPr/>
          <p:nvPr/>
        </p:nvCxnSpPr>
        <p:spPr bwMode="auto">
          <a:xfrm>
            <a:off x="4300251" y="5822413"/>
            <a:ext cx="1066800" cy="0"/>
          </a:xfrm>
          <a:prstGeom prst="line">
            <a:avLst/>
          </a:prstGeom>
          <a:solidFill>
            <a:schemeClr val="accent1"/>
          </a:solidFill>
          <a:ln w="92075" cap="flat" cmpd="sng" algn="ctr">
            <a:solidFill>
              <a:srgbClr val="FFC000"/>
            </a:solidFill>
            <a:prstDash val="solid"/>
            <a:round/>
            <a:headEnd type="none" w="sm" len="sm"/>
            <a:tailEnd type="none" w="sm" len="sm"/>
          </a:ln>
          <a:effectLst/>
        </p:spPr>
      </p:cxnSp>
      <p:cxnSp>
        <p:nvCxnSpPr>
          <p:cNvPr id="31" name="Straight Connector 30"/>
          <p:cNvCxnSpPr/>
          <p:nvPr/>
        </p:nvCxnSpPr>
        <p:spPr bwMode="auto">
          <a:xfrm>
            <a:off x="4331464" y="6477000"/>
            <a:ext cx="1066800" cy="0"/>
          </a:xfrm>
          <a:prstGeom prst="line">
            <a:avLst/>
          </a:prstGeom>
          <a:solidFill>
            <a:schemeClr val="accent1"/>
          </a:solidFill>
          <a:ln w="92075" cap="flat" cmpd="sng" algn="ctr">
            <a:solidFill>
              <a:srgbClr val="FFC000"/>
            </a:solidFill>
            <a:prstDash val="solid"/>
            <a:round/>
            <a:headEnd type="none" w="sm" len="sm"/>
            <a:tailEnd type="none" w="sm" len="sm"/>
          </a:ln>
          <a:effectLst/>
        </p:spPr>
      </p:cxnSp>
      <p:cxnSp>
        <p:nvCxnSpPr>
          <p:cNvPr id="32" name="Straight Connector 31"/>
          <p:cNvCxnSpPr/>
          <p:nvPr/>
        </p:nvCxnSpPr>
        <p:spPr bwMode="auto">
          <a:xfrm>
            <a:off x="2286000" y="6470578"/>
            <a:ext cx="1066800" cy="0"/>
          </a:xfrm>
          <a:prstGeom prst="line">
            <a:avLst/>
          </a:prstGeom>
          <a:solidFill>
            <a:schemeClr val="accent1"/>
          </a:solidFill>
          <a:ln w="92075" cap="flat" cmpd="sng" algn="ctr">
            <a:solidFill>
              <a:srgbClr val="FFC000"/>
            </a:solidFill>
            <a:prstDash val="solid"/>
            <a:round/>
            <a:headEnd type="none" w="sm" len="sm"/>
            <a:tailEnd type="none" w="sm" len="sm"/>
          </a:ln>
          <a:effectLst/>
        </p:spPr>
      </p:cxnSp>
      <p:cxnSp>
        <p:nvCxnSpPr>
          <p:cNvPr id="33" name="Straight Connector 32"/>
          <p:cNvCxnSpPr/>
          <p:nvPr/>
        </p:nvCxnSpPr>
        <p:spPr bwMode="auto">
          <a:xfrm flipH="1" flipV="1">
            <a:off x="6400800" y="5791200"/>
            <a:ext cx="6422" cy="721609"/>
          </a:xfrm>
          <a:prstGeom prst="line">
            <a:avLst/>
          </a:prstGeom>
          <a:solidFill>
            <a:schemeClr val="accent1"/>
          </a:solidFill>
          <a:ln w="92075" cap="flat" cmpd="sng" algn="ctr">
            <a:solidFill>
              <a:srgbClr val="FFC000"/>
            </a:solidFill>
            <a:prstDash val="solid"/>
            <a:round/>
            <a:headEnd type="none" w="sm" len="sm"/>
            <a:tailEnd type="none" w="sm" len="sm"/>
          </a:ln>
          <a:effectLst/>
        </p:spPr>
      </p:cxnSp>
      <p:cxnSp>
        <p:nvCxnSpPr>
          <p:cNvPr id="37" name="Straight Connector 36"/>
          <p:cNvCxnSpPr/>
          <p:nvPr/>
        </p:nvCxnSpPr>
        <p:spPr bwMode="auto">
          <a:xfrm flipH="1">
            <a:off x="3276600" y="5867400"/>
            <a:ext cx="1066800" cy="533400"/>
          </a:xfrm>
          <a:prstGeom prst="line">
            <a:avLst/>
          </a:prstGeom>
          <a:solidFill>
            <a:schemeClr val="accent1"/>
          </a:solidFill>
          <a:ln w="34925" cap="flat" cmpd="sng" algn="ctr">
            <a:solidFill>
              <a:schemeClr val="tx1"/>
            </a:solidFill>
            <a:prstDash val="dash"/>
            <a:round/>
            <a:headEnd type="none" w="sm" len="sm"/>
            <a:tailEnd type="none" w="sm" len="sm"/>
          </a:ln>
          <a:effectLst/>
        </p:spPr>
      </p:cxnSp>
      <p:sp>
        <p:nvSpPr>
          <p:cNvPr id="38" name="Oval 37"/>
          <p:cNvSpPr/>
          <p:nvPr/>
        </p:nvSpPr>
        <p:spPr bwMode="auto">
          <a:xfrm>
            <a:off x="2274983" y="5725098"/>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39" name="Oval 38"/>
          <p:cNvSpPr/>
          <p:nvPr/>
        </p:nvSpPr>
        <p:spPr bwMode="auto">
          <a:xfrm>
            <a:off x="3352800" y="5715000"/>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0" name="Oval 39"/>
          <p:cNvSpPr/>
          <p:nvPr/>
        </p:nvSpPr>
        <p:spPr bwMode="auto">
          <a:xfrm>
            <a:off x="4267200" y="5725098"/>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1" name="Oval 40"/>
          <p:cNvSpPr/>
          <p:nvPr/>
        </p:nvSpPr>
        <p:spPr bwMode="auto">
          <a:xfrm>
            <a:off x="5311966" y="5726017"/>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2" name="Oval 41"/>
          <p:cNvSpPr/>
          <p:nvPr/>
        </p:nvSpPr>
        <p:spPr bwMode="auto">
          <a:xfrm>
            <a:off x="6314502" y="5748051"/>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3" name="Oval 42"/>
          <p:cNvSpPr/>
          <p:nvPr/>
        </p:nvSpPr>
        <p:spPr bwMode="auto">
          <a:xfrm>
            <a:off x="6313583" y="6368668"/>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4" name="Oval 43"/>
          <p:cNvSpPr/>
          <p:nvPr/>
        </p:nvSpPr>
        <p:spPr bwMode="auto">
          <a:xfrm>
            <a:off x="5300041" y="6401719"/>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5" name="Oval 44"/>
          <p:cNvSpPr/>
          <p:nvPr/>
        </p:nvSpPr>
        <p:spPr bwMode="auto">
          <a:xfrm>
            <a:off x="4224051" y="6400800"/>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6" name="Oval 45"/>
          <p:cNvSpPr/>
          <p:nvPr/>
        </p:nvSpPr>
        <p:spPr bwMode="auto">
          <a:xfrm>
            <a:off x="3331685" y="6389783"/>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47" name="Oval 46"/>
          <p:cNvSpPr/>
          <p:nvPr/>
        </p:nvSpPr>
        <p:spPr bwMode="auto">
          <a:xfrm>
            <a:off x="2242851" y="6360408"/>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p:cNvGraphicFramePr>
            <a:graphicFrameLocks noChangeAspect="1"/>
          </p:cNvGraphicFramePr>
          <p:nvPr/>
        </p:nvGraphicFramePr>
        <p:xfrm>
          <a:off x="6195153" y="5922486"/>
          <a:ext cx="1274233" cy="533400"/>
        </p:xfrm>
        <a:graphic>
          <a:graphicData uri="http://schemas.openxmlformats.org/presentationml/2006/ole">
            <p:oleObj spid="_x0000_s506883" name="Equation" r:id="rId3" imgW="545760" imgH="228600" progId="Equation.DSMT4">
              <p:embed/>
            </p:oleObj>
          </a:graphicData>
        </a:graphic>
      </p:graphicFrame>
      <p:sp>
        <p:nvSpPr>
          <p:cNvPr id="4" name="TextBox 3"/>
          <p:cNvSpPr txBox="1"/>
          <p:nvPr/>
        </p:nvSpPr>
        <p:spPr>
          <a:xfrm>
            <a:off x="457200" y="191221"/>
            <a:ext cx="7620000" cy="2208297"/>
          </a:xfrm>
          <a:prstGeom prst="rect">
            <a:avLst/>
          </a:prstGeom>
          <a:noFill/>
        </p:spPr>
        <p:txBody>
          <a:bodyPr wrap="square" rtlCol="0">
            <a:spAutoFit/>
          </a:bodyPr>
          <a:lstStyle/>
          <a:p>
            <a:pPr>
              <a:lnSpc>
                <a:spcPts val="3300"/>
              </a:lnSpc>
            </a:pPr>
            <a:r>
              <a:rPr lang="en-US" dirty="0" smtClean="0">
                <a:solidFill>
                  <a:srgbClr val="002060"/>
                </a:solidFill>
              </a:rPr>
              <a:t>The idea – introduce tunnel couplings that keep the degeneracy fixed throughout the process. </a:t>
            </a:r>
          </a:p>
          <a:p>
            <a:pPr>
              <a:lnSpc>
                <a:spcPts val="3300"/>
              </a:lnSpc>
            </a:pPr>
            <a:r>
              <a:rPr lang="en-US" dirty="0" smtClean="0">
                <a:solidFill>
                  <a:srgbClr val="002060"/>
                </a:solidFill>
              </a:rPr>
              <a:t>The outcome is a unitary transformation applied within the ground state subspace. </a:t>
            </a:r>
          </a:p>
          <a:p>
            <a:pPr>
              <a:lnSpc>
                <a:spcPts val="3300"/>
              </a:lnSpc>
            </a:pPr>
            <a:r>
              <a:rPr lang="en-US" dirty="0" smtClean="0">
                <a:solidFill>
                  <a:srgbClr val="002060"/>
                </a:solidFill>
              </a:rPr>
              <a:t>Simplest example – </a:t>
            </a:r>
            <a:r>
              <a:rPr lang="en-US" dirty="0" err="1" smtClean="0">
                <a:solidFill>
                  <a:srgbClr val="002060"/>
                </a:solidFill>
              </a:rPr>
              <a:t>Majorana</a:t>
            </a:r>
            <a:r>
              <a:rPr lang="en-US" dirty="0" smtClean="0">
                <a:solidFill>
                  <a:srgbClr val="002060"/>
                </a:solidFill>
              </a:rPr>
              <a:t> </a:t>
            </a:r>
            <a:r>
              <a:rPr lang="en-US" dirty="0" err="1" smtClean="0">
                <a:solidFill>
                  <a:srgbClr val="002060"/>
                </a:solidFill>
              </a:rPr>
              <a:t>opeartors</a:t>
            </a:r>
            <a:r>
              <a:rPr lang="en-US" dirty="0" smtClean="0">
                <a:solidFill>
                  <a:srgbClr val="002060"/>
                </a:solidFill>
              </a:rPr>
              <a:t>: </a:t>
            </a:r>
          </a:p>
        </p:txBody>
      </p:sp>
      <p:cxnSp>
        <p:nvCxnSpPr>
          <p:cNvPr id="5" name="Straight Connector 4"/>
          <p:cNvCxnSpPr/>
          <p:nvPr/>
        </p:nvCxnSpPr>
        <p:spPr bwMode="auto">
          <a:xfrm>
            <a:off x="2014240" y="2629049"/>
            <a:ext cx="1066800" cy="0"/>
          </a:xfrm>
          <a:prstGeom prst="line">
            <a:avLst/>
          </a:prstGeom>
          <a:solidFill>
            <a:schemeClr val="accent1"/>
          </a:solidFill>
          <a:ln w="92075" cap="flat" cmpd="sng" algn="ctr">
            <a:solidFill>
              <a:srgbClr val="990000"/>
            </a:solidFill>
            <a:prstDash val="solid"/>
            <a:round/>
            <a:headEnd type="none" w="sm" len="sm"/>
            <a:tailEnd type="none" w="sm" len="sm"/>
          </a:ln>
          <a:effectLst/>
        </p:spPr>
      </p:cxnSp>
      <p:cxnSp>
        <p:nvCxnSpPr>
          <p:cNvPr id="6" name="Straight Connector 5"/>
          <p:cNvCxnSpPr/>
          <p:nvPr/>
        </p:nvCxnSpPr>
        <p:spPr bwMode="auto">
          <a:xfrm>
            <a:off x="2438400" y="2629049"/>
            <a:ext cx="1676400" cy="11017"/>
          </a:xfrm>
          <a:prstGeom prst="line">
            <a:avLst/>
          </a:prstGeom>
          <a:solidFill>
            <a:schemeClr val="accent1"/>
          </a:solidFill>
          <a:ln w="104775" cap="flat" cmpd="sng" algn="ctr">
            <a:solidFill>
              <a:srgbClr val="FFFF00"/>
            </a:solidFill>
            <a:prstDash val="solid"/>
            <a:round/>
            <a:headEnd type="none" w="sm" len="sm"/>
            <a:tailEnd type="none" w="sm" len="sm"/>
          </a:ln>
          <a:effectLst/>
        </p:spPr>
      </p:cxnSp>
      <p:sp>
        <p:nvSpPr>
          <p:cNvPr id="9" name="Oval 8"/>
          <p:cNvSpPr/>
          <p:nvPr/>
        </p:nvSpPr>
        <p:spPr bwMode="auto">
          <a:xfrm>
            <a:off x="1981200" y="2552849"/>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0" name="Oval 9"/>
          <p:cNvSpPr/>
          <p:nvPr/>
        </p:nvSpPr>
        <p:spPr bwMode="auto">
          <a:xfrm>
            <a:off x="2353940" y="2562028"/>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1" name="Oval 10"/>
          <p:cNvSpPr/>
          <p:nvPr/>
        </p:nvSpPr>
        <p:spPr bwMode="auto">
          <a:xfrm>
            <a:off x="4071651" y="2571207"/>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cxnSp>
        <p:nvCxnSpPr>
          <p:cNvPr id="12" name="Straight Connector 11"/>
          <p:cNvCxnSpPr/>
          <p:nvPr/>
        </p:nvCxnSpPr>
        <p:spPr bwMode="auto">
          <a:xfrm>
            <a:off x="4213953" y="2649245"/>
            <a:ext cx="3733800" cy="44987"/>
          </a:xfrm>
          <a:prstGeom prst="line">
            <a:avLst/>
          </a:prstGeom>
          <a:solidFill>
            <a:schemeClr val="accent1"/>
          </a:solidFill>
          <a:ln w="92075" cap="flat" cmpd="sng" algn="ctr">
            <a:solidFill>
              <a:srgbClr val="990000"/>
            </a:solidFill>
            <a:prstDash val="solid"/>
            <a:round/>
            <a:headEnd type="none" w="sm" len="sm"/>
            <a:tailEnd type="none" w="sm" len="sm"/>
          </a:ln>
          <a:effectLst/>
        </p:spPr>
      </p:cxnSp>
      <p:sp>
        <p:nvSpPr>
          <p:cNvPr id="14" name="Oval 13"/>
          <p:cNvSpPr/>
          <p:nvPr/>
        </p:nvSpPr>
        <p:spPr bwMode="auto">
          <a:xfrm>
            <a:off x="7893587" y="2624454"/>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6" name="TextBox 15"/>
          <p:cNvSpPr txBox="1"/>
          <p:nvPr/>
        </p:nvSpPr>
        <p:spPr>
          <a:xfrm>
            <a:off x="1860013" y="2781449"/>
            <a:ext cx="394660"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latin typeface="Symbol" pitchFamily="18" charset="2"/>
              </a:rPr>
              <a:t>1</a:t>
            </a:r>
            <a:endParaRPr lang="en-US" dirty="0" smtClean="0">
              <a:solidFill>
                <a:srgbClr val="002060"/>
              </a:solidFill>
            </a:endParaRPr>
          </a:p>
        </p:txBody>
      </p:sp>
      <p:sp>
        <p:nvSpPr>
          <p:cNvPr id="17" name="TextBox 16"/>
          <p:cNvSpPr txBox="1"/>
          <p:nvPr/>
        </p:nvSpPr>
        <p:spPr>
          <a:xfrm>
            <a:off x="2274983" y="2770432"/>
            <a:ext cx="404278"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rPr>
              <a:t>2</a:t>
            </a:r>
            <a:endParaRPr lang="en-US" dirty="0" smtClean="0">
              <a:solidFill>
                <a:srgbClr val="002060"/>
              </a:solidFill>
            </a:endParaRPr>
          </a:p>
        </p:txBody>
      </p:sp>
      <p:sp>
        <p:nvSpPr>
          <p:cNvPr id="18" name="TextBox 17"/>
          <p:cNvSpPr txBox="1"/>
          <p:nvPr/>
        </p:nvSpPr>
        <p:spPr>
          <a:xfrm>
            <a:off x="3961156" y="2781449"/>
            <a:ext cx="404278"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rPr>
              <a:t>3</a:t>
            </a:r>
            <a:endParaRPr lang="en-US" dirty="0" smtClean="0">
              <a:solidFill>
                <a:srgbClr val="002060"/>
              </a:solidFill>
            </a:endParaRPr>
          </a:p>
        </p:txBody>
      </p:sp>
      <p:sp>
        <p:nvSpPr>
          <p:cNvPr id="19" name="TextBox 18"/>
          <p:cNvSpPr txBox="1"/>
          <p:nvPr/>
        </p:nvSpPr>
        <p:spPr>
          <a:xfrm>
            <a:off x="7825322" y="2845713"/>
            <a:ext cx="404278"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rPr>
              <a:t>4</a:t>
            </a:r>
            <a:endParaRPr lang="en-US" dirty="0" smtClean="0">
              <a:solidFill>
                <a:srgbClr val="002060"/>
              </a:solidFill>
            </a:endParaRPr>
          </a:p>
        </p:txBody>
      </p:sp>
      <p:sp>
        <p:nvSpPr>
          <p:cNvPr id="20" name="TextBox 19"/>
          <p:cNvSpPr txBox="1"/>
          <p:nvPr/>
        </p:nvSpPr>
        <p:spPr>
          <a:xfrm>
            <a:off x="1752600" y="3581400"/>
            <a:ext cx="4456669" cy="430887"/>
          </a:xfrm>
          <a:prstGeom prst="rect">
            <a:avLst/>
          </a:prstGeom>
          <a:noFill/>
        </p:spPr>
        <p:txBody>
          <a:bodyPr wrap="none" rtlCol="0">
            <a:spAutoFit/>
          </a:bodyPr>
          <a:lstStyle/>
          <a:p>
            <a:r>
              <a:rPr lang="en-US" dirty="0" smtClean="0">
                <a:solidFill>
                  <a:srgbClr val="002060"/>
                </a:solidFill>
              </a:rPr>
              <a:t>Two zero energy modes – 3 and 4</a:t>
            </a:r>
          </a:p>
        </p:txBody>
      </p:sp>
      <p:cxnSp>
        <p:nvCxnSpPr>
          <p:cNvPr id="22" name="Straight Connector 21"/>
          <p:cNvCxnSpPr/>
          <p:nvPr/>
        </p:nvCxnSpPr>
        <p:spPr bwMode="auto">
          <a:xfrm>
            <a:off x="2407187" y="4422960"/>
            <a:ext cx="1676400" cy="11017"/>
          </a:xfrm>
          <a:prstGeom prst="line">
            <a:avLst/>
          </a:prstGeom>
          <a:solidFill>
            <a:schemeClr val="accent1"/>
          </a:solidFill>
          <a:ln w="92075" cap="flat" cmpd="sng" algn="ctr">
            <a:solidFill>
              <a:srgbClr val="FFFF00"/>
            </a:solidFill>
            <a:prstDash val="solid"/>
            <a:round/>
            <a:headEnd type="none" w="sm" len="sm"/>
            <a:tailEnd type="none" w="sm" len="sm"/>
          </a:ln>
          <a:effectLst/>
        </p:spPr>
      </p:cxnSp>
      <p:sp>
        <p:nvSpPr>
          <p:cNvPr id="23" name="Oval 22"/>
          <p:cNvSpPr/>
          <p:nvPr/>
        </p:nvSpPr>
        <p:spPr bwMode="auto">
          <a:xfrm>
            <a:off x="1949987" y="4346760"/>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24" name="Oval 23"/>
          <p:cNvSpPr/>
          <p:nvPr/>
        </p:nvSpPr>
        <p:spPr bwMode="auto">
          <a:xfrm>
            <a:off x="3626387" y="4343400"/>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25" name="Oval 24"/>
          <p:cNvSpPr/>
          <p:nvPr/>
        </p:nvSpPr>
        <p:spPr bwMode="auto">
          <a:xfrm>
            <a:off x="4040438" y="4365118"/>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cxnSp>
        <p:nvCxnSpPr>
          <p:cNvPr id="26" name="Straight Connector 25"/>
          <p:cNvCxnSpPr/>
          <p:nvPr/>
        </p:nvCxnSpPr>
        <p:spPr bwMode="auto">
          <a:xfrm>
            <a:off x="4182740" y="4443156"/>
            <a:ext cx="3733800" cy="44987"/>
          </a:xfrm>
          <a:prstGeom prst="line">
            <a:avLst/>
          </a:prstGeom>
          <a:solidFill>
            <a:schemeClr val="accent1"/>
          </a:solidFill>
          <a:ln w="92075" cap="flat" cmpd="sng" algn="ctr">
            <a:solidFill>
              <a:srgbClr val="990000"/>
            </a:solidFill>
            <a:prstDash val="solid"/>
            <a:round/>
            <a:headEnd type="none" w="sm" len="sm"/>
            <a:tailEnd type="none" w="sm" len="sm"/>
          </a:ln>
          <a:effectLst/>
        </p:spPr>
      </p:cxnSp>
      <p:sp>
        <p:nvSpPr>
          <p:cNvPr id="27" name="Oval 26"/>
          <p:cNvSpPr/>
          <p:nvPr/>
        </p:nvSpPr>
        <p:spPr bwMode="auto">
          <a:xfrm>
            <a:off x="7862374" y="4418365"/>
            <a:ext cx="152400" cy="152400"/>
          </a:xfrm>
          <a:prstGeom prst="ellipse">
            <a:avLst/>
          </a:prstGeom>
          <a:solidFill>
            <a:schemeClr val="tx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28" name="TextBox 27"/>
          <p:cNvSpPr txBox="1"/>
          <p:nvPr/>
        </p:nvSpPr>
        <p:spPr>
          <a:xfrm>
            <a:off x="1828800" y="4575360"/>
            <a:ext cx="394660"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latin typeface="Symbol" pitchFamily="18" charset="2"/>
              </a:rPr>
              <a:t>1</a:t>
            </a:r>
            <a:endParaRPr lang="en-US" dirty="0" smtClean="0">
              <a:solidFill>
                <a:srgbClr val="002060"/>
              </a:solidFill>
            </a:endParaRPr>
          </a:p>
        </p:txBody>
      </p:sp>
      <p:sp>
        <p:nvSpPr>
          <p:cNvPr id="29" name="TextBox 28"/>
          <p:cNvSpPr txBox="1"/>
          <p:nvPr/>
        </p:nvSpPr>
        <p:spPr>
          <a:xfrm>
            <a:off x="3482841" y="4564343"/>
            <a:ext cx="404278"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rPr>
              <a:t>2</a:t>
            </a:r>
            <a:endParaRPr lang="en-US" dirty="0" smtClean="0">
              <a:solidFill>
                <a:srgbClr val="002060"/>
              </a:solidFill>
            </a:endParaRPr>
          </a:p>
        </p:txBody>
      </p:sp>
      <p:sp>
        <p:nvSpPr>
          <p:cNvPr id="30" name="TextBox 29"/>
          <p:cNvSpPr txBox="1"/>
          <p:nvPr/>
        </p:nvSpPr>
        <p:spPr>
          <a:xfrm>
            <a:off x="3929943" y="4575360"/>
            <a:ext cx="404278"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rPr>
              <a:t>3</a:t>
            </a:r>
            <a:endParaRPr lang="en-US" dirty="0" smtClean="0">
              <a:solidFill>
                <a:srgbClr val="002060"/>
              </a:solidFill>
            </a:endParaRPr>
          </a:p>
        </p:txBody>
      </p:sp>
      <p:sp>
        <p:nvSpPr>
          <p:cNvPr id="31" name="TextBox 30"/>
          <p:cNvSpPr txBox="1"/>
          <p:nvPr/>
        </p:nvSpPr>
        <p:spPr>
          <a:xfrm>
            <a:off x="7794109" y="4639624"/>
            <a:ext cx="404278" cy="430887"/>
          </a:xfrm>
          <a:prstGeom prst="rect">
            <a:avLst/>
          </a:prstGeom>
          <a:noFill/>
        </p:spPr>
        <p:txBody>
          <a:bodyPr wrap="none" rtlCol="0">
            <a:spAutoFit/>
          </a:bodyPr>
          <a:lstStyle/>
          <a:p>
            <a:r>
              <a:rPr lang="en-US" dirty="0" smtClean="0">
                <a:solidFill>
                  <a:srgbClr val="002060"/>
                </a:solidFill>
                <a:latin typeface="Symbol" pitchFamily="18" charset="2"/>
              </a:rPr>
              <a:t>g</a:t>
            </a:r>
            <a:r>
              <a:rPr lang="en-US" baseline="-25000" dirty="0" smtClean="0">
                <a:solidFill>
                  <a:srgbClr val="002060"/>
                </a:solidFill>
              </a:rPr>
              <a:t>4</a:t>
            </a:r>
            <a:endParaRPr lang="en-US" dirty="0" smtClean="0">
              <a:solidFill>
                <a:srgbClr val="002060"/>
              </a:solidFill>
            </a:endParaRPr>
          </a:p>
        </p:txBody>
      </p:sp>
      <p:cxnSp>
        <p:nvCxnSpPr>
          <p:cNvPr id="21" name="Straight Connector 20"/>
          <p:cNvCxnSpPr/>
          <p:nvPr/>
        </p:nvCxnSpPr>
        <p:spPr bwMode="auto">
          <a:xfrm flipV="1">
            <a:off x="1983027" y="4409786"/>
            <a:ext cx="1665678" cy="24191"/>
          </a:xfrm>
          <a:prstGeom prst="line">
            <a:avLst/>
          </a:prstGeom>
          <a:solidFill>
            <a:schemeClr val="accent1"/>
          </a:solidFill>
          <a:ln w="92075" cap="flat" cmpd="sng" algn="ctr">
            <a:solidFill>
              <a:srgbClr val="990000"/>
            </a:solidFill>
            <a:prstDash val="solid"/>
            <a:round/>
            <a:headEnd type="none" w="sm" len="sm"/>
            <a:tailEnd type="none" w="sm" len="sm"/>
          </a:ln>
          <a:effectLst/>
        </p:spPr>
      </p:cxnSp>
      <p:sp>
        <p:nvSpPr>
          <p:cNvPr id="35" name="TextBox 34"/>
          <p:cNvSpPr txBox="1"/>
          <p:nvPr/>
        </p:nvSpPr>
        <p:spPr>
          <a:xfrm>
            <a:off x="1905000" y="5284113"/>
            <a:ext cx="6152646" cy="430887"/>
          </a:xfrm>
          <a:prstGeom prst="rect">
            <a:avLst/>
          </a:prstGeom>
          <a:noFill/>
        </p:spPr>
        <p:txBody>
          <a:bodyPr wrap="none" rtlCol="0">
            <a:spAutoFit/>
          </a:bodyPr>
          <a:lstStyle/>
          <a:p>
            <a:r>
              <a:rPr lang="en-US" dirty="0" smtClean="0">
                <a:solidFill>
                  <a:srgbClr val="002060"/>
                </a:solidFill>
              </a:rPr>
              <a:t>One zero energy mode was copied from 3 to 1. </a:t>
            </a:r>
          </a:p>
        </p:txBody>
      </p:sp>
      <p:sp>
        <p:nvSpPr>
          <p:cNvPr id="36" name="TextBox 35"/>
          <p:cNvSpPr txBox="1"/>
          <p:nvPr/>
        </p:nvSpPr>
        <p:spPr>
          <a:xfrm>
            <a:off x="381000" y="6019800"/>
            <a:ext cx="8725466" cy="430887"/>
          </a:xfrm>
          <a:prstGeom prst="rect">
            <a:avLst/>
          </a:prstGeom>
          <a:noFill/>
        </p:spPr>
        <p:txBody>
          <a:bodyPr wrap="none" rtlCol="0">
            <a:spAutoFit/>
          </a:bodyPr>
          <a:lstStyle/>
          <a:p>
            <a:r>
              <a:rPr lang="en-US" dirty="0" smtClean="0">
                <a:solidFill>
                  <a:srgbClr val="002060"/>
                </a:solidFill>
              </a:rPr>
              <a:t>Degeneracy is fixed – one pair of coordinates                   is involved.</a:t>
            </a:r>
          </a:p>
        </p:txBody>
      </p:sp>
      <p:sp>
        <p:nvSpPr>
          <p:cNvPr id="37" name="Rectangle 36"/>
          <p:cNvSpPr/>
          <p:nvPr/>
        </p:nvSpPr>
        <p:spPr bwMode="auto">
          <a:xfrm>
            <a:off x="228600" y="1981200"/>
            <a:ext cx="8534400" cy="1676400"/>
          </a:xfrm>
          <a:prstGeom prst="rect">
            <a:avLst/>
          </a:prstGeom>
          <a:solidFill>
            <a:srgbClr val="FFFFFF"/>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38" name="Rectangle 37"/>
          <p:cNvSpPr/>
          <p:nvPr/>
        </p:nvSpPr>
        <p:spPr bwMode="auto">
          <a:xfrm>
            <a:off x="152400" y="3581400"/>
            <a:ext cx="8763000" cy="2286000"/>
          </a:xfrm>
          <a:prstGeom prst="rect">
            <a:avLst/>
          </a:prstGeom>
          <a:solidFill>
            <a:srgbClr val="FFFFFF"/>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39" name="Rectangle 38"/>
          <p:cNvSpPr/>
          <p:nvPr/>
        </p:nvSpPr>
        <p:spPr bwMode="auto">
          <a:xfrm>
            <a:off x="381000" y="5867400"/>
            <a:ext cx="8534400" cy="685800"/>
          </a:xfrm>
          <a:prstGeom prst="rect">
            <a:avLst/>
          </a:prstGeom>
          <a:solidFill>
            <a:srgbClr val="FFFFFF"/>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3" name="Text Box 1"/>
          <p:cNvSpPr txBox="1">
            <a:spLocks noChangeArrowheads="1"/>
          </p:cNvSpPr>
          <p:nvPr/>
        </p:nvSpPr>
        <p:spPr bwMode="auto">
          <a:xfrm>
            <a:off x="622374" y="188581"/>
            <a:ext cx="8298320" cy="544149"/>
          </a:xfrm>
          <a:prstGeom prst="rect">
            <a:avLst/>
          </a:prstGeom>
          <a:noFill/>
          <a:ln w="9525">
            <a:noFill/>
            <a:round/>
            <a:headEnd/>
            <a:tailEnd/>
          </a:ln>
        </p:spPr>
        <p:txBody>
          <a:bodyPr lIns="81648" tIns="40824" rIns="81648" bIns="40824"/>
          <a:lstStyle/>
          <a:p>
            <a:pPr algn="ct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3300" b="1" dirty="0" smtClean="0">
                <a:solidFill>
                  <a:srgbClr val="2300DC"/>
                </a:solidFill>
                <a:latin typeface="Comic Sans MS" pitchFamily="64" charset="0"/>
              </a:rPr>
              <a:t>Braiding </a:t>
            </a:r>
            <a:r>
              <a:rPr lang="en-US" sz="2400" dirty="0" smtClean="0">
                <a:solidFill>
                  <a:srgbClr val="2300DC"/>
                </a:solidFill>
                <a:latin typeface="Comic Sans MS" pitchFamily="64" charset="0"/>
              </a:rPr>
              <a:t>(</a:t>
            </a:r>
            <a:r>
              <a:rPr lang="en-US" sz="2400" dirty="0" err="1" smtClean="0">
                <a:solidFill>
                  <a:srgbClr val="2300DC"/>
                </a:solidFill>
                <a:latin typeface="Comic Sans MS" pitchFamily="64" charset="0"/>
              </a:rPr>
              <a:t>Alicea</a:t>
            </a:r>
            <a:r>
              <a:rPr lang="en-US" sz="2400" dirty="0" smtClean="0">
                <a:solidFill>
                  <a:srgbClr val="2300DC"/>
                </a:solidFill>
                <a:latin typeface="Comic Sans MS" pitchFamily="64" charset="0"/>
              </a:rPr>
              <a:t> et al.)</a:t>
            </a:r>
            <a:endParaRPr lang="en-US" sz="2400" dirty="0">
              <a:solidFill>
                <a:srgbClr val="2300DC"/>
              </a:solidFill>
              <a:latin typeface="Comic Sans MS" pitchFamily="64" charset="0"/>
            </a:endParaRPr>
          </a:p>
        </p:txBody>
      </p:sp>
      <p:sp>
        <p:nvSpPr>
          <p:cNvPr id="11274" name="Text Box 3"/>
          <p:cNvSpPr txBox="1">
            <a:spLocks noChangeArrowheads="1"/>
          </p:cNvSpPr>
          <p:nvPr/>
        </p:nvSpPr>
        <p:spPr bwMode="auto">
          <a:xfrm>
            <a:off x="622374" y="997606"/>
            <a:ext cx="8298320" cy="660751"/>
          </a:xfrm>
          <a:prstGeom prst="rect">
            <a:avLst/>
          </a:prstGeom>
          <a:noFill/>
          <a:ln w="9525">
            <a:noFill/>
            <a:round/>
            <a:headEnd/>
            <a:tailEnd/>
          </a:ln>
        </p:spPr>
        <p:txBody>
          <a:bodyPr lIns="0" tIns="0" rIns="0" bIns="0" anchor="ctr"/>
          <a:lstStyle/>
          <a:p>
            <a:pPr algn="ctr">
              <a:lnSpc>
                <a:spcPct val="117000"/>
              </a:lnSpc>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000000"/>
                </a:solidFill>
                <a:latin typeface="Comic Sans MS" pitchFamily="64" charset="0"/>
              </a:rPr>
              <a:t>Braiding interfaces     :</a:t>
            </a:r>
          </a:p>
        </p:txBody>
      </p:sp>
      <p:sp>
        <p:nvSpPr>
          <p:cNvPr id="11275" name="Text Box 5"/>
          <p:cNvSpPr txBox="1">
            <a:spLocks noChangeArrowheads="1"/>
          </p:cNvSpPr>
          <p:nvPr/>
        </p:nvSpPr>
        <p:spPr bwMode="auto">
          <a:xfrm>
            <a:off x="491273" y="5432849"/>
            <a:ext cx="8298320" cy="660752"/>
          </a:xfrm>
          <a:prstGeom prst="rect">
            <a:avLst/>
          </a:prstGeom>
          <a:noFill/>
          <a:ln w="9525">
            <a:noFill/>
            <a:round/>
            <a:headEnd/>
            <a:tailEnd/>
          </a:ln>
        </p:spPr>
        <p:txBody>
          <a:bodyPr lIns="0" tIns="0" rIns="0" bIns="0" anchor="ctr"/>
          <a:lstStyle/>
          <a:p>
            <a:pPr>
              <a:lnSpc>
                <a:spcPct val="117000"/>
              </a:lnSpc>
              <a:buFont typeface="Arial" charset="0"/>
              <a:buChar cha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Comic Sans MS" pitchFamily="64" charset="0"/>
              </a:rPr>
              <a:t> </a:t>
            </a:r>
            <a:r>
              <a:rPr lang="en-US" sz="2500" b="1" u="sng" dirty="0">
                <a:solidFill>
                  <a:srgbClr val="FF0000"/>
                </a:solidFill>
                <a:latin typeface="Comic Sans MS" pitchFamily="64" charset="0"/>
              </a:rPr>
              <a:t>fixed</a:t>
            </a:r>
            <a:r>
              <a:rPr lang="en-US" sz="2500" b="1" dirty="0">
                <a:solidFill>
                  <a:srgbClr val="FF0000"/>
                </a:solidFill>
                <a:latin typeface="Comic Sans MS" pitchFamily="64" charset="0"/>
              </a:rPr>
              <a:t> </a:t>
            </a:r>
            <a:r>
              <a:rPr lang="en-US" sz="2500" b="1" dirty="0" err="1">
                <a:solidFill>
                  <a:srgbClr val="FF0000"/>
                </a:solidFill>
                <a:latin typeface="Comic Sans MS" pitchFamily="64" charset="0"/>
              </a:rPr>
              <a:t>g.s</a:t>
            </a:r>
            <a:r>
              <a:rPr lang="en-US" sz="2500" b="1" dirty="0">
                <a:solidFill>
                  <a:srgbClr val="FF0000"/>
                </a:solidFill>
                <a:latin typeface="Comic Sans MS" pitchFamily="64" charset="0"/>
              </a:rPr>
              <a:t>. degeneracy in </a:t>
            </a:r>
            <a:r>
              <a:rPr lang="en-US" sz="2500" b="1" i="1" dirty="0">
                <a:solidFill>
                  <a:srgbClr val="FF0000"/>
                </a:solidFill>
                <a:latin typeface="Comic Sans MS" pitchFamily="64" charset="0"/>
              </a:rPr>
              <a:t>all</a:t>
            </a:r>
            <a:r>
              <a:rPr lang="en-US" sz="2500" b="1" dirty="0">
                <a:solidFill>
                  <a:srgbClr val="FF0000"/>
                </a:solidFill>
                <a:latin typeface="Comic Sans MS" pitchFamily="64" charset="0"/>
              </a:rPr>
              <a:t> intermediate stages</a:t>
            </a:r>
          </a:p>
          <a:p>
            <a:pPr>
              <a:lnSpc>
                <a:spcPct val="117000"/>
              </a:lnSpc>
              <a:buFont typeface="Arial" charset="0"/>
              <a:buChar cha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Comic Sans MS" pitchFamily="64" charset="0"/>
              </a:rPr>
              <a:t> result </a:t>
            </a:r>
            <a:r>
              <a:rPr lang="en-US" sz="2500" b="1" u="sng" dirty="0">
                <a:solidFill>
                  <a:srgbClr val="FF0000"/>
                </a:solidFill>
                <a:latin typeface="Comic Sans MS" pitchFamily="64" charset="0"/>
              </a:rPr>
              <a:t>independent</a:t>
            </a:r>
            <a:r>
              <a:rPr lang="en-US" sz="2500" b="1" dirty="0">
                <a:solidFill>
                  <a:srgbClr val="FF0000"/>
                </a:solidFill>
                <a:latin typeface="Comic Sans MS" pitchFamily="64" charset="0"/>
              </a:rPr>
              <a:t> of microscopic details</a:t>
            </a:r>
          </a:p>
        </p:txBody>
      </p:sp>
      <p:grpSp>
        <p:nvGrpSpPr>
          <p:cNvPr id="2" name="Group 23"/>
          <p:cNvGrpSpPr>
            <a:grpSpLocks/>
          </p:cNvGrpSpPr>
          <p:nvPr/>
        </p:nvGrpSpPr>
        <p:grpSpPr bwMode="auto">
          <a:xfrm>
            <a:off x="0" y="1770642"/>
            <a:ext cx="4018059" cy="3662207"/>
            <a:chOff x="389732" y="1114426"/>
            <a:chExt cx="3456782" cy="3454400"/>
          </a:xfrm>
        </p:grpSpPr>
        <p:sp>
          <p:nvSpPr>
            <p:cNvPr id="11287" name="Text Box 19"/>
            <p:cNvSpPr txBox="1">
              <a:spLocks noChangeArrowheads="1"/>
            </p:cNvSpPr>
            <p:nvPr/>
          </p:nvSpPr>
          <p:spPr bwMode="auto">
            <a:xfrm>
              <a:off x="1764806" y="111442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2</a:t>
              </a:r>
            </a:p>
          </p:txBody>
        </p:sp>
        <p:grpSp>
          <p:nvGrpSpPr>
            <p:cNvPr id="3" name="Group 31"/>
            <p:cNvGrpSpPr>
              <a:grpSpLocks/>
            </p:cNvGrpSpPr>
            <p:nvPr/>
          </p:nvGrpSpPr>
          <p:grpSpPr bwMode="auto">
            <a:xfrm>
              <a:off x="389732" y="1697683"/>
              <a:ext cx="3456782" cy="2871143"/>
              <a:chOff x="389732" y="1697683"/>
              <a:chExt cx="3456782" cy="2871143"/>
            </a:xfrm>
          </p:grpSpPr>
          <p:sp>
            <p:nvSpPr>
              <p:cNvPr id="11289" name="Oval 5"/>
              <p:cNvSpPr>
                <a:spLocks noChangeArrowheads="1"/>
              </p:cNvSpPr>
              <p:nvPr/>
            </p:nvSpPr>
            <p:spPr bwMode="auto">
              <a:xfrm>
                <a:off x="1059907" y="1807834"/>
                <a:ext cx="1836904" cy="2051332"/>
              </a:xfrm>
              <a:prstGeom prst="ellipse">
                <a:avLst/>
              </a:prstGeom>
              <a:solidFill>
                <a:srgbClr val="91FF93">
                  <a:alpha val="79999"/>
                </a:srgbClr>
              </a:solidFill>
              <a:ln w="9360">
                <a:solidFill>
                  <a:srgbClr val="000000"/>
                </a:solidFill>
                <a:round/>
                <a:headEnd/>
                <a:tailEnd/>
              </a:ln>
            </p:spPr>
            <p:txBody>
              <a:bodyPr wrap="none" anchor="ctr"/>
              <a:lstStyle/>
              <a:p>
                <a:endParaRPr lang="en-US"/>
              </a:p>
            </p:txBody>
          </p:sp>
          <p:sp>
            <p:nvSpPr>
              <p:cNvPr id="11290" name="AutoShape 6"/>
              <p:cNvSpPr>
                <a:spLocks noChangeArrowheads="1"/>
              </p:cNvSpPr>
              <p:nvPr/>
            </p:nvSpPr>
            <p:spPr bwMode="auto">
              <a:xfrm rot="6960000">
                <a:off x="916404" y="1845707"/>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11291" name="AutoShape 7"/>
              <p:cNvSpPr>
                <a:spLocks noChangeArrowheads="1"/>
              </p:cNvSpPr>
              <p:nvPr/>
            </p:nvSpPr>
            <p:spPr bwMode="auto">
              <a:xfrm rot="14640000" flipV="1">
                <a:off x="916404" y="1740973"/>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11292" name="AutoShape 8"/>
              <p:cNvSpPr>
                <a:spLocks noChangeArrowheads="1"/>
              </p:cNvSpPr>
              <p:nvPr/>
            </p:nvSpPr>
            <p:spPr bwMode="auto">
              <a:xfrm rot="14640000" flipH="1">
                <a:off x="914667" y="1847547"/>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11293" name="AutoShape 9"/>
              <p:cNvSpPr>
                <a:spLocks noChangeArrowheads="1"/>
              </p:cNvSpPr>
              <p:nvPr/>
            </p:nvSpPr>
            <p:spPr bwMode="auto">
              <a:xfrm rot="6960000" flipH="1" flipV="1">
                <a:off x="916404" y="1739202"/>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11294" name="AutoShape 10"/>
              <p:cNvSpPr>
                <a:spLocks noChangeArrowheads="1"/>
              </p:cNvSpPr>
              <p:nvPr/>
            </p:nvSpPr>
            <p:spPr bwMode="auto">
              <a:xfrm rot="10800000" flipV="1">
                <a:off x="962679" y="169768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11295" name="AutoShape 11"/>
              <p:cNvSpPr>
                <a:spLocks noChangeArrowheads="1"/>
              </p:cNvSpPr>
              <p:nvPr/>
            </p:nvSpPr>
            <p:spPr bwMode="auto">
              <a:xfrm rot="10800000">
                <a:off x="962679" y="180422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11296" name="Text Box 20"/>
              <p:cNvSpPr txBox="1">
                <a:spLocks noChangeArrowheads="1"/>
              </p:cNvSpPr>
              <p:nvPr/>
            </p:nvSpPr>
            <p:spPr bwMode="auto">
              <a:xfrm>
                <a:off x="389732"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1</a:t>
                </a:r>
              </a:p>
            </p:txBody>
          </p:sp>
          <p:sp>
            <p:nvSpPr>
              <p:cNvPr id="11297" name="Text Box 21"/>
              <p:cNvSpPr txBox="1">
                <a:spLocks noChangeArrowheads="1"/>
              </p:cNvSpPr>
              <p:nvPr/>
            </p:nvSpPr>
            <p:spPr bwMode="auto">
              <a:xfrm>
                <a:off x="2848197"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2</a:t>
                </a:r>
              </a:p>
            </p:txBody>
          </p:sp>
          <p:sp>
            <p:nvSpPr>
              <p:cNvPr id="11298" name="Text Box 22"/>
              <p:cNvSpPr txBox="1">
                <a:spLocks noChangeArrowheads="1"/>
              </p:cNvSpPr>
              <p:nvPr/>
            </p:nvSpPr>
            <p:spPr bwMode="auto">
              <a:xfrm>
                <a:off x="1697094" y="3929590"/>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3</a:t>
                </a:r>
              </a:p>
            </p:txBody>
          </p:sp>
          <p:sp>
            <p:nvSpPr>
              <p:cNvPr id="11299" name="Text Box 23"/>
              <p:cNvSpPr txBox="1">
                <a:spLocks noChangeArrowheads="1"/>
              </p:cNvSpPr>
              <p:nvPr/>
            </p:nvSpPr>
            <p:spPr bwMode="auto">
              <a:xfrm>
                <a:off x="2945424"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3</a:t>
                </a:r>
              </a:p>
            </p:txBody>
          </p:sp>
          <p:sp>
            <p:nvSpPr>
              <p:cNvPr id="11300" name="Text Box 24"/>
              <p:cNvSpPr txBox="1">
                <a:spLocks noChangeArrowheads="1"/>
              </p:cNvSpPr>
              <p:nvPr/>
            </p:nvSpPr>
            <p:spPr bwMode="auto">
              <a:xfrm>
                <a:off x="521683"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1</a:t>
                </a:r>
              </a:p>
            </p:txBody>
          </p:sp>
        </p:grpSp>
      </p:grpSp>
      <p:sp>
        <p:nvSpPr>
          <p:cNvPr id="41" name="Freeform 40"/>
          <p:cNvSpPr>
            <a:spLocks/>
          </p:cNvSpPr>
          <p:nvPr/>
        </p:nvSpPr>
        <p:spPr bwMode="auto">
          <a:xfrm>
            <a:off x="975342" y="2876214"/>
            <a:ext cx="394746" cy="690982"/>
          </a:xfrm>
          <a:custGeom>
            <a:avLst/>
            <a:gdLst>
              <a:gd name="T0" fmla="*/ 0 w 506277"/>
              <a:gd name="T1" fmla="*/ 1063189 h 681925"/>
              <a:gd name="T2" fmla="*/ 244875 w 506277"/>
              <a:gd name="T3" fmla="*/ 797393 h 681925"/>
              <a:gd name="T4" fmla="*/ 185767 w 506277"/>
              <a:gd name="T5" fmla="*/ 0 h 681925"/>
              <a:gd name="T6" fmla="*/ 0 60000 65536"/>
              <a:gd name="T7" fmla="*/ 0 60000 65536"/>
              <a:gd name="T8" fmla="*/ 0 60000 65536"/>
              <a:gd name="T9" fmla="*/ 0 w 506277"/>
              <a:gd name="T10" fmla="*/ 0 h 681925"/>
              <a:gd name="T11" fmla="*/ 506277 w 506277"/>
              <a:gd name="T12" fmla="*/ 681925 h 681925"/>
            </a:gdLst>
            <a:ahLst/>
            <a:cxnLst>
              <a:cxn ang="T6">
                <a:pos x="T0" y="T1"/>
              </a:cxn>
              <a:cxn ang="T7">
                <a:pos x="T2" y="T3"/>
              </a:cxn>
              <a:cxn ang="T8">
                <a:pos x="T4" y="T5"/>
              </a:cxn>
            </a:cxnLst>
            <a:rect l="T9" t="T10" r="T11" b="T12"/>
            <a:pathLst>
              <a:path w="506277" h="681925">
                <a:moveTo>
                  <a:pt x="0" y="681925"/>
                </a:moveTo>
                <a:cubicBezTo>
                  <a:pt x="196311" y="653511"/>
                  <a:pt x="392623" y="625098"/>
                  <a:pt x="449450" y="511444"/>
                </a:cubicBezTo>
                <a:cubicBezTo>
                  <a:pt x="506277" y="397790"/>
                  <a:pt x="423619" y="198895"/>
                  <a:pt x="340962" y="0"/>
                </a:cubicBezTo>
              </a:path>
            </a:pathLst>
          </a:custGeom>
          <a:noFill/>
          <a:ln w="76200" cap="flat" cmpd="sng" algn="ctr">
            <a:solidFill>
              <a:schemeClr val="accent2"/>
            </a:solidFill>
            <a:prstDash val="solid"/>
            <a:round/>
            <a:headEnd type="stealth" w="med" len="med"/>
            <a:tailEnd type="stealth" w="med" len="med"/>
          </a:ln>
        </p:spPr>
        <p:txBody>
          <a:bodyPr lIns="82954" tIns="41477" rIns="82954" bIns="41477"/>
          <a:lstStyle/>
          <a:p>
            <a:endParaRPr lang="en-US"/>
          </a:p>
        </p:txBody>
      </p:sp>
      <p:sp>
        <p:nvSpPr>
          <p:cNvPr id="44" name="Freeform 43"/>
          <p:cNvSpPr>
            <a:spLocks/>
          </p:cNvSpPr>
          <p:nvPr/>
        </p:nvSpPr>
        <p:spPr bwMode="auto">
          <a:xfrm>
            <a:off x="1390257" y="2876214"/>
            <a:ext cx="956612" cy="84934"/>
          </a:xfrm>
          <a:custGeom>
            <a:avLst/>
            <a:gdLst>
              <a:gd name="T0" fmla="*/ 0 w 1053885"/>
              <a:gd name="T1" fmla="*/ 0 h 92990"/>
              <a:gd name="T2" fmla="*/ 403202 w 1053885"/>
              <a:gd name="T3" fmla="*/ 95024 h 92990"/>
              <a:gd name="T4" fmla="*/ 1054530 w 1053885"/>
              <a:gd name="T5" fmla="*/ 0 h 92990"/>
              <a:gd name="T6" fmla="*/ 0 60000 65536"/>
              <a:gd name="T7" fmla="*/ 0 60000 65536"/>
              <a:gd name="T8" fmla="*/ 0 60000 65536"/>
              <a:gd name="T9" fmla="*/ 0 w 1053885"/>
              <a:gd name="T10" fmla="*/ 0 h 92990"/>
              <a:gd name="T11" fmla="*/ 1053885 w 1053885"/>
              <a:gd name="T12" fmla="*/ 92990 h 92990"/>
            </a:gdLst>
            <a:ahLst/>
            <a:cxnLst>
              <a:cxn ang="T6">
                <a:pos x="T0" y="T1"/>
              </a:cxn>
              <a:cxn ang="T7">
                <a:pos x="T2" y="T3"/>
              </a:cxn>
              <a:cxn ang="T8">
                <a:pos x="T4" y="T5"/>
              </a:cxn>
            </a:cxnLst>
            <a:rect l="T9" t="T10" r="T11" b="T12"/>
            <a:pathLst>
              <a:path w="1053885" h="92990">
                <a:moveTo>
                  <a:pt x="0" y="0"/>
                </a:moveTo>
                <a:cubicBezTo>
                  <a:pt x="113654" y="46495"/>
                  <a:pt x="227309" y="92990"/>
                  <a:pt x="402956" y="92990"/>
                </a:cubicBezTo>
                <a:cubicBezTo>
                  <a:pt x="578603" y="92990"/>
                  <a:pt x="816244" y="46495"/>
                  <a:pt x="1053885" y="0"/>
                </a:cubicBezTo>
              </a:path>
            </a:pathLst>
          </a:custGeom>
          <a:noFill/>
          <a:ln w="76200" cap="flat" cmpd="sng" algn="ctr">
            <a:solidFill>
              <a:schemeClr val="accent2"/>
            </a:solidFill>
            <a:prstDash val="solid"/>
            <a:round/>
            <a:headEnd type="stealth" w="med" len="med"/>
            <a:tailEnd type="stealth" w="med" len="med"/>
          </a:ln>
        </p:spPr>
        <p:txBody>
          <a:bodyPr lIns="82954" tIns="41477" rIns="82954" bIns="41477"/>
          <a:lstStyle/>
          <a:p>
            <a:endParaRPr lang="en-US"/>
          </a:p>
        </p:txBody>
      </p:sp>
      <p:pic>
        <p:nvPicPr>
          <p:cNvPr id="45" name="Picture 44" descr="braiding_part1.png"/>
          <p:cNvPicPr>
            <a:picLocks noChangeAspect="1"/>
          </p:cNvPicPr>
          <p:nvPr/>
        </p:nvPicPr>
        <p:blipFill>
          <a:blip r:embed="rId4" cstate="print"/>
          <a:srcRect/>
          <a:stretch>
            <a:fillRect/>
          </a:stretch>
        </p:blipFill>
        <p:spPr bwMode="auto">
          <a:xfrm>
            <a:off x="3741448" y="2392526"/>
            <a:ext cx="1998223" cy="1911718"/>
          </a:xfrm>
          <a:prstGeom prst="rect">
            <a:avLst/>
          </a:prstGeom>
          <a:noFill/>
          <a:ln w="9525">
            <a:noFill/>
            <a:miter lim="800000"/>
            <a:headEnd/>
            <a:tailEnd/>
          </a:ln>
        </p:spPr>
      </p:pic>
      <p:sp>
        <p:nvSpPr>
          <p:cNvPr id="46" name="Freeform 45"/>
          <p:cNvSpPr>
            <a:spLocks/>
          </p:cNvSpPr>
          <p:nvPr/>
        </p:nvSpPr>
        <p:spPr bwMode="auto">
          <a:xfrm>
            <a:off x="1368647" y="2887730"/>
            <a:ext cx="1450766" cy="698181"/>
          </a:xfrm>
          <a:custGeom>
            <a:avLst/>
            <a:gdLst>
              <a:gd name="T0" fmla="*/ 0 w 1597660"/>
              <a:gd name="T1" fmla="*/ 0 h 769620"/>
              <a:gd name="T2" fmla="*/ 564890 w 1597660"/>
              <a:gd name="T3" fmla="*/ 411990 h 769620"/>
              <a:gd name="T4" fmla="*/ 1450393 w 1597660"/>
              <a:gd name="T5" fmla="*/ 717168 h 769620"/>
              <a:gd name="T6" fmla="*/ 1465660 w 1597660"/>
              <a:gd name="T7" fmla="*/ 732427 h 769620"/>
              <a:gd name="T8" fmla="*/ 0 60000 65536"/>
              <a:gd name="T9" fmla="*/ 0 60000 65536"/>
              <a:gd name="T10" fmla="*/ 0 60000 65536"/>
              <a:gd name="T11" fmla="*/ 0 60000 65536"/>
              <a:gd name="T12" fmla="*/ 0 w 1597660"/>
              <a:gd name="T13" fmla="*/ 0 h 769620"/>
              <a:gd name="T14" fmla="*/ 1597660 w 1597660"/>
              <a:gd name="T15" fmla="*/ 769620 h 769620"/>
            </a:gdLst>
            <a:ahLst/>
            <a:cxnLst>
              <a:cxn ang="T8">
                <a:pos x="T0" y="T1"/>
              </a:cxn>
              <a:cxn ang="T9">
                <a:pos x="T2" y="T3"/>
              </a:cxn>
              <a:cxn ang="T10">
                <a:pos x="T4" y="T5"/>
              </a:cxn>
              <a:cxn ang="T11">
                <a:pos x="T6" y="T7"/>
              </a:cxn>
            </a:cxnLst>
            <a:rect l="T12" t="T13" r="T14" b="T15"/>
            <a:pathLst>
              <a:path w="1597660" h="769620">
                <a:moveTo>
                  <a:pt x="0" y="0"/>
                </a:moveTo>
                <a:cubicBezTo>
                  <a:pt x="161290" y="146050"/>
                  <a:pt x="322580" y="292100"/>
                  <a:pt x="563880" y="411480"/>
                </a:cubicBezTo>
                <a:cubicBezTo>
                  <a:pt x="805180" y="530860"/>
                  <a:pt x="1297940" y="662940"/>
                  <a:pt x="1447800" y="716280"/>
                </a:cubicBezTo>
                <a:cubicBezTo>
                  <a:pt x="1597660" y="769620"/>
                  <a:pt x="1530350" y="750570"/>
                  <a:pt x="1463040" y="731520"/>
                </a:cubicBezTo>
              </a:path>
            </a:pathLst>
          </a:custGeom>
          <a:noFill/>
          <a:ln w="76200" cap="flat" cmpd="sng" algn="ctr">
            <a:solidFill>
              <a:schemeClr val="accent2"/>
            </a:solidFill>
            <a:prstDash val="solid"/>
            <a:round/>
            <a:headEnd type="stealth" w="med" len="med"/>
            <a:tailEnd type="stealth" w="med" len="med"/>
          </a:ln>
        </p:spPr>
        <p:txBody>
          <a:bodyPr lIns="82954" tIns="41477" rIns="82954" bIns="41477"/>
          <a:lstStyle/>
          <a:p>
            <a:endParaRPr lang="en-US"/>
          </a:p>
        </p:txBody>
      </p:sp>
      <p:pic>
        <p:nvPicPr>
          <p:cNvPr id="47" name="Picture 46" descr="braiding_part2.png"/>
          <p:cNvPicPr>
            <a:picLocks noChangeAspect="1"/>
          </p:cNvPicPr>
          <p:nvPr/>
        </p:nvPicPr>
        <p:blipFill>
          <a:blip r:embed="rId5" cstate="print"/>
          <a:srcRect/>
          <a:stretch>
            <a:fillRect/>
          </a:stretch>
        </p:blipFill>
        <p:spPr bwMode="auto">
          <a:xfrm>
            <a:off x="5608571" y="2461625"/>
            <a:ext cx="1678392" cy="1741851"/>
          </a:xfrm>
          <a:prstGeom prst="rect">
            <a:avLst/>
          </a:prstGeom>
          <a:noFill/>
          <a:ln w="9525">
            <a:noFill/>
            <a:miter lim="800000"/>
            <a:headEnd/>
            <a:tailEnd/>
          </a:ln>
        </p:spPr>
      </p:pic>
      <p:pic>
        <p:nvPicPr>
          <p:cNvPr id="48" name="Picture 47" descr="braiding_part3.png"/>
          <p:cNvPicPr>
            <a:picLocks noChangeAspect="1"/>
          </p:cNvPicPr>
          <p:nvPr/>
        </p:nvPicPr>
        <p:blipFill>
          <a:blip r:embed="rId6" cstate="print"/>
          <a:srcRect/>
          <a:stretch>
            <a:fillRect/>
          </a:stretch>
        </p:blipFill>
        <p:spPr bwMode="auto">
          <a:xfrm>
            <a:off x="7199082" y="2254330"/>
            <a:ext cx="1944919" cy="1966421"/>
          </a:xfrm>
          <a:prstGeom prst="rect">
            <a:avLst/>
          </a:prstGeom>
          <a:noFill/>
          <a:ln w="9525">
            <a:noFill/>
            <a:miter lim="800000"/>
            <a:headEnd/>
            <a:tailEnd/>
          </a:ln>
        </p:spPr>
      </p:pic>
      <p:sp>
        <p:nvSpPr>
          <p:cNvPr id="50" name="5-Point Star 49"/>
          <p:cNvSpPr/>
          <p:nvPr/>
        </p:nvSpPr>
        <p:spPr bwMode="auto">
          <a:xfrm>
            <a:off x="2635005" y="3290803"/>
            <a:ext cx="484069" cy="483688"/>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lIns="82954" tIns="41477" rIns="82954" bIns="41477"/>
          <a:lstStyle/>
          <a:p>
            <a:pPr>
              <a:defRPr/>
            </a:pPr>
            <a:endParaRPr lang="en-US"/>
          </a:p>
        </p:txBody>
      </p:sp>
      <p:sp>
        <p:nvSpPr>
          <p:cNvPr id="51" name="5-Point Star 50"/>
          <p:cNvSpPr/>
          <p:nvPr/>
        </p:nvSpPr>
        <p:spPr bwMode="auto">
          <a:xfrm>
            <a:off x="2220089" y="2461625"/>
            <a:ext cx="484069" cy="483688"/>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lIns="82954" tIns="41477" rIns="82954" bIns="41477"/>
          <a:lstStyle/>
          <a:p>
            <a:pPr>
              <a:defRPr/>
            </a:pPr>
            <a:endParaRPr lang="en-US"/>
          </a:p>
        </p:txBody>
      </p:sp>
      <p:sp>
        <p:nvSpPr>
          <p:cNvPr id="52" name="5-Point Star 51"/>
          <p:cNvSpPr/>
          <p:nvPr/>
        </p:nvSpPr>
        <p:spPr bwMode="auto">
          <a:xfrm>
            <a:off x="491272" y="3290803"/>
            <a:ext cx="484069" cy="483688"/>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lIns="82954" tIns="41477" rIns="82954" bIns="41477"/>
          <a:lstStyle/>
          <a:p>
            <a:pPr>
              <a:defRPr/>
            </a:pPr>
            <a:endParaRPr lang="en-US"/>
          </a:p>
        </p:txBody>
      </p:sp>
      <p:sp>
        <p:nvSpPr>
          <p:cNvPr id="54" name="5-Point Star 53"/>
          <p:cNvSpPr/>
          <p:nvPr/>
        </p:nvSpPr>
        <p:spPr bwMode="auto">
          <a:xfrm>
            <a:off x="5885180" y="1079660"/>
            <a:ext cx="484069" cy="483688"/>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lIns="82954" tIns="41477" rIns="82954" bIns="41477"/>
          <a:lstStyle/>
          <a:p>
            <a:pPr>
              <a:defRPr/>
            </a:pPr>
            <a:endParaRPr lang="en-US"/>
          </a:p>
        </p:txBody>
      </p:sp>
      <p:graphicFrame>
        <p:nvGraphicFramePr>
          <p:cNvPr id="11266" name="Object 10"/>
          <p:cNvGraphicFramePr>
            <a:graphicFrameLocks noChangeAspect="1"/>
          </p:cNvGraphicFramePr>
          <p:nvPr/>
        </p:nvGraphicFramePr>
        <p:xfrm>
          <a:off x="935002" y="2185232"/>
          <a:ext cx="242034" cy="345491"/>
        </p:xfrm>
        <a:graphic>
          <a:graphicData uri="http://schemas.openxmlformats.org/presentationml/2006/ole">
            <p:oleObj spid="_x0000_s507906" name="Equation" r:id="rId7" imgW="228600" imgH="330120" progId="Equation.DSMT4">
              <p:embed/>
            </p:oleObj>
          </a:graphicData>
        </a:graphic>
      </p:graphicFrame>
      <p:graphicFrame>
        <p:nvGraphicFramePr>
          <p:cNvPr id="11267" name="Object 11"/>
          <p:cNvGraphicFramePr>
            <a:graphicFrameLocks noChangeAspect="1"/>
          </p:cNvGraphicFramePr>
          <p:nvPr/>
        </p:nvGraphicFramePr>
        <p:xfrm>
          <a:off x="352967" y="3498098"/>
          <a:ext cx="161356" cy="345491"/>
        </p:xfrm>
        <a:graphic>
          <a:graphicData uri="http://schemas.openxmlformats.org/presentationml/2006/ole">
            <p:oleObj spid="_x0000_s507907" name="Equation" r:id="rId8" imgW="152280" imgH="330120" progId="Equation.DSMT4">
              <p:embed/>
            </p:oleObj>
          </a:graphicData>
        </a:graphic>
      </p:graphicFrame>
      <p:graphicFrame>
        <p:nvGraphicFramePr>
          <p:cNvPr id="11268" name="Object 12"/>
          <p:cNvGraphicFramePr>
            <a:graphicFrameLocks noChangeAspect="1"/>
          </p:cNvGraphicFramePr>
          <p:nvPr/>
        </p:nvGraphicFramePr>
        <p:xfrm>
          <a:off x="2509666" y="2110375"/>
          <a:ext cx="216102" cy="358448"/>
        </p:xfrm>
        <a:graphic>
          <a:graphicData uri="http://schemas.openxmlformats.org/presentationml/2006/ole">
            <p:oleObj spid="_x0000_s507908" name="Equation" r:id="rId9" imgW="203040" imgH="342720" progId="Equation.DSMT4">
              <p:embed/>
            </p:oleObj>
          </a:graphicData>
        </a:graphic>
      </p:graphicFrame>
      <p:graphicFrame>
        <p:nvGraphicFramePr>
          <p:cNvPr id="11269" name="Object 13"/>
          <p:cNvGraphicFramePr>
            <a:graphicFrameLocks noChangeAspect="1"/>
          </p:cNvGraphicFramePr>
          <p:nvPr/>
        </p:nvGraphicFramePr>
        <p:xfrm>
          <a:off x="3119074" y="3359902"/>
          <a:ext cx="242034" cy="345491"/>
        </p:xfrm>
        <a:graphic>
          <a:graphicData uri="http://schemas.openxmlformats.org/presentationml/2006/ole">
            <p:oleObj spid="_x0000_s507909" name="Equation" r:id="rId10" imgW="228600" imgH="330120" progId="Equation.DSMT4">
              <p:embed/>
            </p:oleObj>
          </a:graphicData>
        </a:graphic>
      </p:graphicFrame>
      <p:graphicFrame>
        <p:nvGraphicFramePr>
          <p:cNvPr id="11270" name="Object 14"/>
          <p:cNvGraphicFramePr>
            <a:graphicFrameLocks noChangeAspect="1"/>
          </p:cNvGraphicFramePr>
          <p:nvPr/>
        </p:nvGraphicFramePr>
        <p:xfrm>
          <a:off x="2565853" y="4603670"/>
          <a:ext cx="227628" cy="358448"/>
        </p:xfrm>
        <a:graphic>
          <a:graphicData uri="http://schemas.openxmlformats.org/presentationml/2006/ole">
            <p:oleObj spid="_x0000_s507910" name="Equation" r:id="rId11" imgW="215640" imgH="342720" progId="Equation.DSMT4">
              <p:embed/>
            </p:oleObj>
          </a:graphicData>
        </a:graphic>
      </p:graphicFrame>
      <p:graphicFrame>
        <p:nvGraphicFramePr>
          <p:cNvPr id="11271" name="Object 15"/>
          <p:cNvGraphicFramePr>
            <a:graphicFrameLocks noChangeAspect="1"/>
          </p:cNvGraphicFramePr>
          <p:nvPr/>
        </p:nvGraphicFramePr>
        <p:xfrm>
          <a:off x="831273" y="4672768"/>
          <a:ext cx="240593" cy="358448"/>
        </p:xfrm>
        <a:graphic>
          <a:graphicData uri="http://schemas.openxmlformats.org/presentationml/2006/ole">
            <p:oleObj spid="_x0000_s507911" name="Equation" r:id="rId12" imgW="228600" imgH="342720" progId="Equation.DSMT4">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1"/>
                                        </p:tgtEl>
                                      </p:cBhvr>
                                    </p:animEffect>
                                    <p:set>
                                      <p:cBhvr>
                                        <p:cTn id="12" dur="1" fill="hold">
                                          <p:stCondLst>
                                            <p:cond delay="499"/>
                                          </p:stCondLst>
                                        </p:cTn>
                                        <p:tgtEl>
                                          <p:spTgt spid="41"/>
                                        </p:tgtEl>
                                        <p:attrNameLst>
                                          <p:attrName>style.visibility</p:attrName>
                                        </p:attrNameLst>
                                      </p:cBhvr>
                                      <p:to>
                                        <p:strVal val="hidden"/>
                                      </p:to>
                                    </p:se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52"/>
                                        </p:tgtEl>
                                        <p:attrNameLst>
                                          <p:attrName>style.visibility</p:attrName>
                                        </p:attrNameLst>
                                      </p:cBhvr>
                                      <p:to>
                                        <p:strVal val="visible"/>
                                      </p:to>
                                    </p:set>
                                  </p:childTnLst>
                                </p:cTn>
                              </p:par>
                              <p:par>
                                <p:cTn id="16" presetID="1" presetClass="exit" presetSubtype="0" fill="hold" nodeType="withEffect">
                                  <p:stCondLst>
                                    <p:cond delay="0"/>
                                  </p:stCondLst>
                                  <p:childTnLst>
                                    <p:set>
                                      <p:cBhvr>
                                        <p:cTn id="17" dur="1" fill="hold">
                                          <p:stCondLst>
                                            <p:cond delay="0"/>
                                          </p:stCondLst>
                                        </p:cTn>
                                        <p:tgtEl>
                                          <p:spTgt spid="51"/>
                                        </p:tgtEl>
                                        <p:attrNameLst>
                                          <p:attrName>style.visibility</p:attrName>
                                        </p:attrNameLst>
                                      </p:cBhvr>
                                      <p:to>
                                        <p:strVal val="hidden"/>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blinds(horizontal)">
                                      <p:cBhvr>
                                        <p:cTn id="25" dur="500"/>
                                        <p:tgtEl>
                                          <p:spTgt spid="4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grpId="1" nodeType="clickEffect">
                                  <p:stCondLst>
                                    <p:cond delay="0"/>
                                  </p:stCondLst>
                                  <p:childTnLst>
                                    <p:animEffect transition="out" filter="blinds(horizontal)">
                                      <p:cBhvr>
                                        <p:cTn id="29" dur="500"/>
                                        <p:tgtEl>
                                          <p:spTgt spid="44"/>
                                        </p:tgtEl>
                                      </p:cBhvr>
                                    </p:animEffect>
                                    <p:set>
                                      <p:cBhvr>
                                        <p:cTn id="30" dur="1" fill="hold">
                                          <p:stCondLst>
                                            <p:cond delay="499"/>
                                          </p:stCondLst>
                                        </p:cTn>
                                        <p:tgtEl>
                                          <p:spTgt spid="44"/>
                                        </p:tgtEl>
                                        <p:attrNameLst>
                                          <p:attrName>style.visibility</p:attrName>
                                        </p:attrNameLst>
                                      </p:cBhvr>
                                      <p:to>
                                        <p:strVal val="hidden"/>
                                      </p:to>
                                    </p:set>
                                  </p:childTnLst>
                                </p:cTn>
                              </p:par>
                            </p:childTnLst>
                          </p:cTn>
                        </p:par>
                        <p:par>
                          <p:cTn id="31" fill="hold">
                            <p:stCondLst>
                              <p:cond delay="500"/>
                            </p:stCondLst>
                            <p:childTnLst>
                              <p:par>
                                <p:cTn id="32" presetID="1" presetClass="exit" presetSubtype="0" fill="hold" nodeType="afterEffect">
                                  <p:stCondLst>
                                    <p:cond delay="0"/>
                                  </p:stCondLst>
                                  <p:childTnLst>
                                    <p:set>
                                      <p:cBhvr>
                                        <p:cTn id="33" dur="1" fill="hold">
                                          <p:stCondLst>
                                            <p:cond delay="0"/>
                                          </p:stCondLst>
                                        </p:cTn>
                                        <p:tgtEl>
                                          <p:spTgt spid="50"/>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51"/>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nodeType="after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1"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blinds(horizontal)">
                                      <p:cBhvr>
                                        <p:cTn id="43" dur="5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xit" presetSubtype="10" fill="hold" grpId="1" nodeType="clickEffect">
                                  <p:stCondLst>
                                    <p:cond delay="0"/>
                                  </p:stCondLst>
                                  <p:childTnLst>
                                    <p:animEffect transition="out" filter="blinds(horizontal)">
                                      <p:cBhvr>
                                        <p:cTn id="47" dur="500"/>
                                        <p:tgtEl>
                                          <p:spTgt spid="46"/>
                                        </p:tgtEl>
                                      </p:cBhvr>
                                    </p:animEffect>
                                    <p:set>
                                      <p:cBhvr>
                                        <p:cTn id="48" dur="1" fill="hold">
                                          <p:stCondLst>
                                            <p:cond delay="499"/>
                                          </p:stCondLst>
                                        </p:cTn>
                                        <p:tgtEl>
                                          <p:spTgt spid="46"/>
                                        </p:tgtEl>
                                        <p:attrNameLst>
                                          <p:attrName>style.visibility</p:attrName>
                                        </p:attrNameLst>
                                      </p:cBhvr>
                                      <p:to>
                                        <p:strVal val="hidden"/>
                                      </p:to>
                                    </p:set>
                                  </p:childTnLst>
                                </p:cTn>
                              </p:par>
                            </p:childTnLst>
                          </p:cTn>
                        </p:par>
                        <p:par>
                          <p:cTn id="49" fill="hold">
                            <p:stCondLst>
                              <p:cond delay="500"/>
                            </p:stCondLst>
                            <p:childTnLst>
                              <p:par>
                                <p:cTn id="50" presetID="1" presetClass="exit" presetSubtype="0" fill="hold" nodeType="afterEffect">
                                  <p:stCondLst>
                                    <p:cond delay="0"/>
                                  </p:stCondLst>
                                  <p:childTnLst>
                                    <p:set>
                                      <p:cBhvr>
                                        <p:cTn id="51" dur="1" fill="hold">
                                          <p:stCondLst>
                                            <p:cond delay="0"/>
                                          </p:stCondLst>
                                        </p:cTn>
                                        <p:tgtEl>
                                          <p:spTgt spid="52"/>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50"/>
                                        </p:tgtEl>
                                        <p:attrNameLst>
                                          <p:attrName>style.visibility</p:attrName>
                                        </p:attrNameLst>
                                      </p:cBhvr>
                                      <p:to>
                                        <p:strVal val="visible"/>
                                      </p:to>
                                    </p:se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0"/>
                                          </p:stCondLst>
                                        </p:cTn>
                                        <p:tgtEl>
                                          <p:spTgt spid="48"/>
                                        </p:tgtEl>
                                        <p:attrNameLst>
                                          <p:attrName>style.visibility</p:attrName>
                                        </p:attrNameLst>
                                      </p:cBhvr>
                                      <p:to>
                                        <p:strVal val="visible"/>
                                      </p:to>
                                    </p:set>
                                  </p:childTnLst>
                                </p:cTn>
                              </p:par>
                              <p:par>
                                <p:cTn id="57" presetID="1" presetClass="exit" presetSubtype="0" fill="hold" nodeType="withEffect">
                                  <p:stCondLst>
                                    <p:cond delay="0"/>
                                  </p:stCondLst>
                                  <p:childTnLst>
                                    <p:set>
                                      <p:cBhvr>
                                        <p:cTn id="58" dur="1" fill="hold">
                                          <p:stCondLst>
                                            <p:cond delay="0"/>
                                          </p:stCondLst>
                                        </p:cTn>
                                        <p:tgtEl>
                                          <p:spTgt spid="54"/>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4" grpId="0" animBg="1"/>
      <p:bldP spid="44" grpId="1" animBg="1"/>
      <p:bldP spid="46" grpId="0" animBg="1"/>
      <p:bldP spid="4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543800" cy="4837222"/>
          </a:xfrm>
          <a:prstGeom prst="rect">
            <a:avLst/>
          </a:prstGeom>
          <a:noFill/>
        </p:spPr>
        <p:txBody>
          <a:bodyPr wrap="square" rtlCol="0">
            <a:spAutoFit/>
          </a:bodyPr>
          <a:lstStyle/>
          <a:p>
            <a:pPr>
              <a:lnSpc>
                <a:spcPts val="3700"/>
              </a:lnSpc>
            </a:pPr>
            <a:r>
              <a:rPr lang="en-US" dirty="0" smtClean="0">
                <a:solidFill>
                  <a:srgbClr val="990000"/>
                </a:solidFill>
              </a:rPr>
              <a:t>Outline:</a:t>
            </a:r>
          </a:p>
          <a:p>
            <a:pPr>
              <a:lnSpc>
                <a:spcPts val="3700"/>
              </a:lnSpc>
            </a:pPr>
            <a:endParaRPr lang="en-US" dirty="0" smtClean="0">
              <a:solidFill>
                <a:srgbClr val="990000"/>
              </a:solidFill>
            </a:endParaRPr>
          </a:p>
          <a:p>
            <a:pPr marL="457200" indent="-457200">
              <a:lnSpc>
                <a:spcPts val="3700"/>
              </a:lnSpc>
              <a:buAutoNum type="arabicPeriod"/>
            </a:pPr>
            <a:r>
              <a:rPr lang="en-US" dirty="0" smtClean="0">
                <a:solidFill>
                  <a:srgbClr val="002060"/>
                </a:solidFill>
              </a:rPr>
              <a:t>The context</a:t>
            </a:r>
          </a:p>
          <a:p>
            <a:pPr marL="457200" indent="-457200">
              <a:lnSpc>
                <a:spcPts val="3700"/>
              </a:lnSpc>
              <a:buAutoNum type="arabicPeriod"/>
            </a:pPr>
            <a:r>
              <a:rPr lang="en-US" dirty="0" smtClean="0">
                <a:solidFill>
                  <a:srgbClr val="002060"/>
                </a:solidFill>
              </a:rPr>
              <a:t>Questions and results</a:t>
            </a:r>
          </a:p>
          <a:p>
            <a:pPr marL="457200" indent="-457200">
              <a:lnSpc>
                <a:spcPts val="3700"/>
              </a:lnSpc>
              <a:buAutoNum type="arabicPeriod"/>
            </a:pPr>
            <a:r>
              <a:rPr lang="en-US" dirty="0" smtClean="0">
                <a:solidFill>
                  <a:srgbClr val="002060"/>
                </a:solidFill>
              </a:rPr>
              <a:t>Zoom on – fractionalized </a:t>
            </a:r>
            <a:r>
              <a:rPr lang="en-US" dirty="0" err="1" smtClean="0">
                <a:solidFill>
                  <a:srgbClr val="002060"/>
                </a:solidFill>
              </a:rPr>
              <a:t>Majorana</a:t>
            </a:r>
            <a:r>
              <a:rPr lang="en-US" dirty="0" smtClean="0">
                <a:solidFill>
                  <a:srgbClr val="002060"/>
                </a:solidFill>
              </a:rPr>
              <a:t> modes </a:t>
            </a:r>
          </a:p>
          <a:p>
            <a:pPr marL="1371600" lvl="2" indent="-457200">
              <a:lnSpc>
                <a:spcPts val="3700"/>
              </a:lnSpc>
            </a:pPr>
            <a:r>
              <a:rPr lang="en-US" dirty="0" smtClean="0">
                <a:solidFill>
                  <a:srgbClr val="002060"/>
                </a:solidFill>
              </a:rPr>
              <a:t>	(with N. Lindner, E. Berg, G. </a:t>
            </a:r>
            <a:r>
              <a:rPr lang="en-US" dirty="0" err="1" smtClean="0">
                <a:solidFill>
                  <a:srgbClr val="002060"/>
                </a:solidFill>
              </a:rPr>
              <a:t>Refael</a:t>
            </a:r>
            <a:r>
              <a:rPr lang="en-US" dirty="0" smtClean="0">
                <a:solidFill>
                  <a:srgbClr val="002060"/>
                </a:solidFill>
              </a:rPr>
              <a:t>)</a:t>
            </a:r>
          </a:p>
          <a:p>
            <a:pPr marL="1371600" lvl="2" indent="-457200">
              <a:lnSpc>
                <a:spcPts val="3700"/>
              </a:lnSpc>
            </a:pPr>
            <a:r>
              <a:rPr lang="en-US" dirty="0" smtClean="0">
                <a:solidFill>
                  <a:srgbClr val="002060"/>
                </a:solidFill>
              </a:rPr>
              <a:t>		see also: Clarke et al., </a:t>
            </a:r>
            <a:r>
              <a:rPr lang="en-US" dirty="0" err="1" smtClean="0">
                <a:solidFill>
                  <a:srgbClr val="002060"/>
                </a:solidFill>
              </a:rPr>
              <a:t>Meng</a:t>
            </a:r>
            <a:r>
              <a:rPr lang="en-US" dirty="0" smtClean="0">
                <a:solidFill>
                  <a:srgbClr val="002060"/>
                </a:solidFill>
              </a:rPr>
              <a:t>, </a:t>
            </a:r>
            <a:r>
              <a:rPr lang="en-US" dirty="0" err="1" smtClean="0">
                <a:solidFill>
                  <a:srgbClr val="002060"/>
                </a:solidFill>
              </a:rPr>
              <a:t>Vaezi</a:t>
            </a:r>
            <a:r>
              <a:rPr lang="en-US" dirty="0" smtClean="0">
                <a:solidFill>
                  <a:srgbClr val="002060"/>
                </a:solidFill>
              </a:rPr>
              <a:t> </a:t>
            </a:r>
          </a:p>
          <a:p>
            <a:pPr marL="457200" indent="-457200">
              <a:lnSpc>
                <a:spcPts val="3700"/>
              </a:lnSpc>
              <a:buAutoNum type="arabicPeriod"/>
            </a:pPr>
            <a:r>
              <a:rPr lang="en-US" dirty="0" smtClean="0">
                <a:solidFill>
                  <a:srgbClr val="002060"/>
                </a:solidFill>
              </a:rPr>
              <a:t>Zoom on - Construction of an exactly solvable model for a 3D fractional topological insulator</a:t>
            </a:r>
          </a:p>
          <a:p>
            <a:pPr marL="1371600" lvl="2" indent="-457200">
              <a:lnSpc>
                <a:spcPts val="3700"/>
              </a:lnSpc>
            </a:pPr>
            <a:r>
              <a:rPr lang="en-US" dirty="0" smtClean="0">
                <a:solidFill>
                  <a:srgbClr val="002060"/>
                </a:solidFill>
              </a:rPr>
              <a:t>	(with M. Levin, F. </a:t>
            </a:r>
            <a:r>
              <a:rPr lang="en-US" dirty="0" err="1" smtClean="0">
                <a:solidFill>
                  <a:srgbClr val="002060"/>
                </a:solidFill>
              </a:rPr>
              <a:t>Burnell</a:t>
            </a:r>
            <a:r>
              <a:rPr lang="en-US" dirty="0" smtClean="0">
                <a:solidFill>
                  <a:srgbClr val="002060"/>
                </a:solidFill>
              </a:rPr>
              <a:t>, M. Koch </a:t>
            </a:r>
            <a:r>
              <a:rPr lang="en-US" dirty="0" err="1" smtClean="0">
                <a:solidFill>
                  <a:srgbClr val="002060"/>
                </a:solidFill>
              </a:rPr>
              <a:t>Janucsz</a:t>
            </a:r>
            <a:r>
              <a:rPr lang="en-US" dirty="0" smtClean="0">
                <a:solidFill>
                  <a:srgbClr val="002060"/>
                </a:solidFill>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04800"/>
            <a:ext cx="8229600" cy="2063642"/>
          </a:xfrm>
          <a:prstGeom prst="rect">
            <a:avLst/>
          </a:prstGeom>
          <a:noFill/>
        </p:spPr>
        <p:txBody>
          <a:bodyPr wrap="square" rtlCol="0">
            <a:spAutoFit/>
          </a:bodyPr>
          <a:lstStyle/>
          <a:p>
            <a:pPr>
              <a:lnSpc>
                <a:spcPct val="150000"/>
              </a:lnSpc>
            </a:pPr>
            <a:r>
              <a:rPr lang="en-US" dirty="0" smtClean="0">
                <a:solidFill>
                  <a:srgbClr val="C00000"/>
                </a:solidFill>
              </a:rPr>
              <a:t>What is the unitary transformation corresponding to interchanging the interfaces at the edges of a single segment? </a:t>
            </a:r>
          </a:p>
          <a:p>
            <a:pPr>
              <a:lnSpc>
                <a:spcPct val="150000"/>
              </a:lnSpc>
            </a:pPr>
            <a:r>
              <a:rPr lang="en-US" dirty="0" smtClean="0">
                <a:solidFill>
                  <a:srgbClr val="002060"/>
                </a:solidFill>
              </a:rPr>
              <a:t>				</a:t>
            </a:r>
          </a:p>
          <a:p>
            <a:pPr>
              <a:lnSpc>
                <a:spcPct val="150000"/>
              </a:lnSpc>
            </a:pPr>
            <a:r>
              <a:rPr lang="en-US" dirty="0" smtClean="0">
                <a:solidFill>
                  <a:srgbClr val="002060"/>
                </a:solidFill>
              </a:rPr>
              <a:t>				</a:t>
            </a:r>
            <a:r>
              <a:rPr lang="en-US" dirty="0" err="1" smtClean="0">
                <a:solidFill>
                  <a:srgbClr val="002060"/>
                </a:solidFill>
              </a:rPr>
              <a:t>Majoranas</a:t>
            </a:r>
            <a:r>
              <a:rPr lang="en-US" dirty="0" smtClean="0">
                <a:solidFill>
                  <a:srgbClr val="002060"/>
                </a:solidFill>
              </a:rPr>
              <a:t>: interchanging </a:t>
            </a:r>
            <a:r>
              <a:rPr lang="en-US" dirty="0" err="1" smtClean="0">
                <a:solidFill>
                  <a:srgbClr val="002060"/>
                </a:solidFill>
                <a:latin typeface="Symbol" pitchFamily="18" charset="2"/>
              </a:rPr>
              <a:t>g</a:t>
            </a:r>
            <a:r>
              <a:rPr lang="en-US" baseline="-25000" dirty="0" err="1" smtClean="0">
                <a:solidFill>
                  <a:srgbClr val="002060"/>
                </a:solidFill>
              </a:rPr>
              <a:t>i</a:t>
            </a:r>
            <a:r>
              <a:rPr lang="en-US" baseline="-25000" dirty="0" smtClean="0">
                <a:solidFill>
                  <a:srgbClr val="002060"/>
                </a:solidFill>
              </a:rPr>
              <a:t>  </a:t>
            </a:r>
            <a:r>
              <a:rPr lang="en-US" dirty="0" smtClean="0">
                <a:solidFill>
                  <a:srgbClr val="002060"/>
                </a:solidFill>
              </a:rPr>
              <a:t>⇄ </a:t>
            </a:r>
            <a:r>
              <a:rPr lang="en-US" dirty="0" smtClean="0">
                <a:solidFill>
                  <a:srgbClr val="002060"/>
                </a:solidFill>
                <a:latin typeface="Symbol" pitchFamily="18" charset="2"/>
              </a:rPr>
              <a:t>g</a:t>
            </a:r>
            <a:r>
              <a:rPr lang="en-US" baseline="-25000" dirty="0" smtClean="0">
                <a:solidFill>
                  <a:srgbClr val="002060"/>
                </a:solidFill>
              </a:rPr>
              <a:t>i+1</a:t>
            </a:r>
            <a:r>
              <a:rPr lang="en-US" dirty="0" smtClean="0">
                <a:solidFill>
                  <a:srgbClr val="002060"/>
                </a:solidFill>
              </a:rPr>
              <a:t> </a:t>
            </a:r>
          </a:p>
        </p:txBody>
      </p:sp>
      <p:grpSp>
        <p:nvGrpSpPr>
          <p:cNvPr id="5" name="Group 23"/>
          <p:cNvGrpSpPr>
            <a:grpSpLocks/>
          </p:cNvGrpSpPr>
          <p:nvPr/>
        </p:nvGrpSpPr>
        <p:grpSpPr bwMode="auto">
          <a:xfrm>
            <a:off x="76200" y="1295400"/>
            <a:ext cx="4018059" cy="3662207"/>
            <a:chOff x="389732" y="1114426"/>
            <a:chExt cx="3456782" cy="3454400"/>
          </a:xfrm>
        </p:grpSpPr>
        <p:sp>
          <p:nvSpPr>
            <p:cNvPr id="6" name="Text Box 19"/>
            <p:cNvSpPr txBox="1">
              <a:spLocks noChangeArrowheads="1"/>
            </p:cNvSpPr>
            <p:nvPr/>
          </p:nvSpPr>
          <p:spPr bwMode="auto">
            <a:xfrm>
              <a:off x="1764806" y="111442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2</a:t>
              </a:r>
            </a:p>
          </p:txBody>
        </p:sp>
        <p:grpSp>
          <p:nvGrpSpPr>
            <p:cNvPr id="7" name="Group 31"/>
            <p:cNvGrpSpPr>
              <a:grpSpLocks/>
            </p:cNvGrpSpPr>
            <p:nvPr/>
          </p:nvGrpSpPr>
          <p:grpSpPr bwMode="auto">
            <a:xfrm>
              <a:off x="389732" y="1697683"/>
              <a:ext cx="3456782" cy="2871143"/>
              <a:chOff x="389732" y="1697683"/>
              <a:chExt cx="3456782" cy="2871143"/>
            </a:xfrm>
          </p:grpSpPr>
          <p:sp>
            <p:nvSpPr>
              <p:cNvPr id="8" name="Oval 5"/>
              <p:cNvSpPr>
                <a:spLocks noChangeArrowheads="1"/>
              </p:cNvSpPr>
              <p:nvPr/>
            </p:nvSpPr>
            <p:spPr bwMode="auto">
              <a:xfrm>
                <a:off x="1059907" y="1807834"/>
                <a:ext cx="1836904" cy="2051332"/>
              </a:xfrm>
              <a:prstGeom prst="ellipse">
                <a:avLst/>
              </a:prstGeom>
              <a:solidFill>
                <a:srgbClr val="91FF93">
                  <a:alpha val="79999"/>
                </a:srgbClr>
              </a:solidFill>
              <a:ln w="9360">
                <a:solidFill>
                  <a:srgbClr val="000000"/>
                </a:solidFill>
                <a:round/>
                <a:headEnd/>
                <a:tailEnd/>
              </a:ln>
            </p:spPr>
            <p:txBody>
              <a:bodyPr wrap="none" anchor="ctr"/>
              <a:lstStyle/>
              <a:p>
                <a:endParaRPr lang="en-US"/>
              </a:p>
            </p:txBody>
          </p:sp>
          <p:sp>
            <p:nvSpPr>
              <p:cNvPr id="9" name="AutoShape 6"/>
              <p:cNvSpPr>
                <a:spLocks noChangeArrowheads="1"/>
              </p:cNvSpPr>
              <p:nvPr/>
            </p:nvSpPr>
            <p:spPr bwMode="auto">
              <a:xfrm rot="6960000">
                <a:off x="916404" y="1845707"/>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10" name="AutoShape 7"/>
              <p:cNvSpPr>
                <a:spLocks noChangeArrowheads="1"/>
              </p:cNvSpPr>
              <p:nvPr/>
            </p:nvSpPr>
            <p:spPr bwMode="auto">
              <a:xfrm rot="14640000" flipV="1">
                <a:off x="916404" y="1740973"/>
                <a:ext cx="2132591" cy="207129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291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11" name="AutoShape 8"/>
              <p:cNvSpPr>
                <a:spLocks noChangeArrowheads="1"/>
              </p:cNvSpPr>
              <p:nvPr/>
            </p:nvSpPr>
            <p:spPr bwMode="auto">
              <a:xfrm rot="14640000" flipH="1">
                <a:off x="914667" y="1847547"/>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12" name="AutoShape 9"/>
              <p:cNvSpPr>
                <a:spLocks noChangeArrowheads="1"/>
              </p:cNvSpPr>
              <p:nvPr/>
            </p:nvSpPr>
            <p:spPr bwMode="auto">
              <a:xfrm rot="6960000" flipH="1" flipV="1">
                <a:off x="916404" y="1739202"/>
                <a:ext cx="2132591" cy="207302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261 w 21600"/>
                  <a:gd name="T13" fmla="*/ 0 h 21600"/>
                  <a:gd name="T14" fmla="*/ 17339 w 21600"/>
                  <a:gd name="T15" fmla="*/ 4306 h 21600"/>
                </a:gdLst>
                <a:ahLst/>
                <a:cxnLst>
                  <a:cxn ang="T8">
                    <a:pos x="T0" y="T1"/>
                  </a:cxn>
                  <a:cxn ang="T9">
                    <a:pos x="T2" y="T3"/>
                  </a:cxn>
                  <a:cxn ang="T10">
                    <a:pos x="T4" y="T5"/>
                  </a:cxn>
                  <a:cxn ang="T11">
                    <a:pos x="T6" y="T7"/>
                  </a:cxn>
                </a:cxnLst>
                <a:rect l="T12" t="T13" r="T14" b="T15"/>
                <a:pathLst>
                  <a:path w="21600" h="21600">
                    <a:moveTo>
                      <a:pt x="7151" y="3489"/>
                    </a:moveTo>
                    <a:cubicBezTo>
                      <a:pt x="8284" y="2924"/>
                      <a:pt x="9533" y="2629"/>
                      <a:pt x="10800" y="2630"/>
                    </a:cubicBezTo>
                    <a:cubicBezTo>
                      <a:pt x="12066" y="2630"/>
                      <a:pt x="13315" y="2924"/>
                      <a:pt x="14448" y="3489"/>
                    </a:cubicBezTo>
                    <a:lnTo>
                      <a:pt x="15622" y="1136"/>
                    </a:lnTo>
                    <a:cubicBezTo>
                      <a:pt x="14124" y="389"/>
                      <a:pt x="12473" y="-1"/>
                      <a:pt x="10799" y="0"/>
                    </a:cubicBezTo>
                    <a:cubicBezTo>
                      <a:pt x="9126" y="0"/>
                      <a:pt x="7475" y="389"/>
                      <a:pt x="5977" y="1136"/>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13" name="AutoShape 10"/>
              <p:cNvSpPr>
                <a:spLocks noChangeArrowheads="1"/>
              </p:cNvSpPr>
              <p:nvPr/>
            </p:nvSpPr>
            <p:spPr bwMode="auto">
              <a:xfrm rot="10800000" flipV="1">
                <a:off x="962679" y="169768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666666">
                  <a:alpha val="70195"/>
                </a:srgbClr>
              </a:solidFill>
              <a:ln w="9360">
                <a:solidFill>
                  <a:srgbClr val="000000"/>
                </a:solidFill>
                <a:round/>
                <a:headEnd/>
                <a:tailEnd/>
              </a:ln>
            </p:spPr>
            <p:txBody>
              <a:bodyPr wrap="none" anchor="ctr"/>
              <a:lstStyle/>
              <a:p>
                <a:endParaRPr lang="en-US"/>
              </a:p>
            </p:txBody>
          </p:sp>
          <p:sp>
            <p:nvSpPr>
              <p:cNvPr id="14" name="AutoShape 11"/>
              <p:cNvSpPr>
                <a:spLocks noChangeArrowheads="1"/>
              </p:cNvSpPr>
              <p:nvPr/>
            </p:nvSpPr>
            <p:spPr bwMode="auto">
              <a:xfrm rot="10800000">
                <a:off x="962679" y="1804223"/>
                <a:ext cx="2045248" cy="215967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135 w 21600"/>
                  <a:gd name="T13" fmla="*/ 0 h 21600"/>
                  <a:gd name="T14" fmla="*/ 18465 w 21600"/>
                  <a:gd name="T15" fmla="*/ 5075 h 21600"/>
                </a:gdLst>
                <a:ahLst/>
                <a:cxnLst>
                  <a:cxn ang="T8">
                    <a:pos x="T0" y="T1"/>
                  </a:cxn>
                  <a:cxn ang="T9">
                    <a:pos x="T2" y="T3"/>
                  </a:cxn>
                  <a:cxn ang="T10">
                    <a:pos x="T4" y="T5"/>
                  </a:cxn>
                  <a:cxn ang="T11">
                    <a:pos x="T6" y="T7"/>
                  </a:cxn>
                </a:cxnLst>
                <a:rect l="T12" t="T13" r="T14" b="T15"/>
                <a:pathLst>
                  <a:path w="21600" h="21600">
                    <a:moveTo>
                      <a:pt x="6283" y="4043"/>
                    </a:moveTo>
                    <a:cubicBezTo>
                      <a:pt x="7620" y="3149"/>
                      <a:pt x="9192" y="2672"/>
                      <a:pt x="10800" y="2673"/>
                    </a:cubicBezTo>
                    <a:cubicBezTo>
                      <a:pt x="12407" y="2673"/>
                      <a:pt x="13979" y="3149"/>
                      <a:pt x="15316" y="4043"/>
                    </a:cubicBezTo>
                    <a:lnTo>
                      <a:pt x="16801" y="1821"/>
                    </a:lnTo>
                    <a:cubicBezTo>
                      <a:pt x="15025" y="633"/>
                      <a:pt x="12936" y="-1"/>
                      <a:pt x="10799" y="0"/>
                    </a:cubicBezTo>
                    <a:cubicBezTo>
                      <a:pt x="8663" y="0"/>
                      <a:pt x="6574" y="633"/>
                      <a:pt x="4798" y="1821"/>
                    </a:cubicBezTo>
                    <a:close/>
                  </a:path>
                </a:pathLst>
              </a:custGeom>
              <a:solidFill>
                <a:srgbClr val="FF0000">
                  <a:alpha val="70195"/>
                </a:srgbClr>
              </a:solidFill>
              <a:ln w="9360">
                <a:solidFill>
                  <a:srgbClr val="000000"/>
                </a:solidFill>
                <a:round/>
                <a:headEnd/>
                <a:tailEnd/>
              </a:ln>
            </p:spPr>
            <p:txBody>
              <a:bodyPr wrap="none" anchor="ctr"/>
              <a:lstStyle/>
              <a:p>
                <a:endParaRPr lang="en-US"/>
              </a:p>
            </p:txBody>
          </p:sp>
          <p:sp>
            <p:nvSpPr>
              <p:cNvPr id="15" name="Text Box 20"/>
              <p:cNvSpPr txBox="1">
                <a:spLocks noChangeArrowheads="1"/>
              </p:cNvSpPr>
              <p:nvPr/>
            </p:nvSpPr>
            <p:spPr bwMode="auto">
              <a:xfrm>
                <a:off x="389732"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1</a:t>
                </a:r>
              </a:p>
            </p:txBody>
          </p:sp>
          <p:sp>
            <p:nvSpPr>
              <p:cNvPr id="16" name="Text Box 21"/>
              <p:cNvSpPr txBox="1">
                <a:spLocks noChangeArrowheads="1"/>
              </p:cNvSpPr>
              <p:nvPr/>
            </p:nvSpPr>
            <p:spPr bwMode="auto">
              <a:xfrm>
                <a:off x="2848197" y="184936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2</a:t>
                </a:r>
              </a:p>
            </p:txBody>
          </p:sp>
          <p:sp>
            <p:nvSpPr>
              <p:cNvPr id="17" name="Text Box 22"/>
              <p:cNvSpPr txBox="1">
                <a:spLocks noChangeArrowheads="1"/>
              </p:cNvSpPr>
              <p:nvPr/>
            </p:nvSpPr>
            <p:spPr bwMode="auto">
              <a:xfrm>
                <a:off x="1697094" y="3929590"/>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FF0000"/>
                    </a:solidFill>
                    <a:latin typeface="Times New Roman" pitchFamily="16" charset="0"/>
                  </a:rPr>
                  <a:t>Q</a:t>
                </a:r>
                <a:r>
                  <a:rPr lang="en-US" sz="2500" b="1" baseline="-33000" dirty="0">
                    <a:solidFill>
                      <a:srgbClr val="FF0000"/>
                    </a:solidFill>
                    <a:latin typeface="Times New Roman" pitchFamily="16" charset="0"/>
                  </a:rPr>
                  <a:t>3</a:t>
                </a:r>
              </a:p>
            </p:txBody>
          </p:sp>
          <p:sp>
            <p:nvSpPr>
              <p:cNvPr id="18" name="Text Box 23"/>
              <p:cNvSpPr txBox="1">
                <a:spLocks noChangeArrowheads="1"/>
              </p:cNvSpPr>
              <p:nvPr/>
            </p:nvSpPr>
            <p:spPr bwMode="auto">
              <a:xfrm>
                <a:off x="2945424"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3</a:t>
                </a:r>
              </a:p>
            </p:txBody>
          </p:sp>
          <p:sp>
            <p:nvSpPr>
              <p:cNvPr id="19" name="Text Box 24"/>
              <p:cNvSpPr txBox="1">
                <a:spLocks noChangeArrowheads="1"/>
              </p:cNvSpPr>
              <p:nvPr/>
            </p:nvSpPr>
            <p:spPr bwMode="auto">
              <a:xfrm>
                <a:off x="521683" y="3149506"/>
                <a:ext cx="901090" cy="639236"/>
              </a:xfrm>
              <a:prstGeom prst="rect">
                <a:avLst/>
              </a:prstGeom>
              <a:noFill/>
              <a:ln w="9525">
                <a:noFill/>
                <a:round/>
                <a:headEnd/>
                <a:tailEnd/>
              </a:ln>
            </p:spPr>
            <p:txBody>
              <a:bodyPr lIns="90000" tIns="45000" rIns="90000" bIns="45000"/>
              <a:lstStyle/>
              <a:p>
                <a:pPr>
                  <a:tabLst>
                    <a:tab pos="0" algn="l"/>
                    <a:tab pos="414772" algn="l"/>
                    <a:tab pos="829544" algn="l"/>
                    <a:tab pos="1244316" algn="l"/>
                    <a:tab pos="1659087" algn="l"/>
                    <a:tab pos="2073859" algn="l"/>
                    <a:tab pos="2488631" algn="l"/>
                    <a:tab pos="2903403" algn="l"/>
                    <a:tab pos="3318175" algn="l"/>
                    <a:tab pos="3732947" algn="l"/>
                    <a:tab pos="4147718" algn="l"/>
                    <a:tab pos="4562490" algn="l"/>
                    <a:tab pos="4977262" algn="l"/>
                    <a:tab pos="5392034" algn="l"/>
                    <a:tab pos="5806806" algn="l"/>
                    <a:tab pos="6221578" algn="l"/>
                    <a:tab pos="6636349" algn="l"/>
                    <a:tab pos="7051121" algn="l"/>
                    <a:tab pos="7465893" algn="l"/>
                    <a:tab pos="7880665" algn="l"/>
                    <a:tab pos="8295437" algn="l"/>
                  </a:tabLst>
                </a:pPr>
                <a:r>
                  <a:rPr lang="en-US" sz="2500" b="1" dirty="0">
                    <a:solidFill>
                      <a:srgbClr val="333333"/>
                    </a:solidFill>
                    <a:latin typeface="Times New Roman" pitchFamily="16" charset="0"/>
                  </a:rPr>
                  <a:t>S</a:t>
                </a:r>
                <a:r>
                  <a:rPr lang="en-US" sz="2500" b="1" baseline="-33000" dirty="0">
                    <a:solidFill>
                      <a:srgbClr val="333333"/>
                    </a:solidFill>
                    <a:latin typeface="Times New Roman" pitchFamily="16" charset="0"/>
                  </a:rPr>
                  <a:t>1</a:t>
                </a:r>
              </a:p>
            </p:txBody>
          </p:sp>
        </p:grpSp>
      </p:grpSp>
      <p:graphicFrame>
        <p:nvGraphicFramePr>
          <p:cNvPr id="20" name="Object 19"/>
          <p:cNvGraphicFramePr>
            <a:graphicFrameLocks noChangeAspect="1"/>
          </p:cNvGraphicFramePr>
          <p:nvPr/>
        </p:nvGraphicFramePr>
        <p:xfrm>
          <a:off x="3443288" y="2514600"/>
          <a:ext cx="5603875" cy="762000"/>
        </p:xfrm>
        <a:graphic>
          <a:graphicData uri="http://schemas.openxmlformats.org/presentationml/2006/ole">
            <p:oleObj spid="_x0000_s508930" name="Equation" r:id="rId3" imgW="3174840" imgH="431640" progId="Equation.DSMT4">
              <p:embed/>
            </p:oleObj>
          </a:graphicData>
        </a:graphic>
      </p:graphicFrame>
      <p:sp>
        <p:nvSpPr>
          <p:cNvPr id="21" name="TextBox 20"/>
          <p:cNvSpPr txBox="1"/>
          <p:nvPr/>
        </p:nvSpPr>
        <p:spPr>
          <a:xfrm>
            <a:off x="3962400" y="3388310"/>
            <a:ext cx="4572000" cy="2631490"/>
          </a:xfrm>
          <a:prstGeom prst="rect">
            <a:avLst/>
          </a:prstGeom>
          <a:noFill/>
        </p:spPr>
        <p:txBody>
          <a:bodyPr wrap="square" rtlCol="0">
            <a:spAutoFit/>
          </a:bodyPr>
          <a:lstStyle/>
          <a:p>
            <a:pPr>
              <a:lnSpc>
                <a:spcPts val="3300"/>
              </a:lnSpc>
            </a:pPr>
            <a:r>
              <a:rPr lang="en-US" dirty="0" smtClean="0">
                <a:solidFill>
                  <a:srgbClr val="002060"/>
                </a:solidFill>
              </a:rPr>
              <a:t>Comments:</a:t>
            </a:r>
          </a:p>
          <a:p>
            <a:pPr marL="457200" indent="-457200">
              <a:lnSpc>
                <a:spcPts val="3300"/>
              </a:lnSpc>
              <a:buAutoNum type="arabicPeriod"/>
            </a:pPr>
            <a:r>
              <a:rPr lang="en-US" dirty="0" smtClean="0">
                <a:solidFill>
                  <a:srgbClr val="002060"/>
                </a:solidFill>
              </a:rPr>
              <a:t>The +/- refers to different signs of tunnel couplings</a:t>
            </a:r>
          </a:p>
          <a:p>
            <a:pPr marL="457200" indent="-457200">
              <a:lnSpc>
                <a:spcPts val="3300"/>
              </a:lnSpc>
              <a:buAutoNum type="arabicPeriod"/>
            </a:pPr>
            <a:r>
              <a:rPr lang="en-US" dirty="0" smtClean="0">
                <a:solidFill>
                  <a:srgbClr val="002060"/>
                </a:solidFill>
              </a:rPr>
              <a:t>Q is either zero or one.</a:t>
            </a:r>
          </a:p>
          <a:p>
            <a:pPr marL="457200" indent="-457200">
              <a:lnSpc>
                <a:spcPts val="3300"/>
              </a:lnSpc>
              <a:buAutoNum type="arabicPeriod"/>
            </a:pPr>
            <a:r>
              <a:rPr lang="en-US" dirty="0" smtClean="0">
                <a:solidFill>
                  <a:srgbClr val="002060"/>
                </a:solidFill>
              </a:rPr>
              <a:t>U</a:t>
            </a:r>
            <a:r>
              <a:rPr lang="en-US" baseline="30000" dirty="0" smtClean="0">
                <a:solidFill>
                  <a:srgbClr val="002060"/>
                </a:solidFill>
              </a:rPr>
              <a:t>2</a:t>
            </a:r>
            <a:r>
              <a:rPr lang="en-US" dirty="0" smtClean="0">
                <a:solidFill>
                  <a:srgbClr val="002060"/>
                </a:solidFill>
              </a:rPr>
              <a:t>  is the parity, U</a:t>
            </a:r>
            <a:r>
              <a:rPr lang="en-US" baseline="30000" dirty="0" smtClean="0">
                <a:solidFill>
                  <a:srgbClr val="002060"/>
                </a:solidFill>
              </a:rPr>
              <a:t>4</a:t>
            </a:r>
            <a:r>
              <a:rPr lang="en-US" dirty="0" smtClean="0">
                <a:solidFill>
                  <a:srgbClr val="002060"/>
                </a:solidFill>
              </a:rPr>
              <a:t>=1 </a:t>
            </a:r>
          </a:p>
          <a:p>
            <a:pPr marL="457200" indent="-457200">
              <a:lnSpc>
                <a:spcPts val="3300"/>
              </a:lnSpc>
              <a:buAutoNum type="arabicPeriod"/>
            </a:pPr>
            <a:r>
              <a:rPr lang="en-US" dirty="0" smtClean="0">
                <a:solidFill>
                  <a:srgbClr val="002060"/>
                </a:solidFill>
              </a:rPr>
              <a:t>Doesn’t take you too far…</a:t>
            </a:r>
          </a:p>
        </p:txBody>
      </p:sp>
      <p:sp>
        <p:nvSpPr>
          <p:cNvPr id="22" name="TextBox 21"/>
          <p:cNvSpPr txBox="1"/>
          <p:nvPr/>
        </p:nvSpPr>
        <p:spPr>
          <a:xfrm>
            <a:off x="685800" y="6172200"/>
            <a:ext cx="4581703" cy="430887"/>
          </a:xfrm>
          <a:prstGeom prst="rect">
            <a:avLst/>
          </a:prstGeom>
          <a:noFill/>
        </p:spPr>
        <p:txBody>
          <a:bodyPr wrap="none" rtlCol="0">
            <a:spAutoFit/>
          </a:bodyPr>
          <a:lstStyle/>
          <a:p>
            <a:r>
              <a:rPr lang="en-US" dirty="0" smtClean="0">
                <a:solidFill>
                  <a:srgbClr val="002060"/>
                </a:solidFill>
              </a:rPr>
              <a:t>For example, only to states where</a:t>
            </a:r>
          </a:p>
        </p:txBody>
      </p:sp>
      <p:graphicFrame>
        <p:nvGraphicFramePr>
          <p:cNvPr id="23" name="Object 22"/>
          <p:cNvGraphicFramePr>
            <a:graphicFrameLocks noChangeAspect="1"/>
          </p:cNvGraphicFramePr>
          <p:nvPr/>
        </p:nvGraphicFramePr>
        <p:xfrm>
          <a:off x="5388930" y="6162102"/>
          <a:ext cx="1350818" cy="457200"/>
        </p:xfrm>
        <a:graphic>
          <a:graphicData uri="http://schemas.openxmlformats.org/presentationml/2006/ole">
            <p:oleObj spid="_x0000_s508931" name="Equation" r:id="rId4" imgW="825480" imgH="27936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28600"/>
            <a:ext cx="7848600" cy="3863750"/>
          </a:xfrm>
          <a:prstGeom prst="rect">
            <a:avLst/>
          </a:prstGeom>
          <a:noFill/>
        </p:spPr>
        <p:txBody>
          <a:bodyPr wrap="square" rtlCol="0">
            <a:spAutoFit/>
          </a:bodyPr>
          <a:lstStyle/>
          <a:p>
            <a:pPr>
              <a:lnSpc>
                <a:spcPts val="3300"/>
              </a:lnSpc>
            </a:pPr>
            <a:r>
              <a:rPr lang="en-US" dirty="0" smtClean="0">
                <a:solidFill>
                  <a:srgbClr val="C00000"/>
                </a:solidFill>
              </a:rPr>
              <a:t>For the fractional case, </a:t>
            </a:r>
          </a:p>
          <a:p>
            <a:pPr marL="457200" indent="-457200">
              <a:lnSpc>
                <a:spcPts val="3300"/>
              </a:lnSpc>
              <a:buAutoNum type="arabicPeriod"/>
            </a:pPr>
            <a:r>
              <a:rPr lang="en-US" dirty="0" smtClean="0">
                <a:solidFill>
                  <a:srgbClr val="002060"/>
                </a:solidFill>
              </a:rPr>
              <a:t>Several possible tunneling objects(</a:t>
            </a:r>
            <a:r>
              <a:rPr lang="en-US" dirty="0" err="1" smtClean="0">
                <a:solidFill>
                  <a:srgbClr val="002060"/>
                </a:solidFill>
              </a:rPr>
              <a:t>q.p’s</a:t>
            </a:r>
            <a:r>
              <a:rPr lang="en-US" dirty="0" smtClean="0">
                <a:solidFill>
                  <a:srgbClr val="002060"/>
                </a:solidFill>
              </a:rPr>
              <a:t> with spin-up, with spin-down, electrons). To keep the degeneracy fixed throughout the process, tunneling objects should be carefully chosen (electrons or one spin </a:t>
            </a:r>
            <a:r>
              <a:rPr lang="en-US" dirty="0" err="1" smtClean="0">
                <a:solidFill>
                  <a:srgbClr val="002060"/>
                </a:solidFill>
              </a:rPr>
              <a:t>q.p’s</a:t>
            </a:r>
            <a:r>
              <a:rPr lang="en-US" dirty="0" smtClean="0">
                <a:solidFill>
                  <a:srgbClr val="002060"/>
                </a:solidFill>
              </a:rPr>
              <a:t>). </a:t>
            </a:r>
          </a:p>
          <a:p>
            <a:pPr marL="457200" indent="-457200">
              <a:lnSpc>
                <a:spcPts val="3300"/>
              </a:lnSpc>
              <a:buAutoNum type="arabicPeriod"/>
            </a:pPr>
            <a:r>
              <a:rPr lang="en-US" dirty="0" smtClean="0">
                <a:solidFill>
                  <a:srgbClr val="002060"/>
                </a:solidFill>
              </a:rPr>
              <a:t>The unitary transformation U depends on the tunneling object and on the tunneling amplitudes. The possible transformations: </a:t>
            </a:r>
          </a:p>
          <a:p>
            <a:pPr marL="457200" indent="-457200">
              <a:lnSpc>
                <a:spcPts val="3300"/>
              </a:lnSpc>
              <a:buAutoNum type="arabicPeriod"/>
            </a:pPr>
            <a:endParaRPr lang="en-US" dirty="0" smtClean="0">
              <a:solidFill>
                <a:srgbClr val="002060"/>
              </a:solidFill>
            </a:endParaRPr>
          </a:p>
        </p:txBody>
      </p:sp>
      <p:graphicFrame>
        <p:nvGraphicFramePr>
          <p:cNvPr id="509954" name="Object 2"/>
          <p:cNvGraphicFramePr>
            <a:graphicFrameLocks noChangeAspect="1"/>
          </p:cNvGraphicFramePr>
          <p:nvPr/>
        </p:nvGraphicFramePr>
        <p:xfrm>
          <a:off x="2813050" y="3810000"/>
          <a:ext cx="2825750" cy="717550"/>
        </p:xfrm>
        <a:graphic>
          <a:graphicData uri="http://schemas.openxmlformats.org/presentationml/2006/ole">
            <p:oleObj spid="_x0000_s509954" name="Equation" r:id="rId3" imgW="1600200" imgH="406080" progId="Equation.DSMT4">
              <p:embed/>
            </p:oleObj>
          </a:graphicData>
        </a:graphic>
      </p:graphicFrame>
      <p:sp>
        <p:nvSpPr>
          <p:cNvPr id="6" name="TextBox 5"/>
          <p:cNvSpPr txBox="1"/>
          <p:nvPr/>
        </p:nvSpPr>
        <p:spPr>
          <a:xfrm>
            <a:off x="914400" y="4724400"/>
            <a:ext cx="6125395" cy="1323439"/>
          </a:xfrm>
          <a:prstGeom prst="rect">
            <a:avLst/>
          </a:prstGeom>
          <a:noFill/>
        </p:spPr>
        <p:txBody>
          <a:bodyPr wrap="none" rtlCol="0">
            <a:spAutoFit/>
          </a:bodyPr>
          <a:lstStyle/>
          <a:p>
            <a:pPr>
              <a:lnSpc>
                <a:spcPts val="3200"/>
              </a:lnSpc>
            </a:pPr>
            <a:r>
              <a:rPr lang="en-US" dirty="0" smtClean="0">
                <a:solidFill>
                  <a:srgbClr val="002060"/>
                </a:solidFill>
                <a:latin typeface="Symbol" pitchFamily="18" charset="2"/>
              </a:rPr>
              <a:t>a</a:t>
            </a:r>
            <a:r>
              <a:rPr lang="en-US" dirty="0" smtClean="0">
                <a:solidFill>
                  <a:srgbClr val="002060"/>
                </a:solidFill>
              </a:rPr>
              <a:t> is determined by the type of tunneling object. </a:t>
            </a:r>
          </a:p>
          <a:p>
            <a:pPr>
              <a:lnSpc>
                <a:spcPts val="3200"/>
              </a:lnSpc>
            </a:pPr>
            <a:r>
              <a:rPr lang="en-US" dirty="0" smtClean="0">
                <a:solidFill>
                  <a:srgbClr val="002060"/>
                </a:solidFill>
              </a:rPr>
              <a:t>For electrons             , while for quasi-particles</a:t>
            </a:r>
          </a:p>
          <a:p>
            <a:pPr>
              <a:lnSpc>
                <a:spcPts val="3200"/>
              </a:lnSpc>
            </a:pPr>
            <a:r>
              <a:rPr lang="en-US" dirty="0" smtClean="0">
                <a:solidFill>
                  <a:srgbClr val="002060"/>
                </a:solidFill>
              </a:rPr>
              <a:t>K=0..(2m-1) </a:t>
            </a:r>
          </a:p>
        </p:txBody>
      </p:sp>
      <p:graphicFrame>
        <p:nvGraphicFramePr>
          <p:cNvPr id="7" name="Object 6"/>
          <p:cNvGraphicFramePr>
            <a:graphicFrameLocks noChangeAspect="1"/>
          </p:cNvGraphicFramePr>
          <p:nvPr/>
        </p:nvGraphicFramePr>
        <p:xfrm>
          <a:off x="2691099" y="5181600"/>
          <a:ext cx="965740" cy="447102"/>
        </p:xfrm>
        <a:graphic>
          <a:graphicData uri="http://schemas.openxmlformats.org/presentationml/2006/ole">
            <p:oleObj spid="_x0000_s509955" name="Equation" r:id="rId4" imgW="685800" imgH="317160" progId="Equation.DSMT4">
              <p:embed/>
            </p:oleObj>
          </a:graphicData>
        </a:graphic>
      </p:graphicFrame>
      <p:graphicFrame>
        <p:nvGraphicFramePr>
          <p:cNvPr id="509956" name="Object 4"/>
          <p:cNvGraphicFramePr>
            <a:graphicFrameLocks noChangeAspect="1"/>
          </p:cNvGraphicFramePr>
          <p:nvPr/>
        </p:nvGraphicFramePr>
        <p:xfrm>
          <a:off x="6826250" y="5181600"/>
          <a:ext cx="947738" cy="446088"/>
        </p:xfrm>
        <a:graphic>
          <a:graphicData uri="http://schemas.openxmlformats.org/presentationml/2006/ole">
            <p:oleObj spid="_x0000_s509956" name="Equation" r:id="rId5" imgW="672840" imgH="317160" progId="Equation.DSMT4">
              <p:embed/>
            </p:oleObj>
          </a:graphicData>
        </a:graphic>
      </p:graphicFrame>
      <p:sp>
        <p:nvSpPr>
          <p:cNvPr id="9" name="TextBox 8"/>
          <p:cNvSpPr txBox="1"/>
          <p:nvPr/>
        </p:nvSpPr>
        <p:spPr>
          <a:xfrm>
            <a:off x="762000" y="6172200"/>
            <a:ext cx="7439857" cy="430887"/>
          </a:xfrm>
          <a:prstGeom prst="rect">
            <a:avLst/>
          </a:prstGeom>
          <a:noFill/>
        </p:spPr>
        <p:txBody>
          <a:bodyPr wrap="none" rtlCol="0">
            <a:spAutoFit/>
          </a:bodyPr>
          <a:lstStyle/>
          <a:p>
            <a:r>
              <a:rPr lang="en-US" dirty="0" smtClean="0">
                <a:solidFill>
                  <a:srgbClr val="002060"/>
                </a:solidFill>
              </a:rPr>
              <a:t>3. Limited set of states to be reached (no universal TQC).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848600" cy="5170646"/>
          </a:xfrm>
          <a:prstGeom prst="rect">
            <a:avLst/>
          </a:prstGeom>
          <a:noFill/>
        </p:spPr>
        <p:txBody>
          <a:bodyPr wrap="square" rtlCol="0">
            <a:spAutoFit/>
          </a:bodyPr>
          <a:lstStyle/>
          <a:p>
            <a:pPr>
              <a:lnSpc>
                <a:spcPct val="150000"/>
              </a:lnSpc>
            </a:pPr>
            <a:r>
              <a:rPr lang="en-US" dirty="0" smtClean="0">
                <a:solidFill>
                  <a:srgbClr val="002060"/>
                </a:solidFill>
              </a:rPr>
              <a:t>Questions and answers:</a:t>
            </a:r>
          </a:p>
          <a:p>
            <a:pPr marL="457200" indent="-457200">
              <a:lnSpc>
                <a:spcPct val="150000"/>
              </a:lnSpc>
              <a:buAutoNum type="arabicPeriod"/>
            </a:pPr>
            <a:r>
              <a:rPr lang="en-US" dirty="0" smtClean="0">
                <a:solidFill>
                  <a:srgbClr val="002060"/>
                </a:solidFill>
              </a:rPr>
              <a:t>Fractional quantum spin Hall states – are the edge modes protected by time reversal symmetry? </a:t>
            </a:r>
          </a:p>
          <a:p>
            <a:pPr marL="457200" indent="-457200">
              <a:lnSpc>
                <a:spcPct val="150000"/>
              </a:lnSpc>
              <a:buFontTx/>
              <a:buAutoNum type="arabicPeriod"/>
            </a:pPr>
            <a:r>
              <a:rPr lang="en-US" dirty="0" smtClean="0">
                <a:solidFill>
                  <a:srgbClr val="002060"/>
                </a:solidFill>
              </a:rPr>
              <a:t>Can there be interesting structure at the edge when symmetries are broken?</a:t>
            </a:r>
          </a:p>
          <a:p>
            <a:pPr marL="457200" indent="-457200">
              <a:lnSpc>
                <a:spcPct val="150000"/>
              </a:lnSpc>
              <a:buAutoNum type="arabicPeriod"/>
            </a:pPr>
            <a:r>
              <a:rPr lang="en-US" dirty="0" smtClean="0">
                <a:solidFill>
                  <a:srgbClr val="002060"/>
                </a:solidFill>
              </a:rPr>
              <a:t>Can we list all possible fractional topological phases that are time reversal symmetric?</a:t>
            </a:r>
          </a:p>
          <a:p>
            <a:pPr marL="457200" indent="-457200">
              <a:lnSpc>
                <a:spcPct val="150000"/>
              </a:lnSpc>
            </a:pPr>
            <a:r>
              <a:rPr lang="en-US" dirty="0" smtClean="0">
                <a:solidFill>
                  <a:srgbClr val="002060"/>
                </a:solidFill>
              </a:rPr>
              <a:t>	Answer: so far, 2D systems that are </a:t>
            </a:r>
            <a:r>
              <a:rPr lang="en-US" dirty="0" err="1" smtClean="0">
                <a:solidFill>
                  <a:srgbClr val="002060"/>
                </a:solidFill>
              </a:rPr>
              <a:t>abelian</a:t>
            </a:r>
            <a:r>
              <a:rPr lang="en-US" dirty="0" smtClean="0">
                <a:solidFill>
                  <a:srgbClr val="002060"/>
                </a:solidFill>
              </a:rPr>
              <a:t> have been listed </a:t>
            </a:r>
            <a:r>
              <a:rPr lang="en-US" sz="1600" dirty="0" smtClean="0">
                <a:solidFill>
                  <a:srgbClr val="002060"/>
                </a:solidFill>
              </a:rPr>
              <a:t>(Levin &amp; Stern, 2012). </a:t>
            </a:r>
          </a:p>
          <a:p>
            <a:pPr marL="457200" indent="-457200">
              <a:lnSpc>
                <a:spcPct val="150000"/>
              </a:lnSpc>
            </a:pPr>
            <a:r>
              <a:rPr lang="en-US" sz="1600" dirty="0" smtClean="0">
                <a:solidFill>
                  <a:srgbClr val="002060"/>
                </a:solidFill>
              </a:rPr>
              <a:t>        </a:t>
            </a:r>
            <a:r>
              <a:rPr lang="en-US" dirty="0" smtClean="0">
                <a:solidFill>
                  <a:srgbClr val="002060"/>
                </a:solidFill>
              </a:rPr>
              <a:t>The edge theory of an </a:t>
            </a:r>
            <a:r>
              <a:rPr lang="en-US" dirty="0" err="1" smtClean="0">
                <a:solidFill>
                  <a:srgbClr val="002060"/>
                </a:solidFill>
              </a:rPr>
              <a:t>abelian</a:t>
            </a:r>
            <a:r>
              <a:rPr lang="en-US" dirty="0" smtClean="0">
                <a:solidFill>
                  <a:srgbClr val="002060"/>
                </a:solidFill>
              </a:rPr>
              <a:t> 2D topological state is </a:t>
            </a:r>
          </a:p>
        </p:txBody>
      </p:sp>
      <p:sp>
        <p:nvSpPr>
          <p:cNvPr id="15" name="Rectangle 14"/>
          <p:cNvSpPr/>
          <p:nvPr/>
        </p:nvSpPr>
        <p:spPr bwMode="auto">
          <a:xfrm>
            <a:off x="609600" y="914400"/>
            <a:ext cx="8229600" cy="1981200"/>
          </a:xfrm>
          <a:prstGeom prst="rect">
            <a:avLst/>
          </a:prstGeom>
          <a:solidFill>
            <a:srgbClr val="FFFFFF">
              <a:alpha val="70980"/>
            </a:srgb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graphicFrame>
        <p:nvGraphicFramePr>
          <p:cNvPr id="512002" name="Object 2"/>
          <p:cNvGraphicFramePr>
            <a:graphicFrameLocks noChangeAspect="1"/>
          </p:cNvGraphicFramePr>
          <p:nvPr/>
        </p:nvGraphicFramePr>
        <p:xfrm>
          <a:off x="1176337" y="5402262"/>
          <a:ext cx="7129463" cy="769938"/>
        </p:xfrm>
        <a:graphic>
          <a:graphicData uri="http://schemas.openxmlformats.org/presentationml/2006/ole">
            <p:oleObj spid="_x0000_s512002" name="משוואה" r:id="rId3" imgW="2234880" imgH="241200" progId="Equation.3">
              <p:embed/>
            </p:oleObj>
          </a:graphicData>
        </a:graphic>
      </p:graphicFrame>
      <p:sp>
        <p:nvSpPr>
          <p:cNvPr id="16" name="TextBox 15"/>
          <p:cNvSpPr txBox="1"/>
          <p:nvPr/>
        </p:nvSpPr>
        <p:spPr>
          <a:xfrm>
            <a:off x="762000" y="6172200"/>
            <a:ext cx="7972054" cy="430887"/>
          </a:xfrm>
          <a:prstGeom prst="rect">
            <a:avLst/>
          </a:prstGeom>
          <a:noFill/>
        </p:spPr>
        <p:txBody>
          <a:bodyPr wrap="none" rtlCol="0">
            <a:spAutoFit/>
          </a:bodyPr>
          <a:lstStyle/>
          <a:p>
            <a:r>
              <a:rPr lang="en-US" dirty="0" smtClean="0">
                <a:solidFill>
                  <a:srgbClr val="002060"/>
                </a:solidFill>
              </a:rPr>
              <a:t>What is the most general K-matrix symmetric to time reversal?</a:t>
            </a:r>
          </a:p>
        </p:txBody>
      </p:sp>
      <p:sp>
        <p:nvSpPr>
          <p:cNvPr id="17" name="Rectangle 16"/>
          <p:cNvSpPr/>
          <p:nvPr/>
        </p:nvSpPr>
        <p:spPr bwMode="auto">
          <a:xfrm>
            <a:off x="533400" y="3962400"/>
            <a:ext cx="8458200" cy="2667000"/>
          </a:xfrm>
          <a:prstGeom prst="rect">
            <a:avLst/>
          </a:prstGeom>
          <a:solidFill>
            <a:srgbClr val="FFFFFF"/>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924800" cy="541687"/>
          </a:xfrm>
          <a:prstGeom prst="rect">
            <a:avLst/>
          </a:prstGeom>
        </p:spPr>
        <p:txBody>
          <a:bodyPr wrap="square">
            <a:spAutoFit/>
          </a:bodyPr>
          <a:lstStyle/>
          <a:p>
            <a:pPr>
              <a:lnSpc>
                <a:spcPct val="150000"/>
              </a:lnSpc>
            </a:pPr>
            <a:r>
              <a:rPr lang="en-US" dirty="0" smtClean="0">
                <a:solidFill>
                  <a:srgbClr val="002060"/>
                </a:solidFill>
              </a:rPr>
              <a:t>The most general K-matrix is</a:t>
            </a:r>
            <a:endParaRPr lang="en-US" dirty="0"/>
          </a:p>
        </p:txBody>
      </p:sp>
      <p:sp>
        <p:nvSpPr>
          <p:cNvPr id="3" name="Rectangle 2"/>
          <p:cNvSpPr/>
          <p:nvPr/>
        </p:nvSpPr>
        <p:spPr bwMode="auto">
          <a:xfrm>
            <a:off x="457200" y="3276600"/>
            <a:ext cx="8458200" cy="1600200"/>
          </a:xfrm>
          <a:prstGeom prst="rect">
            <a:avLst/>
          </a:prstGeom>
          <a:solidFill>
            <a:schemeClr val="bg1"/>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accent2"/>
              </a:solidFill>
              <a:effectLst/>
              <a:latin typeface="Arial Unicode MS" pitchFamily="34" charset="-128"/>
              <a:cs typeface="Times New Roman"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2286000" y="3276600"/>
            <a:ext cx="3657600" cy="1600200"/>
          </a:xfrm>
          <a:prstGeom prst="rect">
            <a:avLst/>
          </a:prstGeom>
          <a:noFill/>
          <a:ln w="9525">
            <a:noFill/>
            <a:miter lim="800000"/>
            <a:headEnd/>
            <a:tailEnd/>
          </a:ln>
        </p:spPr>
      </p:pic>
      <p:sp>
        <p:nvSpPr>
          <p:cNvPr id="5" name="Rectangle 4"/>
          <p:cNvSpPr/>
          <p:nvPr/>
        </p:nvSpPr>
        <p:spPr bwMode="auto">
          <a:xfrm>
            <a:off x="3363817" y="3385851"/>
            <a:ext cx="1066800" cy="609600"/>
          </a:xfrm>
          <a:prstGeom prst="rect">
            <a:avLst/>
          </a:prstGeom>
          <a:solidFill>
            <a:srgbClr val="7030A0">
              <a:alpha val="45000"/>
            </a:srgb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6" name="Right Arrow 5"/>
          <p:cNvSpPr/>
          <p:nvPr/>
        </p:nvSpPr>
        <p:spPr bwMode="auto">
          <a:xfrm rot="495213">
            <a:off x="2365672" y="3503903"/>
            <a:ext cx="913881" cy="151985"/>
          </a:xfrm>
          <a:prstGeom prst="rightArrow">
            <a:avLst/>
          </a:prstGeom>
          <a:solidFill>
            <a:schemeClr val="accent6">
              <a:lumMod val="50000"/>
            </a:scheme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7" name="TextBox 6"/>
          <p:cNvSpPr txBox="1"/>
          <p:nvPr/>
        </p:nvSpPr>
        <p:spPr>
          <a:xfrm>
            <a:off x="609600" y="3276600"/>
            <a:ext cx="2133600" cy="646331"/>
          </a:xfrm>
          <a:prstGeom prst="rect">
            <a:avLst/>
          </a:prstGeom>
          <a:noFill/>
        </p:spPr>
        <p:txBody>
          <a:bodyPr wrap="square" rtlCol="0">
            <a:spAutoFit/>
          </a:bodyPr>
          <a:lstStyle/>
          <a:p>
            <a:r>
              <a:rPr lang="en-US" sz="1800" dirty="0" err="1" smtClean="0">
                <a:solidFill>
                  <a:srgbClr val="002060"/>
                </a:solidFill>
              </a:rPr>
              <a:t>Bosonic</a:t>
            </a:r>
            <a:r>
              <a:rPr lang="en-US" sz="1800" dirty="0" smtClean="0">
                <a:solidFill>
                  <a:srgbClr val="002060"/>
                </a:solidFill>
              </a:rPr>
              <a:t>, </a:t>
            </a:r>
            <a:r>
              <a:rPr lang="en-US" sz="1800" dirty="0" err="1" smtClean="0">
                <a:solidFill>
                  <a:srgbClr val="002060"/>
                </a:solidFill>
              </a:rPr>
              <a:t>toric</a:t>
            </a:r>
            <a:r>
              <a:rPr lang="en-US" sz="1800" dirty="0" smtClean="0">
                <a:solidFill>
                  <a:srgbClr val="002060"/>
                </a:solidFill>
              </a:rPr>
              <a:t>-code-type system</a:t>
            </a:r>
          </a:p>
        </p:txBody>
      </p:sp>
      <p:sp>
        <p:nvSpPr>
          <p:cNvPr id="8" name="Rectangle 7"/>
          <p:cNvSpPr/>
          <p:nvPr/>
        </p:nvSpPr>
        <p:spPr bwMode="auto">
          <a:xfrm>
            <a:off x="4463668" y="4027583"/>
            <a:ext cx="1066800" cy="609600"/>
          </a:xfrm>
          <a:prstGeom prst="rect">
            <a:avLst/>
          </a:prstGeom>
          <a:solidFill>
            <a:srgbClr val="990000">
              <a:alpha val="45000"/>
            </a:srgb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9" name="TextBox 8"/>
          <p:cNvSpPr txBox="1"/>
          <p:nvPr/>
        </p:nvSpPr>
        <p:spPr>
          <a:xfrm>
            <a:off x="6282370" y="4078069"/>
            <a:ext cx="2556830" cy="646331"/>
          </a:xfrm>
          <a:prstGeom prst="rect">
            <a:avLst/>
          </a:prstGeom>
          <a:noFill/>
        </p:spPr>
        <p:txBody>
          <a:bodyPr wrap="square" rtlCol="0">
            <a:spAutoFit/>
          </a:bodyPr>
          <a:lstStyle/>
          <a:p>
            <a:r>
              <a:rPr lang="en-US" sz="1800" dirty="0" err="1" smtClean="0">
                <a:solidFill>
                  <a:srgbClr val="002060"/>
                </a:solidFill>
              </a:rPr>
              <a:t>Fermionic</a:t>
            </a:r>
            <a:r>
              <a:rPr lang="en-US" sz="1800" dirty="0" smtClean="0">
                <a:solidFill>
                  <a:srgbClr val="002060"/>
                </a:solidFill>
              </a:rPr>
              <a:t> quantum spin Hall state</a:t>
            </a:r>
          </a:p>
        </p:txBody>
      </p:sp>
      <p:sp>
        <p:nvSpPr>
          <p:cNvPr id="10" name="Right Arrow 9"/>
          <p:cNvSpPr/>
          <p:nvPr/>
        </p:nvSpPr>
        <p:spPr bwMode="auto">
          <a:xfrm rot="11019160">
            <a:off x="5539946" y="4303989"/>
            <a:ext cx="776915" cy="163029"/>
          </a:xfrm>
          <a:prstGeom prst="rightArrow">
            <a:avLst/>
          </a:prstGeom>
          <a:solidFill>
            <a:schemeClr val="accent6">
              <a:lumMod val="50000"/>
            </a:scheme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1" name="Rectangle 10"/>
          <p:cNvSpPr/>
          <p:nvPr/>
        </p:nvSpPr>
        <p:spPr bwMode="auto">
          <a:xfrm>
            <a:off x="4501756" y="3371852"/>
            <a:ext cx="1066800" cy="609600"/>
          </a:xfrm>
          <a:prstGeom prst="rect">
            <a:avLst/>
          </a:prstGeom>
          <a:solidFill>
            <a:srgbClr val="00B050">
              <a:alpha val="45000"/>
            </a:srgb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2" name="Right Arrow 11"/>
          <p:cNvSpPr/>
          <p:nvPr/>
        </p:nvSpPr>
        <p:spPr bwMode="auto">
          <a:xfrm rot="11019160">
            <a:off x="5592323" y="3622388"/>
            <a:ext cx="776915" cy="163029"/>
          </a:xfrm>
          <a:prstGeom prst="rightArrow">
            <a:avLst/>
          </a:prstGeom>
          <a:solidFill>
            <a:schemeClr val="accent6">
              <a:lumMod val="50000"/>
            </a:scheme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3" name="TextBox 12"/>
          <p:cNvSpPr txBox="1"/>
          <p:nvPr/>
        </p:nvSpPr>
        <p:spPr>
          <a:xfrm>
            <a:off x="6410955" y="3357571"/>
            <a:ext cx="2556830" cy="646331"/>
          </a:xfrm>
          <a:prstGeom prst="rect">
            <a:avLst/>
          </a:prstGeom>
          <a:noFill/>
        </p:spPr>
        <p:txBody>
          <a:bodyPr wrap="square" rtlCol="0">
            <a:spAutoFit/>
          </a:bodyPr>
          <a:lstStyle/>
          <a:p>
            <a:r>
              <a:rPr lang="en-US" sz="1800" dirty="0" smtClean="0">
                <a:solidFill>
                  <a:srgbClr val="002060"/>
                </a:solidFill>
              </a:rPr>
              <a:t>Boson-</a:t>
            </a:r>
            <a:r>
              <a:rPr lang="en-US" sz="1800" dirty="0" err="1" smtClean="0">
                <a:solidFill>
                  <a:srgbClr val="002060"/>
                </a:solidFill>
              </a:rPr>
              <a:t>fermion</a:t>
            </a:r>
            <a:r>
              <a:rPr lang="en-US" sz="1800" dirty="0" smtClean="0">
                <a:solidFill>
                  <a:srgbClr val="002060"/>
                </a:solidFill>
              </a:rPr>
              <a:t> coupling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62000"/>
            <a:ext cx="5524269" cy="478208"/>
          </a:xfrm>
          <a:prstGeom prst="rect">
            <a:avLst/>
          </a:prstGeom>
          <a:solidFill>
            <a:srgbClr val="FFC000"/>
          </a:solidFill>
        </p:spPr>
        <p:txBody>
          <a:bodyPr wrap="none" rtlCol="0">
            <a:spAutoFit/>
          </a:bodyPr>
          <a:lstStyle/>
          <a:p>
            <a:pPr>
              <a:lnSpc>
                <a:spcPts val="3300"/>
              </a:lnSpc>
            </a:pPr>
            <a:r>
              <a:rPr lang="en-US" dirty="0" smtClean="0">
                <a:solidFill>
                  <a:srgbClr val="000066"/>
                </a:solidFill>
              </a:rPr>
              <a:t>The context:  Topological phases of matter</a:t>
            </a:r>
          </a:p>
        </p:txBody>
      </p:sp>
      <p:pic>
        <p:nvPicPr>
          <p:cNvPr id="5" name="Picture 3" descr="D:\עדי\iqhe.gif"/>
          <p:cNvPicPr>
            <a:picLocks noChangeAspect="1" noChangeArrowheads="1"/>
          </p:cNvPicPr>
          <p:nvPr/>
        </p:nvPicPr>
        <p:blipFill>
          <a:blip r:embed="rId3" cstate="print"/>
          <a:srcRect/>
          <a:stretch>
            <a:fillRect/>
          </a:stretch>
        </p:blipFill>
        <p:spPr bwMode="auto">
          <a:xfrm>
            <a:off x="457200" y="2514600"/>
            <a:ext cx="3175849" cy="2209800"/>
          </a:xfrm>
          <a:prstGeom prst="rect">
            <a:avLst/>
          </a:prstGeom>
          <a:solidFill>
            <a:srgbClr val="CCFFCC"/>
          </a:solidFill>
          <a:ln w="9525">
            <a:noFill/>
            <a:miter lim="800000"/>
            <a:headEnd/>
            <a:tailEnd/>
          </a:ln>
        </p:spPr>
      </p:pic>
      <p:sp>
        <p:nvSpPr>
          <p:cNvPr id="6" name="TextBox 5"/>
          <p:cNvSpPr txBox="1"/>
          <p:nvPr/>
        </p:nvSpPr>
        <p:spPr>
          <a:xfrm>
            <a:off x="4038600" y="2743200"/>
            <a:ext cx="4800600" cy="2208297"/>
          </a:xfrm>
          <a:prstGeom prst="rect">
            <a:avLst/>
          </a:prstGeom>
          <a:noFill/>
        </p:spPr>
        <p:txBody>
          <a:bodyPr wrap="square" rtlCol="0">
            <a:spAutoFit/>
          </a:bodyPr>
          <a:lstStyle/>
          <a:p>
            <a:pPr>
              <a:lnSpc>
                <a:spcPts val="3300"/>
              </a:lnSpc>
              <a:buFont typeface="Arial" pitchFamily="34" charset="0"/>
              <a:buChar char="•"/>
            </a:pPr>
            <a:r>
              <a:rPr lang="en-US" dirty="0" smtClean="0">
                <a:solidFill>
                  <a:schemeClr val="accent6">
                    <a:lumMod val="50000"/>
                  </a:schemeClr>
                </a:solidFill>
              </a:rPr>
              <a:t> The Hall conductivity as a topological quantum number </a:t>
            </a:r>
          </a:p>
          <a:p>
            <a:pPr>
              <a:lnSpc>
                <a:spcPts val="3300"/>
              </a:lnSpc>
              <a:buFont typeface="Arial" pitchFamily="34" charset="0"/>
              <a:buChar char="•"/>
            </a:pPr>
            <a:r>
              <a:rPr lang="en-US" dirty="0" smtClean="0">
                <a:solidFill>
                  <a:schemeClr val="accent6">
                    <a:lumMod val="50000"/>
                  </a:schemeClr>
                </a:solidFill>
              </a:rPr>
              <a:t> Protected as long as the bulk energy gap does not close</a:t>
            </a:r>
          </a:p>
          <a:p>
            <a:pPr>
              <a:lnSpc>
                <a:spcPts val="3300"/>
              </a:lnSpc>
              <a:buFont typeface="Arial" pitchFamily="34" charset="0"/>
              <a:buChar char="•"/>
            </a:pPr>
            <a:r>
              <a:rPr lang="en-US" dirty="0" smtClean="0">
                <a:solidFill>
                  <a:schemeClr val="accent6">
                    <a:lumMod val="50000"/>
                  </a:schemeClr>
                </a:solidFill>
              </a:rPr>
              <a:t> Gapless modes at the edges</a:t>
            </a:r>
            <a:endParaRPr lang="en-US" dirty="0">
              <a:solidFill>
                <a:schemeClr val="accent6">
                  <a:lumMod val="50000"/>
                </a:schemeClr>
              </a:solidFill>
            </a:endParaRPr>
          </a:p>
        </p:txBody>
      </p:sp>
      <p:sp>
        <p:nvSpPr>
          <p:cNvPr id="22" name="Rectangle 21"/>
          <p:cNvSpPr/>
          <p:nvPr/>
        </p:nvSpPr>
        <p:spPr>
          <a:xfrm>
            <a:off x="762000" y="1600200"/>
            <a:ext cx="3262432" cy="478208"/>
          </a:xfrm>
          <a:prstGeom prst="rect">
            <a:avLst/>
          </a:prstGeom>
        </p:spPr>
        <p:txBody>
          <a:bodyPr wrap="none">
            <a:spAutoFit/>
          </a:bodyPr>
          <a:lstStyle/>
          <a:p>
            <a:pPr>
              <a:lnSpc>
                <a:spcPts val="3300"/>
              </a:lnSpc>
            </a:pPr>
            <a:r>
              <a:rPr lang="en-US" dirty="0" smtClean="0">
                <a:solidFill>
                  <a:srgbClr val="990000"/>
                </a:solidFill>
              </a:rPr>
              <a:t>The quantum Hall effect </a:t>
            </a:r>
            <a:endParaRPr lang="en-US" dirty="0">
              <a:solidFill>
                <a:srgbClr val="990000"/>
              </a:solidFill>
            </a:endParaRPr>
          </a:p>
        </p:txBody>
      </p:sp>
      <p:graphicFrame>
        <p:nvGraphicFramePr>
          <p:cNvPr id="23" name="Object 22"/>
          <p:cNvGraphicFramePr>
            <a:graphicFrameLocks noChangeAspect="1"/>
          </p:cNvGraphicFramePr>
          <p:nvPr/>
        </p:nvGraphicFramePr>
        <p:xfrm>
          <a:off x="7873999" y="3124200"/>
          <a:ext cx="810491" cy="514350"/>
        </p:xfrm>
        <a:graphic>
          <a:graphicData uri="http://schemas.openxmlformats.org/presentationml/2006/ole">
            <p:oleObj spid="_x0000_s339972" name="משוואה" r:id="rId4" imgW="660240" imgH="419040" progId="Equation.3">
              <p:embed/>
            </p:oleObj>
          </a:graphicData>
        </a:graphic>
      </p:graphicFrame>
      <p:sp>
        <p:nvSpPr>
          <p:cNvPr id="7" name="TextBox 6"/>
          <p:cNvSpPr txBox="1"/>
          <p:nvPr/>
        </p:nvSpPr>
        <p:spPr>
          <a:xfrm>
            <a:off x="609600" y="5257800"/>
            <a:ext cx="8153400" cy="1289327"/>
          </a:xfrm>
          <a:prstGeom prst="rect">
            <a:avLst/>
          </a:prstGeom>
          <a:noFill/>
        </p:spPr>
        <p:txBody>
          <a:bodyPr wrap="square" rtlCol="0">
            <a:spAutoFit/>
          </a:bodyPr>
          <a:lstStyle/>
          <a:p>
            <a:pPr>
              <a:lnSpc>
                <a:spcPts val="3200"/>
              </a:lnSpc>
            </a:pPr>
            <a:r>
              <a:rPr lang="en-US" dirty="0" smtClean="0">
                <a:solidFill>
                  <a:srgbClr val="990000"/>
                </a:solidFill>
              </a:rPr>
              <a:t>Interactions enable the Fractional Quantum Hall Effect – fractionalized charges, </a:t>
            </a:r>
            <a:r>
              <a:rPr lang="en-US" dirty="0" err="1" smtClean="0">
                <a:solidFill>
                  <a:srgbClr val="990000"/>
                </a:solidFill>
              </a:rPr>
              <a:t>anyonic</a:t>
            </a:r>
            <a:r>
              <a:rPr lang="en-US" dirty="0" smtClean="0">
                <a:solidFill>
                  <a:srgbClr val="990000"/>
                </a:solidFill>
              </a:rPr>
              <a:t> statistics, topological ground state degeneracy etc. etc.  </a:t>
            </a:r>
            <a:endParaRPr lang="en-US" dirty="0">
              <a:solidFill>
                <a:srgbClr val="99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3" name="AutoShape 5"/>
          <p:cNvSpPr>
            <a:spLocks noChangeArrowheads="1"/>
          </p:cNvSpPr>
          <p:nvPr/>
        </p:nvSpPr>
        <p:spPr bwMode="auto">
          <a:xfrm>
            <a:off x="381000" y="2438400"/>
            <a:ext cx="7848600" cy="1219200"/>
          </a:xfrm>
          <a:prstGeom prst="parallelogram">
            <a:avLst>
              <a:gd name="adj" fmla="val 160938"/>
            </a:avLst>
          </a:prstGeom>
          <a:solidFill>
            <a:srgbClr val="FF9900"/>
          </a:solidFill>
          <a:ln w="9525">
            <a:solidFill>
              <a:schemeClr val="tx1"/>
            </a:solidFill>
            <a:miter lim="800000"/>
            <a:headEnd/>
            <a:tailEnd/>
          </a:ln>
          <a:effectLst/>
        </p:spPr>
        <p:txBody>
          <a:bodyPr wrap="none" anchor="ctr"/>
          <a:lstStyle/>
          <a:p>
            <a:endParaRPr lang="en-US"/>
          </a:p>
        </p:txBody>
      </p:sp>
      <p:sp>
        <p:nvSpPr>
          <p:cNvPr id="237574" name="Line 6"/>
          <p:cNvSpPr>
            <a:spLocks noChangeShapeType="1"/>
          </p:cNvSpPr>
          <p:nvPr/>
        </p:nvSpPr>
        <p:spPr bwMode="auto">
          <a:xfrm>
            <a:off x="3048000" y="2546350"/>
            <a:ext cx="3810000" cy="0"/>
          </a:xfrm>
          <a:prstGeom prst="line">
            <a:avLst/>
          </a:prstGeom>
          <a:noFill/>
          <a:ln w="57150">
            <a:solidFill>
              <a:srgbClr val="CC0000"/>
            </a:solidFill>
            <a:round/>
            <a:headEnd/>
            <a:tailEnd type="triangle" w="med" len="med"/>
          </a:ln>
          <a:effectLst/>
        </p:spPr>
        <p:txBody>
          <a:bodyPr/>
          <a:lstStyle/>
          <a:p>
            <a:endParaRPr lang="en-US"/>
          </a:p>
        </p:txBody>
      </p:sp>
      <p:sp>
        <p:nvSpPr>
          <p:cNvPr id="237575" name="Line 7"/>
          <p:cNvSpPr>
            <a:spLocks noChangeShapeType="1"/>
          </p:cNvSpPr>
          <p:nvPr/>
        </p:nvSpPr>
        <p:spPr bwMode="auto">
          <a:xfrm>
            <a:off x="1600200" y="3536950"/>
            <a:ext cx="3810000" cy="0"/>
          </a:xfrm>
          <a:prstGeom prst="line">
            <a:avLst/>
          </a:prstGeom>
          <a:noFill/>
          <a:ln w="57150">
            <a:solidFill>
              <a:srgbClr val="CC0000"/>
            </a:solidFill>
            <a:round/>
            <a:headEnd type="triangle" w="med" len="med"/>
            <a:tailEnd/>
          </a:ln>
          <a:effectLst/>
        </p:spPr>
        <p:txBody>
          <a:bodyPr/>
          <a:lstStyle/>
          <a:p>
            <a:endParaRPr lang="en-US"/>
          </a:p>
        </p:txBody>
      </p:sp>
      <p:sp>
        <p:nvSpPr>
          <p:cNvPr id="237576" name="Line 8"/>
          <p:cNvSpPr>
            <a:spLocks noChangeShapeType="1"/>
          </p:cNvSpPr>
          <p:nvPr/>
        </p:nvSpPr>
        <p:spPr bwMode="auto">
          <a:xfrm>
            <a:off x="2717800" y="2644775"/>
            <a:ext cx="3810000" cy="0"/>
          </a:xfrm>
          <a:prstGeom prst="line">
            <a:avLst/>
          </a:prstGeom>
          <a:noFill/>
          <a:ln w="57150">
            <a:solidFill>
              <a:srgbClr val="33CC33"/>
            </a:solidFill>
            <a:round/>
            <a:headEnd type="triangle" w="med" len="med"/>
            <a:tailEnd/>
          </a:ln>
          <a:effectLst/>
        </p:spPr>
        <p:txBody>
          <a:bodyPr/>
          <a:lstStyle/>
          <a:p>
            <a:endParaRPr lang="en-US"/>
          </a:p>
        </p:txBody>
      </p:sp>
      <p:sp>
        <p:nvSpPr>
          <p:cNvPr id="237577" name="Line 9"/>
          <p:cNvSpPr>
            <a:spLocks noChangeShapeType="1"/>
          </p:cNvSpPr>
          <p:nvPr/>
        </p:nvSpPr>
        <p:spPr bwMode="auto">
          <a:xfrm>
            <a:off x="2036763" y="3402013"/>
            <a:ext cx="3810000" cy="0"/>
          </a:xfrm>
          <a:prstGeom prst="line">
            <a:avLst/>
          </a:prstGeom>
          <a:noFill/>
          <a:ln w="57150">
            <a:solidFill>
              <a:srgbClr val="33CC33"/>
            </a:solidFill>
            <a:round/>
            <a:headEnd/>
            <a:tailEnd type="triangle" w="med" len="med"/>
          </a:ln>
          <a:effectLst/>
        </p:spPr>
        <p:txBody>
          <a:bodyPr/>
          <a:lstStyle/>
          <a:p>
            <a:endParaRPr lang="en-US"/>
          </a:p>
        </p:txBody>
      </p:sp>
      <p:sp>
        <p:nvSpPr>
          <p:cNvPr id="237578" name="Text Box 10"/>
          <p:cNvSpPr txBox="1">
            <a:spLocks noChangeArrowheads="1"/>
          </p:cNvSpPr>
          <p:nvPr/>
        </p:nvSpPr>
        <p:spPr bwMode="auto">
          <a:xfrm>
            <a:off x="533400" y="914400"/>
            <a:ext cx="7772400" cy="1311128"/>
          </a:xfrm>
          <a:prstGeom prst="rect">
            <a:avLst/>
          </a:prstGeom>
          <a:noFill/>
          <a:ln w="12700">
            <a:noFill/>
            <a:miter lim="800000"/>
            <a:headEnd type="none" w="sm" len="sm"/>
            <a:tailEnd type="none" w="sm" len="sm"/>
          </a:ln>
          <a:effectLst/>
        </p:spPr>
        <p:txBody>
          <a:bodyPr wrap="square">
            <a:spAutoFit/>
          </a:bodyPr>
          <a:lstStyle/>
          <a:p>
            <a:pPr>
              <a:lnSpc>
                <a:spcPct val="120000"/>
              </a:lnSpc>
            </a:pPr>
            <a:r>
              <a:rPr lang="en-US" dirty="0" smtClean="0">
                <a:solidFill>
                  <a:srgbClr val="000099"/>
                </a:solidFill>
              </a:rPr>
              <a:t>A </a:t>
            </a:r>
            <a:r>
              <a:rPr lang="en-US" dirty="0">
                <a:solidFill>
                  <a:srgbClr val="000099"/>
                </a:solidFill>
              </a:rPr>
              <a:t>useful toy model </a:t>
            </a:r>
            <a:r>
              <a:rPr lang="en-US" dirty="0">
                <a:solidFill>
                  <a:srgbClr val="000099"/>
                </a:solidFill>
                <a:latin typeface="Times New Roman"/>
              </a:rPr>
              <a:t>–</a:t>
            </a:r>
            <a:r>
              <a:rPr lang="en-US" dirty="0">
                <a:solidFill>
                  <a:srgbClr val="000099"/>
                </a:solidFill>
              </a:rPr>
              <a:t> two copies of the IQHE</a:t>
            </a:r>
          </a:p>
          <a:p>
            <a:pPr>
              <a:lnSpc>
                <a:spcPct val="120000"/>
              </a:lnSpc>
            </a:pPr>
            <a:r>
              <a:rPr lang="en-US" dirty="0">
                <a:solidFill>
                  <a:srgbClr val="990000"/>
                </a:solidFill>
              </a:rPr>
              <a:t>Red electrons</a:t>
            </a:r>
            <a:r>
              <a:rPr lang="en-US" dirty="0">
                <a:solidFill>
                  <a:srgbClr val="000099"/>
                </a:solidFill>
              </a:rPr>
              <a:t> experience a magnetic field B</a:t>
            </a:r>
          </a:p>
          <a:p>
            <a:pPr>
              <a:lnSpc>
                <a:spcPct val="120000"/>
              </a:lnSpc>
            </a:pPr>
            <a:r>
              <a:rPr lang="en-US" dirty="0">
                <a:solidFill>
                  <a:srgbClr val="006600"/>
                </a:solidFill>
              </a:rPr>
              <a:t>Green electrons</a:t>
            </a:r>
            <a:r>
              <a:rPr lang="en-US" dirty="0">
                <a:solidFill>
                  <a:srgbClr val="000099"/>
                </a:solidFill>
              </a:rPr>
              <a:t> experience a magnetic field -B</a:t>
            </a:r>
          </a:p>
        </p:txBody>
      </p:sp>
      <p:grpSp>
        <p:nvGrpSpPr>
          <p:cNvPr id="2" name="Group 15"/>
          <p:cNvGrpSpPr>
            <a:grpSpLocks/>
          </p:cNvGrpSpPr>
          <p:nvPr/>
        </p:nvGrpSpPr>
        <p:grpSpPr bwMode="auto">
          <a:xfrm>
            <a:off x="1752600" y="2470150"/>
            <a:ext cx="5257800" cy="990600"/>
            <a:chOff x="1104" y="2688"/>
            <a:chExt cx="3312" cy="624"/>
          </a:xfrm>
        </p:grpSpPr>
        <p:sp>
          <p:nvSpPr>
            <p:cNvPr id="237579" name="Line 11"/>
            <p:cNvSpPr>
              <a:spLocks noChangeShapeType="1"/>
            </p:cNvSpPr>
            <p:nvPr/>
          </p:nvSpPr>
          <p:spPr bwMode="auto">
            <a:xfrm>
              <a:off x="2016" y="2688"/>
              <a:ext cx="2400" cy="0"/>
            </a:xfrm>
            <a:prstGeom prst="line">
              <a:avLst/>
            </a:prstGeom>
            <a:noFill/>
            <a:ln w="57150">
              <a:solidFill>
                <a:srgbClr val="CC0000"/>
              </a:solidFill>
              <a:round/>
              <a:headEnd/>
              <a:tailEnd type="triangle" w="med" len="med"/>
            </a:ln>
            <a:effectLst/>
          </p:spPr>
          <p:txBody>
            <a:bodyPr/>
            <a:lstStyle/>
            <a:p>
              <a:endParaRPr lang="en-US"/>
            </a:p>
          </p:txBody>
        </p:sp>
        <p:sp>
          <p:nvSpPr>
            <p:cNvPr id="237580" name="Line 12"/>
            <p:cNvSpPr>
              <a:spLocks noChangeShapeType="1"/>
            </p:cNvSpPr>
            <p:nvPr/>
          </p:nvSpPr>
          <p:spPr bwMode="auto">
            <a:xfrm>
              <a:off x="1104" y="3312"/>
              <a:ext cx="2400" cy="0"/>
            </a:xfrm>
            <a:prstGeom prst="line">
              <a:avLst/>
            </a:prstGeom>
            <a:noFill/>
            <a:ln w="57150">
              <a:solidFill>
                <a:srgbClr val="CC0000"/>
              </a:solidFill>
              <a:round/>
              <a:headEnd type="triangle" w="med" len="med"/>
              <a:tailEnd/>
            </a:ln>
            <a:effectLst/>
          </p:spPr>
          <p:txBody>
            <a:bodyPr/>
            <a:lstStyle/>
            <a:p>
              <a:endParaRPr lang="en-US"/>
            </a:p>
          </p:txBody>
        </p:sp>
        <p:sp>
          <p:nvSpPr>
            <p:cNvPr id="237581" name="Line 13"/>
            <p:cNvSpPr>
              <a:spLocks noChangeShapeType="1"/>
            </p:cNvSpPr>
            <p:nvPr/>
          </p:nvSpPr>
          <p:spPr bwMode="auto">
            <a:xfrm>
              <a:off x="1808" y="2750"/>
              <a:ext cx="2400" cy="0"/>
            </a:xfrm>
            <a:prstGeom prst="line">
              <a:avLst/>
            </a:prstGeom>
            <a:noFill/>
            <a:ln w="57150">
              <a:solidFill>
                <a:srgbClr val="33CC33"/>
              </a:solidFill>
              <a:round/>
              <a:headEnd type="triangle" w="med" len="med"/>
              <a:tailEnd/>
            </a:ln>
            <a:effectLst/>
          </p:spPr>
          <p:txBody>
            <a:bodyPr/>
            <a:lstStyle/>
            <a:p>
              <a:endParaRPr lang="en-US"/>
            </a:p>
          </p:txBody>
        </p:sp>
        <p:sp>
          <p:nvSpPr>
            <p:cNvPr id="237582" name="Line 14"/>
            <p:cNvSpPr>
              <a:spLocks noChangeShapeType="1"/>
            </p:cNvSpPr>
            <p:nvPr/>
          </p:nvSpPr>
          <p:spPr bwMode="auto">
            <a:xfrm>
              <a:off x="1379" y="3227"/>
              <a:ext cx="2400" cy="0"/>
            </a:xfrm>
            <a:prstGeom prst="line">
              <a:avLst/>
            </a:prstGeom>
            <a:noFill/>
            <a:ln w="57150">
              <a:solidFill>
                <a:srgbClr val="33CC33"/>
              </a:solidFill>
              <a:round/>
              <a:headEnd/>
              <a:tailEnd type="triangle" w="med" len="med"/>
            </a:ln>
            <a:effectLst/>
          </p:spPr>
          <p:txBody>
            <a:bodyPr/>
            <a:lstStyle/>
            <a:p>
              <a:endParaRPr lang="en-US"/>
            </a:p>
          </p:txBody>
        </p:sp>
      </p:grpSp>
      <p:sp>
        <p:nvSpPr>
          <p:cNvPr id="237584" name="Text Box 16"/>
          <p:cNvSpPr txBox="1">
            <a:spLocks noChangeArrowheads="1"/>
          </p:cNvSpPr>
          <p:nvPr/>
        </p:nvSpPr>
        <p:spPr bwMode="auto">
          <a:xfrm>
            <a:off x="822325" y="3886200"/>
            <a:ext cx="6559809" cy="972574"/>
          </a:xfrm>
          <a:prstGeom prst="rect">
            <a:avLst/>
          </a:prstGeom>
          <a:noFill/>
          <a:ln w="12700">
            <a:noFill/>
            <a:miter lim="800000"/>
            <a:headEnd type="none" w="sm" len="sm"/>
            <a:tailEnd type="none" w="sm" len="sm"/>
          </a:ln>
          <a:effectLst/>
        </p:spPr>
        <p:txBody>
          <a:bodyPr wrap="none">
            <a:spAutoFit/>
          </a:bodyPr>
          <a:lstStyle/>
          <a:p>
            <a:pPr>
              <a:lnSpc>
                <a:spcPct val="130000"/>
              </a:lnSpc>
            </a:pPr>
            <a:r>
              <a:rPr lang="en-US" dirty="0">
                <a:solidFill>
                  <a:srgbClr val="000099"/>
                </a:solidFill>
                <a:latin typeface="Symbol" pitchFamily="18" charset="2"/>
              </a:rPr>
              <a:t>n</a:t>
            </a:r>
            <a:r>
              <a:rPr lang="en-US" dirty="0">
                <a:solidFill>
                  <a:srgbClr val="000099"/>
                </a:solidFill>
              </a:rPr>
              <a:t>=odd per each color </a:t>
            </a:r>
            <a:r>
              <a:rPr lang="en-US" dirty="0">
                <a:solidFill>
                  <a:srgbClr val="000099"/>
                </a:solidFill>
                <a:latin typeface="Times New Roman"/>
              </a:rPr>
              <a:t>–</a:t>
            </a:r>
            <a:r>
              <a:rPr lang="en-US" dirty="0">
                <a:solidFill>
                  <a:srgbClr val="000099"/>
                </a:solidFill>
              </a:rPr>
              <a:t> a topological </a:t>
            </a:r>
            <a:r>
              <a:rPr lang="en-US" dirty="0" smtClean="0">
                <a:solidFill>
                  <a:srgbClr val="000099"/>
                </a:solidFill>
              </a:rPr>
              <a:t>insulator</a:t>
            </a:r>
          </a:p>
          <a:p>
            <a:pPr>
              <a:lnSpc>
                <a:spcPct val="130000"/>
              </a:lnSpc>
            </a:pPr>
            <a:r>
              <a:rPr lang="en-US" dirty="0" smtClean="0">
                <a:solidFill>
                  <a:srgbClr val="000099"/>
                </a:solidFill>
              </a:rPr>
              <a:t>Gapless edge protected by time reversal symmetry</a:t>
            </a:r>
          </a:p>
        </p:txBody>
      </p:sp>
      <p:sp>
        <p:nvSpPr>
          <p:cNvPr id="237586" name="Rectangle 18"/>
          <p:cNvSpPr>
            <a:spLocks noChangeArrowheads="1"/>
          </p:cNvSpPr>
          <p:nvPr/>
        </p:nvSpPr>
        <p:spPr bwMode="auto">
          <a:xfrm>
            <a:off x="815975" y="4712724"/>
            <a:ext cx="7186583" cy="489365"/>
          </a:xfrm>
          <a:prstGeom prst="rect">
            <a:avLst/>
          </a:prstGeom>
          <a:noFill/>
          <a:ln w="12700">
            <a:noFill/>
            <a:miter lim="800000"/>
            <a:headEnd type="none" w="sm" len="sm"/>
            <a:tailEnd type="none" w="sm" len="sm"/>
          </a:ln>
          <a:effectLst/>
        </p:spPr>
        <p:txBody>
          <a:bodyPr wrap="none">
            <a:spAutoFit/>
          </a:bodyPr>
          <a:lstStyle/>
          <a:p>
            <a:pPr>
              <a:lnSpc>
                <a:spcPct val="130000"/>
              </a:lnSpc>
            </a:pPr>
            <a:r>
              <a:rPr lang="en-US" dirty="0">
                <a:solidFill>
                  <a:srgbClr val="000099"/>
                </a:solidFill>
                <a:latin typeface="Symbol" pitchFamily="18" charset="2"/>
              </a:rPr>
              <a:t>n</a:t>
            </a:r>
            <a:r>
              <a:rPr lang="en-US" dirty="0">
                <a:solidFill>
                  <a:srgbClr val="000099"/>
                </a:solidFill>
              </a:rPr>
              <a:t>=even per each color </a:t>
            </a:r>
            <a:r>
              <a:rPr lang="en-US" dirty="0">
                <a:solidFill>
                  <a:srgbClr val="000099"/>
                </a:solidFill>
                <a:latin typeface="Times New Roman"/>
              </a:rPr>
              <a:t>–</a:t>
            </a:r>
            <a:r>
              <a:rPr lang="en-US" dirty="0">
                <a:solidFill>
                  <a:srgbClr val="000099"/>
                </a:solidFill>
              </a:rPr>
              <a:t> a trivial </a:t>
            </a:r>
            <a:r>
              <a:rPr lang="en-US" dirty="0" smtClean="0">
                <a:solidFill>
                  <a:srgbClr val="000099"/>
                </a:solidFill>
              </a:rPr>
              <a:t>insulator, no protection </a:t>
            </a:r>
            <a:endParaRPr lang="en-US" dirty="0">
              <a:solidFill>
                <a:srgbClr val="000099"/>
              </a:solidFill>
            </a:endParaRPr>
          </a:p>
        </p:txBody>
      </p:sp>
      <p:sp>
        <p:nvSpPr>
          <p:cNvPr id="15" name="Rectangle 14"/>
          <p:cNvSpPr/>
          <p:nvPr/>
        </p:nvSpPr>
        <p:spPr>
          <a:xfrm>
            <a:off x="304800" y="5325511"/>
            <a:ext cx="8458200" cy="1311128"/>
          </a:xfrm>
          <a:prstGeom prst="rect">
            <a:avLst/>
          </a:prstGeom>
        </p:spPr>
        <p:txBody>
          <a:bodyPr wrap="square">
            <a:spAutoFit/>
          </a:bodyPr>
          <a:lstStyle/>
          <a:p>
            <a:pPr>
              <a:lnSpc>
                <a:spcPct val="120000"/>
              </a:lnSpc>
            </a:pPr>
            <a:r>
              <a:rPr lang="en-US" dirty="0" smtClean="0">
                <a:solidFill>
                  <a:srgbClr val="990000"/>
                </a:solidFill>
              </a:rPr>
              <a:t>These are examples of 2D non-interacting topological / trivial insulators.</a:t>
            </a:r>
          </a:p>
          <a:p>
            <a:pPr>
              <a:lnSpc>
                <a:spcPct val="120000"/>
              </a:lnSpc>
            </a:pPr>
            <a:r>
              <a:rPr lang="en-US" dirty="0" smtClean="0">
                <a:solidFill>
                  <a:srgbClr val="990000"/>
                </a:solidFill>
              </a:rPr>
              <a:t>Will interactions introduce new fractionalized states?</a:t>
            </a:r>
          </a:p>
        </p:txBody>
      </p:sp>
      <p:sp>
        <p:nvSpPr>
          <p:cNvPr id="16" name="Rectangle 15"/>
          <p:cNvSpPr/>
          <p:nvPr/>
        </p:nvSpPr>
        <p:spPr>
          <a:xfrm>
            <a:off x="533400" y="85737"/>
            <a:ext cx="8001000" cy="904863"/>
          </a:xfrm>
          <a:prstGeom prst="rect">
            <a:avLst/>
          </a:prstGeom>
        </p:spPr>
        <p:txBody>
          <a:bodyPr wrap="square">
            <a:spAutoFit/>
          </a:bodyPr>
          <a:lstStyle/>
          <a:p>
            <a:pPr>
              <a:lnSpc>
                <a:spcPct val="120000"/>
              </a:lnSpc>
            </a:pPr>
            <a:r>
              <a:rPr lang="en-US" dirty="0" smtClean="0">
                <a:solidFill>
                  <a:schemeClr val="accent6">
                    <a:lumMod val="50000"/>
                  </a:schemeClr>
                </a:solidFill>
              </a:rPr>
              <a:t>Quantized spin Hall effect - a generalization of the QHE to systems that are symmetric under time reversal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757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75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75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7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75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757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75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7586"/>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758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3" grpId="0" animBg="1"/>
      <p:bldP spid="237574" grpId="0" animBg="1"/>
      <p:bldP spid="237575" grpId="0" animBg="1"/>
      <p:bldP spid="237576" grpId="0" animBg="1"/>
      <p:bldP spid="237577" grpId="0" animBg="1"/>
      <p:bldP spid="237578" grpId="0"/>
      <p:bldP spid="237584" grpId="0"/>
      <p:bldP spid="237586" grpId="0"/>
      <p:bldP spid="237586" grpId="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153400" cy="5170646"/>
          </a:xfrm>
          <a:prstGeom prst="rect">
            <a:avLst/>
          </a:prstGeom>
        </p:spPr>
        <p:txBody>
          <a:bodyPr wrap="square">
            <a:spAutoFit/>
          </a:bodyPr>
          <a:lstStyle/>
          <a:p>
            <a:pPr>
              <a:lnSpc>
                <a:spcPts val="3300"/>
              </a:lnSpc>
            </a:pPr>
            <a:r>
              <a:rPr lang="en-US" dirty="0" smtClean="0">
                <a:solidFill>
                  <a:srgbClr val="990000"/>
                </a:solidFill>
              </a:rPr>
              <a:t>Three dimensional (3D) non-interacting topological insulators </a:t>
            </a:r>
          </a:p>
          <a:p>
            <a:pPr>
              <a:lnSpc>
                <a:spcPts val="3300"/>
              </a:lnSpc>
              <a:buFont typeface="Arial" pitchFamily="34" charset="0"/>
              <a:buChar char="•"/>
            </a:pPr>
            <a:r>
              <a:rPr lang="en-US" dirty="0" smtClean="0">
                <a:solidFill>
                  <a:srgbClr val="990000"/>
                </a:solidFill>
              </a:rPr>
              <a:t> </a:t>
            </a:r>
            <a:r>
              <a:rPr lang="en-US" dirty="0" smtClean="0">
                <a:solidFill>
                  <a:schemeClr val="accent6">
                    <a:lumMod val="50000"/>
                  </a:schemeClr>
                </a:solidFill>
              </a:rPr>
              <a:t>Gapless edge modes are now Dirac cones on each of the surfaces</a:t>
            </a:r>
          </a:p>
          <a:p>
            <a:pPr>
              <a:lnSpc>
                <a:spcPts val="3300"/>
              </a:lnSpc>
              <a:buFont typeface="Arial" pitchFamily="34" charset="0"/>
              <a:buChar char="•"/>
            </a:pPr>
            <a:r>
              <a:rPr lang="en-US" dirty="0" smtClean="0">
                <a:solidFill>
                  <a:schemeClr val="accent6">
                    <a:lumMod val="50000"/>
                  </a:schemeClr>
                </a:solidFill>
              </a:rPr>
              <a:t> The Dirac cone cannot be gapped without breaking of time reversal symmetry. </a:t>
            </a:r>
          </a:p>
          <a:p>
            <a:pPr>
              <a:lnSpc>
                <a:spcPts val="3300"/>
              </a:lnSpc>
              <a:buFont typeface="Arial" pitchFamily="34" charset="0"/>
              <a:buChar char="•"/>
            </a:pPr>
            <a:r>
              <a:rPr lang="en-US" dirty="0" smtClean="0">
                <a:solidFill>
                  <a:schemeClr val="accent6">
                    <a:lumMod val="50000"/>
                  </a:schemeClr>
                </a:solidFill>
              </a:rPr>
              <a:t> When time reversal symmetry is broken on the surface, a quantum Hall state forms, with half-integer Hall conductivity.  </a:t>
            </a:r>
          </a:p>
          <a:p>
            <a:pPr>
              <a:lnSpc>
                <a:spcPts val="3300"/>
              </a:lnSpc>
              <a:buFont typeface="Arial" pitchFamily="34" charset="0"/>
              <a:buChar char="•"/>
            </a:pPr>
            <a:r>
              <a:rPr lang="en-US" dirty="0" smtClean="0">
                <a:solidFill>
                  <a:schemeClr val="accent6">
                    <a:lumMod val="50000"/>
                  </a:schemeClr>
                </a:solidFill>
              </a:rPr>
              <a:t> When a finite thin solenoid is inserted into the 3D bulk, charges of ±e/2 are bound to its ends (“charge-monopole binding”). </a:t>
            </a:r>
          </a:p>
          <a:p>
            <a:pPr>
              <a:lnSpc>
                <a:spcPts val="3300"/>
              </a:lnSpc>
            </a:pPr>
            <a:r>
              <a:rPr lang="en-US" dirty="0" smtClean="0">
                <a:solidFill>
                  <a:srgbClr val="990000"/>
                </a:solidFill>
              </a:rPr>
              <a:t>Will interactions induce new fractionalized states (FQHE on the surface, “fractional charge-monopole binding” ?)</a:t>
            </a:r>
          </a:p>
        </p:txBody>
      </p:sp>
      <p:sp>
        <p:nvSpPr>
          <p:cNvPr id="3" name="Cube 2"/>
          <p:cNvSpPr/>
          <p:nvPr/>
        </p:nvSpPr>
        <p:spPr bwMode="auto">
          <a:xfrm>
            <a:off x="5029200" y="5562600"/>
            <a:ext cx="2971800" cy="114300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66800"/>
            <a:ext cx="7620000" cy="3647152"/>
          </a:xfrm>
          <a:prstGeom prst="rect">
            <a:avLst/>
          </a:prstGeom>
          <a:noFill/>
        </p:spPr>
        <p:txBody>
          <a:bodyPr wrap="square" rtlCol="0">
            <a:spAutoFit/>
          </a:bodyPr>
          <a:lstStyle/>
          <a:p>
            <a:pPr>
              <a:lnSpc>
                <a:spcPct val="150000"/>
              </a:lnSpc>
            </a:pPr>
            <a:r>
              <a:rPr lang="en-US" dirty="0" smtClean="0">
                <a:solidFill>
                  <a:srgbClr val="002060"/>
                </a:solidFill>
              </a:rPr>
              <a:t>What did topological insulators add to the world of topological states of matter?</a:t>
            </a:r>
          </a:p>
          <a:p>
            <a:pPr marL="457200" indent="-457200">
              <a:lnSpc>
                <a:spcPct val="150000"/>
              </a:lnSpc>
              <a:buAutoNum type="arabicPeriod"/>
            </a:pPr>
            <a:r>
              <a:rPr lang="en-US" dirty="0" smtClean="0">
                <a:solidFill>
                  <a:srgbClr val="002060"/>
                </a:solidFill>
              </a:rPr>
              <a:t>Edge modes that are protected only as long as a symmetry is not broken</a:t>
            </a:r>
          </a:p>
          <a:p>
            <a:pPr marL="457200" indent="-457200">
              <a:lnSpc>
                <a:spcPct val="150000"/>
              </a:lnSpc>
              <a:buAutoNum type="arabicPeriod"/>
            </a:pPr>
            <a:r>
              <a:rPr lang="en-US" dirty="0" smtClean="0">
                <a:solidFill>
                  <a:srgbClr val="002060"/>
                </a:solidFill>
              </a:rPr>
              <a:t>Three dimensional systems </a:t>
            </a:r>
          </a:p>
          <a:p>
            <a:pPr marL="457200" indent="-457200">
              <a:lnSpc>
                <a:spcPct val="150000"/>
              </a:lnSpc>
            </a:pPr>
            <a:endParaRPr lang="en-US" dirty="0" smtClean="0">
              <a:solidFill>
                <a:srgbClr val="002060"/>
              </a:solidFill>
            </a:endParaRPr>
          </a:p>
          <a:p>
            <a:pPr marL="457200" indent="-457200">
              <a:lnSpc>
                <a:spcPct val="150000"/>
              </a:lnSpc>
            </a:pPr>
            <a:r>
              <a:rPr lang="en-US" dirty="0" smtClean="0">
                <a:solidFill>
                  <a:srgbClr val="002060"/>
                </a:solidFill>
              </a:rPr>
              <a:t>Implications to the world of fractional phases?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848600" cy="5170646"/>
          </a:xfrm>
          <a:prstGeom prst="rect">
            <a:avLst/>
          </a:prstGeom>
          <a:noFill/>
        </p:spPr>
        <p:txBody>
          <a:bodyPr wrap="square" rtlCol="0">
            <a:spAutoFit/>
          </a:bodyPr>
          <a:lstStyle/>
          <a:p>
            <a:pPr>
              <a:lnSpc>
                <a:spcPct val="150000"/>
              </a:lnSpc>
            </a:pPr>
            <a:r>
              <a:rPr lang="en-US" dirty="0" smtClean="0">
                <a:solidFill>
                  <a:srgbClr val="002060"/>
                </a:solidFill>
              </a:rPr>
              <a:t>Questions and answers:</a:t>
            </a:r>
          </a:p>
          <a:p>
            <a:pPr marL="457200" indent="-457200">
              <a:lnSpc>
                <a:spcPct val="150000"/>
              </a:lnSpc>
              <a:buAutoNum type="arabicPeriod"/>
            </a:pPr>
            <a:r>
              <a:rPr lang="en-US" dirty="0" smtClean="0">
                <a:solidFill>
                  <a:srgbClr val="002060"/>
                </a:solidFill>
              </a:rPr>
              <a:t>Fractional 2D quantum spin Hall states – are the edge modes protected by time reversal symmetry? </a:t>
            </a:r>
          </a:p>
          <a:p>
            <a:pPr marL="457200" indent="-457200">
              <a:lnSpc>
                <a:spcPct val="150000"/>
              </a:lnSpc>
              <a:buAutoNum type="arabicPeriod"/>
            </a:pPr>
            <a:r>
              <a:rPr lang="en-US" dirty="0" smtClean="0">
                <a:solidFill>
                  <a:srgbClr val="002060"/>
                </a:solidFill>
              </a:rPr>
              <a:t>Can fractional topological phases that are time reversal symmetric be listed?</a:t>
            </a:r>
          </a:p>
          <a:p>
            <a:pPr marL="457200" indent="-457200">
              <a:lnSpc>
                <a:spcPct val="150000"/>
              </a:lnSpc>
            </a:pPr>
            <a:r>
              <a:rPr lang="en-US" dirty="0" smtClean="0">
                <a:solidFill>
                  <a:srgbClr val="002060"/>
                </a:solidFill>
              </a:rPr>
              <a:t>	Answer: so far, 2D systems that are </a:t>
            </a:r>
            <a:r>
              <a:rPr lang="en-US" dirty="0" err="1" smtClean="0">
                <a:solidFill>
                  <a:srgbClr val="002060"/>
                </a:solidFill>
              </a:rPr>
              <a:t>abelian</a:t>
            </a:r>
            <a:r>
              <a:rPr lang="en-US" dirty="0" smtClean="0">
                <a:solidFill>
                  <a:srgbClr val="002060"/>
                </a:solidFill>
              </a:rPr>
              <a:t> have been listed. The most general K-matrix is</a:t>
            </a:r>
          </a:p>
          <a:p>
            <a:pPr marL="457200" indent="-457200">
              <a:lnSpc>
                <a:spcPct val="150000"/>
              </a:lnSpc>
              <a:buAutoNum type="arabicPeriod" startAt="3"/>
            </a:pPr>
            <a:r>
              <a:rPr lang="en-US" dirty="0" smtClean="0">
                <a:solidFill>
                  <a:srgbClr val="002060"/>
                </a:solidFill>
              </a:rPr>
              <a:t>Can there be interesting structure at the edge when symmetries are broken?</a:t>
            </a:r>
          </a:p>
          <a:p>
            <a:pPr marL="457200" indent="-457200">
              <a:lnSpc>
                <a:spcPct val="150000"/>
              </a:lnSpc>
              <a:buAutoNum type="arabicPeriod" startAt="3"/>
            </a:pPr>
            <a:r>
              <a:rPr lang="en-US" dirty="0" smtClean="0">
                <a:solidFill>
                  <a:srgbClr val="002060"/>
                </a:solidFill>
              </a:rPr>
              <a:t>Fractional topological phases in 3D </a:t>
            </a:r>
          </a:p>
        </p:txBody>
      </p:sp>
      <p:sp>
        <p:nvSpPr>
          <p:cNvPr id="3" name="Rectangle 2"/>
          <p:cNvSpPr/>
          <p:nvPr/>
        </p:nvSpPr>
        <p:spPr bwMode="auto">
          <a:xfrm>
            <a:off x="457200" y="2362200"/>
            <a:ext cx="8458200" cy="3657600"/>
          </a:xfrm>
          <a:prstGeom prst="rect">
            <a:avLst/>
          </a:prstGeom>
          <a:solidFill>
            <a:schemeClr val="bg1"/>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3" name="AutoShape 5"/>
          <p:cNvSpPr>
            <a:spLocks noChangeArrowheads="1"/>
          </p:cNvSpPr>
          <p:nvPr/>
        </p:nvSpPr>
        <p:spPr bwMode="auto">
          <a:xfrm>
            <a:off x="381000" y="1676400"/>
            <a:ext cx="7848600" cy="1219200"/>
          </a:xfrm>
          <a:prstGeom prst="parallelogram">
            <a:avLst>
              <a:gd name="adj" fmla="val 160938"/>
            </a:avLst>
          </a:prstGeom>
          <a:solidFill>
            <a:srgbClr val="FF9900"/>
          </a:solidFill>
          <a:ln w="9525">
            <a:solidFill>
              <a:schemeClr val="tx1"/>
            </a:solidFill>
            <a:miter lim="800000"/>
            <a:headEnd/>
            <a:tailEnd/>
          </a:ln>
          <a:effectLst/>
        </p:spPr>
        <p:txBody>
          <a:bodyPr wrap="none" anchor="ctr"/>
          <a:lstStyle/>
          <a:p>
            <a:endParaRPr lang="en-US"/>
          </a:p>
        </p:txBody>
      </p:sp>
      <p:sp>
        <p:nvSpPr>
          <p:cNvPr id="237574" name="Line 6"/>
          <p:cNvSpPr>
            <a:spLocks noChangeShapeType="1"/>
          </p:cNvSpPr>
          <p:nvPr/>
        </p:nvSpPr>
        <p:spPr bwMode="auto">
          <a:xfrm>
            <a:off x="3124200" y="1806575"/>
            <a:ext cx="3810000" cy="0"/>
          </a:xfrm>
          <a:prstGeom prst="line">
            <a:avLst/>
          </a:prstGeom>
          <a:noFill/>
          <a:ln w="57150">
            <a:solidFill>
              <a:srgbClr val="CC0000"/>
            </a:solidFill>
            <a:round/>
            <a:headEnd/>
            <a:tailEnd type="triangle" w="med" len="med"/>
          </a:ln>
          <a:effectLst/>
        </p:spPr>
        <p:txBody>
          <a:bodyPr/>
          <a:lstStyle/>
          <a:p>
            <a:endParaRPr lang="en-US"/>
          </a:p>
        </p:txBody>
      </p:sp>
      <p:sp>
        <p:nvSpPr>
          <p:cNvPr id="237575" name="Line 7"/>
          <p:cNvSpPr>
            <a:spLocks noChangeShapeType="1"/>
          </p:cNvSpPr>
          <p:nvPr/>
        </p:nvSpPr>
        <p:spPr bwMode="auto">
          <a:xfrm>
            <a:off x="1600200" y="2774950"/>
            <a:ext cx="3810000" cy="0"/>
          </a:xfrm>
          <a:prstGeom prst="line">
            <a:avLst/>
          </a:prstGeom>
          <a:noFill/>
          <a:ln w="57150">
            <a:solidFill>
              <a:srgbClr val="CC0000"/>
            </a:solidFill>
            <a:round/>
            <a:headEnd type="triangle" w="med" len="med"/>
            <a:tailEnd/>
          </a:ln>
          <a:effectLst/>
        </p:spPr>
        <p:txBody>
          <a:bodyPr/>
          <a:lstStyle/>
          <a:p>
            <a:endParaRPr lang="en-US"/>
          </a:p>
        </p:txBody>
      </p:sp>
      <p:sp>
        <p:nvSpPr>
          <p:cNvPr id="237576" name="Line 8"/>
          <p:cNvSpPr>
            <a:spLocks noChangeShapeType="1"/>
          </p:cNvSpPr>
          <p:nvPr/>
        </p:nvSpPr>
        <p:spPr bwMode="auto">
          <a:xfrm>
            <a:off x="2794000" y="1905000"/>
            <a:ext cx="3810000" cy="0"/>
          </a:xfrm>
          <a:prstGeom prst="line">
            <a:avLst/>
          </a:prstGeom>
          <a:noFill/>
          <a:ln w="57150">
            <a:solidFill>
              <a:srgbClr val="33CC33"/>
            </a:solidFill>
            <a:round/>
            <a:headEnd type="triangle" w="med" len="med"/>
            <a:tailEnd/>
          </a:ln>
          <a:effectLst/>
        </p:spPr>
        <p:txBody>
          <a:bodyPr/>
          <a:lstStyle/>
          <a:p>
            <a:endParaRPr lang="en-US"/>
          </a:p>
        </p:txBody>
      </p:sp>
      <p:sp>
        <p:nvSpPr>
          <p:cNvPr id="237577" name="Line 9"/>
          <p:cNvSpPr>
            <a:spLocks noChangeShapeType="1"/>
          </p:cNvSpPr>
          <p:nvPr/>
        </p:nvSpPr>
        <p:spPr bwMode="auto">
          <a:xfrm>
            <a:off x="2036763" y="2640013"/>
            <a:ext cx="3810000" cy="0"/>
          </a:xfrm>
          <a:prstGeom prst="line">
            <a:avLst/>
          </a:prstGeom>
          <a:noFill/>
          <a:ln w="57150">
            <a:solidFill>
              <a:srgbClr val="33CC33"/>
            </a:solidFill>
            <a:round/>
            <a:headEnd/>
            <a:tailEnd type="triangle" w="med" len="med"/>
          </a:ln>
          <a:effectLst/>
        </p:spPr>
        <p:txBody>
          <a:bodyPr/>
          <a:lstStyle/>
          <a:p>
            <a:endParaRPr lang="en-US"/>
          </a:p>
        </p:txBody>
      </p:sp>
      <p:sp>
        <p:nvSpPr>
          <p:cNvPr id="237578" name="Text Box 10"/>
          <p:cNvSpPr txBox="1">
            <a:spLocks noChangeArrowheads="1"/>
          </p:cNvSpPr>
          <p:nvPr/>
        </p:nvSpPr>
        <p:spPr bwMode="auto">
          <a:xfrm>
            <a:off x="228600" y="136672"/>
            <a:ext cx="7772400" cy="1311128"/>
          </a:xfrm>
          <a:prstGeom prst="rect">
            <a:avLst/>
          </a:prstGeom>
          <a:noFill/>
          <a:ln w="12700">
            <a:noFill/>
            <a:miter lim="800000"/>
            <a:headEnd type="none" w="sm" len="sm"/>
            <a:tailEnd type="none" w="sm" len="sm"/>
          </a:ln>
          <a:effectLst/>
        </p:spPr>
        <p:txBody>
          <a:bodyPr wrap="square">
            <a:spAutoFit/>
          </a:bodyPr>
          <a:lstStyle/>
          <a:p>
            <a:pPr>
              <a:lnSpc>
                <a:spcPct val="120000"/>
              </a:lnSpc>
            </a:pPr>
            <a:r>
              <a:rPr lang="en-US" dirty="0" smtClean="0">
                <a:solidFill>
                  <a:schemeClr val="accent6">
                    <a:lumMod val="50000"/>
                  </a:schemeClr>
                </a:solidFill>
              </a:rPr>
              <a:t>The first example                                           </a:t>
            </a:r>
            <a:r>
              <a:rPr lang="en-US" sz="1600" dirty="0" smtClean="0">
                <a:solidFill>
                  <a:schemeClr val="accent6">
                    <a:lumMod val="50000"/>
                  </a:schemeClr>
                </a:solidFill>
              </a:rPr>
              <a:t>(</a:t>
            </a:r>
            <a:r>
              <a:rPr lang="en-US" sz="1600" dirty="0" err="1" smtClean="0">
                <a:solidFill>
                  <a:schemeClr val="accent6">
                    <a:lumMod val="50000"/>
                  </a:schemeClr>
                </a:solidFill>
              </a:rPr>
              <a:t>Bernevig</a:t>
            </a:r>
            <a:r>
              <a:rPr lang="en-US" sz="1600" dirty="0" smtClean="0">
                <a:solidFill>
                  <a:schemeClr val="accent6">
                    <a:lumMod val="50000"/>
                  </a:schemeClr>
                </a:solidFill>
              </a:rPr>
              <a:t> et al)</a:t>
            </a:r>
            <a:endParaRPr lang="en-US" dirty="0" smtClean="0">
              <a:solidFill>
                <a:schemeClr val="accent6">
                  <a:lumMod val="50000"/>
                </a:schemeClr>
              </a:solidFill>
            </a:endParaRPr>
          </a:p>
          <a:p>
            <a:pPr>
              <a:lnSpc>
                <a:spcPct val="120000"/>
              </a:lnSpc>
            </a:pPr>
            <a:r>
              <a:rPr lang="en-US" dirty="0" smtClean="0">
                <a:solidFill>
                  <a:srgbClr val="990000"/>
                </a:solidFill>
              </a:rPr>
              <a:t>Red </a:t>
            </a:r>
            <a:r>
              <a:rPr lang="en-US" dirty="0">
                <a:solidFill>
                  <a:srgbClr val="990000"/>
                </a:solidFill>
              </a:rPr>
              <a:t>electrons</a:t>
            </a:r>
            <a:r>
              <a:rPr lang="en-US" dirty="0">
                <a:solidFill>
                  <a:srgbClr val="000099"/>
                </a:solidFill>
              </a:rPr>
              <a:t> </a:t>
            </a:r>
            <a:r>
              <a:rPr lang="en-US" dirty="0" smtClean="0">
                <a:solidFill>
                  <a:srgbClr val="000099"/>
                </a:solidFill>
              </a:rPr>
              <a:t>at a fraction </a:t>
            </a:r>
            <a:r>
              <a:rPr lang="en-US" dirty="0" smtClean="0">
                <a:solidFill>
                  <a:srgbClr val="000099"/>
                </a:solidFill>
                <a:latin typeface="Symbol" pitchFamily="18" charset="2"/>
              </a:rPr>
              <a:t>n</a:t>
            </a:r>
            <a:endParaRPr lang="en-US" dirty="0">
              <a:solidFill>
                <a:srgbClr val="000099"/>
              </a:solidFill>
              <a:latin typeface="Symbol" pitchFamily="18" charset="2"/>
            </a:endParaRPr>
          </a:p>
          <a:p>
            <a:pPr>
              <a:lnSpc>
                <a:spcPct val="120000"/>
              </a:lnSpc>
            </a:pPr>
            <a:r>
              <a:rPr lang="en-US" dirty="0">
                <a:solidFill>
                  <a:srgbClr val="006600"/>
                </a:solidFill>
              </a:rPr>
              <a:t>Green electrons</a:t>
            </a:r>
            <a:r>
              <a:rPr lang="en-US" dirty="0">
                <a:solidFill>
                  <a:srgbClr val="000099"/>
                </a:solidFill>
              </a:rPr>
              <a:t> </a:t>
            </a:r>
            <a:r>
              <a:rPr lang="en-US" dirty="0" smtClean="0">
                <a:solidFill>
                  <a:srgbClr val="000099"/>
                </a:solidFill>
              </a:rPr>
              <a:t>at a fraction -</a:t>
            </a:r>
            <a:r>
              <a:rPr lang="en-US" dirty="0" smtClean="0">
                <a:solidFill>
                  <a:srgbClr val="000099"/>
                </a:solidFill>
                <a:latin typeface="Symbol" pitchFamily="18" charset="2"/>
              </a:rPr>
              <a:t>n</a:t>
            </a:r>
            <a:endParaRPr lang="en-US" dirty="0">
              <a:solidFill>
                <a:srgbClr val="000099"/>
              </a:solidFill>
              <a:latin typeface="Symbol" pitchFamily="18" charset="2"/>
            </a:endParaRPr>
          </a:p>
        </p:txBody>
      </p:sp>
      <p:grpSp>
        <p:nvGrpSpPr>
          <p:cNvPr id="2" name="Group 15"/>
          <p:cNvGrpSpPr>
            <a:grpSpLocks/>
          </p:cNvGrpSpPr>
          <p:nvPr/>
        </p:nvGrpSpPr>
        <p:grpSpPr bwMode="auto">
          <a:xfrm>
            <a:off x="1752600" y="1708150"/>
            <a:ext cx="5257800" cy="990600"/>
            <a:chOff x="1104" y="2688"/>
            <a:chExt cx="3312" cy="624"/>
          </a:xfrm>
        </p:grpSpPr>
        <p:sp>
          <p:nvSpPr>
            <p:cNvPr id="237579" name="Line 11"/>
            <p:cNvSpPr>
              <a:spLocks noChangeShapeType="1"/>
            </p:cNvSpPr>
            <p:nvPr/>
          </p:nvSpPr>
          <p:spPr bwMode="auto">
            <a:xfrm>
              <a:off x="2016" y="2688"/>
              <a:ext cx="2400" cy="0"/>
            </a:xfrm>
            <a:prstGeom prst="line">
              <a:avLst/>
            </a:prstGeom>
            <a:noFill/>
            <a:ln w="57150">
              <a:solidFill>
                <a:srgbClr val="CC0000"/>
              </a:solidFill>
              <a:round/>
              <a:headEnd/>
              <a:tailEnd type="triangle" w="med" len="med"/>
            </a:ln>
            <a:effectLst/>
          </p:spPr>
          <p:txBody>
            <a:bodyPr/>
            <a:lstStyle/>
            <a:p>
              <a:endParaRPr lang="en-US"/>
            </a:p>
          </p:txBody>
        </p:sp>
        <p:sp>
          <p:nvSpPr>
            <p:cNvPr id="237580" name="Line 12"/>
            <p:cNvSpPr>
              <a:spLocks noChangeShapeType="1"/>
            </p:cNvSpPr>
            <p:nvPr/>
          </p:nvSpPr>
          <p:spPr bwMode="auto">
            <a:xfrm>
              <a:off x="1104" y="3312"/>
              <a:ext cx="2400" cy="0"/>
            </a:xfrm>
            <a:prstGeom prst="line">
              <a:avLst/>
            </a:prstGeom>
            <a:noFill/>
            <a:ln w="57150">
              <a:solidFill>
                <a:srgbClr val="CC0000"/>
              </a:solidFill>
              <a:round/>
              <a:headEnd type="triangle" w="med" len="med"/>
              <a:tailEnd/>
            </a:ln>
            <a:effectLst/>
          </p:spPr>
          <p:txBody>
            <a:bodyPr/>
            <a:lstStyle/>
            <a:p>
              <a:endParaRPr lang="en-US"/>
            </a:p>
          </p:txBody>
        </p:sp>
        <p:sp>
          <p:nvSpPr>
            <p:cNvPr id="237581" name="Line 13"/>
            <p:cNvSpPr>
              <a:spLocks noChangeShapeType="1"/>
            </p:cNvSpPr>
            <p:nvPr/>
          </p:nvSpPr>
          <p:spPr bwMode="auto">
            <a:xfrm>
              <a:off x="1808" y="2750"/>
              <a:ext cx="2400" cy="0"/>
            </a:xfrm>
            <a:prstGeom prst="line">
              <a:avLst/>
            </a:prstGeom>
            <a:noFill/>
            <a:ln w="57150">
              <a:solidFill>
                <a:srgbClr val="33CC33"/>
              </a:solidFill>
              <a:round/>
              <a:headEnd type="triangle" w="med" len="med"/>
              <a:tailEnd/>
            </a:ln>
            <a:effectLst/>
          </p:spPr>
          <p:txBody>
            <a:bodyPr/>
            <a:lstStyle/>
            <a:p>
              <a:endParaRPr lang="en-US"/>
            </a:p>
          </p:txBody>
        </p:sp>
        <p:sp>
          <p:nvSpPr>
            <p:cNvPr id="237582" name="Line 14"/>
            <p:cNvSpPr>
              <a:spLocks noChangeShapeType="1"/>
            </p:cNvSpPr>
            <p:nvPr/>
          </p:nvSpPr>
          <p:spPr bwMode="auto">
            <a:xfrm>
              <a:off x="1379" y="3227"/>
              <a:ext cx="2400" cy="0"/>
            </a:xfrm>
            <a:prstGeom prst="line">
              <a:avLst/>
            </a:prstGeom>
            <a:noFill/>
            <a:ln w="57150">
              <a:solidFill>
                <a:srgbClr val="33CC33"/>
              </a:solidFill>
              <a:round/>
              <a:headEnd/>
              <a:tailEnd type="triangle" w="med" len="med"/>
            </a:ln>
            <a:effectLst/>
          </p:spPr>
          <p:txBody>
            <a:bodyPr/>
            <a:lstStyle/>
            <a:p>
              <a:endParaRPr lang="en-US"/>
            </a:p>
          </p:txBody>
        </p:sp>
      </p:grpSp>
      <p:sp>
        <p:nvSpPr>
          <p:cNvPr id="16" name="Text Box 14"/>
          <p:cNvSpPr txBox="1">
            <a:spLocks noChangeArrowheads="1"/>
          </p:cNvSpPr>
          <p:nvPr/>
        </p:nvSpPr>
        <p:spPr bwMode="auto">
          <a:xfrm>
            <a:off x="365125" y="3200400"/>
            <a:ext cx="8245475" cy="930275"/>
          </a:xfrm>
          <a:prstGeom prst="rect">
            <a:avLst/>
          </a:prstGeom>
          <a:solidFill>
            <a:srgbClr val="A50021"/>
          </a:solidFill>
          <a:ln w="12700">
            <a:noFill/>
            <a:miter lim="800000"/>
            <a:headEnd type="none" w="sm" len="sm"/>
            <a:tailEnd type="none" w="sm" len="sm"/>
          </a:ln>
          <a:effectLst/>
        </p:spPr>
        <p:txBody>
          <a:bodyPr>
            <a:spAutoFit/>
          </a:bodyPr>
          <a:lstStyle/>
          <a:p>
            <a:pPr>
              <a:lnSpc>
                <a:spcPct val="125000"/>
              </a:lnSpc>
            </a:pPr>
            <a:r>
              <a:rPr lang="en-US" dirty="0">
                <a:solidFill>
                  <a:schemeClr val="bg1"/>
                </a:solidFill>
              </a:rPr>
              <a:t>The question </a:t>
            </a:r>
            <a:r>
              <a:rPr lang="en-US" dirty="0">
                <a:solidFill>
                  <a:schemeClr val="bg1"/>
                </a:solidFill>
                <a:latin typeface="Times New Roman"/>
              </a:rPr>
              <a:t>–</a:t>
            </a:r>
            <a:r>
              <a:rPr lang="en-US" dirty="0">
                <a:solidFill>
                  <a:schemeClr val="bg1"/>
                </a:solidFill>
              </a:rPr>
              <a:t> can the edge states be gapped out without breaking time reversal symmetry ? </a:t>
            </a:r>
          </a:p>
        </p:txBody>
      </p:sp>
      <p:sp>
        <p:nvSpPr>
          <p:cNvPr id="17" name="Text Box 15"/>
          <p:cNvSpPr txBox="1">
            <a:spLocks noChangeArrowheads="1"/>
          </p:cNvSpPr>
          <p:nvPr/>
        </p:nvSpPr>
        <p:spPr bwMode="auto">
          <a:xfrm>
            <a:off x="367948" y="4343400"/>
            <a:ext cx="8245475" cy="1349375"/>
          </a:xfrm>
          <a:prstGeom prst="rect">
            <a:avLst/>
          </a:prstGeom>
          <a:solidFill>
            <a:srgbClr val="000066"/>
          </a:solidFill>
          <a:ln w="12700">
            <a:noFill/>
            <a:miter lim="800000"/>
            <a:headEnd type="none" w="sm" len="sm"/>
            <a:tailEnd type="none" w="sm" len="sm"/>
          </a:ln>
          <a:effectLst/>
        </p:spPr>
        <p:txBody>
          <a:bodyPr>
            <a:spAutoFit/>
          </a:bodyPr>
          <a:lstStyle/>
          <a:p>
            <a:pPr>
              <a:lnSpc>
                <a:spcPct val="125000"/>
              </a:lnSpc>
            </a:pPr>
            <a:r>
              <a:rPr lang="en-US" dirty="0">
                <a:solidFill>
                  <a:schemeClr val="bg1"/>
                </a:solidFill>
              </a:rPr>
              <a:t>The answer is determined by the parity of </a:t>
            </a:r>
            <a:r>
              <a:rPr lang="en-US" dirty="0">
                <a:solidFill>
                  <a:schemeClr val="bg1"/>
                </a:solidFill>
                <a:latin typeface="Symbol" pitchFamily="18" charset="2"/>
              </a:rPr>
              <a:t>n</a:t>
            </a:r>
            <a:r>
              <a:rPr lang="en-US" dirty="0">
                <a:solidFill>
                  <a:schemeClr val="bg1"/>
                </a:solidFill>
              </a:rPr>
              <a:t>/e</a:t>
            </a:r>
            <a:r>
              <a:rPr lang="en-US" baseline="30000" dirty="0">
                <a:solidFill>
                  <a:schemeClr val="bg1"/>
                </a:solidFill>
              </a:rPr>
              <a:t>*:</a:t>
            </a:r>
          </a:p>
          <a:p>
            <a:pPr>
              <a:lnSpc>
                <a:spcPct val="125000"/>
              </a:lnSpc>
            </a:pPr>
            <a:r>
              <a:rPr lang="en-US" dirty="0">
                <a:solidFill>
                  <a:schemeClr val="bg1"/>
                </a:solidFill>
              </a:rPr>
              <a:t>Even </a:t>
            </a:r>
            <a:r>
              <a:rPr lang="en-US" dirty="0">
                <a:solidFill>
                  <a:schemeClr val="bg1"/>
                </a:solidFill>
                <a:latin typeface="Times New Roman"/>
              </a:rPr>
              <a:t>–</a:t>
            </a:r>
            <a:r>
              <a:rPr lang="en-US" dirty="0">
                <a:solidFill>
                  <a:schemeClr val="bg1"/>
                </a:solidFill>
              </a:rPr>
              <a:t>Yes</a:t>
            </a:r>
          </a:p>
          <a:p>
            <a:pPr>
              <a:lnSpc>
                <a:spcPct val="125000"/>
              </a:lnSpc>
            </a:pPr>
            <a:r>
              <a:rPr lang="en-US" dirty="0">
                <a:solidFill>
                  <a:schemeClr val="bg1"/>
                </a:solidFill>
              </a:rPr>
              <a:t>Odd - No</a:t>
            </a:r>
          </a:p>
        </p:txBody>
      </p:sp>
      <p:sp>
        <p:nvSpPr>
          <p:cNvPr id="18" name="TextBox 17"/>
          <p:cNvSpPr txBox="1"/>
          <p:nvPr/>
        </p:nvSpPr>
        <p:spPr>
          <a:xfrm>
            <a:off x="6810851" y="5269468"/>
            <a:ext cx="1723549" cy="369332"/>
          </a:xfrm>
          <a:prstGeom prst="rect">
            <a:avLst/>
          </a:prstGeom>
          <a:noFill/>
        </p:spPr>
        <p:txBody>
          <a:bodyPr wrap="none" rtlCol="0">
            <a:spAutoFit/>
          </a:bodyPr>
          <a:lstStyle/>
          <a:p>
            <a:r>
              <a:rPr lang="en-US" sz="1800" dirty="0" smtClean="0">
                <a:solidFill>
                  <a:schemeClr val="bg1"/>
                </a:solidFill>
              </a:rPr>
              <a:t>(Levin &amp; Stern)</a:t>
            </a:r>
            <a:endParaRPr lang="en-US" sz="1800" dirty="0">
              <a:solidFill>
                <a:schemeClr val="bg1"/>
              </a:solidFill>
            </a:endParaRPr>
          </a:p>
        </p:txBody>
      </p:sp>
      <p:sp>
        <p:nvSpPr>
          <p:cNvPr id="19" name="TextBox 18"/>
          <p:cNvSpPr txBox="1"/>
          <p:nvPr/>
        </p:nvSpPr>
        <p:spPr>
          <a:xfrm>
            <a:off x="762000" y="6324600"/>
            <a:ext cx="5899372" cy="430887"/>
          </a:xfrm>
          <a:prstGeom prst="rect">
            <a:avLst/>
          </a:prstGeom>
          <a:noFill/>
        </p:spPr>
        <p:txBody>
          <a:bodyPr wrap="none" rtlCol="0">
            <a:spAutoFit/>
          </a:bodyPr>
          <a:lstStyle/>
          <a:p>
            <a:r>
              <a:rPr lang="en-US" dirty="0" smtClean="0">
                <a:solidFill>
                  <a:srgbClr val="000066"/>
                </a:solidFill>
              </a:rPr>
              <a:t>Not directly </a:t>
            </a:r>
            <a:r>
              <a:rPr lang="en-US" dirty="0" err="1" smtClean="0">
                <a:solidFill>
                  <a:srgbClr val="000066"/>
                </a:solidFill>
              </a:rPr>
              <a:t>generalizable</a:t>
            </a:r>
            <a:r>
              <a:rPr lang="en-US" dirty="0" smtClean="0">
                <a:solidFill>
                  <a:srgbClr val="000066"/>
                </a:solidFill>
              </a:rPr>
              <a:t> to three dimensions</a:t>
            </a:r>
            <a:endParaRPr lang="en-US" dirty="0">
              <a:solidFill>
                <a:srgbClr val="00006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848600" cy="4154984"/>
          </a:xfrm>
          <a:prstGeom prst="rect">
            <a:avLst/>
          </a:prstGeom>
          <a:noFill/>
        </p:spPr>
        <p:txBody>
          <a:bodyPr wrap="square" rtlCol="0">
            <a:spAutoFit/>
          </a:bodyPr>
          <a:lstStyle/>
          <a:p>
            <a:pPr>
              <a:lnSpc>
                <a:spcPct val="150000"/>
              </a:lnSpc>
            </a:pPr>
            <a:r>
              <a:rPr lang="en-US" dirty="0" smtClean="0">
                <a:solidFill>
                  <a:srgbClr val="002060"/>
                </a:solidFill>
              </a:rPr>
              <a:t>Questions and answers:</a:t>
            </a:r>
          </a:p>
          <a:p>
            <a:pPr marL="457200" indent="-457200">
              <a:lnSpc>
                <a:spcPct val="150000"/>
              </a:lnSpc>
              <a:buAutoNum type="arabicPeriod"/>
            </a:pPr>
            <a:r>
              <a:rPr lang="en-US" dirty="0" smtClean="0">
                <a:solidFill>
                  <a:srgbClr val="002060"/>
                </a:solidFill>
              </a:rPr>
              <a:t>Fractional quantum spin Hall states – are the edge modes protected by time reversal symmetry?</a:t>
            </a:r>
          </a:p>
          <a:p>
            <a:pPr marL="457200" indent="-457200">
              <a:lnSpc>
                <a:spcPct val="150000"/>
              </a:lnSpc>
            </a:pPr>
            <a:r>
              <a:rPr lang="en-US" dirty="0" smtClean="0">
                <a:solidFill>
                  <a:srgbClr val="002060"/>
                </a:solidFill>
              </a:rPr>
              <a:t>	Yes, when </a:t>
            </a:r>
            <a:r>
              <a:rPr lang="en-US" dirty="0" smtClean="0">
                <a:solidFill>
                  <a:srgbClr val="002060"/>
                </a:solidFill>
                <a:latin typeface="Symbol" pitchFamily="18" charset="2"/>
              </a:rPr>
              <a:t>n</a:t>
            </a:r>
            <a:r>
              <a:rPr lang="en-US" dirty="0" smtClean="0">
                <a:solidFill>
                  <a:srgbClr val="002060"/>
                </a:solidFill>
              </a:rPr>
              <a:t>/e</a:t>
            </a:r>
            <a:r>
              <a:rPr lang="en-US" baseline="30000" dirty="0" smtClean="0">
                <a:solidFill>
                  <a:srgbClr val="002060"/>
                </a:solidFill>
              </a:rPr>
              <a:t>*</a:t>
            </a:r>
            <a:r>
              <a:rPr lang="en-US" dirty="0" smtClean="0">
                <a:solidFill>
                  <a:srgbClr val="002060"/>
                </a:solidFill>
              </a:rPr>
              <a:t> is odd </a:t>
            </a:r>
          </a:p>
          <a:p>
            <a:pPr marL="457200" indent="-457200">
              <a:lnSpc>
                <a:spcPct val="150000"/>
              </a:lnSpc>
              <a:buFontTx/>
              <a:buAutoNum type="arabicPeriod"/>
            </a:pPr>
            <a:r>
              <a:rPr lang="en-US" dirty="0" smtClean="0">
                <a:solidFill>
                  <a:srgbClr val="002060"/>
                </a:solidFill>
              </a:rPr>
              <a:t>Can there be interesting structure at the edge when the protecting symmetries are broken?</a:t>
            </a:r>
          </a:p>
          <a:p>
            <a:pPr marL="457200" indent="-457200">
              <a:lnSpc>
                <a:spcPct val="150000"/>
              </a:lnSpc>
            </a:pPr>
            <a:r>
              <a:rPr lang="en-US" dirty="0" smtClean="0">
                <a:solidFill>
                  <a:srgbClr val="002060"/>
                </a:solidFill>
              </a:rPr>
              <a:t>For the integer quantum spin Hall state: </a:t>
            </a:r>
          </a:p>
          <a:p>
            <a:pPr marL="457200" indent="-457200">
              <a:lnSpc>
                <a:spcPct val="150000"/>
              </a:lnSpc>
            </a:pPr>
            <a:endParaRPr lang="en-US" dirty="0" smtClean="0">
              <a:solidFill>
                <a:srgbClr val="002060"/>
              </a:solidFill>
            </a:endParaRPr>
          </a:p>
        </p:txBody>
      </p:sp>
      <p:grpSp>
        <p:nvGrpSpPr>
          <p:cNvPr id="6" name="Group 15"/>
          <p:cNvGrpSpPr>
            <a:grpSpLocks/>
          </p:cNvGrpSpPr>
          <p:nvPr/>
        </p:nvGrpSpPr>
        <p:grpSpPr bwMode="auto">
          <a:xfrm>
            <a:off x="1752600" y="4782845"/>
            <a:ext cx="6705600" cy="152400"/>
            <a:chOff x="1104" y="3227"/>
            <a:chExt cx="2675" cy="85"/>
          </a:xfrm>
        </p:grpSpPr>
        <p:sp>
          <p:nvSpPr>
            <p:cNvPr id="8" name="Line 12"/>
            <p:cNvSpPr>
              <a:spLocks noChangeShapeType="1"/>
            </p:cNvSpPr>
            <p:nvPr/>
          </p:nvSpPr>
          <p:spPr bwMode="auto">
            <a:xfrm>
              <a:off x="1104" y="3312"/>
              <a:ext cx="2400" cy="0"/>
            </a:xfrm>
            <a:prstGeom prst="line">
              <a:avLst/>
            </a:prstGeom>
            <a:noFill/>
            <a:ln w="57150">
              <a:solidFill>
                <a:srgbClr val="CC0000"/>
              </a:solidFill>
              <a:round/>
              <a:headEnd type="triangle" w="med" len="med"/>
              <a:tailEnd/>
            </a:ln>
            <a:effectLst/>
          </p:spPr>
          <p:txBody>
            <a:bodyPr/>
            <a:lstStyle/>
            <a:p>
              <a:endParaRPr lang="en-US"/>
            </a:p>
          </p:txBody>
        </p:sp>
        <p:sp>
          <p:nvSpPr>
            <p:cNvPr id="10" name="Line 14"/>
            <p:cNvSpPr>
              <a:spLocks noChangeShapeType="1"/>
            </p:cNvSpPr>
            <p:nvPr/>
          </p:nvSpPr>
          <p:spPr bwMode="auto">
            <a:xfrm>
              <a:off x="1379" y="3227"/>
              <a:ext cx="2400" cy="0"/>
            </a:xfrm>
            <a:prstGeom prst="line">
              <a:avLst/>
            </a:prstGeom>
            <a:noFill/>
            <a:ln w="57150">
              <a:solidFill>
                <a:srgbClr val="33CC33"/>
              </a:solidFill>
              <a:round/>
              <a:headEnd/>
              <a:tailEnd type="triangle" w="med" len="med"/>
            </a:ln>
            <a:effectLst/>
          </p:spPr>
          <p:txBody>
            <a:bodyPr/>
            <a:lstStyle/>
            <a:p>
              <a:endParaRPr lang="en-US"/>
            </a:p>
          </p:txBody>
        </p:sp>
      </p:grpSp>
      <p:sp>
        <p:nvSpPr>
          <p:cNvPr id="11" name="Rectangle 10"/>
          <p:cNvSpPr/>
          <p:nvPr/>
        </p:nvSpPr>
        <p:spPr bwMode="auto">
          <a:xfrm>
            <a:off x="2819400" y="4554245"/>
            <a:ext cx="2209800" cy="609600"/>
          </a:xfrm>
          <a:prstGeom prst="rect">
            <a:avLst/>
          </a:prstGeom>
          <a:solidFill>
            <a:schemeClr val="accent6">
              <a:lumMod val="50000"/>
            </a:scheme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Arial Unicode MS" pitchFamily="34" charset="-128"/>
                <a:cs typeface="Times New Roman" pitchFamily="18" charset="0"/>
              </a:rPr>
              <a:t>Super-conductor</a:t>
            </a:r>
          </a:p>
        </p:txBody>
      </p:sp>
      <p:sp>
        <p:nvSpPr>
          <p:cNvPr id="12" name="Rectangle 11"/>
          <p:cNvSpPr/>
          <p:nvPr/>
        </p:nvSpPr>
        <p:spPr bwMode="auto">
          <a:xfrm>
            <a:off x="5084285" y="4552407"/>
            <a:ext cx="1905000" cy="609600"/>
          </a:xfrm>
          <a:prstGeom prst="rect">
            <a:avLst/>
          </a:prstGeom>
          <a:solidFill>
            <a:srgbClr val="BC8F00"/>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err="1" smtClean="0">
                <a:ln>
                  <a:noFill/>
                </a:ln>
                <a:solidFill>
                  <a:schemeClr val="bg1"/>
                </a:solidFill>
                <a:effectLst/>
                <a:latin typeface="Arial Unicode MS" pitchFamily="34" charset="-128"/>
                <a:cs typeface="Times New Roman" pitchFamily="18" charset="0"/>
              </a:rPr>
              <a:t>ferromagnet</a:t>
            </a:r>
            <a:endParaRPr kumimoji="0" lang="en-US" sz="2200" b="0" i="0" u="none" strike="noStrike" cap="none" normalizeH="0" baseline="0" dirty="0" smtClean="0">
              <a:ln>
                <a:noFill/>
              </a:ln>
              <a:solidFill>
                <a:schemeClr val="bg1"/>
              </a:solidFill>
              <a:effectLst/>
              <a:latin typeface="Arial Unicode MS" pitchFamily="34" charset="-128"/>
              <a:cs typeface="Times New Roman" pitchFamily="18" charset="0"/>
            </a:endParaRPr>
          </a:p>
        </p:txBody>
      </p:sp>
      <p:sp>
        <p:nvSpPr>
          <p:cNvPr id="13" name="TextBox 12"/>
          <p:cNvSpPr txBox="1"/>
          <p:nvPr/>
        </p:nvSpPr>
        <p:spPr>
          <a:xfrm>
            <a:off x="4027583" y="5505056"/>
            <a:ext cx="2148345" cy="430887"/>
          </a:xfrm>
          <a:prstGeom prst="rect">
            <a:avLst/>
          </a:prstGeom>
          <a:noFill/>
        </p:spPr>
        <p:txBody>
          <a:bodyPr wrap="none" rtlCol="0">
            <a:spAutoFit/>
          </a:bodyPr>
          <a:lstStyle/>
          <a:p>
            <a:r>
              <a:rPr lang="en-US" dirty="0" err="1" smtClean="0">
                <a:solidFill>
                  <a:srgbClr val="002060"/>
                </a:solidFill>
              </a:rPr>
              <a:t>Majorana</a:t>
            </a:r>
            <a:r>
              <a:rPr lang="en-US" dirty="0" smtClean="0">
                <a:solidFill>
                  <a:srgbClr val="002060"/>
                </a:solidFill>
              </a:rPr>
              <a:t> mode</a:t>
            </a:r>
          </a:p>
        </p:txBody>
      </p:sp>
      <p:sp>
        <p:nvSpPr>
          <p:cNvPr id="14" name="Left Brace 13"/>
          <p:cNvSpPr/>
          <p:nvPr/>
        </p:nvSpPr>
        <p:spPr bwMode="auto">
          <a:xfrm rot="5400000">
            <a:off x="4914900" y="4439945"/>
            <a:ext cx="304800" cy="1905000"/>
          </a:xfrm>
          <a:prstGeom prst="leftBrace">
            <a:avLst/>
          </a:prstGeom>
          <a:no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5" name="Right Arrow 14"/>
          <p:cNvSpPr/>
          <p:nvPr/>
        </p:nvSpPr>
        <p:spPr bwMode="auto">
          <a:xfrm>
            <a:off x="1066800" y="6306845"/>
            <a:ext cx="609600" cy="228600"/>
          </a:xfrm>
          <a:prstGeom prst="rightArrow">
            <a:avLst/>
          </a:prstGeom>
          <a:solidFill>
            <a:schemeClr val="accent2">
              <a:lumMod val="50000"/>
            </a:scheme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6" name="TextBox 15"/>
          <p:cNvSpPr txBox="1"/>
          <p:nvPr/>
        </p:nvSpPr>
        <p:spPr>
          <a:xfrm>
            <a:off x="1749843" y="6198513"/>
            <a:ext cx="6825908" cy="430887"/>
          </a:xfrm>
          <a:prstGeom prst="rect">
            <a:avLst/>
          </a:prstGeom>
          <a:noFill/>
        </p:spPr>
        <p:txBody>
          <a:bodyPr wrap="none" rtlCol="0">
            <a:spAutoFit/>
          </a:bodyPr>
          <a:lstStyle/>
          <a:p>
            <a:r>
              <a:rPr lang="en-US" dirty="0" smtClean="0">
                <a:solidFill>
                  <a:srgbClr val="002060"/>
                </a:solidFill>
              </a:rPr>
              <a:t>Ground state degeneracy, Non-</a:t>
            </a:r>
            <a:r>
              <a:rPr lang="en-US" dirty="0" err="1" smtClean="0">
                <a:solidFill>
                  <a:srgbClr val="002060"/>
                </a:solidFill>
              </a:rPr>
              <a:t>abelian</a:t>
            </a:r>
            <a:r>
              <a:rPr lang="en-US" dirty="0" smtClean="0">
                <a:solidFill>
                  <a:srgbClr val="002060"/>
                </a:solidFill>
              </a:rPr>
              <a:t> statistics etc. </a:t>
            </a:r>
          </a:p>
        </p:txBody>
      </p:sp>
      <p:sp>
        <p:nvSpPr>
          <p:cNvPr id="17" name="Rectangle 16"/>
          <p:cNvSpPr/>
          <p:nvPr/>
        </p:nvSpPr>
        <p:spPr bwMode="auto">
          <a:xfrm>
            <a:off x="457200" y="1295400"/>
            <a:ext cx="8382000" cy="1600200"/>
          </a:xfrm>
          <a:prstGeom prst="rect">
            <a:avLst/>
          </a:prstGeom>
          <a:solidFill>
            <a:srgbClr val="FFFFFF">
              <a:alpha val="78039"/>
            </a:srgbClr>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
        <p:nvSpPr>
          <p:cNvPr id="18" name="Rectangle 17"/>
          <p:cNvSpPr/>
          <p:nvPr/>
        </p:nvSpPr>
        <p:spPr bwMode="auto">
          <a:xfrm>
            <a:off x="304800" y="3886200"/>
            <a:ext cx="8458200" cy="2743200"/>
          </a:xfrm>
          <a:prstGeom prst="rect">
            <a:avLst/>
          </a:prstGeom>
          <a:solidFill>
            <a:srgbClr val="FFFFFF"/>
          </a:solidFill>
          <a:ln w="12700" cap="flat"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accent2"/>
              </a:solidFill>
              <a:effectLst/>
              <a:latin typeface="Arial Unicode MS" pitchFamily="34" charset="-128"/>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accent2"/>
            </a:solidFill>
            <a:effectLst/>
            <a:latin typeface="Arial Unicode MS" pitchFamily="34" charset="-128"/>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accent2"/>
            </a:solidFill>
            <a:effectLst/>
            <a:latin typeface="Arial Unicode MS" pitchFamily="34" charset="-128"/>
            <a:cs typeface="Times New Roman" pitchFamily="18" charset="0"/>
          </a:defRPr>
        </a:defPPr>
      </a:lstStyle>
    </a:lnDef>
    <a:txDef>
      <a:spPr>
        <a:noFill/>
      </a:spPr>
      <a:bodyPr wrap="none" rtlCol="0">
        <a:spAutoFit/>
      </a:bodyPr>
      <a:lstStyle>
        <a:defPPr>
          <a:defRPr dirty="0" smtClean="0">
            <a:solidFill>
              <a:srgbClr val="002060"/>
            </a:solidFill>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82311</TotalTime>
  <Words>1273</Words>
  <Application>Microsoft Office PowerPoint</Application>
  <PresentationFormat>On-screen Show (4:3)</PresentationFormat>
  <Paragraphs>205</Paragraphs>
  <Slides>23</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Default Design</vt:lpstr>
      <vt:lpstr>משוואה</vt:lpstr>
      <vt:lpstr>Equation</vt:lpstr>
      <vt:lpstr>From fractionalized topological insulators to fractionalized Majoranas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WI CMD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A.Stern</dc:creator>
  <cp:lastModifiedBy>stern</cp:lastModifiedBy>
  <cp:revision>896</cp:revision>
  <dcterms:created xsi:type="dcterms:W3CDTF">2002-12-01T06:50:50Z</dcterms:created>
  <dcterms:modified xsi:type="dcterms:W3CDTF">2012-06-27T05:23:19Z</dcterms:modified>
</cp:coreProperties>
</file>