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7"/>
  </p:notesMasterIdLst>
  <p:sldIdLst>
    <p:sldId id="293" r:id="rId2"/>
    <p:sldId id="292" r:id="rId3"/>
    <p:sldId id="257" r:id="rId4"/>
    <p:sldId id="275" r:id="rId5"/>
    <p:sldId id="284" r:id="rId6"/>
    <p:sldId id="285" r:id="rId7"/>
    <p:sldId id="277" r:id="rId8"/>
    <p:sldId id="287" r:id="rId9"/>
    <p:sldId id="276" r:id="rId10"/>
    <p:sldId id="279" r:id="rId11"/>
    <p:sldId id="282" r:id="rId12"/>
    <p:sldId id="283" r:id="rId13"/>
    <p:sldId id="286" r:id="rId14"/>
    <p:sldId id="290" r:id="rId15"/>
    <p:sldId id="260" r:id="rId16"/>
  </p:sldIdLst>
  <p:sldSz cx="9144000" cy="5143500" type="screen16x9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BB3F"/>
    <a:srgbClr val="1883B8"/>
    <a:srgbClr val="009999"/>
    <a:srgbClr val="D60093"/>
    <a:srgbClr val="66CCFF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800" autoAdjust="0"/>
  </p:normalViewPr>
  <p:slideViewPr>
    <p:cSldViewPr>
      <p:cViewPr>
        <p:scale>
          <a:sx n="110" d="100"/>
          <a:sy n="110" d="100"/>
        </p:scale>
        <p:origin x="-658" y="-10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1AB892-FBBA-45FC-9DD4-866506A3AE87}" type="datetimeFigureOut">
              <a:rPr lang="it-IT" smtClean="0"/>
              <a:t>11/10/2022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D8B348-E017-482B-BADD-1C21452F941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72087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8B348-E017-482B-BADD-1C21452F9411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894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8B348-E017-482B-BADD-1C21452F9411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8945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8B348-E017-482B-BADD-1C21452F9411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8945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8B348-E017-482B-BADD-1C21452F9411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8945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8B348-E017-482B-BADD-1C21452F9411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8945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8B348-E017-482B-BADD-1C21452F9411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8945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8B348-E017-482B-BADD-1C21452F9411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8945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8B348-E017-482B-BADD-1C21452F9411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8945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8B348-E017-482B-BADD-1C21452F9411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8945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8B348-E017-482B-BADD-1C21452F9411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8945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8B348-E017-482B-BADD-1C21452F9411}" type="slidenum">
              <a:rPr lang="it-IT" smtClean="0"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894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3429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B1D08-1554-42F3-9DE2-8A407146F1A4}" type="datetime1">
              <a:rPr lang="it-IT" smtClean="0"/>
              <a:t>11/10/2022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/>
              <a:t>‹N›</a:t>
            </a:fld>
            <a:endParaRPr lang="it-I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2914650"/>
            <a:ext cx="6400800" cy="131445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05916"/>
            <a:ext cx="7772400" cy="1102519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05979"/>
            <a:ext cx="7924800" cy="85725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6C5BA-BC13-45EF-8AFF-29326BA83832}" type="datetime1">
              <a:rPr lang="it-IT" smtClean="0"/>
              <a:t>11/10/2022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/>
              <a:t>‹N›</a:t>
            </a:fld>
            <a:endParaRPr lang="it-IT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200150"/>
            <a:ext cx="7924800" cy="30861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3721894"/>
            <a:ext cx="7885113" cy="1021556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2596754"/>
            <a:ext cx="7885113" cy="1125140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46B66-EC88-4737-9D40-3DF340DB8D15}" type="datetime1">
              <a:rPr lang="it-IT" smtClean="0"/>
              <a:t>11/10/2022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200150"/>
            <a:ext cx="3733800" cy="30861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200150"/>
            <a:ext cx="3733800" cy="30861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05979"/>
            <a:ext cx="7924800" cy="85725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7CC40-CCE6-4265-9A71-3C27B19B8875}" type="datetime1">
              <a:rPr lang="it-IT" smtClean="0"/>
              <a:t>11/10/2022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57350"/>
            <a:ext cx="3733800" cy="26289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57350"/>
            <a:ext cx="3733800" cy="26289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05979"/>
            <a:ext cx="79248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200150"/>
            <a:ext cx="3733800" cy="431006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200150"/>
            <a:ext cx="3733800" cy="431006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DFAB-B428-4CB4-BF53-2E27DD154A24}" type="datetime1">
              <a:rPr lang="it-IT" smtClean="0"/>
              <a:t>11/10/2022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05979"/>
            <a:ext cx="7924800" cy="85725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D0B1C-66C6-4DC0-9EE6-FDC5F7E15EAD}" type="datetime1">
              <a:rPr lang="it-IT" smtClean="0"/>
              <a:t>11/10/2022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F5996-D25F-4F74-A1EA-53347075B542}" type="datetime1">
              <a:rPr lang="it-IT" smtClean="0"/>
              <a:t>11/10/2022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085850"/>
            <a:ext cx="4648200" cy="32004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085850"/>
            <a:ext cx="2971800" cy="82296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1910919"/>
            <a:ext cx="2971800" cy="2375332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FFA0-D85F-4D52-B6BE-6382CCFB7C0A}" type="datetime1">
              <a:rPr lang="it-IT" smtClean="0"/>
              <a:t>11/10/2022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085850"/>
            <a:ext cx="2971800" cy="82296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085850"/>
            <a:ext cx="3419856" cy="260604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1910918"/>
            <a:ext cx="2971800" cy="1803832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8A821-BE8A-4EC2-BC1F-53A897D1A130}" type="datetime1">
              <a:rPr lang="it-IT" smtClean="0"/>
              <a:t>11/10/2022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577C4-1A04-43C1-A413-0401A54D1516}" type="datetime1">
              <a:rPr lang="it-IT" smtClean="0"/>
              <a:t>11/10/2022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52993-0F08-4117-A70E-D4532FE36B4A}" type="datetime1">
              <a:rPr lang="it-IT" smtClean="0"/>
              <a:t>11/10/2022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05979"/>
            <a:ext cx="7924800" cy="85725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200151"/>
            <a:ext cx="79248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4767263"/>
            <a:ext cx="15240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DA75CC52-0F03-4DD7-9D5A-2BBFE9C8205B}" type="datetime1">
              <a:rPr lang="it-IT" smtClean="0"/>
              <a:t>11/10/2022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4767263"/>
            <a:ext cx="990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D4614B6C-5C35-4983-8058-B12A841D1EDA}" type="slidenum">
              <a:rPr lang="it-IT" smtClean="0"/>
              <a:t>‹N›</a:t>
            </a:fld>
            <a:endParaRPr lang="it-I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microsoft.com/office/2007/relationships/hdphoto" Target="../media/hdphoto4.wdp"/><Relationship Id="rId3" Type="http://schemas.openxmlformats.org/officeDocument/2006/relationships/image" Target="../media/image14.png"/><Relationship Id="rId7" Type="http://schemas.openxmlformats.org/officeDocument/2006/relationships/image" Target="../media/image9.jpg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openxmlformats.org/officeDocument/2006/relationships/image" Target="../media/image13.jpeg"/><Relationship Id="rId9" Type="http://schemas.openxmlformats.org/officeDocument/2006/relationships/image" Target="../media/image18.png"/><Relationship Id="rId1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9.jp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1.jp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4.png"/><Relationship Id="rId4" Type="http://schemas.openxmlformats.org/officeDocument/2006/relationships/image" Target="../media/image2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29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40.png"/><Relationship Id="rId3" Type="http://schemas.openxmlformats.org/officeDocument/2006/relationships/image" Target="../media/image11.jpg"/><Relationship Id="rId7" Type="http://schemas.microsoft.com/office/2007/relationships/hdphoto" Target="../media/hdphoto5.wdp"/><Relationship Id="rId12" Type="http://schemas.openxmlformats.org/officeDocument/2006/relationships/image" Target="../media/image370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microsoft.com/office/2007/relationships/hdphoto" Target="../media/hdphoto7.wdp"/><Relationship Id="rId5" Type="http://schemas.openxmlformats.org/officeDocument/2006/relationships/image" Target="../media/image34.png"/><Relationship Id="rId15" Type="http://schemas.openxmlformats.org/officeDocument/2006/relationships/image" Target="../media/image350.png"/><Relationship Id="rId10" Type="http://schemas.openxmlformats.org/officeDocument/2006/relationships/image" Target="../media/image36.png"/><Relationship Id="rId4" Type="http://schemas.openxmlformats.org/officeDocument/2006/relationships/image" Target="../media/image33.png"/><Relationship Id="rId9" Type="http://schemas.microsoft.com/office/2007/relationships/hdphoto" Target="../media/hdphoto6.wdp"/><Relationship Id="rId1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8.png"/><Relationship Id="rId3" Type="http://schemas.openxmlformats.org/officeDocument/2006/relationships/image" Target="../media/image43.png"/><Relationship Id="rId12" Type="http://schemas.openxmlformats.org/officeDocument/2006/relationships/image" Target="../media/image4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11" Type="http://schemas.openxmlformats.org/officeDocument/2006/relationships/image" Target="../media/image44.png"/><Relationship Id="rId15" Type="http://schemas.openxmlformats.org/officeDocument/2006/relationships/image" Target="../media/image50.png"/><Relationship Id="rId10" Type="http://schemas.openxmlformats.org/officeDocument/2006/relationships/image" Target="../media/image45.png"/><Relationship Id="rId4" Type="http://schemas.microsoft.com/office/2007/relationships/hdphoto" Target="../media/hdphoto8.wdp"/><Relationship Id="rId9" Type="http://schemas.openxmlformats.org/officeDocument/2006/relationships/image" Target="../media/image47.png"/><Relationship Id="rId14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61.png"/><Relationship Id="rId3" Type="http://schemas.openxmlformats.org/officeDocument/2006/relationships/image" Target="../media/image510.png"/><Relationship Id="rId7" Type="http://schemas.openxmlformats.org/officeDocument/2006/relationships/image" Target="../media/image53.png"/><Relationship Id="rId12" Type="http://schemas.openxmlformats.org/officeDocument/2006/relationships/image" Target="../media/image5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11" Type="http://schemas.openxmlformats.org/officeDocument/2006/relationships/image" Target="../media/image58.png"/><Relationship Id="rId5" Type="http://schemas.openxmlformats.org/officeDocument/2006/relationships/image" Target="../media/image49.png"/><Relationship Id="rId10" Type="http://schemas.openxmlformats.org/officeDocument/2006/relationships/image" Target="../media/image56.png"/><Relationship Id="rId4" Type="http://schemas.openxmlformats.org/officeDocument/2006/relationships/image" Target="../media/image51.png"/><Relationship Id="rId9" Type="http://schemas.openxmlformats.org/officeDocument/2006/relationships/image" Target="../media/image5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2.png"/><Relationship Id="rId7" Type="http://schemas.openxmlformats.org/officeDocument/2006/relationships/image" Target="../media/image6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0.png"/><Relationship Id="rId10" Type="http://schemas.openxmlformats.org/officeDocument/2006/relationships/image" Target="../media/image69.png"/><Relationship Id="rId4" Type="http://schemas.openxmlformats.org/officeDocument/2006/relationships/image" Target="../media/image59.png"/><Relationship Id="rId9" Type="http://schemas.openxmlformats.org/officeDocument/2006/relationships/image" Target="../media/image6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9.wdp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microsoft.com/office/2007/relationships/hdphoto" Target="../media/hdphoto10.wdp"/><Relationship Id="rId7" Type="http://schemas.openxmlformats.org/officeDocument/2006/relationships/image" Target="../media/image73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5" Type="http://schemas.openxmlformats.org/officeDocument/2006/relationships/image" Target="../media/image71.jpeg"/><Relationship Id="rId4" Type="http://schemas.openxmlformats.org/officeDocument/2006/relationships/image" Target="../media/image7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467544" y="3507854"/>
            <a:ext cx="35753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err="1" smtClean="0">
                <a:latin typeface="Bookman Old Style" pitchFamily="18" charset="0"/>
              </a:rPr>
              <a:t>Marienza</a:t>
            </a:r>
            <a:r>
              <a:rPr lang="it-IT" sz="1600" dirty="0" smtClean="0">
                <a:latin typeface="Bookman Old Style" pitchFamily="18" charset="0"/>
              </a:rPr>
              <a:t> Caldarola</a:t>
            </a:r>
          </a:p>
          <a:p>
            <a:pPr algn="r"/>
            <a:endParaRPr lang="it-IT" sz="1400" dirty="0" smtClean="0">
              <a:latin typeface="Bookman Old Style" pitchFamily="18" charset="0"/>
            </a:endParaRPr>
          </a:p>
        </p:txBody>
      </p:sp>
      <p:pic>
        <p:nvPicPr>
          <p:cNvPr id="3074" name="Picture 2" descr="C:\Users\Pc\Desktop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324499"/>
            <a:ext cx="576878" cy="569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sellaDiTesto 8"/>
          <p:cNvSpPr txBox="1"/>
          <p:nvPr/>
        </p:nvSpPr>
        <p:spPr>
          <a:xfrm>
            <a:off x="2771800" y="4326285"/>
            <a:ext cx="187220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dirty="0" smtClean="0">
                <a:latin typeface="Times New Roman" pitchFamily="18" charset="0"/>
                <a:cs typeface="Times New Roman" pitchFamily="18" charset="0"/>
              </a:rPr>
              <a:t>Dipartimento di Fisica e Astronomia </a:t>
            </a:r>
          </a:p>
          <a:p>
            <a:r>
              <a:rPr lang="it-IT" sz="1100" dirty="0" smtClean="0"/>
              <a:t>“</a:t>
            </a:r>
            <a:r>
              <a:rPr lang="it-IT" sz="1100" dirty="0" smtClean="0">
                <a:latin typeface="Times New Roman" pitchFamily="18" charset="0"/>
                <a:cs typeface="Times New Roman" pitchFamily="18" charset="0"/>
              </a:rPr>
              <a:t>Galileo Galilei</a:t>
            </a:r>
            <a:r>
              <a:rPr lang="it-IT" sz="1100" dirty="0" smtClean="0"/>
              <a:t>”</a:t>
            </a:r>
            <a:endParaRPr lang="it-IT" sz="11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95" y="4324499"/>
            <a:ext cx="1444077" cy="652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Log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299942"/>
            <a:ext cx="457226" cy="61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503861" y="1779662"/>
            <a:ext cx="64447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err="1">
                <a:latin typeface="Bookman Old Style" pitchFamily="18" charset="0"/>
              </a:rPr>
              <a:t>Women</a:t>
            </a:r>
            <a:r>
              <a:rPr lang="it-IT" sz="2000" dirty="0">
                <a:latin typeface="Bookman Old Style" pitchFamily="18" charset="0"/>
              </a:rPr>
              <a:t> in </a:t>
            </a:r>
            <a:r>
              <a:rPr lang="it-IT" sz="2000" dirty="0" err="1">
                <a:latin typeface="Bookman Old Style" pitchFamily="18" charset="0"/>
              </a:rPr>
              <a:t>Theoretical</a:t>
            </a:r>
            <a:r>
              <a:rPr lang="it-IT" sz="2000" dirty="0">
                <a:latin typeface="Bookman Old Style" pitchFamily="18" charset="0"/>
              </a:rPr>
              <a:t> </a:t>
            </a:r>
            <a:r>
              <a:rPr lang="it-IT" sz="2000" dirty="0" err="1" smtClean="0">
                <a:latin typeface="Bookman Old Style" pitchFamily="18" charset="0"/>
              </a:rPr>
              <a:t>Physics</a:t>
            </a:r>
            <a:r>
              <a:rPr lang="it-IT" sz="2000" dirty="0" smtClean="0">
                <a:latin typeface="Bookman Old Style" pitchFamily="18" charset="0"/>
              </a:rPr>
              <a:t> </a:t>
            </a:r>
          </a:p>
          <a:p>
            <a:r>
              <a:rPr lang="it-IT" sz="2000" dirty="0" smtClean="0">
                <a:latin typeface="Bookman Old Style" pitchFamily="18" charset="0"/>
              </a:rPr>
              <a:t>Premio </a:t>
            </a:r>
            <a:r>
              <a:rPr lang="it-IT" sz="2000" dirty="0">
                <a:latin typeface="Bookman Old Style" pitchFamily="18" charset="0"/>
              </a:rPr>
              <a:t>Nazionale “Milla Baldo </a:t>
            </a:r>
            <a:r>
              <a:rPr lang="it-IT" sz="2000" dirty="0" err="1">
                <a:latin typeface="Bookman Old Style" pitchFamily="18" charset="0"/>
              </a:rPr>
              <a:t>Ceolin</a:t>
            </a:r>
            <a:r>
              <a:rPr lang="it-IT" sz="2000" dirty="0">
                <a:latin typeface="Bookman Old Style" pitchFamily="18" charset="0"/>
              </a:rPr>
              <a:t>" </a:t>
            </a:r>
            <a:r>
              <a:rPr lang="it-IT" sz="2000" dirty="0" smtClean="0">
                <a:latin typeface="Bookman Old Style" pitchFamily="18" charset="0"/>
              </a:rPr>
              <a:t>2021</a:t>
            </a:r>
          </a:p>
          <a:p>
            <a:pPr algn="r"/>
            <a:endParaRPr lang="it-IT" sz="2000" dirty="0">
              <a:latin typeface="Bookman Old Style" pitchFamily="18" charset="0"/>
            </a:endParaRPr>
          </a:p>
          <a:p>
            <a:r>
              <a:rPr lang="it-IT" sz="1200" dirty="0" smtClean="0">
                <a:latin typeface="Bookman Old Style" pitchFamily="18" charset="0"/>
              </a:rPr>
              <a:t>Firenze, 21/10/22</a:t>
            </a:r>
            <a:endParaRPr lang="it-IT" dirty="0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2" t="6988" r="11286" b="5815"/>
          <a:stretch/>
        </p:blipFill>
        <p:spPr bwMode="auto">
          <a:xfrm>
            <a:off x="8028384" y="4323759"/>
            <a:ext cx="966566" cy="602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7" t="11351" r="44903" b="41697"/>
          <a:stretch/>
        </p:blipFill>
        <p:spPr bwMode="auto">
          <a:xfrm>
            <a:off x="5278652" y="4332521"/>
            <a:ext cx="2354124" cy="593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5842"/>
          <a:stretch/>
        </p:blipFill>
        <p:spPr bwMode="auto">
          <a:xfrm>
            <a:off x="-122118" y="-92546"/>
            <a:ext cx="9374638" cy="15766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290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sellaDiTesto 6"/>
          <p:cNvSpPr txBox="1"/>
          <p:nvPr/>
        </p:nvSpPr>
        <p:spPr>
          <a:xfrm>
            <a:off x="204517" y="3579862"/>
            <a:ext cx="623969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Supervisore</a:t>
            </a:r>
            <a:r>
              <a:rPr lang="en-US" sz="1200" dirty="0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:</a:t>
            </a:r>
          </a:p>
          <a:p>
            <a:r>
              <a:rPr lang="en-US" sz="1200" dirty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	</a:t>
            </a:r>
            <a:r>
              <a:rPr lang="it-IT" sz="1200" dirty="0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Prof. </a:t>
            </a:r>
            <a:r>
              <a:rPr lang="it-IT" sz="1200" dirty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Nicola Bartolo  </a:t>
            </a:r>
            <a:endParaRPr lang="it-IT" sz="1200" dirty="0" smtClean="0">
              <a:blipFill>
                <a:blip r:embed="rId2"/>
                <a:stretch>
                  <a:fillRect/>
                </a:stretch>
              </a:blipFill>
              <a:latin typeface="Bookman Old Style" pitchFamily="18" charset="0"/>
            </a:endParaRPr>
          </a:p>
          <a:p>
            <a:r>
              <a:rPr lang="it-IT" sz="1200" dirty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	</a:t>
            </a:r>
            <a:r>
              <a:rPr lang="it-IT" sz="900" dirty="0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(Università degli Studi di </a:t>
            </a:r>
            <a:r>
              <a:rPr lang="it-IT" sz="900" dirty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Padova</a:t>
            </a:r>
            <a:r>
              <a:rPr lang="it-IT" sz="900" dirty="0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)</a:t>
            </a:r>
            <a:br>
              <a:rPr lang="it-IT" sz="900" dirty="0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</a:br>
            <a:endParaRPr lang="it-IT" sz="900" dirty="0">
              <a:blipFill>
                <a:blip r:embed="rId2"/>
                <a:stretch>
                  <a:fillRect/>
                </a:stretch>
              </a:blipFill>
              <a:latin typeface="Bookman Old Style" pitchFamily="18" charset="0"/>
            </a:endParaRPr>
          </a:p>
          <a:p>
            <a:r>
              <a:rPr lang="it-IT" sz="1200" dirty="0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Co-</a:t>
            </a:r>
            <a:r>
              <a:rPr lang="en-US" sz="1200" dirty="0" err="1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supervisori</a:t>
            </a:r>
            <a:r>
              <a:rPr lang="en-US" sz="1200" dirty="0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:</a:t>
            </a:r>
            <a:endParaRPr lang="it-IT" sz="1200" dirty="0" smtClean="0">
              <a:blipFill>
                <a:blip r:embed="rId2"/>
                <a:stretch>
                  <a:fillRect/>
                </a:stretch>
              </a:blipFill>
              <a:latin typeface="Bookman Old Style" pitchFamily="18" charset="0"/>
            </a:endParaRPr>
          </a:p>
          <a:p>
            <a:r>
              <a:rPr lang="it-IT" sz="1200" dirty="0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	Prof. </a:t>
            </a:r>
            <a:r>
              <a:rPr lang="it-IT" sz="1200" dirty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Jens </a:t>
            </a:r>
            <a:r>
              <a:rPr lang="it-IT" sz="1200" dirty="0" err="1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Chluba</a:t>
            </a:r>
            <a:r>
              <a:rPr lang="it-IT" sz="1200" dirty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,  </a:t>
            </a:r>
            <a:r>
              <a:rPr lang="it-IT" sz="1200" dirty="0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Dr. Andrea </a:t>
            </a:r>
            <a:r>
              <a:rPr lang="it-IT" sz="1200" dirty="0" err="1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Ravenni</a:t>
            </a:r>
            <a:r>
              <a:rPr lang="it-IT" sz="1200" dirty="0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 </a:t>
            </a:r>
            <a:r>
              <a:rPr lang="it-IT" sz="1200" dirty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/>
            </a:r>
            <a:br>
              <a:rPr lang="it-IT" sz="1200" dirty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</a:br>
            <a:r>
              <a:rPr lang="it-IT" sz="1200" dirty="0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	</a:t>
            </a:r>
            <a:r>
              <a:rPr lang="it-IT" sz="900" dirty="0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(</a:t>
            </a:r>
            <a:r>
              <a:rPr lang="it-IT" sz="900" dirty="0" err="1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Jodrell</a:t>
            </a:r>
            <a:r>
              <a:rPr lang="it-IT" sz="900" dirty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 </a:t>
            </a:r>
            <a:r>
              <a:rPr lang="it-IT" sz="900" dirty="0" err="1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Bank</a:t>
            </a:r>
            <a:r>
              <a:rPr lang="it-IT" sz="900" dirty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 Centre for </a:t>
            </a:r>
            <a:r>
              <a:rPr lang="it-IT" sz="900" dirty="0" err="1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Astrophysics</a:t>
            </a:r>
            <a:r>
              <a:rPr lang="en-US" sz="900" dirty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, The University of Manchester)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0" y="1515437"/>
            <a:ext cx="9138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blipFill>
                  <a:blip r:embed="rId2"/>
                  <a:stretch>
                    <a:fillRect/>
                  </a:stretch>
                </a:blipFill>
                <a:latin typeface="Century Schoolbook" pitchFamily="18" charset="0"/>
              </a:rPr>
              <a:t>TESI MAGISTRALE:</a:t>
            </a:r>
            <a:br>
              <a:rPr lang="en-US" b="1" dirty="0" smtClean="0">
                <a:blipFill>
                  <a:blip r:embed="rId2"/>
                  <a:stretch>
                    <a:fillRect/>
                  </a:stretch>
                </a:blipFill>
                <a:latin typeface="Century Schoolbook" pitchFamily="18" charset="0"/>
              </a:rPr>
            </a:br>
            <a:endParaRPr lang="en-US" b="1" dirty="0" smtClean="0">
              <a:blipFill>
                <a:blip r:embed="rId2"/>
                <a:stretch>
                  <a:fillRect/>
                </a:stretch>
              </a:blipFill>
              <a:latin typeface="Century Schoolbook" pitchFamily="18" charset="0"/>
            </a:endParaRPr>
          </a:p>
          <a:p>
            <a:pPr algn="ctr"/>
            <a:r>
              <a:rPr lang="en-US" b="1" dirty="0" smtClean="0">
                <a:blipFill>
                  <a:blip r:embed="rId2"/>
                  <a:stretch>
                    <a:fillRect/>
                  </a:stretch>
                </a:blipFill>
                <a:latin typeface="Century Schoolbook" pitchFamily="18" charset="0"/>
              </a:rPr>
              <a:t>Cosmic Microwave Background </a:t>
            </a:r>
            <a:r>
              <a:rPr lang="en-US" b="1" dirty="0">
                <a:blipFill>
                  <a:blip r:embed="rId2"/>
                  <a:stretch>
                    <a:fillRect/>
                  </a:stretch>
                </a:blipFill>
                <a:latin typeface="Century Schoolbook" pitchFamily="18" charset="0"/>
              </a:rPr>
              <a:t>S</a:t>
            </a:r>
            <a:r>
              <a:rPr lang="en-US" b="1" dirty="0" smtClean="0">
                <a:blipFill>
                  <a:blip r:embed="rId2"/>
                  <a:stretch>
                    <a:fillRect/>
                  </a:stretch>
                </a:blipFill>
                <a:latin typeface="Century Schoolbook" pitchFamily="18" charset="0"/>
              </a:rPr>
              <a:t>pectral </a:t>
            </a:r>
            <a:r>
              <a:rPr lang="en-US" b="1" dirty="0">
                <a:blipFill>
                  <a:blip r:embed="rId2"/>
                  <a:stretch>
                    <a:fillRect/>
                  </a:stretch>
                </a:blipFill>
                <a:latin typeface="Century Schoolbook" pitchFamily="18" charset="0"/>
              </a:rPr>
              <a:t>D</a:t>
            </a:r>
            <a:r>
              <a:rPr lang="en-US" b="1" dirty="0" smtClean="0">
                <a:blipFill>
                  <a:blip r:embed="rId2"/>
                  <a:stretch>
                    <a:fillRect/>
                  </a:stretch>
                </a:blipFill>
                <a:latin typeface="Century Schoolbook" pitchFamily="18" charset="0"/>
              </a:rPr>
              <a:t>istortions </a:t>
            </a:r>
          </a:p>
          <a:p>
            <a:pPr algn="ctr"/>
            <a:r>
              <a:rPr lang="en-US" b="1" dirty="0" smtClean="0">
                <a:blipFill>
                  <a:blip r:embed="rId2"/>
                  <a:stretch>
                    <a:fillRect/>
                  </a:stretch>
                </a:blipFill>
                <a:latin typeface="Century Schoolbook" pitchFamily="18" charset="0"/>
              </a:rPr>
              <a:t>and Primordial </a:t>
            </a:r>
            <a:r>
              <a:rPr lang="en-US" b="1" dirty="0">
                <a:blipFill>
                  <a:blip r:embed="rId2"/>
                  <a:stretch>
                    <a:fillRect/>
                  </a:stretch>
                </a:blipFill>
                <a:latin typeface="Century Schoolbook" pitchFamily="18" charset="0"/>
              </a:rPr>
              <a:t>G</a:t>
            </a:r>
            <a:r>
              <a:rPr lang="en-US" b="1" dirty="0" smtClean="0">
                <a:blipFill>
                  <a:blip r:embed="rId2"/>
                  <a:stretch>
                    <a:fillRect/>
                  </a:stretch>
                </a:blipFill>
                <a:latin typeface="Century Schoolbook" pitchFamily="18" charset="0"/>
              </a:rPr>
              <a:t>ravitational Waves</a:t>
            </a:r>
          </a:p>
          <a:p>
            <a:pPr algn="ctr"/>
            <a:endParaRPr lang="en-US" sz="900" b="1" dirty="0">
              <a:blipFill>
                <a:blip r:embed="rId2"/>
                <a:stretch>
                  <a:fillRect/>
                </a:stretch>
              </a:blipFill>
              <a:latin typeface="Century Schoolbook" pitchFamily="18" charset="0"/>
            </a:endParaRPr>
          </a:p>
          <a:p>
            <a:pPr algn="ctr"/>
            <a:r>
              <a:rPr lang="en-US" sz="1200" dirty="0" err="1" smtClean="0">
                <a:blipFill>
                  <a:blip r:embed="rId2"/>
                  <a:stretch>
                    <a:fillRect/>
                  </a:stretch>
                </a:blipFill>
                <a:latin typeface="Century Schoolbook" pitchFamily="18" charset="0"/>
              </a:rPr>
              <a:t>Padova</a:t>
            </a:r>
            <a:r>
              <a:rPr lang="en-US" sz="1200" dirty="0" smtClean="0">
                <a:blipFill>
                  <a:blip r:embed="rId2"/>
                  <a:stretch>
                    <a:fillRect/>
                  </a:stretch>
                </a:blipFill>
                <a:latin typeface="Century Schoolbook" pitchFamily="18" charset="0"/>
              </a:rPr>
              <a:t>, 22/09/21</a:t>
            </a:r>
            <a:endParaRPr lang="it-IT" sz="1200" dirty="0">
              <a:blipFill>
                <a:blip r:embed="rId2"/>
                <a:stretch>
                  <a:fillRect/>
                </a:stretch>
              </a:blipFill>
              <a:latin typeface="Century Schoolbook" pitchFamily="18" charset="0"/>
            </a:endParaRPr>
          </a:p>
        </p:txBody>
      </p:sp>
      <p:pic>
        <p:nvPicPr>
          <p:cNvPr id="3074" name="Picture 2" descr="C:\Users\Pc\Desktop\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48933"/>
            <a:ext cx="720706" cy="71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sellaDiTesto 8"/>
          <p:cNvSpPr txBox="1"/>
          <p:nvPr/>
        </p:nvSpPr>
        <p:spPr>
          <a:xfrm>
            <a:off x="7308304" y="150719"/>
            <a:ext cx="181767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300" dirty="0" smtClean="0">
                <a:latin typeface="Times New Roman" pitchFamily="18" charset="0"/>
                <a:cs typeface="Times New Roman" pitchFamily="18" charset="0"/>
              </a:rPr>
              <a:t>Dipartimento di Fisica e Astronomia </a:t>
            </a:r>
          </a:p>
          <a:p>
            <a:r>
              <a:rPr lang="it-IT" sz="1300" dirty="0" smtClean="0"/>
              <a:t>“</a:t>
            </a:r>
            <a:r>
              <a:rPr lang="it-IT" sz="1300" dirty="0" smtClean="0">
                <a:latin typeface="Times New Roman" pitchFamily="18" charset="0"/>
                <a:cs typeface="Times New Roman" pitchFamily="18" charset="0"/>
              </a:rPr>
              <a:t>Galileo Galilei</a:t>
            </a:r>
            <a:r>
              <a:rPr lang="it-IT" sz="1300" dirty="0" smtClean="0"/>
              <a:t>”</a:t>
            </a:r>
            <a:endParaRPr lang="it-IT" sz="13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95" y="166860"/>
            <a:ext cx="1804117" cy="815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4556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251520" y="3867894"/>
            <a:ext cx="8784976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>
                <a:blipFill>
                  <a:blip r:embed="rId3"/>
                  <a:stretch>
                    <a:fillRect/>
                  </a:stretch>
                </a:blipFill>
              </a:rPr>
              <a:t>3</a:t>
            </a:fld>
            <a:endParaRPr lang="it-IT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6"/>
          <a:stretch/>
        </p:blipFill>
        <p:spPr bwMode="auto">
          <a:xfrm>
            <a:off x="14745" y="699542"/>
            <a:ext cx="4197215" cy="3912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itolo 1"/>
          <p:cNvSpPr>
            <a:spLocks noGrp="1"/>
          </p:cNvSpPr>
          <p:nvPr>
            <p:ph type="title"/>
          </p:nvPr>
        </p:nvSpPr>
        <p:spPr>
          <a:xfrm>
            <a:off x="2987824" y="51470"/>
            <a:ext cx="4829687" cy="857250"/>
          </a:xfrm>
        </p:spPr>
        <p:txBody>
          <a:bodyPr/>
          <a:lstStyle/>
          <a:p>
            <a:r>
              <a:rPr lang="it-IT" sz="1600" b="1" dirty="0" smtClean="0">
                <a:latin typeface="Century Schoolbook" pitchFamily="18" charset="0"/>
              </a:rPr>
              <a:t>Obiettivo della tesi</a:t>
            </a:r>
            <a:endParaRPr lang="it-IT" sz="1600" b="1" dirty="0">
              <a:latin typeface="Century Schoolbook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Segnaposto contenuto 2"/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3851920" y="1045640"/>
                <a:ext cx="5256584" cy="3686349"/>
              </a:xfrm>
            </p:spPr>
            <p:txBody>
              <a:bodyPr>
                <a:normAutofit/>
              </a:bodyPr>
              <a:lstStyle/>
              <a:p>
                <a:r>
                  <a:rPr lang="en-US" sz="1400" dirty="0" err="1" smtClean="0">
                    <a:solidFill>
                      <a:schemeClr val="tx1"/>
                    </a:solidFill>
                    <a:latin typeface="Century Schoolbook" pitchFamily="18" charset="0"/>
                  </a:rPr>
                  <a:t>Panoramica</a:t>
                </a:r>
                <a:r>
                  <a:rPr lang="en-US" sz="1400" dirty="0" smtClean="0">
                    <a:solidFill>
                      <a:schemeClr val="tx1"/>
                    </a:solidFill>
                    <a:latin typeface="Century Schoolbook" pitchFamily="18" charset="0"/>
                  </a:rPr>
                  <a:t> </a:t>
                </a:r>
                <a:r>
                  <a:rPr lang="en-US" sz="1400" dirty="0" err="1" smtClean="0">
                    <a:solidFill>
                      <a:schemeClr val="tx1"/>
                    </a:solidFill>
                    <a:latin typeface="Century Schoolbook" pitchFamily="18" charset="0"/>
                  </a:rPr>
                  <a:t>generale</a:t>
                </a:r>
                <a:r>
                  <a:rPr lang="en-US" sz="1400" dirty="0" smtClean="0">
                    <a:solidFill>
                      <a:schemeClr val="tx1"/>
                    </a:solidFill>
                    <a:latin typeface="Century Schoolbook" pitchFamily="18" charset="0"/>
                  </a:rPr>
                  <a:t> </a:t>
                </a:r>
                <a:r>
                  <a:rPr lang="en-US" sz="1400" dirty="0" err="1" smtClean="0">
                    <a:solidFill>
                      <a:schemeClr val="tx1"/>
                    </a:solidFill>
                    <a:latin typeface="Century Schoolbook" pitchFamily="18" charset="0"/>
                  </a:rPr>
                  <a:t>delle</a:t>
                </a:r>
                <a:r>
                  <a:rPr lang="en-US" sz="1400" dirty="0" smtClean="0">
                    <a:solidFill>
                      <a:schemeClr val="tx1"/>
                    </a:solidFill>
                    <a:latin typeface="Century Schoolbook" pitchFamily="18" charset="0"/>
                  </a:rPr>
                  <a:t> </a:t>
                </a:r>
                <a:r>
                  <a:rPr lang="en-US" sz="1400" dirty="0" err="1" smtClean="0">
                    <a:solidFill>
                      <a:schemeClr val="tx1"/>
                    </a:solidFill>
                    <a:latin typeface="Century Schoolbook" pitchFamily="18" charset="0"/>
                  </a:rPr>
                  <a:t>distorsioni</a:t>
                </a:r>
                <a:r>
                  <a:rPr lang="en-US" sz="1400" dirty="0" smtClean="0">
                    <a:solidFill>
                      <a:schemeClr val="tx1"/>
                    </a:solidFill>
                    <a:latin typeface="Century Schoolbook" pitchFamily="18" charset="0"/>
                  </a:rPr>
                  <a:t> </a:t>
                </a:r>
                <a:r>
                  <a:rPr lang="en-US" sz="1400" dirty="0" err="1" smtClean="0">
                    <a:solidFill>
                      <a:schemeClr val="tx1"/>
                    </a:solidFill>
                    <a:latin typeface="Century Schoolbook" pitchFamily="18" charset="0"/>
                  </a:rPr>
                  <a:t>spettrali</a:t>
                </a:r>
                <a:r>
                  <a:rPr lang="en-US" sz="1400" dirty="0" smtClean="0">
                    <a:solidFill>
                      <a:schemeClr val="tx1"/>
                    </a:solidFill>
                    <a:latin typeface="Century Schoolbook" pitchFamily="18" charset="0"/>
                  </a:rPr>
                  <a:t> del </a:t>
                </a:r>
                <a:r>
                  <a:rPr lang="en-US" sz="1400" dirty="0" err="1" smtClean="0">
                    <a:solidFill>
                      <a:schemeClr val="tx1"/>
                    </a:solidFill>
                    <a:latin typeface="Century Schoolbook" pitchFamily="18" charset="0"/>
                  </a:rPr>
                  <a:t>fondo</a:t>
                </a:r>
                <a:r>
                  <a:rPr lang="en-US" sz="1400" dirty="0" smtClean="0">
                    <a:solidFill>
                      <a:schemeClr val="tx1"/>
                    </a:solidFill>
                    <a:latin typeface="Century Schoolbook" pitchFamily="18" charset="0"/>
                  </a:rPr>
                  <a:t> </a:t>
                </a:r>
                <a:r>
                  <a:rPr lang="en-US" sz="1400" dirty="0" err="1" smtClean="0">
                    <a:solidFill>
                      <a:schemeClr val="tx1"/>
                    </a:solidFill>
                    <a:latin typeface="Century Schoolbook" pitchFamily="18" charset="0"/>
                  </a:rPr>
                  <a:t>cosmico</a:t>
                </a:r>
                <a:r>
                  <a:rPr lang="en-US" sz="1400" dirty="0" smtClean="0">
                    <a:solidFill>
                      <a:schemeClr val="tx1"/>
                    </a:solidFill>
                    <a:latin typeface="Century Schoolbook" pitchFamily="18" charset="0"/>
                  </a:rPr>
                  <a:t> a </a:t>
                </a:r>
                <a:r>
                  <a:rPr lang="en-US" sz="1400" dirty="0" err="1" smtClean="0">
                    <a:solidFill>
                      <a:schemeClr val="tx1"/>
                    </a:solidFill>
                    <a:latin typeface="Century Schoolbook" pitchFamily="18" charset="0"/>
                  </a:rPr>
                  <a:t>microonde</a:t>
                </a:r>
                <a:r>
                  <a:rPr lang="en-US" sz="1400" dirty="0" smtClean="0">
                    <a:solidFill>
                      <a:schemeClr val="tx1"/>
                    </a:solidFill>
                    <a:latin typeface="Century Schoolbook" pitchFamily="18" charset="0"/>
                  </a:rPr>
                  <a:t> (CMB)</a:t>
                </a:r>
                <a:endParaRPr lang="it-IT" sz="1400" dirty="0" smtClean="0">
                  <a:solidFill>
                    <a:schemeClr val="tx1"/>
                  </a:solidFill>
                  <a:latin typeface="Century Schoolbook" pitchFamily="18" charset="0"/>
                </a:endParaRPr>
              </a:p>
              <a:p>
                <a:endParaRPr lang="it-IT" sz="1400" dirty="0" smtClean="0">
                  <a:latin typeface="Century Schoolbook" pitchFamily="18" charset="0"/>
                </a:endParaRPr>
              </a:p>
              <a:p>
                <a:r>
                  <a:rPr lang="it-IT" sz="1400" dirty="0" smtClean="0">
                    <a:latin typeface="Century Schoolbook" pitchFamily="18" charset="0"/>
                  </a:rPr>
                  <a:t>Possibilità </a:t>
                </a:r>
                <a:r>
                  <a:rPr lang="it-IT" sz="1400" dirty="0">
                    <a:latin typeface="Century Schoolbook" pitchFamily="18" charset="0"/>
                  </a:rPr>
                  <a:t>di generare </a:t>
                </a:r>
                <a:r>
                  <a:rPr lang="it-IT" sz="1400" dirty="0" smtClean="0">
                    <a:latin typeface="Century Schoolbook" pitchFamily="18" charset="0"/>
                  </a:rPr>
                  <a:t>caratteristiche statisticamente </a:t>
                </a:r>
                <a:r>
                  <a:rPr lang="it-IT" sz="1400" dirty="0" err="1" smtClean="0">
                    <a:latin typeface="Century Schoolbook" pitchFamily="18" charset="0"/>
                  </a:rPr>
                  <a:t>anisotropiche</a:t>
                </a:r>
                <a:r>
                  <a:rPr lang="it-IT" sz="1400" dirty="0" smtClean="0">
                    <a:latin typeface="Century Schoolbook" pitchFamily="18" charset="0"/>
                  </a:rPr>
                  <a:t> </a:t>
                </a:r>
                <a:r>
                  <a:rPr lang="it-IT" sz="1400" dirty="0">
                    <a:latin typeface="Century Schoolbook" pitchFamily="18" charset="0"/>
                  </a:rPr>
                  <a:t>nelle distorsioni spettrali della CMB </a:t>
                </a:r>
                <a:r>
                  <a:rPr lang="it-IT" sz="1400" dirty="0" smtClean="0">
                    <a:latin typeface="Century Schoolbook" pitchFamily="18" charset="0"/>
                  </a:rPr>
                  <a:t/>
                </a:r>
                <a:br>
                  <a:rPr lang="it-IT" sz="1400" dirty="0" smtClean="0">
                    <a:latin typeface="Century Schoolbook" pitchFamily="18" charset="0"/>
                  </a:rPr>
                </a:br>
                <a:r>
                  <a:rPr lang="it-IT" sz="1400" dirty="0" smtClean="0">
                    <a:latin typeface="Century Schoolbook" pitchFamily="18" charset="0"/>
                  </a:rPr>
                  <a:t>(</a:t>
                </a:r>
                <a14:m>
                  <m:oMath xmlns:m="http://schemas.openxmlformats.org/officeDocument/2006/math">
                    <m:r>
                      <a:rPr lang="en-US" sz="1400" i="1">
                        <a:latin typeface="Cambria Math"/>
                        <a:ea typeface="Cambria Math"/>
                      </a:rPr>
                      <m:t>𝜇</m:t>
                    </m:r>
                  </m:oMath>
                </a14:m>
                <a:r>
                  <a:rPr lang="en-US" sz="1400" dirty="0">
                    <a:latin typeface="Century Schoolbook" pitchFamily="18" charset="0"/>
                  </a:rPr>
                  <a:t>-distortion </a:t>
                </a:r>
                <a:r>
                  <a:rPr lang="it-IT" sz="1400" dirty="0" smtClean="0">
                    <a:latin typeface="Century Schoolbook" pitchFamily="18" charset="0"/>
                  </a:rPr>
                  <a:t>modulata da </a:t>
                </a:r>
                <a:r>
                  <a:rPr lang="it-IT" sz="1400" dirty="0">
                    <a:latin typeface="Century Schoolbook" pitchFamily="18" charset="0"/>
                  </a:rPr>
                  <a:t>onde gravitazionali (</a:t>
                </a:r>
                <a:r>
                  <a:rPr lang="it-IT" sz="1400" dirty="0" err="1">
                    <a:latin typeface="Century Schoolbook" pitchFamily="18" charset="0"/>
                  </a:rPr>
                  <a:t>GWs</a:t>
                </a:r>
                <a:r>
                  <a:rPr lang="it-IT" sz="1400" dirty="0">
                    <a:latin typeface="Century Schoolbook" pitchFamily="18" charset="0"/>
                  </a:rPr>
                  <a:t>) </a:t>
                </a:r>
                <a:r>
                  <a:rPr lang="it-IT" sz="1400" dirty="0" smtClean="0">
                    <a:latin typeface="Century Schoolbook" pitchFamily="18" charset="0"/>
                  </a:rPr>
                  <a:t>primordiali </a:t>
                </a:r>
                <a:r>
                  <a:rPr lang="it-IT" sz="1400" dirty="0">
                    <a:latin typeface="Century Schoolbook" pitchFamily="18" charset="0"/>
                  </a:rPr>
                  <a:t>a lunghezza d'onda </a:t>
                </a:r>
                <a:r>
                  <a:rPr lang="it-IT" sz="1400" dirty="0" smtClean="0">
                    <a:latin typeface="Century Schoolbook" pitchFamily="18" charset="0"/>
                  </a:rPr>
                  <a:t>lunga</a:t>
                </a:r>
                <a:r>
                  <a:rPr lang="en-US" sz="1400" dirty="0" smtClean="0">
                    <a:solidFill>
                      <a:schemeClr val="tx1"/>
                    </a:solidFill>
                    <a:latin typeface="Century Schoolbook" pitchFamily="18" charset="0"/>
                  </a:rPr>
                  <a:t>)</a:t>
                </a:r>
              </a:p>
              <a:p>
                <a:pPr marL="0" indent="0">
                  <a:buNone/>
                </a:pPr>
                <a:endParaRPr lang="en-US" sz="1400" dirty="0" smtClean="0">
                  <a:solidFill>
                    <a:schemeClr val="tx1"/>
                  </a:solidFill>
                  <a:latin typeface="Century Schoolbook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1400" i="1">
                        <a:latin typeface="Cambria Math"/>
                        <a:ea typeface="Cambria Math"/>
                      </a:rPr>
                      <m:t>𝜇</m:t>
                    </m:r>
                    <m:r>
                      <a:rPr lang="it-IT" sz="1400" i="1">
                        <a:latin typeface="Cambria Math"/>
                        <a:ea typeface="Cambria Math"/>
                      </a:rPr>
                      <m:t>𝑇</m:t>
                    </m:r>
                  </m:oMath>
                </a14:m>
                <a:r>
                  <a:rPr lang="en-US" sz="1400" dirty="0">
                    <a:latin typeface="Century Schoolbook" pitchFamily="18" charset="0"/>
                  </a:rPr>
                  <a:t> c</a:t>
                </a:r>
                <a:r>
                  <a:rPr lang="it-IT" sz="1400" dirty="0" err="1">
                    <a:latin typeface="Century Schoolbook" pitchFamily="18" charset="0"/>
                  </a:rPr>
                  <a:t>ross-correlation</a:t>
                </a:r>
                <a:r>
                  <a:rPr lang="it-IT" sz="1400" dirty="0">
                    <a:latin typeface="Century Schoolbook" pitchFamily="18" charset="0"/>
                  </a:rPr>
                  <a:t> come </a:t>
                </a:r>
                <a:r>
                  <a:rPr lang="it-IT" sz="1400" dirty="0" smtClean="0">
                    <a:latin typeface="Century Schoolbook" pitchFamily="18" charset="0"/>
                  </a:rPr>
                  <a:t>sonda </a:t>
                </a:r>
                <a:r>
                  <a:rPr lang="it-IT" sz="1400" dirty="0">
                    <a:latin typeface="Century Schoolbook" pitchFamily="18" charset="0"/>
                  </a:rPr>
                  <a:t>di </a:t>
                </a:r>
                <a:r>
                  <a:rPr lang="it-IT" sz="1400" dirty="0" smtClean="0">
                    <a:latin typeface="Century Schoolbook" pitchFamily="18" charset="0"/>
                  </a:rPr>
                  <a:t>non-</a:t>
                </a:r>
                <a:r>
                  <a:rPr lang="it-IT" sz="1400" dirty="0" err="1" smtClean="0">
                    <a:latin typeface="Century Schoolbook" pitchFamily="18" charset="0"/>
                  </a:rPr>
                  <a:t>Gaussianità</a:t>
                </a:r>
                <a:r>
                  <a:rPr lang="it-IT" sz="1400" dirty="0" smtClean="0">
                    <a:latin typeface="Century Schoolbook" pitchFamily="18" charset="0"/>
                  </a:rPr>
                  <a:t> primordiale</a:t>
                </a:r>
              </a:p>
              <a:p>
                <a:endParaRPr lang="en-US" sz="1400" dirty="0" smtClean="0">
                  <a:solidFill>
                    <a:schemeClr val="tx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r>
                  <a:rPr lang="it-IT" sz="1400" dirty="0" smtClean="0">
                    <a:latin typeface="Century Schoolbook" pitchFamily="18" charset="0"/>
                  </a:rPr>
                  <a:t>Queste caratteristiche sono </a:t>
                </a:r>
                <a:r>
                  <a:rPr lang="it-IT" sz="1400" dirty="0">
                    <a:latin typeface="Century Schoolbook" pitchFamily="18" charset="0"/>
                  </a:rPr>
                  <a:t>state analizzate nel contesto dei </a:t>
                </a:r>
                <a:r>
                  <a:rPr lang="it-IT" sz="1400" dirty="0" smtClean="0">
                    <a:latin typeface="Century Schoolbook" pitchFamily="18" charset="0"/>
                  </a:rPr>
                  <a:t>cosiddetti </a:t>
                </a:r>
                <a:r>
                  <a:rPr lang="it-IT" sz="1400" i="1" dirty="0" smtClean="0">
                    <a:latin typeface="Century Schoolbook" pitchFamily="18" charset="0"/>
                  </a:rPr>
                  <a:t>“</a:t>
                </a:r>
                <a:r>
                  <a:rPr lang="it-IT" sz="1400" dirty="0" err="1" smtClean="0">
                    <a:latin typeface="Century Schoolbook" pitchFamily="18" charset="0"/>
                  </a:rPr>
                  <a:t>inflationary</a:t>
                </a:r>
                <a:r>
                  <a:rPr lang="it-IT" sz="1400" dirty="0" smtClean="0">
                    <a:latin typeface="Century Schoolbook" pitchFamily="18" charset="0"/>
                  </a:rPr>
                  <a:t> </a:t>
                </a:r>
                <a:r>
                  <a:rPr lang="it-IT" sz="1400" dirty="0" err="1" smtClean="0">
                    <a:solidFill>
                      <a:schemeClr val="tx1"/>
                    </a:solidFill>
                    <a:latin typeface="Century Schoolbook" pitchFamily="18" charset="0"/>
                  </a:rPr>
                  <a:t>fossils</a:t>
                </a:r>
                <a:r>
                  <a:rPr lang="it-IT" sz="1400" i="1" dirty="0">
                    <a:latin typeface="Century Schoolbook" pitchFamily="18" charset="0"/>
                  </a:rPr>
                  <a:t>” </a:t>
                </a:r>
                <a:r>
                  <a:rPr lang="it-IT" sz="1400" i="1" dirty="0" smtClean="0">
                    <a:latin typeface="Century Schoolbook" pitchFamily="18" charset="0"/>
                  </a:rPr>
                  <a:t>.</a:t>
                </a:r>
                <a:r>
                  <a:rPr lang="it-IT" sz="1200" dirty="0">
                    <a:latin typeface="Century Schoolbook" pitchFamily="18" charset="0"/>
                    <a:ea typeface="Cambria Math"/>
                  </a:rPr>
                  <a:t>	</a:t>
                </a:r>
                <a:endParaRPr lang="it-IT" sz="1200" dirty="0">
                  <a:solidFill>
                    <a:schemeClr val="tx1"/>
                  </a:solidFill>
                  <a:latin typeface="Century Schoolbook" pitchFamily="18" charset="0"/>
                  <a:ea typeface="Cambria Math"/>
                </a:endParaRPr>
              </a:p>
              <a:p>
                <a:endParaRPr lang="it-IT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2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3851920" y="1045640"/>
                <a:ext cx="5256584" cy="3686349"/>
              </a:xfrm>
              <a:blipFill rotWithShape="1">
                <a:blip r:embed="rId5"/>
                <a:stretch>
                  <a:fillRect l="-348" t="-166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2240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1"/>
            </a:gs>
            <a:gs pos="31000">
              <a:schemeClr val="tx1"/>
            </a:gs>
            <a:gs pos="100000">
              <a:schemeClr val="tx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ttangolo 34"/>
          <p:cNvSpPr/>
          <p:nvPr/>
        </p:nvSpPr>
        <p:spPr>
          <a:xfrm>
            <a:off x="231056" y="4135937"/>
            <a:ext cx="8784976" cy="4758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4</a:t>
            </a:fld>
            <a:endParaRPr lang="it-IT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itolo 1"/>
          <p:cNvSpPr>
            <a:spLocks noGrp="1"/>
          </p:cNvSpPr>
          <p:nvPr>
            <p:ph type="title"/>
          </p:nvPr>
        </p:nvSpPr>
        <p:spPr>
          <a:xfrm>
            <a:off x="467544" y="-236562"/>
            <a:ext cx="8066856" cy="857250"/>
          </a:xfrm>
        </p:spPr>
        <p:txBody>
          <a:bodyPr/>
          <a:lstStyle/>
          <a:p>
            <a:r>
              <a:rPr lang="en-US" sz="1800" b="1" dirty="0">
                <a:solidFill>
                  <a:schemeClr val="bg1"/>
                </a:solidFill>
                <a:latin typeface="Century Schoolbook" pitchFamily="18" charset="0"/>
              </a:rPr>
              <a:t>Cosmic Microwave </a:t>
            </a:r>
            <a:r>
              <a:rPr lang="en-US" sz="1800" b="1" dirty="0" smtClean="0">
                <a:solidFill>
                  <a:schemeClr val="bg1"/>
                </a:solidFill>
                <a:latin typeface="Century Schoolbook" pitchFamily="18" charset="0"/>
              </a:rPr>
              <a:t>Background </a:t>
            </a:r>
            <a:r>
              <a:rPr lang="it-IT" sz="1800" b="1" dirty="0" smtClean="0">
                <a:solidFill>
                  <a:schemeClr val="bg1"/>
                </a:solidFill>
                <a:latin typeface="Century Schoolbook" pitchFamily="18" charset="0"/>
              </a:rPr>
              <a:t>(CMB)</a:t>
            </a:r>
            <a:endParaRPr lang="it-IT" sz="18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Segnaposto contenuto 2"/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467544" y="925810"/>
                <a:ext cx="8066856" cy="308610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Pieno</a:t>
                </a:r>
                <a:r>
                  <a:rPr lang="en-US" sz="1300" dirty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:r>
                  <a:rPr lang="en-US" sz="1300" dirty="0" err="1">
                    <a:solidFill>
                      <a:schemeClr val="bg1"/>
                    </a:solidFill>
                    <a:latin typeface="Century Schoolbook" pitchFamily="18" charset="0"/>
                  </a:rPr>
                  <a:t>equilibrio</a:t>
                </a:r>
                <a:r>
                  <a:rPr lang="en-US" sz="1300" dirty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:r>
                  <a:rPr lang="en-US" sz="130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termodinamico</a:t>
                </a:r>
                <a:r>
                  <a:rPr lang="en-US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it-IT" sz="1300" i="1">
                        <a:solidFill>
                          <a:schemeClr val="bg1"/>
                        </a:solidFill>
                        <a:latin typeface="Cambria Math"/>
                      </a:rPr>
                      <m:t>𝑧</m:t>
                    </m:r>
                    <m:r>
                      <a:rPr lang="it-IT" sz="130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≥</m:t>
                    </m:r>
                    <m:sSup>
                      <m:sSupPr>
                        <m:ctrlPr>
                          <a:rPr lang="it-IT" sz="1300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it-IT" sz="1300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2×10</m:t>
                        </m:r>
                      </m:e>
                      <m:sup>
                        <m:r>
                          <a:rPr lang="it-IT" sz="1300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6</m:t>
                        </m:r>
                      </m:sup>
                    </m:sSup>
                  </m:oMath>
                </a14:m>
                <a:r>
                  <a:rPr lang="en-US" sz="1300" dirty="0">
                    <a:solidFill>
                      <a:schemeClr val="bg1"/>
                    </a:solidFill>
                    <a:latin typeface="Century Schoolbook" pitchFamily="18" charset="0"/>
                  </a:rPr>
                  <a:t>)  </a:t>
                </a:r>
                <a:endParaRPr lang="en-US" sz="13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r>
                  <a:rPr lang="en-US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CMB ha </a:t>
                </a:r>
                <a:r>
                  <a:rPr lang="en-US" sz="130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uno</a:t>
                </a:r>
                <a:r>
                  <a:rPr lang="en-US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:r>
                  <a:rPr lang="en-US" sz="130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spettro</a:t>
                </a:r>
                <a:r>
                  <a:rPr lang="en-US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da </a:t>
                </a:r>
                <a:r>
                  <a:rPr lang="en-US" sz="130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corpo</a:t>
                </a:r>
                <a:r>
                  <a:rPr lang="en-US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:r>
                  <a:rPr lang="en-US" sz="130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nero</a:t>
                </a:r>
                <a:r>
                  <a:rPr lang="en-US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a</a:t>
                </a:r>
                <a:r>
                  <a:rPr lang="it-IT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sz="1300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it-IT" sz="1300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it-IT" sz="1300" i="1">
                            <a:solidFill>
                              <a:schemeClr val="bg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it-IT" sz="1300" i="1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it-IT" sz="1300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it-IT" sz="1300" i="1" dirty="0">
                            <a:solidFill>
                              <a:schemeClr val="bg1"/>
                            </a:solidFill>
                            <a:latin typeface="Cambria Math"/>
                          </a:rPr>
                          <m:t>2.725</m:t>
                        </m:r>
                        <m:r>
                          <a:rPr lang="it-IT" sz="1300" i="1" dirty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±0.001</m:t>
                        </m:r>
                      </m:e>
                    </m:d>
                  </m:oMath>
                </a14:m>
                <a:r>
                  <a:rPr lang="it-IT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K    COBE/FIRAS</a:t>
                </a:r>
                <a:endParaRPr lang="it-IT" sz="130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r>
                  <a:rPr lang="en-US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P</a:t>
                </a:r>
                <a:r>
                  <a:rPr lang="it-IT" sz="130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iccole</a:t>
                </a:r>
                <a:r>
                  <a:rPr lang="it-IT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:r>
                  <a:rPr lang="it-IT" sz="1300" dirty="0">
                    <a:solidFill>
                      <a:schemeClr val="bg1"/>
                    </a:solidFill>
                    <a:latin typeface="Century Schoolbook" pitchFamily="18" charset="0"/>
                  </a:rPr>
                  <a:t>variazioni </a:t>
                </a:r>
                <a:r>
                  <a:rPr lang="it-IT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di </a:t>
                </a:r>
                <a:r>
                  <a:rPr lang="it-IT" sz="1300" dirty="0">
                    <a:solidFill>
                      <a:schemeClr val="bg1"/>
                    </a:solidFill>
                    <a:latin typeface="Century Schoolbook" pitchFamily="18" charset="0"/>
                  </a:rPr>
                  <a:t>temperatura </a:t>
                </a:r>
                <a:r>
                  <a:rPr lang="it-IT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della CMB </a:t>
                </a:r>
                <a:r>
                  <a:rPr lang="it-IT" sz="1300" dirty="0">
                    <a:solidFill>
                      <a:schemeClr val="bg1"/>
                    </a:solidFill>
                    <a:latin typeface="Century Schoolbook" pitchFamily="18" charset="0"/>
                  </a:rPr>
                  <a:t>sono dell'ordine </a:t>
                </a:r>
                <a:r>
                  <a:rPr lang="en-US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d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t-IT" sz="1300" b="0" i="0" smtClean="0">
                        <a:solidFill>
                          <a:schemeClr val="bg1"/>
                        </a:solidFill>
                        <a:latin typeface="Cambria Math"/>
                      </a:rPr>
                      <m:t>i</m:t>
                    </m:r>
                    <m:r>
                      <a:rPr lang="it-IT" sz="1300" b="0" i="0" smtClean="0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en-US" sz="1300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it-IT" sz="1300" i="1">
                            <a:solidFill>
                              <a:schemeClr val="bg1"/>
                            </a:solidFill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it-IT" sz="1300" i="1">
                            <a:solidFill>
                              <a:schemeClr val="bg1"/>
                            </a:solidFill>
                            <a:latin typeface="Cambria Math"/>
                          </a:rPr>
                          <m:t>−5</m:t>
                        </m:r>
                      </m:sup>
                    </m:sSup>
                  </m:oMath>
                </a14:m>
                <a:endParaRPr lang="it-IT" sz="13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endParaRPr lang="it-IT" sz="14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r>
                  <a:rPr lang="it-IT" sz="1300" dirty="0">
                    <a:solidFill>
                      <a:schemeClr val="bg1"/>
                    </a:solidFill>
                    <a:latin typeface="Century Schoolbook" pitchFamily="18" charset="0"/>
                  </a:rPr>
                  <a:t>Espansione in armoniche </a:t>
                </a:r>
                <a:r>
                  <a:rPr lang="it-IT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sferiche:</a:t>
                </a:r>
                <a:endParaRPr lang="it-IT" sz="130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endParaRPr lang="it-IT" sz="110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endParaRPr lang="it-IT" sz="14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endParaRPr lang="it-IT" sz="14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endParaRPr lang="it-IT" sz="14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lvl="1"/>
                <a:endParaRPr lang="it-IT" sz="150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endParaRPr lang="it-IT" sz="1500" dirty="0">
                  <a:solidFill>
                    <a:schemeClr val="bg1"/>
                  </a:solidFill>
                  <a:latin typeface="Century Schoolbook" pitchFamily="18" charset="0"/>
                  <a:ea typeface="Cambria Math"/>
                </a:endParaRPr>
              </a:p>
              <a:p>
                <a:endParaRPr lang="it-IT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8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467544" y="925810"/>
                <a:ext cx="8066856" cy="3086100"/>
              </a:xfrm>
              <a:blipFill rotWithShape="1">
                <a:blip r:embed="rId3"/>
                <a:stretch>
                  <a:fillRect l="-15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CasellaDiTesto 1"/>
          <p:cNvSpPr txBox="1"/>
          <p:nvPr/>
        </p:nvSpPr>
        <p:spPr>
          <a:xfrm>
            <a:off x="7092280" y="1203598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800" dirty="0" smtClean="0">
                <a:solidFill>
                  <a:schemeClr val="bg1"/>
                </a:solidFill>
                <a:latin typeface="Century Schoolbook" pitchFamily="18" charset="0"/>
              </a:rPr>
              <a:t>[ Mather et al., 1994, ApJ, 420, 439 ]</a:t>
            </a:r>
          </a:p>
          <a:p>
            <a:r>
              <a:rPr lang="da-DK" sz="800" dirty="0" smtClean="0">
                <a:solidFill>
                  <a:schemeClr val="bg1"/>
                </a:solidFill>
                <a:latin typeface="Century Schoolbook" pitchFamily="18" charset="0"/>
              </a:rPr>
              <a:t>[ Fixsen et al., 1996, ApJ, 473, 576 ]</a:t>
            </a:r>
          </a:p>
          <a:p>
            <a:r>
              <a:rPr lang="da-DK" sz="800" dirty="0" smtClean="0">
                <a:solidFill>
                  <a:schemeClr val="bg1"/>
                </a:solidFill>
                <a:latin typeface="Century Schoolbook" pitchFamily="18" charset="0"/>
              </a:rPr>
              <a:t>[ Fixsen et al., 2003, ApJ, 594, 67 ]</a:t>
            </a:r>
            <a:endParaRPr lang="it-IT" sz="800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pic>
        <p:nvPicPr>
          <p:cNvPr id="4098" name="Picture 2" descr="LAMBDA - Cosmic Background Explor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1590"/>
            <a:ext cx="2222307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139702"/>
            <a:ext cx="2127536" cy="534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48" name="Gruppo 2047"/>
          <p:cNvGrpSpPr/>
          <p:nvPr/>
        </p:nvGrpSpPr>
        <p:grpSpPr>
          <a:xfrm>
            <a:off x="6228183" y="2139702"/>
            <a:ext cx="2870379" cy="469062"/>
            <a:chOff x="6369362" y="2485555"/>
            <a:chExt cx="2328736" cy="364054"/>
          </a:xfrm>
        </p:grpSpPr>
        <p:pic>
          <p:nvPicPr>
            <p:cNvPr id="16" name="Picture 10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393" r="82635" b="61005"/>
            <a:stretch/>
          </p:blipFill>
          <p:spPr bwMode="auto">
            <a:xfrm>
              <a:off x="6369362" y="2567804"/>
              <a:ext cx="443335" cy="2055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" name="Picture 10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63" t="51174" r="8457" b="1719"/>
            <a:stretch/>
          </p:blipFill>
          <p:spPr bwMode="auto">
            <a:xfrm>
              <a:off x="6804248" y="2485555"/>
              <a:ext cx="1893850" cy="3640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8" name="Freccia a destra 17"/>
          <p:cNvSpPr/>
          <p:nvPr/>
        </p:nvSpPr>
        <p:spPr>
          <a:xfrm>
            <a:off x="5763432" y="2340987"/>
            <a:ext cx="468000" cy="108000"/>
          </a:xfrm>
          <a:prstGeom prst="rightArrow">
            <a:avLst/>
          </a:prstGeom>
          <a:blipFill>
            <a:blip r:embed="rId7"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grpSp>
        <p:nvGrpSpPr>
          <p:cNvPr id="19" name="Gruppo 18"/>
          <p:cNvGrpSpPr/>
          <p:nvPr/>
        </p:nvGrpSpPr>
        <p:grpSpPr>
          <a:xfrm>
            <a:off x="6023532" y="3897978"/>
            <a:ext cx="2938152" cy="617988"/>
            <a:chOff x="2644752" y="4347873"/>
            <a:chExt cx="2667031" cy="522506"/>
          </a:xfrm>
        </p:grpSpPr>
        <p:grpSp>
          <p:nvGrpSpPr>
            <p:cNvPr id="20" name="Gruppo 19"/>
            <p:cNvGrpSpPr/>
            <p:nvPr/>
          </p:nvGrpSpPr>
          <p:grpSpPr>
            <a:xfrm>
              <a:off x="2644752" y="4347873"/>
              <a:ext cx="2667031" cy="434998"/>
              <a:chOff x="2644752" y="4347873"/>
              <a:chExt cx="2667031" cy="434998"/>
            </a:xfrm>
          </p:grpSpPr>
          <p:grpSp>
            <p:nvGrpSpPr>
              <p:cNvPr id="22" name="Gruppo 21"/>
              <p:cNvGrpSpPr/>
              <p:nvPr/>
            </p:nvGrpSpPr>
            <p:grpSpPr>
              <a:xfrm>
                <a:off x="2644752" y="4347873"/>
                <a:ext cx="2667031" cy="434998"/>
                <a:chOff x="2644752" y="4347873"/>
                <a:chExt cx="2667031" cy="434998"/>
              </a:xfrm>
            </p:grpSpPr>
            <p:pic>
              <p:nvPicPr>
                <p:cNvPr id="24" name="Picture 5"/>
                <p:cNvPicPr>
                  <a:picLocks noChangeAspect="1" noChangeArrowheads="1"/>
                </p:cNvPicPr>
                <p:nvPr/>
              </p:nvPicPr>
              <p:blipFill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r="58829" b="86650"/>
                <a:stretch/>
              </p:blipFill>
              <p:spPr bwMode="auto">
                <a:xfrm>
                  <a:off x="2644752" y="4410255"/>
                  <a:ext cx="1125288" cy="25978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25" name="Picture 7"/>
                <p:cNvPicPr>
                  <a:picLocks noChangeAspect="1" noChangeArrowheads="1"/>
                </p:cNvPicPr>
                <p:nvPr/>
              </p:nvPicPr>
              <p:blipFill rotWithShape="1"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0000" r="25000"/>
                <a:stretch/>
              </p:blipFill>
              <p:spPr bwMode="auto">
                <a:xfrm>
                  <a:off x="4906375" y="4373524"/>
                  <a:ext cx="405408" cy="35846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26" name="Picture 8"/>
                <p:cNvPicPr>
                  <a:picLocks noChangeAspect="1" noChangeArrowheads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851920" y="4347873"/>
                  <a:ext cx="1073729" cy="43499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27" name="Rettangolo 26"/>
                <p:cNvSpPr/>
                <p:nvPr/>
              </p:nvSpPr>
              <p:spPr>
                <a:xfrm>
                  <a:off x="4906537" y="4373525"/>
                  <a:ext cx="36000" cy="266792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  <p:pic>
            <p:nvPicPr>
              <p:cNvPr id="23" name="Picture 11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97710" y="4451849"/>
                <a:ext cx="360940" cy="20181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21" name="Rettangolo 20"/>
            <p:cNvSpPr/>
            <p:nvPr/>
          </p:nvSpPr>
          <p:spPr>
            <a:xfrm>
              <a:off x="4774297" y="4670036"/>
              <a:ext cx="365568" cy="20034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9" name="CasellaDiTesto 8"/>
          <p:cNvSpPr txBox="1"/>
          <p:nvPr/>
        </p:nvSpPr>
        <p:spPr>
          <a:xfrm>
            <a:off x="6444208" y="3579862"/>
            <a:ext cx="2373459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300" dirty="0" err="1">
                <a:solidFill>
                  <a:schemeClr val="bg1"/>
                </a:solidFill>
                <a:latin typeface="Century Schoolbook" pitchFamily="18" charset="0"/>
              </a:rPr>
              <a:t>Angular</a:t>
            </a:r>
            <a:r>
              <a:rPr lang="it-IT" sz="1300" dirty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it-IT" sz="1300" dirty="0" err="1">
                <a:solidFill>
                  <a:schemeClr val="bg1"/>
                </a:solidFill>
                <a:latin typeface="Century Schoolbook" pitchFamily="18" charset="0"/>
              </a:rPr>
              <a:t>Power</a:t>
            </a:r>
            <a:r>
              <a:rPr lang="it-IT" sz="1300" dirty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it-IT" sz="1300" dirty="0" err="1">
                <a:solidFill>
                  <a:schemeClr val="bg1"/>
                </a:solidFill>
                <a:latin typeface="Century Schoolbook" pitchFamily="18" charset="0"/>
              </a:rPr>
              <a:t>Spectrum</a:t>
            </a:r>
            <a:endParaRPr lang="it-IT" sz="1300" dirty="0">
              <a:solidFill>
                <a:schemeClr val="bg1"/>
              </a:solidFill>
              <a:latin typeface="Century Schoolbook" pitchFamily="18" charset="0"/>
            </a:endParaRPr>
          </a:p>
          <a:p>
            <a:endParaRPr lang="it-IT" dirty="0"/>
          </a:p>
        </p:txBody>
      </p:sp>
      <p:sp>
        <p:nvSpPr>
          <p:cNvPr id="38" name="Freccia a destra 37"/>
          <p:cNvSpPr/>
          <p:nvPr/>
        </p:nvSpPr>
        <p:spPr>
          <a:xfrm rot="5400000">
            <a:off x="7074328" y="2985766"/>
            <a:ext cx="720000" cy="180000"/>
          </a:xfrm>
          <a:prstGeom prst="rightArrow">
            <a:avLst/>
          </a:prstGeom>
          <a:blipFill>
            <a:blip r:embed="rId7"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grpSp>
        <p:nvGrpSpPr>
          <p:cNvPr id="41" name="Gruppo 40"/>
          <p:cNvGrpSpPr/>
          <p:nvPr/>
        </p:nvGrpSpPr>
        <p:grpSpPr>
          <a:xfrm>
            <a:off x="539552" y="2706368"/>
            <a:ext cx="4968551" cy="2385662"/>
            <a:chOff x="791999" y="681749"/>
            <a:chExt cx="7560000" cy="3780000"/>
          </a:xfrm>
        </p:grpSpPr>
        <p:pic>
          <p:nvPicPr>
            <p:cNvPr id="42" name="Picture 3" descr="C:\Users\Pc\Desktop\Planck_satellite_cmb.jpg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93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1999" y="681749"/>
              <a:ext cx="7560000" cy="37800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" name="Picture 2" descr="C:\Users\Pc\Desktop\Tesi\Figures\D_l.JP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8753" y="1528576"/>
              <a:ext cx="5646493" cy="2086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4" name="Rettangolo 43"/>
          <p:cNvSpPr/>
          <p:nvPr/>
        </p:nvSpPr>
        <p:spPr>
          <a:xfrm>
            <a:off x="2843808" y="3363838"/>
            <a:ext cx="188969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a-DK" sz="8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Planck Collaboration</a:t>
            </a:r>
            <a:r>
              <a:rPr lang="it-IT" sz="800" i="1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,</a:t>
            </a:r>
            <a:r>
              <a:rPr lang="da-DK" sz="8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 2018, paper I</a:t>
            </a:r>
            <a:endParaRPr lang="it-IT" sz="800" dirty="0">
              <a:solidFill>
                <a:schemeClr val="bg1"/>
              </a:solidFill>
              <a:latin typeface="Century Schoolbook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160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1"/>
            </a:gs>
            <a:gs pos="31000">
              <a:schemeClr val="tx1"/>
            </a:gs>
            <a:gs pos="100000">
              <a:schemeClr val="tx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5</a:t>
            </a:fld>
            <a:endParaRPr lang="it-IT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050" name="Picture 2" descr="C:\Users\Pc\Desktop\Planck_satellite_cmb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4" t="39150" r="39517" b="52429"/>
          <a:stretch/>
        </p:blipFill>
        <p:spPr bwMode="auto">
          <a:xfrm rot="16200000">
            <a:off x="-2282992" y="2282992"/>
            <a:ext cx="5143500" cy="577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olo 1"/>
          <p:cNvSpPr>
            <a:spLocks noGrp="1"/>
          </p:cNvSpPr>
          <p:nvPr>
            <p:ph type="title"/>
          </p:nvPr>
        </p:nvSpPr>
        <p:spPr>
          <a:xfrm>
            <a:off x="609600" y="-236562"/>
            <a:ext cx="7924800" cy="857250"/>
          </a:xfrm>
        </p:spPr>
        <p:txBody>
          <a:bodyPr/>
          <a:lstStyle/>
          <a:p>
            <a:r>
              <a:rPr lang="en-US" sz="1800" b="1" dirty="0" err="1" smtClean="0">
                <a:solidFill>
                  <a:schemeClr val="bg1"/>
                </a:solidFill>
                <a:latin typeface="Century Schoolbook" pitchFamily="18" charset="0"/>
              </a:rPr>
              <a:t>distorsioni</a:t>
            </a:r>
            <a:r>
              <a:rPr lang="en-US" sz="1800" b="1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en-US" sz="1800" b="1" dirty="0" err="1">
                <a:solidFill>
                  <a:schemeClr val="bg1"/>
                </a:solidFill>
                <a:latin typeface="Century Schoolbook" pitchFamily="18" charset="0"/>
              </a:rPr>
              <a:t>spettrali</a:t>
            </a:r>
            <a:r>
              <a:rPr lang="en-US" sz="1800" b="1" dirty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en-US" sz="1800" b="1" dirty="0" err="1">
                <a:solidFill>
                  <a:schemeClr val="bg1"/>
                </a:solidFill>
                <a:latin typeface="Century Schoolbook" pitchFamily="18" charset="0"/>
              </a:rPr>
              <a:t>della</a:t>
            </a:r>
            <a:r>
              <a:rPr lang="en-US" sz="1800" b="1" dirty="0">
                <a:solidFill>
                  <a:schemeClr val="bg1"/>
                </a:solidFill>
                <a:latin typeface="Century Schoolbook" pitchFamily="18" charset="0"/>
              </a:rPr>
              <a:t> CMB</a:t>
            </a:r>
            <a:endParaRPr lang="it-IT" sz="18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sp>
        <p:nvSpPr>
          <p:cNvPr id="8" name="Segnaposto contenuto 2"/>
          <p:cNvSpPr>
            <a:spLocks noGrp="1"/>
          </p:cNvSpPr>
          <p:nvPr>
            <p:ph sz="quarter" idx="13"/>
          </p:nvPr>
        </p:nvSpPr>
        <p:spPr>
          <a:xfrm>
            <a:off x="609600" y="757608"/>
            <a:ext cx="8534400" cy="4385891"/>
          </a:xfrm>
        </p:spPr>
        <p:txBody>
          <a:bodyPr>
            <a:normAutofit/>
          </a:bodyPr>
          <a:lstStyle/>
          <a:p>
            <a:r>
              <a:rPr lang="it-IT" sz="1200" dirty="0" smtClean="0">
                <a:solidFill>
                  <a:schemeClr val="bg1"/>
                </a:solidFill>
                <a:latin typeface="Century Schoolbook" pitchFamily="18" charset="0"/>
              </a:rPr>
              <a:t>Perturbazione dello stato di equilibrio</a:t>
            </a:r>
            <a:endParaRPr lang="it-IT" sz="1200" dirty="0">
              <a:solidFill>
                <a:schemeClr val="bg1"/>
              </a:solidFill>
              <a:latin typeface="Century Schoolbook" pitchFamily="18" charset="0"/>
            </a:endParaRPr>
          </a:p>
          <a:p>
            <a:pPr marL="0" indent="0">
              <a:buNone/>
            </a:pPr>
            <a:r>
              <a:rPr lang="it-IT" sz="1200" dirty="0">
                <a:solidFill>
                  <a:schemeClr val="bg1"/>
                </a:solidFill>
                <a:latin typeface="Century Schoolbook" pitchFamily="18" charset="0"/>
              </a:rPr>
              <a:t>	</a:t>
            </a:r>
            <a:r>
              <a:rPr lang="it-IT" sz="1200" dirty="0" smtClean="0">
                <a:solidFill>
                  <a:schemeClr val="bg1"/>
                </a:solidFill>
                <a:latin typeface="Century Schoolbook" pitchFamily="18" charset="0"/>
              </a:rPr>
              <a:t>Iniezioni di energia</a:t>
            </a:r>
            <a:endParaRPr lang="it-IT" sz="1200" dirty="0">
              <a:solidFill>
                <a:schemeClr val="bg1"/>
              </a:solidFill>
              <a:latin typeface="Century Schoolbook" pitchFamily="18" charset="0"/>
            </a:endParaRPr>
          </a:p>
          <a:p>
            <a:pPr marL="0" indent="0">
              <a:buNone/>
            </a:pPr>
            <a:r>
              <a:rPr lang="it-IT" sz="1200" dirty="0">
                <a:solidFill>
                  <a:schemeClr val="bg1"/>
                </a:solidFill>
                <a:latin typeface="Century Schoolbook" pitchFamily="18" charset="0"/>
              </a:rPr>
              <a:t>	Produzione di fotoni energetici e/o particelle </a:t>
            </a:r>
          </a:p>
          <a:p>
            <a:endParaRPr lang="en-US" sz="1200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r>
              <a:rPr lang="it-IT" sz="1200" dirty="0">
                <a:solidFill>
                  <a:schemeClr val="bg1"/>
                </a:solidFill>
                <a:latin typeface="Century Schoolbook" pitchFamily="18" charset="0"/>
              </a:rPr>
              <a:t>Diversi meccanismi fisici possono portare a distorsioni </a:t>
            </a:r>
            <a:r>
              <a:rPr lang="it-IT" sz="1200" dirty="0" smtClean="0">
                <a:solidFill>
                  <a:schemeClr val="bg1"/>
                </a:solidFill>
                <a:latin typeface="Century Schoolbook" pitchFamily="18" charset="0"/>
              </a:rPr>
              <a:t>spettrali</a:t>
            </a:r>
            <a:r>
              <a:rPr lang="en-US" sz="1200" dirty="0">
                <a:solidFill>
                  <a:schemeClr val="bg1"/>
                </a:solidFill>
                <a:latin typeface="Century Schoolbook" pitchFamily="18" charset="0"/>
              </a:rPr>
              <a:t/>
            </a:r>
            <a:br>
              <a:rPr lang="en-US" sz="1200" dirty="0">
                <a:solidFill>
                  <a:schemeClr val="bg1"/>
                </a:solidFill>
                <a:latin typeface="Century Schoolbook" pitchFamily="18" charset="0"/>
              </a:rPr>
            </a:br>
            <a:r>
              <a:rPr lang="en-US" sz="1200" dirty="0" smtClean="0">
                <a:solidFill>
                  <a:schemeClr val="bg1"/>
                </a:solidFill>
                <a:latin typeface="Century Schoolbook" pitchFamily="18" charset="0"/>
              </a:rPr>
              <a:t>(e.g. </a:t>
            </a:r>
            <a:r>
              <a:rPr lang="en-US" sz="1200" dirty="0" err="1" smtClean="0">
                <a:solidFill>
                  <a:schemeClr val="bg1"/>
                </a:solidFill>
                <a:latin typeface="Century Schoolbook" pitchFamily="18" charset="0"/>
              </a:rPr>
              <a:t>dissipazione</a:t>
            </a:r>
            <a:r>
              <a:rPr lang="en-US" sz="1200" dirty="0" smtClean="0">
                <a:solidFill>
                  <a:schemeClr val="bg1"/>
                </a:solidFill>
                <a:latin typeface="Century Schoolbook" pitchFamily="18" charset="0"/>
              </a:rPr>
              <a:t> di </a:t>
            </a:r>
            <a:r>
              <a:rPr lang="en-US" sz="1200" dirty="0" err="1" smtClean="0">
                <a:solidFill>
                  <a:schemeClr val="bg1"/>
                </a:solidFill>
                <a:latin typeface="Century Schoolbook" pitchFamily="18" charset="0"/>
              </a:rPr>
              <a:t>modi</a:t>
            </a:r>
            <a:r>
              <a:rPr lang="en-US" sz="1200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Century Schoolbook" pitchFamily="18" charset="0"/>
              </a:rPr>
              <a:t>acustici</a:t>
            </a:r>
            <a:r>
              <a:rPr lang="en-US" sz="1200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Century Schoolbook" pitchFamily="18" charset="0"/>
              </a:rPr>
              <a:t>primordiali</a:t>
            </a:r>
            <a:r>
              <a:rPr lang="en-US" sz="1200" dirty="0" smtClean="0">
                <a:solidFill>
                  <a:schemeClr val="bg1"/>
                </a:solidFill>
                <a:latin typeface="Century Schoolbook" pitchFamily="18" charset="0"/>
              </a:rPr>
              <a:t>)</a:t>
            </a:r>
          </a:p>
          <a:p>
            <a:pPr marL="0" indent="0">
              <a:buNone/>
            </a:pPr>
            <a:endParaRPr lang="en-US" sz="1100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r>
              <a:rPr lang="en-US" sz="1200" dirty="0" smtClean="0">
                <a:solidFill>
                  <a:schemeClr val="bg1"/>
                </a:solidFill>
                <a:latin typeface="Century Schoolbook" pitchFamily="18" charset="0"/>
              </a:rPr>
              <a:t>Il </a:t>
            </a:r>
            <a:r>
              <a:rPr lang="en-US" sz="1200" dirty="0" err="1" smtClean="0">
                <a:solidFill>
                  <a:schemeClr val="bg1"/>
                </a:solidFill>
                <a:latin typeface="Century Schoolbook" pitchFamily="18" charset="0"/>
              </a:rPr>
              <a:t>cosiddetto</a:t>
            </a:r>
            <a:r>
              <a:rPr lang="en-US" sz="1200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it-IT" sz="1200" i="1" dirty="0" smtClean="0">
                <a:solidFill>
                  <a:schemeClr val="bg1"/>
                </a:solidFill>
                <a:latin typeface="Century Schoolbook" pitchFamily="18" charset="0"/>
              </a:rPr>
              <a:t>“</a:t>
            </a:r>
            <a:r>
              <a:rPr lang="en-US" sz="1200" dirty="0" err="1" smtClean="0">
                <a:solidFill>
                  <a:schemeClr val="bg1"/>
                </a:solidFill>
                <a:latin typeface="Century Schoolbook" pitchFamily="18" charset="0"/>
              </a:rPr>
              <a:t>thermalization</a:t>
            </a:r>
            <a:r>
              <a:rPr lang="en-US" sz="1200" dirty="0" smtClean="0">
                <a:solidFill>
                  <a:schemeClr val="bg1"/>
                </a:solidFill>
                <a:latin typeface="Century Schoolbook" pitchFamily="18" charset="0"/>
              </a:rPr>
              <a:t> problem</a:t>
            </a:r>
            <a:r>
              <a:rPr lang="it-IT" sz="1200" i="1" dirty="0" smtClean="0">
                <a:solidFill>
                  <a:schemeClr val="bg1"/>
                </a:solidFill>
                <a:latin typeface="Century Schoolbook" pitchFamily="18" charset="0"/>
              </a:rPr>
              <a:t>”</a:t>
            </a:r>
            <a:r>
              <a:rPr lang="en-US" sz="1200" dirty="0" smtClean="0">
                <a:solidFill>
                  <a:schemeClr val="bg1"/>
                </a:solidFill>
                <a:latin typeface="Century Schoolbook" pitchFamily="18" charset="0"/>
              </a:rPr>
              <a:t>  </a:t>
            </a:r>
            <a:r>
              <a:rPr lang="it-IT" sz="1200" dirty="0" smtClean="0">
                <a:solidFill>
                  <a:schemeClr val="bg1"/>
                </a:solidFill>
                <a:latin typeface="Century Schoolbook" pitchFamily="18" charset="0"/>
              </a:rPr>
              <a:t>riguarda </a:t>
            </a:r>
            <a:r>
              <a:rPr lang="it-IT" sz="1200" dirty="0">
                <a:solidFill>
                  <a:schemeClr val="bg1"/>
                </a:solidFill>
                <a:latin typeface="Century Schoolbook" pitchFamily="18" charset="0"/>
              </a:rPr>
              <a:t>la </a:t>
            </a:r>
            <a:r>
              <a:rPr lang="it-IT" sz="1200" dirty="0" smtClean="0">
                <a:solidFill>
                  <a:schemeClr val="bg1"/>
                </a:solidFill>
                <a:latin typeface="Century Schoolbook" pitchFamily="18" charset="0"/>
              </a:rPr>
              <a:t>ridistribuzione in energia </a:t>
            </a:r>
            <a:r>
              <a:rPr lang="it-IT" sz="1200" dirty="0">
                <a:solidFill>
                  <a:schemeClr val="bg1"/>
                </a:solidFill>
                <a:latin typeface="Century Schoolbook" pitchFamily="18" charset="0"/>
              </a:rPr>
              <a:t>dei fotoni </a:t>
            </a:r>
            <a:r>
              <a:rPr lang="it-IT" sz="1200" dirty="0" smtClean="0">
                <a:solidFill>
                  <a:schemeClr val="bg1"/>
                </a:solidFill>
                <a:latin typeface="Century Schoolbook" pitchFamily="18" charset="0"/>
              </a:rPr>
              <a:t>e </a:t>
            </a:r>
            <a:r>
              <a:rPr lang="it-IT" sz="1200" dirty="0">
                <a:solidFill>
                  <a:schemeClr val="bg1"/>
                </a:solidFill>
                <a:latin typeface="Century Schoolbook" pitchFamily="18" charset="0"/>
              </a:rPr>
              <a:t>la regolazione del loro </a:t>
            </a:r>
            <a:r>
              <a:rPr lang="it-IT" sz="1200" dirty="0" smtClean="0">
                <a:solidFill>
                  <a:schemeClr val="bg1"/>
                </a:solidFill>
                <a:latin typeface="Century Schoolbook" pitchFamily="18" charset="0"/>
              </a:rPr>
              <a:t>numero</a:t>
            </a:r>
            <a:r>
              <a:rPr lang="en-US" sz="1200" dirty="0">
                <a:solidFill>
                  <a:schemeClr val="bg1"/>
                </a:solidFill>
                <a:latin typeface="Century Schoolbook" pitchFamily="18" charset="0"/>
              </a:rPr>
              <a:t/>
            </a:r>
            <a:br>
              <a:rPr lang="en-US" sz="1200" dirty="0">
                <a:solidFill>
                  <a:schemeClr val="bg1"/>
                </a:solidFill>
                <a:latin typeface="Century Schoolbook" pitchFamily="18" charset="0"/>
              </a:rPr>
            </a:br>
            <a:endParaRPr lang="en-US" sz="1200" dirty="0">
              <a:solidFill>
                <a:schemeClr val="bg1"/>
              </a:solidFill>
              <a:latin typeface="Century Schoolbook" pitchFamily="18" charset="0"/>
            </a:endParaRPr>
          </a:p>
          <a:p>
            <a:pPr marL="0" indent="0">
              <a:buNone/>
            </a:pPr>
            <a:r>
              <a:rPr lang="it-IT" sz="1200" dirty="0" err="1">
                <a:solidFill>
                  <a:schemeClr val="bg1"/>
                </a:solidFill>
                <a:latin typeface="Century Schoolbook" pitchFamily="18" charset="0"/>
              </a:rPr>
              <a:t>Photon</a:t>
            </a:r>
            <a:r>
              <a:rPr lang="it-IT" sz="1200" dirty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it-IT" sz="1200" dirty="0" err="1">
                <a:solidFill>
                  <a:schemeClr val="bg1"/>
                </a:solidFill>
                <a:latin typeface="Century Schoolbook" pitchFamily="18" charset="0"/>
              </a:rPr>
              <a:t>Boltzmann</a:t>
            </a:r>
            <a:r>
              <a:rPr lang="it-IT" sz="1200" dirty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it-IT" sz="1200" dirty="0" err="1" smtClean="0">
                <a:solidFill>
                  <a:schemeClr val="bg1"/>
                </a:solidFill>
                <a:latin typeface="Century Schoolbook" pitchFamily="18" charset="0"/>
              </a:rPr>
              <a:t>equation</a:t>
            </a:r>
            <a:r>
              <a:rPr lang="it-IT" sz="1200" dirty="0" smtClean="0">
                <a:solidFill>
                  <a:schemeClr val="bg1"/>
                </a:solidFill>
                <a:latin typeface="Century Schoolbook" pitchFamily="18" charset="0"/>
              </a:rPr>
              <a:t>:</a:t>
            </a:r>
          </a:p>
          <a:p>
            <a:pPr marL="0" indent="0">
              <a:buNone/>
            </a:pPr>
            <a:endParaRPr lang="it-IT" sz="1000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marL="0" indent="0">
              <a:buNone/>
            </a:pPr>
            <a:endParaRPr lang="it-IT" sz="1200" dirty="0">
              <a:solidFill>
                <a:schemeClr val="bg1"/>
              </a:solidFill>
              <a:latin typeface="Century Schoolbook" pitchFamily="18" charset="0"/>
            </a:endParaRPr>
          </a:p>
          <a:p>
            <a:endParaRPr lang="it-IT" sz="1200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endParaRPr lang="it-IT" sz="1200" dirty="0">
              <a:solidFill>
                <a:schemeClr val="bg1"/>
              </a:solidFill>
              <a:latin typeface="Century Schoolbook" pitchFamily="18" charset="0"/>
            </a:endParaRPr>
          </a:p>
          <a:p>
            <a:endParaRPr lang="it-IT" sz="1200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endParaRPr lang="it-IT" sz="1200" dirty="0">
              <a:solidFill>
                <a:schemeClr val="bg1"/>
              </a:solidFill>
              <a:latin typeface="Century Schoolbook" pitchFamily="18" charset="0"/>
            </a:endParaRPr>
          </a:p>
          <a:p>
            <a:endParaRPr lang="it-IT" sz="1200" dirty="0">
              <a:solidFill>
                <a:schemeClr val="bg1"/>
              </a:solidFill>
              <a:latin typeface="Century Schoolbook" pitchFamily="18" charset="0"/>
            </a:endParaRPr>
          </a:p>
          <a:p>
            <a:pPr marL="0" indent="0">
              <a:buNone/>
            </a:pPr>
            <a:endParaRPr lang="it-IT" sz="1200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lvl="1"/>
            <a:endParaRPr lang="it-IT" sz="1500" dirty="0">
              <a:solidFill>
                <a:schemeClr val="bg1"/>
              </a:solidFill>
              <a:latin typeface="Century Schoolbook" pitchFamily="18" charset="0"/>
            </a:endParaRPr>
          </a:p>
          <a:p>
            <a:endParaRPr lang="it-IT" sz="1500" dirty="0">
              <a:solidFill>
                <a:schemeClr val="bg1"/>
              </a:solidFill>
              <a:latin typeface="Century Schoolbook" pitchFamily="18" charset="0"/>
              <a:ea typeface="Cambria Math"/>
            </a:endParaRPr>
          </a:p>
          <a:p>
            <a:endParaRPr lang="it-IT" dirty="0">
              <a:solidFill>
                <a:schemeClr val="bg1"/>
              </a:solidFill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4528445" y="2190942"/>
            <a:ext cx="19157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700" dirty="0" smtClean="0">
                <a:solidFill>
                  <a:schemeClr val="bg1"/>
                </a:solidFill>
                <a:latin typeface="Century Schoolbook" pitchFamily="18" charset="0"/>
              </a:rPr>
              <a:t>[ </a:t>
            </a:r>
            <a:r>
              <a:rPr lang="it-IT" sz="700" dirty="0" err="1" smtClean="0">
                <a:solidFill>
                  <a:schemeClr val="bg1"/>
                </a:solidFill>
                <a:latin typeface="Century Schoolbook" pitchFamily="18" charset="0"/>
              </a:rPr>
              <a:t>Sunyaev</a:t>
            </a:r>
            <a:r>
              <a:rPr lang="it-IT" sz="700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it-IT" sz="700" dirty="0">
                <a:solidFill>
                  <a:schemeClr val="bg1"/>
                </a:solidFill>
                <a:latin typeface="Century Schoolbook" pitchFamily="18" charset="0"/>
              </a:rPr>
              <a:t>&amp; </a:t>
            </a:r>
            <a:r>
              <a:rPr lang="it-IT" sz="700" dirty="0" err="1">
                <a:solidFill>
                  <a:schemeClr val="bg1"/>
                </a:solidFill>
                <a:latin typeface="Century Schoolbook" pitchFamily="18" charset="0"/>
              </a:rPr>
              <a:t>Zeldovich</a:t>
            </a:r>
            <a:r>
              <a:rPr lang="it-IT" sz="700" dirty="0">
                <a:solidFill>
                  <a:schemeClr val="bg1"/>
                </a:solidFill>
                <a:latin typeface="Century Schoolbook" pitchFamily="18" charset="0"/>
              </a:rPr>
              <a:t>, </a:t>
            </a:r>
            <a:r>
              <a:rPr lang="it-IT" sz="700" dirty="0" smtClean="0">
                <a:solidFill>
                  <a:schemeClr val="bg1"/>
                </a:solidFill>
                <a:latin typeface="Century Schoolbook" pitchFamily="18" charset="0"/>
              </a:rPr>
              <a:t>1970, APSS, 7 ]</a:t>
            </a:r>
          </a:p>
          <a:p>
            <a:r>
              <a:rPr lang="it-IT" sz="700" dirty="0" smtClean="0">
                <a:solidFill>
                  <a:schemeClr val="bg1"/>
                </a:solidFill>
                <a:latin typeface="Century Schoolbook" pitchFamily="18" charset="0"/>
              </a:rPr>
              <a:t>[ </a:t>
            </a:r>
            <a:r>
              <a:rPr lang="it-IT" sz="700" dirty="0" err="1" smtClean="0">
                <a:solidFill>
                  <a:schemeClr val="bg1"/>
                </a:solidFill>
                <a:latin typeface="Century Schoolbook" pitchFamily="18" charset="0"/>
              </a:rPr>
              <a:t>Daly</a:t>
            </a:r>
            <a:r>
              <a:rPr lang="it-IT" sz="700" dirty="0" smtClean="0">
                <a:solidFill>
                  <a:schemeClr val="bg1"/>
                </a:solidFill>
                <a:latin typeface="Century Schoolbook" pitchFamily="18" charset="0"/>
              </a:rPr>
              <a:t> 1991, </a:t>
            </a:r>
            <a:r>
              <a:rPr lang="it-IT" sz="700" dirty="0" err="1" smtClean="0">
                <a:solidFill>
                  <a:schemeClr val="bg1"/>
                </a:solidFill>
                <a:latin typeface="Century Schoolbook" pitchFamily="18" charset="0"/>
              </a:rPr>
              <a:t>ApJ</a:t>
            </a:r>
            <a:r>
              <a:rPr lang="it-IT" sz="700" dirty="0" smtClean="0">
                <a:solidFill>
                  <a:schemeClr val="bg1"/>
                </a:solidFill>
                <a:latin typeface="Century Schoolbook" pitchFamily="18" charset="0"/>
              </a:rPr>
              <a:t>, 371 ]</a:t>
            </a:r>
          </a:p>
        </p:txBody>
      </p:sp>
      <p:grpSp>
        <p:nvGrpSpPr>
          <p:cNvPr id="6" name="Gruppo 5"/>
          <p:cNvGrpSpPr/>
          <p:nvPr/>
        </p:nvGrpSpPr>
        <p:grpSpPr>
          <a:xfrm>
            <a:off x="1619672" y="3003797"/>
            <a:ext cx="6167015" cy="1440161"/>
            <a:chOff x="1649350" y="2707902"/>
            <a:chExt cx="6939527" cy="1689485"/>
          </a:xfrm>
        </p:grpSpPr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9350" y="3422190"/>
              <a:ext cx="1681755" cy="552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CasellaDiTesto 13"/>
            <p:cNvSpPr txBox="1"/>
            <p:nvPr/>
          </p:nvSpPr>
          <p:spPr>
            <a:xfrm>
              <a:off x="4485333" y="3483336"/>
              <a:ext cx="2079269" cy="3610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400" dirty="0" err="1" smtClean="0">
                  <a:solidFill>
                    <a:srgbClr val="C00000"/>
                  </a:solidFill>
                  <a:latin typeface="Century Schoolbook" pitchFamily="18" charset="0"/>
                </a:rPr>
                <a:t>Collision</a:t>
              </a:r>
              <a:r>
                <a:rPr lang="it-IT" sz="1400" dirty="0" smtClean="0">
                  <a:solidFill>
                    <a:srgbClr val="C00000"/>
                  </a:solidFill>
                  <a:latin typeface="Century Schoolbook" pitchFamily="18" charset="0"/>
                </a:rPr>
                <a:t> </a:t>
              </a:r>
              <a:r>
                <a:rPr lang="it-IT" sz="1400" dirty="0" err="1" smtClean="0">
                  <a:solidFill>
                    <a:srgbClr val="C00000"/>
                  </a:solidFill>
                  <a:latin typeface="Century Schoolbook" pitchFamily="18" charset="0"/>
                </a:rPr>
                <a:t>term</a:t>
              </a:r>
              <a:endParaRPr lang="it-IT" sz="1400" dirty="0" smtClean="0">
                <a:solidFill>
                  <a:srgbClr val="C00000"/>
                </a:solidFill>
                <a:latin typeface="Century Schoolbook" pitchFamily="18" charset="0"/>
              </a:endParaRPr>
            </a:p>
          </p:txBody>
        </p:sp>
        <p:sp>
          <p:nvSpPr>
            <p:cNvPr id="23" name="CasellaDiTesto 22"/>
            <p:cNvSpPr txBox="1"/>
            <p:nvPr/>
          </p:nvSpPr>
          <p:spPr>
            <a:xfrm>
              <a:off x="6915843" y="3946062"/>
              <a:ext cx="891642" cy="45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000" dirty="0" smtClean="0">
                  <a:solidFill>
                    <a:srgbClr val="C00000"/>
                  </a:solidFill>
                  <a:latin typeface="Century Schoolbook" pitchFamily="18" charset="0"/>
                </a:rPr>
                <a:t>Compton </a:t>
              </a:r>
              <a:r>
                <a:rPr lang="it-IT" sz="900" dirty="0" err="1" smtClean="0">
                  <a:solidFill>
                    <a:srgbClr val="C00000"/>
                  </a:solidFill>
                  <a:latin typeface="Century Schoolbook" pitchFamily="18" charset="0"/>
                </a:rPr>
                <a:t>Scattering</a:t>
              </a:r>
              <a:endParaRPr lang="it-IT" sz="900" dirty="0" smtClean="0">
                <a:solidFill>
                  <a:srgbClr val="C00000"/>
                </a:solidFill>
                <a:latin typeface="Century Schoolbook" pitchFamily="18" charset="0"/>
              </a:endParaRPr>
            </a:p>
          </p:txBody>
        </p:sp>
        <p:sp>
          <p:nvSpPr>
            <p:cNvPr id="24" name="CasellaDiTesto 23"/>
            <p:cNvSpPr txBox="1"/>
            <p:nvPr/>
          </p:nvSpPr>
          <p:spPr>
            <a:xfrm>
              <a:off x="7321316" y="3468169"/>
              <a:ext cx="1267561" cy="270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900" dirty="0" smtClean="0">
                  <a:solidFill>
                    <a:srgbClr val="C00000"/>
                  </a:solidFill>
                  <a:latin typeface="Century Schoolbook" pitchFamily="18" charset="0"/>
                </a:rPr>
                <a:t>Bremsstrahlung </a:t>
              </a:r>
            </a:p>
          </p:txBody>
        </p:sp>
        <p:sp>
          <p:nvSpPr>
            <p:cNvPr id="26" name="CasellaDiTesto 25"/>
            <p:cNvSpPr txBox="1"/>
            <p:nvPr/>
          </p:nvSpPr>
          <p:spPr>
            <a:xfrm>
              <a:off x="6835148" y="2707902"/>
              <a:ext cx="891642" cy="595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900" dirty="0" smtClean="0">
                  <a:solidFill>
                    <a:srgbClr val="C00000"/>
                  </a:solidFill>
                  <a:latin typeface="Century Schoolbook" pitchFamily="18" charset="0"/>
                </a:rPr>
                <a:t>Double</a:t>
              </a:r>
            </a:p>
            <a:p>
              <a:r>
                <a:rPr lang="it-IT" sz="900" dirty="0" smtClean="0">
                  <a:solidFill>
                    <a:srgbClr val="C00000"/>
                  </a:solidFill>
                  <a:latin typeface="Century Schoolbook" pitchFamily="18" charset="0"/>
                </a:rPr>
                <a:t>Compton </a:t>
              </a:r>
            </a:p>
            <a:p>
              <a:r>
                <a:rPr lang="it-IT" sz="900" dirty="0" err="1" smtClean="0">
                  <a:solidFill>
                    <a:srgbClr val="C00000"/>
                  </a:solidFill>
                  <a:latin typeface="Century Schoolbook" pitchFamily="18" charset="0"/>
                </a:rPr>
                <a:t>Scattering</a:t>
              </a:r>
              <a:endParaRPr lang="it-IT" sz="900" dirty="0" smtClean="0">
                <a:solidFill>
                  <a:srgbClr val="C00000"/>
                </a:solidFill>
                <a:latin typeface="Century Schoolbook" pitchFamily="18" charset="0"/>
              </a:endParaRPr>
            </a:p>
          </p:txBody>
        </p:sp>
      </p:grpSp>
      <p:sp>
        <p:nvSpPr>
          <p:cNvPr id="19" name="Freccia a destra 18"/>
          <p:cNvSpPr/>
          <p:nvPr/>
        </p:nvSpPr>
        <p:spPr>
          <a:xfrm>
            <a:off x="4067944" y="859632"/>
            <a:ext cx="1080120" cy="144016"/>
          </a:xfrm>
          <a:prstGeom prst="rightArrow">
            <a:avLst/>
          </a:prstGeom>
          <a:blipFill>
            <a:blip r:embed="rId5"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Segnaposto contenuto 2"/>
              <p:cNvSpPr txBox="1">
                <a:spLocks/>
              </p:cNvSpPr>
              <p:nvPr/>
            </p:nvSpPr>
            <p:spPr>
              <a:xfrm>
                <a:off x="5292080" y="699542"/>
                <a:ext cx="3834172" cy="139905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42900" indent="-342900" algn="l" defTabSz="914400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600"/>
                  </a:spcAft>
                  <a:buClr>
                    <a:schemeClr val="tx2"/>
                  </a:buClr>
                  <a:buFont typeface="Arial" pitchFamily="34" charset="0"/>
                  <a:buChar char="•"/>
                  <a:defRPr sz="1700" kern="1200" spc="3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600"/>
                  </a:spcAft>
                  <a:buClr>
                    <a:schemeClr val="tx2"/>
                  </a:buClr>
                  <a:buFont typeface="Arial" pitchFamily="34" charset="0"/>
                  <a:buChar char="•"/>
                  <a:defRPr sz="1700" kern="1200" spc="3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600"/>
                  </a:spcAft>
                  <a:buClr>
                    <a:schemeClr val="tx2"/>
                  </a:buClr>
                  <a:buFont typeface="Arial" pitchFamily="34" charset="0"/>
                  <a:buChar char="•"/>
                  <a:defRPr sz="1700" kern="1200" spc="3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600"/>
                  </a:spcAft>
                  <a:buClr>
                    <a:schemeClr val="tx2"/>
                  </a:buClr>
                  <a:buFont typeface="Arial" pitchFamily="34" charset="0"/>
                  <a:buChar char="•"/>
                  <a:defRPr sz="1700" kern="1200" spc="3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600"/>
                  </a:spcAft>
                  <a:buClr>
                    <a:schemeClr val="tx2"/>
                  </a:buClr>
                  <a:buFont typeface="Arial" pitchFamily="34" charset="0"/>
                  <a:buChar char="•"/>
                  <a:defRPr sz="1700" kern="1200" spc="3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600"/>
                  </a:spcAft>
                  <a:buClr>
                    <a:schemeClr val="tx2"/>
                  </a:buClr>
                  <a:buFont typeface="Arial" pitchFamily="34" charset="0"/>
                  <a:buChar char="•"/>
                  <a:defRPr sz="17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600"/>
                  </a:spcAft>
                  <a:buClr>
                    <a:schemeClr val="tx2"/>
                  </a:buClr>
                  <a:buFont typeface="Arial" pitchFamily="34" charset="0"/>
                  <a:buChar char="•"/>
                  <a:defRPr sz="17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600"/>
                  </a:spcAft>
                  <a:buClr>
                    <a:schemeClr val="tx2"/>
                  </a:buClr>
                  <a:buFont typeface="Arial" pitchFamily="34" charset="0"/>
                  <a:buChar char="•"/>
                  <a:defRPr sz="17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600"/>
                  </a:spcAft>
                  <a:buClr>
                    <a:schemeClr val="tx2"/>
                  </a:buClr>
                  <a:buFont typeface="Arial" pitchFamily="34" charset="0"/>
                  <a:buChar char="•"/>
                  <a:defRPr sz="17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50000"/>
                  </a:lnSpc>
                  <a:buNone/>
                </a:pPr>
                <a:r>
                  <a:rPr lang="it-IT" sz="1200" dirty="0">
                    <a:solidFill>
                      <a:schemeClr val="bg1"/>
                    </a:solidFill>
                    <a:latin typeface="Century Schoolbook" pitchFamily="18" charset="0"/>
                  </a:rPr>
                  <a:t>Lo spettro CMB devia da </a:t>
                </a: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quello di corpo nero</a:t>
                </a:r>
              </a:p>
              <a:p>
                <a:pPr marL="914400" lvl="2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it-IT" sz="1200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it-IT" sz="1200" i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</m:d>
                      <m:r>
                        <a:rPr lang="it-IT" sz="12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≤</m:t>
                      </m:r>
                      <m:sSup>
                        <m:sSupPr>
                          <m:ctrlPr>
                            <a:rPr lang="it-IT" sz="1200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it-IT" sz="1200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1.5×10</m:t>
                          </m:r>
                        </m:e>
                        <m:sup>
                          <m:r>
                            <a:rPr lang="it-IT" sz="1200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−5</m:t>
                          </m:r>
                        </m:sup>
                      </m:sSup>
                    </m:oMath>
                  </m:oMathPara>
                </a14:m>
                <a:endParaRPr lang="it-IT" sz="1200" i="1" dirty="0" smtClean="0">
                  <a:solidFill>
                    <a:schemeClr val="bg1"/>
                  </a:solidFill>
                  <a:latin typeface="Cambria Math"/>
                  <a:ea typeface="Cambria Math"/>
                </a:endParaRPr>
              </a:p>
              <a:p>
                <a:pPr marL="914400" lvl="2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sz="12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|</m:t>
                      </m:r>
                      <m:r>
                        <a:rPr lang="it-IT" sz="12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𝜇</m:t>
                      </m:r>
                      <m:r>
                        <a:rPr lang="it-IT" sz="12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|≤</m:t>
                      </m:r>
                      <m:sSup>
                        <m:sSupPr>
                          <m:ctrlPr>
                            <a:rPr lang="it-IT" sz="1200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it-IT" sz="1200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9×10</m:t>
                          </m:r>
                        </m:e>
                        <m:sup>
                          <m:r>
                            <a:rPr lang="it-IT" sz="1200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−5</m:t>
                          </m:r>
                        </m:sup>
                      </m:sSup>
                    </m:oMath>
                  </m:oMathPara>
                </a14:m>
                <a:endParaRPr lang="it-IT" sz="1200" dirty="0">
                  <a:solidFill>
                    <a:schemeClr val="bg1"/>
                  </a:solidFill>
                  <a:latin typeface="Century Schoolbook" pitchFamily="18" charset="0"/>
                  <a:ea typeface="Cambria Math"/>
                </a:endParaRPr>
              </a:p>
              <a:p>
                <a:endParaRPr lang="it-IT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0" name="Segnaposto contenuto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699542"/>
                <a:ext cx="3834172" cy="139905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Connettore 2 9"/>
          <p:cNvCxnSpPr>
            <a:stCxn id="14" idx="1"/>
          </p:cNvCxnSpPr>
          <p:nvPr/>
        </p:nvCxnSpPr>
        <p:spPr>
          <a:xfrm flipH="1">
            <a:off x="3114213" y="3818686"/>
            <a:ext cx="1025739" cy="67642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ttore 2 24"/>
          <p:cNvCxnSpPr/>
          <p:nvPr/>
        </p:nvCxnSpPr>
        <p:spPr>
          <a:xfrm flipV="1">
            <a:off x="5508104" y="3292942"/>
            <a:ext cx="545592" cy="437372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ttore 2 26"/>
          <p:cNvCxnSpPr/>
          <p:nvPr/>
        </p:nvCxnSpPr>
        <p:spPr>
          <a:xfrm flipV="1">
            <a:off x="5660504" y="3767284"/>
            <a:ext cx="953394" cy="72026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ttore 2 29"/>
          <p:cNvCxnSpPr/>
          <p:nvPr/>
        </p:nvCxnSpPr>
        <p:spPr>
          <a:xfrm>
            <a:off x="5532187" y="3954510"/>
            <a:ext cx="695997" cy="297088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280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1"/>
            </a:gs>
            <a:gs pos="31000">
              <a:schemeClr val="tx1"/>
            </a:gs>
            <a:gs pos="100000">
              <a:schemeClr val="tx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6</a:t>
            </a:fld>
            <a:endParaRPr lang="it-IT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050" name="Picture 2" descr="C:\Users\Pc\Desktop\Planck_satellite_cmb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4" t="39150" r="39517" b="52429"/>
          <a:stretch/>
        </p:blipFill>
        <p:spPr bwMode="auto">
          <a:xfrm rot="16200000">
            <a:off x="-2282992" y="2282992"/>
            <a:ext cx="5143500" cy="577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olo 1"/>
          <p:cNvSpPr>
            <a:spLocks noGrp="1"/>
          </p:cNvSpPr>
          <p:nvPr>
            <p:ph type="title"/>
          </p:nvPr>
        </p:nvSpPr>
        <p:spPr>
          <a:xfrm>
            <a:off x="609600" y="-236562"/>
            <a:ext cx="8276988" cy="857250"/>
          </a:xfrm>
        </p:spPr>
        <p:txBody>
          <a:bodyPr/>
          <a:lstStyle/>
          <a:p>
            <a:r>
              <a:rPr lang="en-US" sz="1800" b="1" dirty="0" err="1" smtClean="0">
                <a:solidFill>
                  <a:schemeClr val="bg1"/>
                </a:solidFill>
                <a:latin typeface="Century Schoolbook" pitchFamily="18" charset="0"/>
              </a:rPr>
              <a:t>Differenti</a:t>
            </a:r>
            <a:r>
              <a:rPr lang="en-US" sz="1800" b="1" dirty="0" smtClean="0">
                <a:solidFill>
                  <a:schemeClr val="bg1"/>
                </a:solidFill>
                <a:latin typeface="Century Schoolbook" pitchFamily="18" charset="0"/>
              </a:rPr>
              <a:t> tipi di </a:t>
            </a:r>
            <a:r>
              <a:rPr lang="en-US" sz="1800" b="1" dirty="0" err="1" smtClean="0">
                <a:solidFill>
                  <a:schemeClr val="bg1"/>
                </a:solidFill>
                <a:latin typeface="Century Schoolbook" pitchFamily="18" charset="0"/>
              </a:rPr>
              <a:t>distorsioni</a:t>
            </a:r>
            <a:r>
              <a:rPr lang="en-US" sz="1800" b="1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en-US" sz="1800" b="1" dirty="0" err="1" smtClean="0">
                <a:solidFill>
                  <a:schemeClr val="bg1"/>
                </a:solidFill>
                <a:latin typeface="Century Schoolbook" pitchFamily="18" charset="0"/>
              </a:rPr>
              <a:t>spettrali</a:t>
            </a:r>
            <a:r>
              <a:rPr lang="en-US" sz="1800" b="1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en-US" sz="1800" b="1" dirty="0" err="1" smtClean="0">
                <a:solidFill>
                  <a:schemeClr val="bg1"/>
                </a:solidFill>
                <a:latin typeface="Century Schoolbook" pitchFamily="18" charset="0"/>
              </a:rPr>
              <a:t>della</a:t>
            </a:r>
            <a:r>
              <a:rPr lang="en-US" sz="1800" b="1" dirty="0" smtClean="0">
                <a:solidFill>
                  <a:schemeClr val="bg1"/>
                </a:solidFill>
                <a:latin typeface="Century Schoolbook" pitchFamily="18" charset="0"/>
              </a:rPr>
              <a:t> CMB</a:t>
            </a:r>
            <a:endParaRPr lang="it-IT" sz="18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Segnaposto contenuto 2"/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609600" y="757608"/>
                <a:ext cx="7924800" cy="4046389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250000"/>
                  </a:lnSpc>
                  <a:buNone/>
                </a:pPr>
                <a:r>
                  <a:rPr lang="it-IT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Temperature </a:t>
                </a:r>
                <a:r>
                  <a:rPr lang="it-IT" sz="130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shift</a:t>
                </a:r>
                <a:endParaRPr lang="it-IT" sz="13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lnSpc>
                    <a:spcPct val="250000"/>
                  </a:lnSpc>
                  <a:buNone/>
                </a:pPr>
                <a:endParaRPr lang="it-IT" sz="130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lnSpc>
                    <a:spcPct val="250000"/>
                  </a:lnSpc>
                  <a:buNone/>
                </a:pPr>
                <a14:m>
                  <m:oMath xmlns:m="http://schemas.openxmlformats.org/officeDocument/2006/math">
                    <m:r>
                      <a:rPr lang="it-IT" sz="1300" b="0" i="1" smtClean="0">
                        <a:solidFill>
                          <a:schemeClr val="bg1"/>
                        </a:solidFill>
                        <a:latin typeface="Cambria Math"/>
                      </a:rPr>
                      <m:t>𝑦</m:t>
                    </m:r>
                  </m:oMath>
                </a14:m>
                <a:r>
                  <a:rPr lang="it-IT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-</a:t>
                </a:r>
                <a:r>
                  <a:rPr lang="it-IT" sz="1300" dirty="0" err="1">
                    <a:solidFill>
                      <a:schemeClr val="bg1"/>
                    </a:solidFill>
                    <a:latin typeface="Century Schoolbook" pitchFamily="18" charset="0"/>
                  </a:rPr>
                  <a:t>type</a:t>
                </a:r>
                <a:r>
                  <a:rPr lang="it-IT" sz="1300" dirty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:r>
                  <a:rPr lang="it-IT" sz="130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distortions</a:t>
                </a:r>
                <a:endParaRPr lang="it-IT" sz="13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lnSpc>
                    <a:spcPct val="250000"/>
                  </a:lnSpc>
                  <a:buNone/>
                </a:pPr>
                <a:endParaRPr lang="it-IT" sz="130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lnSpc>
                    <a:spcPct val="250000"/>
                  </a:lnSpc>
                  <a:buNone/>
                </a:pPr>
                <a14:m>
                  <m:oMath xmlns:m="http://schemas.openxmlformats.org/officeDocument/2006/math">
                    <m:r>
                      <a:rPr lang="it-IT" sz="1300" i="1" dirty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𝜇</m:t>
                    </m:r>
                  </m:oMath>
                </a14:m>
                <a:r>
                  <a:rPr lang="it-IT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-</a:t>
                </a:r>
                <a:r>
                  <a:rPr lang="it-IT" sz="130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type</a:t>
                </a:r>
                <a:r>
                  <a:rPr lang="it-IT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:r>
                  <a:rPr lang="it-IT" sz="130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distortions</a:t>
                </a:r>
                <a:endParaRPr lang="it-IT" sz="13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lnSpc>
                    <a:spcPct val="200000"/>
                  </a:lnSpc>
                  <a:buNone/>
                </a:pPr>
                <a:endParaRPr lang="it-IT" sz="120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endParaRPr lang="it-IT" sz="120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endParaRPr lang="it-IT" sz="12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lvl="1"/>
                <a:endParaRPr lang="it-IT" sz="150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endParaRPr lang="it-IT" sz="1500" dirty="0">
                  <a:solidFill>
                    <a:schemeClr val="bg1"/>
                  </a:solidFill>
                  <a:latin typeface="Century Schoolbook" pitchFamily="18" charset="0"/>
                  <a:ea typeface="Cambria Math"/>
                </a:endParaRPr>
              </a:p>
              <a:p>
                <a:endParaRPr lang="it-IT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8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609600" y="757608"/>
                <a:ext cx="7924800" cy="4046389"/>
              </a:xfrm>
              <a:blipFill rotWithShape="1">
                <a:blip r:embed="rId4"/>
                <a:stretch>
                  <a:fillRect l="-7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11330"/>
            <a:ext cx="3456384" cy="568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424" y="2507474"/>
            <a:ext cx="3725104" cy="568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423" y="3731610"/>
            <a:ext cx="3934178" cy="568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" descr="C:\Users\Pc\Desktop\Tesi\Figures\CMB_SD_comparison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680951"/>
            <a:ext cx="4192924" cy="316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ttangolo 10"/>
          <p:cNvSpPr/>
          <p:nvPr/>
        </p:nvSpPr>
        <p:spPr>
          <a:xfrm>
            <a:off x="5148064" y="4011910"/>
            <a:ext cx="3738524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a-DK" sz="8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[ Chluba</a:t>
            </a:r>
            <a:r>
              <a:rPr lang="it-IT" sz="800" i="1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,</a:t>
            </a:r>
            <a:r>
              <a:rPr lang="da-DK" sz="8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 </a:t>
            </a:r>
            <a:r>
              <a:rPr lang="it-IT" sz="800" i="1" dirty="0" err="1">
                <a:solidFill>
                  <a:schemeClr val="bg1"/>
                </a:solidFill>
                <a:latin typeface="Century Schoolbook" pitchFamily="18" charset="0"/>
              </a:rPr>
              <a:t>Proc.Int.Sch.Phys.Fermi</a:t>
            </a:r>
            <a:r>
              <a:rPr lang="it-IT" sz="800" i="1" dirty="0">
                <a:solidFill>
                  <a:schemeClr val="bg1"/>
                </a:solidFill>
                <a:latin typeface="Century Schoolbook" pitchFamily="18" charset="0"/>
              </a:rPr>
              <a:t> </a:t>
            </a:r>
            <a:r>
              <a:rPr lang="it-IT" sz="800" dirty="0">
                <a:solidFill>
                  <a:schemeClr val="bg1"/>
                </a:solidFill>
                <a:latin typeface="Century Schoolbook" pitchFamily="18" charset="0"/>
              </a:rPr>
              <a:t>(2020)</a:t>
            </a:r>
            <a:r>
              <a:rPr lang="da-DK" sz="8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, arXiv:1806.02915[astro-ph.CO] ]</a:t>
            </a:r>
            <a:endParaRPr lang="it-IT" sz="800" dirty="0">
              <a:solidFill>
                <a:schemeClr val="bg1"/>
              </a:solidFill>
              <a:latin typeface="Century Schoolbook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54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1"/>
            </a:gs>
            <a:gs pos="31000">
              <a:schemeClr val="tx1"/>
            </a:gs>
            <a:gs pos="100000">
              <a:schemeClr val="tx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7</a:t>
            </a:fld>
            <a:endParaRPr lang="it-IT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050" name="Picture 2" descr="C:\Users\Pc\Desktop\Planck_satellite_cmb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6" t="39150" r="17317" b="52429"/>
          <a:stretch/>
        </p:blipFill>
        <p:spPr bwMode="auto">
          <a:xfrm>
            <a:off x="0" y="0"/>
            <a:ext cx="9144000" cy="577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23528" y="144017"/>
            <a:ext cx="8424936" cy="857250"/>
          </a:xfrm>
        </p:spPr>
        <p:txBody>
          <a:bodyPr/>
          <a:lstStyle/>
          <a:p>
            <a:r>
              <a:rPr lang="it-IT" sz="1400" b="1" dirty="0">
                <a:solidFill>
                  <a:schemeClr val="bg1"/>
                </a:solidFill>
                <a:latin typeface="Century Schoolbook" pitchFamily="18" charset="0"/>
              </a:rPr>
              <a:t>DISTORSIONI SPETTRALI </a:t>
            </a:r>
            <a:r>
              <a:rPr lang="it-IT" sz="1400" b="1" dirty="0" err="1" smtClean="0">
                <a:solidFill>
                  <a:schemeClr val="bg1"/>
                </a:solidFill>
                <a:latin typeface="Century Schoolbook" pitchFamily="18" charset="0"/>
              </a:rPr>
              <a:t>DELla</a:t>
            </a:r>
            <a:r>
              <a:rPr lang="it-IT" sz="1400" b="1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it-IT" sz="1400" b="1" dirty="0">
                <a:solidFill>
                  <a:schemeClr val="bg1"/>
                </a:solidFill>
                <a:latin typeface="Century Schoolbook" pitchFamily="18" charset="0"/>
              </a:rPr>
              <a:t>CMB COME SONDA DI </a:t>
            </a:r>
            <a:r>
              <a:rPr lang="it-IT" sz="1400" b="1" dirty="0" smtClean="0">
                <a:solidFill>
                  <a:schemeClr val="bg1"/>
                </a:solidFill>
                <a:latin typeface="Century Schoolbook" pitchFamily="18" charset="0"/>
              </a:rPr>
              <a:t>NON-</a:t>
            </a:r>
            <a:r>
              <a:rPr lang="it-IT" sz="1400" b="1" dirty="0" err="1" smtClean="0">
                <a:solidFill>
                  <a:schemeClr val="bg1"/>
                </a:solidFill>
                <a:latin typeface="Century Schoolbook" pitchFamily="18" charset="0"/>
              </a:rPr>
              <a:t>gAUSSIANITÀ</a:t>
            </a:r>
            <a:endParaRPr lang="it-IT" sz="14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Segnaposto contenuto 2"/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251520" y="1347614"/>
                <a:ext cx="8712968" cy="380982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Le perturbazioni primordiali dovrebbero essere molto vicine a quelle di tipo Gaussiano </a:t>
                </a:r>
                <a:r>
                  <a:rPr lang="it-IT" sz="1200" dirty="0">
                    <a:solidFill>
                      <a:schemeClr val="bg1"/>
                    </a:solidFill>
                    <a:latin typeface="Century Schoolbook" pitchFamily="18" charset="0"/>
                  </a:rPr>
                  <a:t>nei modelli più semplici di </a:t>
                </a: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inflazione</a:t>
                </a:r>
                <a:b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</a:b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Tuttavia</a:t>
                </a:r>
                <a:r>
                  <a:rPr lang="it-IT" sz="1200" dirty="0">
                    <a:solidFill>
                      <a:schemeClr val="bg1"/>
                    </a:solidFill>
                    <a:latin typeface="Century Schoolbook" pitchFamily="18" charset="0"/>
                  </a:rPr>
                  <a:t>, una varietà di scenari inflazionistici prevede un certo grado di </a:t>
                </a: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non-</a:t>
                </a:r>
                <a:r>
                  <a:rPr lang="it-IT" sz="120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Gaussianità</a:t>
                </a:r>
                <a:r>
                  <a:rPr lang="it-IT" sz="1200" dirty="0">
                    <a:solidFill>
                      <a:schemeClr val="bg1"/>
                    </a:solidFill>
                    <a:latin typeface="Century Schoolbook" pitchFamily="18" charset="0"/>
                  </a:rPr>
                  <a:t/>
                </a:r>
                <a:br>
                  <a:rPr lang="it-IT" sz="1200" dirty="0">
                    <a:solidFill>
                      <a:schemeClr val="bg1"/>
                    </a:solidFill>
                    <a:latin typeface="Century Schoolbook" pitchFamily="18" charset="0"/>
                  </a:rPr>
                </a:br>
                <a:endParaRPr lang="it-IT" sz="1200" i="1" dirty="0" smtClean="0">
                  <a:solidFill>
                    <a:schemeClr val="bg1"/>
                  </a:solidFill>
                  <a:latin typeface="Century Schoolbook" pitchFamily="18" charset="0"/>
                  <a:ea typeface="Cambria Math"/>
                </a:endParaRPr>
              </a:p>
              <a:p>
                <a:pPr marL="0" indent="0">
                  <a:buNone/>
                </a:pP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Le cross-</a:t>
                </a:r>
                <a:r>
                  <a:rPr lang="it-IT" sz="120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correlations</a:t>
                </a: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20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𝜇</m:t>
                    </m:r>
                    <m:r>
                      <a:rPr lang="it-IT" sz="120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𝑇</m:t>
                    </m:r>
                    <m:r>
                      <a:rPr lang="en-US" sz="120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e</a:t>
                </a:r>
                <a14:m>
                  <m:oMath xmlns:m="http://schemas.openxmlformats.org/officeDocument/2006/math">
                    <m:r>
                      <a:rPr lang="it-IT" sz="1200" b="0" i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it-IT" sz="120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y</m:t>
                    </m:r>
                    <m:r>
                      <a:rPr lang="it-IT" sz="120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𝑇</m:t>
                    </m:r>
                  </m:oMath>
                </a14:m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possono </a:t>
                </a:r>
                <a:r>
                  <a:rPr lang="it-IT" sz="1200" dirty="0">
                    <a:solidFill>
                      <a:schemeClr val="bg1"/>
                    </a:solidFill>
                    <a:latin typeface="Century Schoolbook" pitchFamily="18" charset="0"/>
                  </a:rPr>
                  <a:t>sondare (la dipendenza dalla scala di) </a:t>
                </a: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modelli locali di non-</a:t>
                </a:r>
                <a:r>
                  <a:rPr lang="it-IT" sz="120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Gaussianità</a:t>
                </a: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:r>
                  <a:rPr lang="it-IT" sz="1200" dirty="0">
                    <a:solidFill>
                      <a:schemeClr val="bg1"/>
                    </a:solidFill>
                    <a:latin typeface="Century Schoolbook" pitchFamily="18" charset="0"/>
                  </a:rPr>
                  <a:t>a numeri </a:t>
                </a: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d'onda pari a </a:t>
                </a:r>
                <a14:m>
                  <m:oMath xmlns:m="http://schemas.openxmlformats.org/officeDocument/2006/math">
                    <m:r>
                      <a:rPr lang="it-IT" sz="1200" i="1">
                        <a:solidFill>
                          <a:schemeClr val="bg1"/>
                        </a:solidFill>
                        <a:latin typeface="Cambria Math"/>
                      </a:rPr>
                      <m:t>1 </m:t>
                    </m:r>
                  </m:oMath>
                </a14:m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Mpc</a:t>
                </a:r>
                <a:r>
                  <a:rPr lang="it-IT" sz="1200" baseline="30000" dirty="0">
                    <a:solidFill>
                      <a:schemeClr val="bg1"/>
                    </a:solidFill>
                    <a:latin typeface="Century Schoolbook" pitchFamily="18" charset="0"/>
                  </a:rPr>
                  <a:t>-1</a:t>
                </a:r>
                <a14:m>
                  <m:oMath xmlns:m="http://schemas.openxmlformats.org/officeDocument/2006/math">
                    <m:r>
                      <a:rPr lang="it-IT" sz="1200" b="0" i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it-IT" sz="120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≤</m:t>
                    </m:r>
                    <m:r>
                      <a:rPr lang="it-IT" sz="120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𝑘</m:t>
                    </m:r>
                    <m:r>
                      <a:rPr lang="it-IT" sz="120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≤</m:t>
                    </m:r>
                    <m:sSup>
                      <m:sSupPr>
                        <m:ctrlPr>
                          <a:rPr lang="it-IT" sz="120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it-IT" sz="12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it-IT" sz="12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4</m:t>
                        </m:r>
                      </m:sup>
                    </m:sSup>
                    <m:r>
                      <a:rPr lang="it-IT" sz="1200" i="1" dirty="0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it-IT" sz="120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Mpc</a:t>
                </a: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:r>
                  <a:rPr lang="it-IT" sz="1200" baseline="30000" dirty="0">
                    <a:solidFill>
                      <a:schemeClr val="bg1"/>
                    </a:solidFill>
                    <a:latin typeface="Century Schoolbook" pitchFamily="18" charset="0"/>
                  </a:rPr>
                  <a:t>-</a:t>
                </a:r>
                <a:r>
                  <a:rPr lang="it-IT" sz="1200" baseline="300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1  </a:t>
                </a:r>
                <a:r>
                  <a:rPr lang="it-IT" sz="1200" dirty="0">
                    <a:solidFill>
                      <a:schemeClr val="bg1"/>
                    </a:solidFill>
                    <a:latin typeface="Century Schoolbook" pitchFamily="18" charset="0"/>
                  </a:rPr>
                  <a:t>(regime non esplorato finora (da anisotropie CMB))</a:t>
                </a:r>
                <a:endParaRPr lang="it-IT" sz="12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endParaRPr lang="it-IT" sz="12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La non-</a:t>
                </a:r>
                <a:r>
                  <a:rPr lang="it-IT" sz="120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Gaussianità</a:t>
                </a:r>
                <a:r>
                  <a:rPr lang="it-IT" sz="1200" dirty="0">
                    <a:solidFill>
                      <a:schemeClr val="bg1"/>
                    </a:solidFill>
                    <a:latin typeface="Century Schoolbook" pitchFamily="18" charset="0"/>
                  </a:rPr>
                  <a:t> è </a:t>
                </a: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parametrizzata </a:t>
                </a:r>
                <a:r>
                  <a:rPr lang="it-IT" sz="1200" dirty="0">
                    <a:solidFill>
                      <a:schemeClr val="bg1"/>
                    </a:solidFill>
                    <a:latin typeface="Century Schoolbook" pitchFamily="18" charset="0"/>
                  </a:rPr>
                  <a:t>in termini </a:t>
                </a: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del </a:t>
                </a:r>
                <a:r>
                  <a:rPr lang="it-IT" sz="120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bispettro</a:t>
                </a: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:r>
                  <a:rPr lang="it-IT" sz="1200" dirty="0">
                    <a:solidFill>
                      <a:schemeClr val="bg1"/>
                    </a:solidFill>
                    <a:latin typeface="Century Schoolbook" pitchFamily="18" charset="0"/>
                  </a:rPr>
                  <a:t>di curvatura </a:t>
                </a: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primordiale</a:t>
                </a:r>
              </a:p>
              <a:p>
                <a:pPr marL="0" indent="0">
                  <a:buNone/>
                </a:pP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/>
                </a:r>
                <a:b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</a:br>
                <a:r>
                  <a:rPr lang="it-IT" sz="12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e.g., per perturbazioni scalari (di densità/curvatura),</a:t>
                </a:r>
              </a:p>
              <a:p>
                <a:endParaRPr lang="it-IT" sz="11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endParaRPr lang="it-IT" sz="11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endParaRPr lang="it-IT" sz="110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r>
                  <a:rPr lang="en-US" sz="11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</a:p>
              <a:p>
                <a:endParaRPr lang="it-IT" sz="14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914400" lvl="2" indent="0">
                  <a:buNone/>
                </a:pPr>
                <a:endParaRPr lang="it-IT" sz="14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lvl="2"/>
                <a:endParaRPr lang="it-IT" sz="1400" dirty="0">
                  <a:solidFill>
                    <a:schemeClr val="bg1"/>
                  </a:solidFill>
                  <a:latin typeface="Century Schoolbook" pitchFamily="18" charset="0"/>
                </a:endParaRPr>
              </a:p>
            </p:txBody>
          </p:sp>
        </mc:Choice>
        <mc:Fallback xmlns="">
          <p:sp>
            <p:nvSpPr>
              <p:cNvPr id="6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251520" y="1347614"/>
                <a:ext cx="8712968" cy="3809827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asellaDiTesto 7"/>
          <p:cNvSpPr txBox="1"/>
          <p:nvPr/>
        </p:nvSpPr>
        <p:spPr>
          <a:xfrm>
            <a:off x="4355976" y="987574"/>
            <a:ext cx="495022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900" dirty="0" smtClean="0">
                <a:solidFill>
                  <a:schemeClr val="bg1"/>
                </a:solidFill>
                <a:latin typeface="Century Schoolbook" pitchFamily="18" charset="0"/>
              </a:rPr>
              <a:t>[ e.g. Emami, </a:t>
            </a:r>
            <a:r>
              <a:rPr lang="it-IT" sz="900" dirty="0" err="1" smtClean="0">
                <a:solidFill>
                  <a:schemeClr val="bg1"/>
                </a:solidFill>
                <a:latin typeface="Century Schoolbook" pitchFamily="18" charset="0"/>
              </a:rPr>
              <a:t>Dimastrogiovanni</a:t>
            </a:r>
            <a:r>
              <a:rPr lang="it-IT" sz="900" dirty="0" smtClean="0">
                <a:solidFill>
                  <a:schemeClr val="bg1"/>
                </a:solidFill>
                <a:latin typeface="Century Schoolbook" pitchFamily="18" charset="0"/>
              </a:rPr>
              <a:t>, </a:t>
            </a:r>
            <a:r>
              <a:rPr lang="it-IT" sz="900" dirty="0" err="1" smtClean="0">
                <a:solidFill>
                  <a:schemeClr val="bg1"/>
                </a:solidFill>
                <a:latin typeface="Century Schoolbook" pitchFamily="18" charset="0"/>
              </a:rPr>
              <a:t>Chluba</a:t>
            </a:r>
            <a:r>
              <a:rPr lang="it-IT" sz="900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it-IT" sz="900" dirty="0">
                <a:solidFill>
                  <a:schemeClr val="bg1"/>
                </a:solidFill>
                <a:latin typeface="Century Schoolbook" pitchFamily="18" charset="0"/>
              </a:rPr>
              <a:t>, and </a:t>
            </a:r>
            <a:r>
              <a:rPr lang="it-IT" sz="900" dirty="0" err="1" smtClean="0">
                <a:solidFill>
                  <a:schemeClr val="bg1"/>
                </a:solidFill>
                <a:latin typeface="Century Schoolbook" pitchFamily="18" charset="0"/>
              </a:rPr>
              <a:t>Kamionkowski</a:t>
            </a:r>
            <a:r>
              <a:rPr lang="it-IT" sz="900" dirty="0" smtClean="0">
                <a:solidFill>
                  <a:schemeClr val="bg1"/>
                </a:solidFill>
                <a:latin typeface="Century Schoolbook" pitchFamily="18" charset="0"/>
              </a:rPr>
              <a:t>.</a:t>
            </a:r>
            <a:r>
              <a:rPr lang="da-DK" sz="900" dirty="0" smtClean="0">
                <a:solidFill>
                  <a:schemeClr val="bg1"/>
                </a:solidFill>
                <a:latin typeface="Century Schoolbook" pitchFamily="18" charset="0"/>
              </a:rPr>
              <a:t> 2015</a:t>
            </a:r>
            <a:r>
              <a:rPr lang="da-DK" sz="900" dirty="0">
                <a:solidFill>
                  <a:schemeClr val="bg1"/>
                </a:solidFill>
                <a:latin typeface="Century Schoolbook" pitchFamily="18" charset="0"/>
              </a:rPr>
              <a:t>, </a:t>
            </a:r>
            <a:r>
              <a:rPr lang="da-DK" sz="900" dirty="0" smtClean="0">
                <a:solidFill>
                  <a:schemeClr val="bg1"/>
                </a:solidFill>
                <a:latin typeface="Century Schoolbook" pitchFamily="18" charset="0"/>
              </a:rPr>
              <a:t>Phys. Rev. D</a:t>
            </a:r>
            <a:r>
              <a:rPr lang="da-DK" sz="900" dirty="0">
                <a:solidFill>
                  <a:schemeClr val="bg1"/>
                </a:solidFill>
                <a:latin typeface="Century Schoolbook" pitchFamily="18" charset="0"/>
              </a:rPr>
              <a:t>, </a:t>
            </a:r>
            <a:r>
              <a:rPr lang="da-DK" sz="900" dirty="0" smtClean="0">
                <a:solidFill>
                  <a:schemeClr val="bg1"/>
                </a:solidFill>
                <a:latin typeface="Century Schoolbook" pitchFamily="18" charset="0"/>
              </a:rPr>
              <a:t>91 ]</a:t>
            </a:r>
            <a:endParaRPr lang="it-IT" sz="900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59918"/>
            <a:ext cx="3906763" cy="232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842" y="3975942"/>
            <a:ext cx="4670662" cy="376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Connettore 7 2"/>
          <p:cNvCxnSpPr/>
          <p:nvPr/>
        </p:nvCxnSpPr>
        <p:spPr>
          <a:xfrm>
            <a:off x="3851920" y="3975714"/>
            <a:ext cx="540000" cy="153831"/>
          </a:xfrm>
          <a:prstGeom prst="curvedConnector3">
            <a:avLst>
              <a:gd name="adj1" fmla="val -9611"/>
            </a:avLst>
          </a:prstGeom>
          <a:ln>
            <a:solidFill>
              <a:srgbClr val="EDBB3F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CasellaDiTesto 1"/>
          <p:cNvSpPr txBox="1"/>
          <p:nvPr/>
        </p:nvSpPr>
        <p:spPr>
          <a:xfrm>
            <a:off x="6546086" y="3623681"/>
            <a:ext cx="2520280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1100" dirty="0">
                <a:solidFill>
                  <a:srgbClr val="92D050"/>
                </a:solidFill>
                <a:latin typeface="Century Schoolbook" pitchFamily="18" charset="0"/>
              </a:rPr>
              <a:t>non-</a:t>
            </a:r>
            <a:r>
              <a:rPr lang="it-IT" sz="1100" dirty="0" err="1">
                <a:solidFill>
                  <a:srgbClr val="92D050"/>
                </a:solidFill>
                <a:latin typeface="Century Schoolbook" pitchFamily="18" charset="0"/>
              </a:rPr>
              <a:t>linearity</a:t>
            </a:r>
            <a:r>
              <a:rPr lang="it-IT" sz="1100" dirty="0">
                <a:solidFill>
                  <a:srgbClr val="92D050"/>
                </a:solidFill>
                <a:latin typeface="Century Schoolbook" pitchFamily="18" charset="0"/>
              </a:rPr>
              <a:t> </a:t>
            </a:r>
            <a:r>
              <a:rPr lang="it-IT" sz="1100" dirty="0" err="1" smtClean="0">
                <a:solidFill>
                  <a:srgbClr val="92D050"/>
                </a:solidFill>
                <a:latin typeface="Century Schoolbook" pitchFamily="18" charset="0"/>
              </a:rPr>
              <a:t>parameter</a:t>
            </a:r>
            <a:endParaRPr lang="it-IT" sz="1100" dirty="0">
              <a:solidFill>
                <a:srgbClr val="92D050"/>
              </a:solidFill>
              <a:latin typeface="Century Schoolbook" pitchFamily="18" charset="0"/>
            </a:endParaRPr>
          </a:p>
        </p:txBody>
      </p:sp>
      <p:cxnSp>
        <p:nvCxnSpPr>
          <p:cNvPr id="10" name="Connettore 1 9"/>
          <p:cNvCxnSpPr/>
          <p:nvPr/>
        </p:nvCxnSpPr>
        <p:spPr>
          <a:xfrm>
            <a:off x="5868144" y="4299942"/>
            <a:ext cx="216024" cy="0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Freccia curva 25"/>
          <p:cNvSpPr/>
          <p:nvPr/>
        </p:nvSpPr>
        <p:spPr>
          <a:xfrm rot="16200000" flipH="1">
            <a:off x="6137411" y="3562660"/>
            <a:ext cx="253483" cy="648000"/>
          </a:xfrm>
          <a:prstGeom prst="bentArrow">
            <a:avLst>
              <a:gd name="adj1" fmla="val 13977"/>
              <a:gd name="adj2" fmla="val 25000"/>
              <a:gd name="adj3" fmla="val 25000"/>
              <a:gd name="adj4" fmla="val 37136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34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1"/>
            </a:gs>
            <a:gs pos="31000">
              <a:schemeClr val="tx1"/>
            </a:gs>
            <a:gs pos="100000">
              <a:schemeClr val="tx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8</a:t>
            </a:fld>
            <a:endParaRPr lang="it-IT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050" name="Picture 2" descr="C:\Users\Pc\Desktop\Planck_satellite_cmb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6" t="39150" r="17317" b="52429"/>
          <a:stretch/>
        </p:blipFill>
        <p:spPr bwMode="auto">
          <a:xfrm>
            <a:off x="0" y="0"/>
            <a:ext cx="9144000" cy="577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itolo 1"/>
              <p:cNvSpPr>
                <a:spLocks noGrp="1"/>
              </p:cNvSpPr>
              <p:nvPr>
                <p:ph type="title"/>
              </p:nvPr>
            </p:nvSpPr>
            <p:spPr>
              <a:xfrm>
                <a:off x="609600" y="144017"/>
                <a:ext cx="7924800" cy="857250"/>
              </a:xfrm>
            </p:spPr>
            <p:txBody>
              <a:bodyPr/>
              <a:lstStyle/>
              <a:p>
                <a:r>
                  <a:rPr lang="it-IT" sz="1800" b="1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Informazioni su </a:t>
                </a:r>
                <a14:m>
                  <m:oMath xmlns:m="http://schemas.openxmlformats.org/officeDocument/2006/math">
                    <m:r>
                      <a:rPr lang="it-IT" sz="1800" b="1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𝝁</m:t>
                    </m:r>
                  </m:oMath>
                </a14:m>
                <a:r>
                  <a:rPr lang="it-IT" sz="1800" b="1" dirty="0">
                    <a:solidFill>
                      <a:schemeClr val="bg1"/>
                    </a:solidFill>
                    <a:latin typeface="Century Schoolbook" pitchFamily="18" charset="0"/>
                  </a:rPr>
                  <a:t>-</a:t>
                </a:r>
                <a:r>
                  <a:rPr lang="it-IT" sz="1800" b="1" dirty="0" err="1">
                    <a:solidFill>
                      <a:schemeClr val="bg1"/>
                    </a:solidFill>
                    <a:latin typeface="Century Schoolbook" pitchFamily="18" charset="0"/>
                  </a:rPr>
                  <a:t>distortion</a:t>
                </a:r>
                <a:endParaRPr lang="it-IT" sz="1800" b="1" dirty="0">
                  <a:solidFill>
                    <a:schemeClr val="bg1"/>
                  </a:solidFill>
                  <a:latin typeface="Century Schoolbook" pitchFamily="18" charset="0"/>
                </a:endParaRPr>
              </a:p>
            </p:txBody>
          </p:sp>
        </mc:Choice>
        <mc:Fallback xmlns="">
          <p:sp>
            <p:nvSpPr>
              <p:cNvPr id="5" name="Titolo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09600" y="144017"/>
                <a:ext cx="7924800" cy="857250"/>
              </a:xfrm>
              <a:blipFill rotWithShape="1">
                <a:blip r:embed="rId4"/>
                <a:stretch>
                  <a:fillRect l="-615" b="-1142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Segnaposto contenuto 2"/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609600" y="1138187"/>
                <a:ext cx="7924800" cy="380982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it-IT" sz="1400" dirty="0">
                    <a:solidFill>
                      <a:schemeClr val="bg1"/>
                    </a:solidFill>
                    <a:latin typeface="Century Schoolbook" pitchFamily="18" charset="0"/>
                  </a:rPr>
                  <a:t>Dissipazione di perturbazioni primordiali con numeri d'onda </a:t>
                </a:r>
                <a14:m>
                  <m:oMath xmlns:m="http://schemas.openxmlformats.org/officeDocument/2006/math">
                    <m:r>
                      <a:rPr lang="it-IT" sz="1400" b="0" i="0" smtClean="0">
                        <a:solidFill>
                          <a:schemeClr val="bg1"/>
                        </a:solidFill>
                        <a:latin typeface="Cambria Math"/>
                      </a:rPr>
                      <m:t>50</m:t>
                    </m:r>
                    <m:r>
                      <a:rPr lang="it-IT" sz="1400" i="1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it-IT" sz="14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Mpc</a:t>
                </a:r>
                <a:r>
                  <a:rPr lang="it-IT" sz="1400" baseline="30000" dirty="0">
                    <a:solidFill>
                      <a:schemeClr val="bg1"/>
                    </a:solidFill>
                    <a:latin typeface="Century Schoolbook" pitchFamily="18" charset="0"/>
                  </a:rPr>
                  <a:t>-1 </a:t>
                </a:r>
                <a14:m>
                  <m:oMath xmlns:m="http://schemas.openxmlformats.org/officeDocument/2006/math">
                    <m:r>
                      <a:rPr lang="it-IT" sz="140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≤</m:t>
                    </m:r>
                    <m:r>
                      <a:rPr lang="it-IT" sz="140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𝑘</m:t>
                    </m:r>
                    <m:r>
                      <a:rPr lang="it-IT" sz="140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≤</m:t>
                    </m:r>
                    <m:sSup>
                      <m:sSupPr>
                        <m:ctrlPr>
                          <a:rPr lang="it-IT" sz="1400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it-IT" sz="1400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it-IT" sz="1400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4</m:t>
                        </m:r>
                      </m:sup>
                    </m:sSup>
                  </m:oMath>
                </a14:m>
                <a:r>
                  <a:rPr lang="it-IT" sz="14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Mpc</a:t>
                </a:r>
                <a:r>
                  <a:rPr lang="it-IT" sz="1400" baseline="30000" dirty="0">
                    <a:solidFill>
                      <a:schemeClr val="bg1"/>
                    </a:solidFill>
                    <a:latin typeface="Century Schoolbook" pitchFamily="18" charset="0"/>
                  </a:rPr>
                  <a:t>-1</a:t>
                </a:r>
                <a:endParaRPr lang="it-IT" sz="14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endParaRPr lang="it-IT" sz="13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endParaRPr lang="it-IT" sz="13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r>
                  <a:rPr lang="it-IT" sz="14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Nel cosiddetto </a:t>
                </a:r>
                <a:r>
                  <a:rPr lang="it-IT" sz="1400" i="1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“</a:t>
                </a:r>
                <a:r>
                  <a:rPr lang="en-US" sz="14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squeezed limit</a:t>
                </a:r>
                <a:r>
                  <a:rPr lang="it-IT" sz="1400" i="1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”</a:t>
                </a:r>
                <a:r>
                  <a:rPr lang="en-US" sz="14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, </a:t>
                </a:r>
                <a:r>
                  <a:rPr lang="it-IT" sz="14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la perturbazione con </a:t>
                </a:r>
                <a:r>
                  <a:rPr lang="it-IT" sz="1400" dirty="0">
                    <a:solidFill>
                      <a:schemeClr val="bg1"/>
                    </a:solidFill>
                    <a:latin typeface="Century Schoolbook" pitchFamily="18" charset="0"/>
                  </a:rPr>
                  <a:t>lunghezza d'onda lunga </a:t>
                </a:r>
                <a:r>
                  <a:rPr lang="it-IT" sz="14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(di curvatura</a:t>
                </a:r>
                <a:r>
                  <a:rPr lang="it-IT" sz="1400" dirty="0">
                    <a:solidFill>
                      <a:schemeClr val="bg1"/>
                    </a:solidFill>
                    <a:latin typeface="Century Schoolbook" pitchFamily="18" charset="0"/>
                  </a:rPr>
                  <a:t>) modula le distorsioni su piccola scala, quindi </a:t>
                </a:r>
                <a:r>
                  <a:rPr lang="it-IT" sz="14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viene indotta </a:t>
                </a:r>
                <a:r>
                  <a:rPr lang="it-IT" sz="1400" dirty="0">
                    <a:solidFill>
                      <a:schemeClr val="bg1"/>
                    </a:solidFill>
                    <a:latin typeface="Century Schoolbook" pitchFamily="18" charset="0"/>
                  </a:rPr>
                  <a:t>una correlazion</a:t>
                </a:r>
                <a:r>
                  <a:rPr lang="it-IT" sz="14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e di tipo </a:t>
                </a:r>
                <a14:m>
                  <m:oMath xmlns:m="http://schemas.openxmlformats.org/officeDocument/2006/math">
                    <m:r>
                      <a:rPr lang="en-US" sz="140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𝜇</m:t>
                    </m:r>
                    <m:r>
                      <a:rPr lang="it-IT" sz="140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𝑇</m:t>
                    </m:r>
                  </m:oMath>
                </a14:m>
                <a:endParaRPr lang="en-US" sz="140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endParaRPr lang="en-US" sz="13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r>
                  <a:rPr lang="en-US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/>
                </a:r>
                <a:br>
                  <a:rPr lang="en-US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</a:br>
                <a:endParaRPr lang="en-US" sz="13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r>
                  <a:rPr lang="en-US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       </a:t>
                </a:r>
              </a:p>
              <a:p>
                <a:pPr marL="0" indent="0">
                  <a:buNone/>
                </a:pPr>
                <a:endParaRPr lang="en-US" sz="130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r>
                  <a:rPr lang="en-US" sz="130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				  	</a:t>
                </a:r>
                <a:endParaRPr lang="en-US" sz="11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endParaRPr lang="it-IT" sz="14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914400" lvl="2" indent="0">
                  <a:buNone/>
                </a:pPr>
                <a:endParaRPr lang="it-IT" sz="14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lvl="2"/>
                <a:endParaRPr lang="it-IT" sz="1400" dirty="0">
                  <a:solidFill>
                    <a:schemeClr val="bg1"/>
                  </a:solidFill>
                  <a:latin typeface="Century Schoolbook" pitchFamily="18" charset="0"/>
                </a:endParaRPr>
              </a:p>
            </p:txBody>
          </p:sp>
        </mc:Choice>
        <mc:Fallback xmlns="">
          <p:sp>
            <p:nvSpPr>
              <p:cNvPr id="6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609600" y="1138187"/>
                <a:ext cx="7924800" cy="3809827"/>
              </a:xfrm>
              <a:blipFill rotWithShape="1">
                <a:blip r:embed="rId5"/>
                <a:stretch>
                  <a:fillRect l="-154" t="-160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asellaDiTesto 7"/>
          <p:cNvSpPr txBox="1"/>
          <p:nvPr/>
        </p:nvSpPr>
        <p:spPr>
          <a:xfrm>
            <a:off x="4788024" y="1435591"/>
            <a:ext cx="460851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800" dirty="0" smtClean="0">
                <a:solidFill>
                  <a:schemeClr val="bg1"/>
                </a:solidFill>
                <a:latin typeface="Century Schoolbook" pitchFamily="18" charset="0"/>
              </a:rPr>
              <a:t>[ e.g. Emami, </a:t>
            </a:r>
            <a:r>
              <a:rPr lang="it-IT" sz="800" dirty="0" err="1" smtClean="0">
                <a:solidFill>
                  <a:schemeClr val="bg1"/>
                </a:solidFill>
                <a:latin typeface="Century Schoolbook" pitchFamily="18" charset="0"/>
              </a:rPr>
              <a:t>Dimastrogiovanni</a:t>
            </a:r>
            <a:r>
              <a:rPr lang="it-IT" sz="800" dirty="0" smtClean="0">
                <a:solidFill>
                  <a:schemeClr val="bg1"/>
                </a:solidFill>
                <a:latin typeface="Century Schoolbook" pitchFamily="18" charset="0"/>
              </a:rPr>
              <a:t>, </a:t>
            </a:r>
            <a:r>
              <a:rPr lang="it-IT" sz="800" dirty="0" err="1" smtClean="0">
                <a:solidFill>
                  <a:schemeClr val="bg1"/>
                </a:solidFill>
                <a:latin typeface="Century Schoolbook" pitchFamily="18" charset="0"/>
              </a:rPr>
              <a:t>Chluba</a:t>
            </a:r>
            <a:r>
              <a:rPr lang="it-IT" sz="800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it-IT" sz="800" dirty="0">
                <a:solidFill>
                  <a:schemeClr val="bg1"/>
                </a:solidFill>
                <a:latin typeface="Century Schoolbook" pitchFamily="18" charset="0"/>
              </a:rPr>
              <a:t>, and </a:t>
            </a:r>
            <a:r>
              <a:rPr lang="it-IT" sz="800" dirty="0" err="1" smtClean="0">
                <a:solidFill>
                  <a:schemeClr val="bg1"/>
                </a:solidFill>
                <a:latin typeface="Century Schoolbook" pitchFamily="18" charset="0"/>
              </a:rPr>
              <a:t>Kamionkowski</a:t>
            </a:r>
            <a:r>
              <a:rPr lang="it-IT" sz="800" dirty="0" smtClean="0">
                <a:solidFill>
                  <a:schemeClr val="bg1"/>
                </a:solidFill>
                <a:latin typeface="Century Schoolbook" pitchFamily="18" charset="0"/>
              </a:rPr>
              <a:t>.</a:t>
            </a:r>
            <a:r>
              <a:rPr lang="da-DK" sz="800" dirty="0" smtClean="0">
                <a:solidFill>
                  <a:schemeClr val="bg1"/>
                </a:solidFill>
                <a:latin typeface="Century Schoolbook" pitchFamily="18" charset="0"/>
              </a:rPr>
              <a:t> 2015</a:t>
            </a:r>
            <a:r>
              <a:rPr lang="da-DK" sz="800" dirty="0">
                <a:solidFill>
                  <a:schemeClr val="bg1"/>
                </a:solidFill>
                <a:latin typeface="Century Schoolbook" pitchFamily="18" charset="0"/>
              </a:rPr>
              <a:t>, </a:t>
            </a:r>
            <a:r>
              <a:rPr lang="da-DK" sz="800" dirty="0" smtClean="0">
                <a:solidFill>
                  <a:schemeClr val="bg1"/>
                </a:solidFill>
                <a:latin typeface="Century Schoolbook" pitchFamily="18" charset="0"/>
              </a:rPr>
              <a:t>Phys. Rev. D</a:t>
            </a:r>
            <a:r>
              <a:rPr lang="da-DK" sz="800" dirty="0">
                <a:solidFill>
                  <a:schemeClr val="bg1"/>
                </a:solidFill>
                <a:latin typeface="Century Schoolbook" pitchFamily="18" charset="0"/>
              </a:rPr>
              <a:t>, </a:t>
            </a:r>
            <a:r>
              <a:rPr lang="da-DK" sz="800" dirty="0" smtClean="0">
                <a:solidFill>
                  <a:schemeClr val="bg1"/>
                </a:solidFill>
                <a:latin typeface="Century Schoolbook" pitchFamily="18" charset="0"/>
              </a:rPr>
              <a:t>91 ]</a:t>
            </a:r>
            <a:endParaRPr lang="it-IT" sz="800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sp>
        <p:nvSpPr>
          <p:cNvPr id="25" name="Titolo 1"/>
          <p:cNvSpPr txBox="1">
            <a:spLocks/>
          </p:cNvSpPr>
          <p:nvPr/>
        </p:nvSpPr>
        <p:spPr>
          <a:xfrm>
            <a:off x="611560" y="2434580"/>
            <a:ext cx="7924800" cy="85725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kern="1200" cap="all" spc="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it-IT" sz="1200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846689"/>
            <a:ext cx="1793722" cy="397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5262"/>
          <a:stretch/>
        </p:blipFill>
        <p:spPr bwMode="auto">
          <a:xfrm>
            <a:off x="4788024" y="3758415"/>
            <a:ext cx="549703" cy="253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879" y="3747774"/>
            <a:ext cx="648072" cy="23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851" r="-1060"/>
          <a:stretch/>
        </p:blipFill>
        <p:spPr bwMode="auto">
          <a:xfrm>
            <a:off x="5481743" y="3758415"/>
            <a:ext cx="493520" cy="253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Freccia a destra 18"/>
          <p:cNvSpPr/>
          <p:nvPr/>
        </p:nvSpPr>
        <p:spPr>
          <a:xfrm>
            <a:off x="6057807" y="3806689"/>
            <a:ext cx="576064" cy="117832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grpSp>
        <p:nvGrpSpPr>
          <p:cNvPr id="20" name="Gruppo 19"/>
          <p:cNvGrpSpPr/>
          <p:nvPr/>
        </p:nvGrpSpPr>
        <p:grpSpPr>
          <a:xfrm>
            <a:off x="827584" y="3562904"/>
            <a:ext cx="1872208" cy="809046"/>
            <a:chOff x="3923928" y="1617416"/>
            <a:chExt cx="1839368" cy="844234"/>
          </a:xfrm>
        </p:grpSpPr>
        <p:cxnSp>
          <p:nvCxnSpPr>
            <p:cNvPr id="21" name="Connettore 1 20"/>
            <p:cNvCxnSpPr/>
            <p:nvPr/>
          </p:nvCxnSpPr>
          <p:spPr>
            <a:xfrm flipV="1">
              <a:off x="3923928" y="1883482"/>
              <a:ext cx="1594206" cy="22967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nettore 1 21"/>
            <p:cNvCxnSpPr/>
            <p:nvPr/>
          </p:nvCxnSpPr>
          <p:spPr>
            <a:xfrm flipV="1">
              <a:off x="5345717" y="1883482"/>
              <a:ext cx="172417" cy="351440"/>
            </a:xfrm>
            <a:prstGeom prst="line">
              <a:avLst/>
            </a:prstGeom>
            <a:ln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riangolo isoscele 22"/>
            <p:cNvSpPr/>
            <p:nvPr/>
          </p:nvSpPr>
          <p:spPr>
            <a:xfrm rot="4544047">
              <a:off x="4772205" y="1939677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solidFill>
                  <a:schemeClr val="bg1"/>
                </a:solidFill>
              </a:endParaRPr>
            </a:p>
          </p:txBody>
        </p:sp>
        <p:sp>
          <p:nvSpPr>
            <p:cNvPr id="24" name="Triangolo isoscele 23"/>
            <p:cNvSpPr/>
            <p:nvPr/>
          </p:nvSpPr>
          <p:spPr>
            <a:xfrm rot="12442863">
              <a:off x="5377926" y="2005202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solidFill>
                  <a:schemeClr val="bg1"/>
                </a:solidFill>
              </a:endParaRPr>
            </a:p>
          </p:txBody>
        </p:sp>
        <p:sp>
          <p:nvSpPr>
            <p:cNvPr id="26" name="Triangolo isoscele 25"/>
            <p:cNvSpPr/>
            <p:nvPr/>
          </p:nvSpPr>
          <p:spPr>
            <a:xfrm rot="17086141">
              <a:off x="4569005" y="2136589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solidFill>
                  <a:schemeClr val="bg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Rettangolo 26"/>
                <p:cNvSpPr/>
                <p:nvPr/>
              </p:nvSpPr>
              <p:spPr>
                <a:xfrm>
                  <a:off x="5376652" y="1928034"/>
                  <a:ext cx="386644" cy="31669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1300" dirty="0" smtClean="0">
                      <a:solidFill>
                        <a:schemeClr val="bg1"/>
                      </a:solidFill>
                      <a:latin typeface="Century Schoolbook" pitchFamily="18" charset="0"/>
                      <a:cs typeface="Times New Roman" pitchFamily="18" charset="0"/>
                    </a:rPr>
                    <a:t> </a:t>
                  </a:r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it-IT" sz="1300" b="0" i="1" smtClean="0">
                              <a:solidFill>
                                <a:schemeClr val="bg1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it-IT" sz="1300" i="1">
                              <a:solidFill>
                                <a:schemeClr val="bg1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𝐾</m:t>
                          </m:r>
                          <m:r>
                            <m:rPr>
                              <m:nor/>
                            </m:rPr>
                            <a:rPr lang="it-IT" sz="1300" dirty="0">
                              <a:solidFill>
                                <a:schemeClr val="bg1"/>
                              </a:solidFill>
                            </a:rPr>
                            <m:t> </m:t>
                          </m:r>
                        </m:e>
                      </m:acc>
                    </m:oMath>
                  </a14:m>
                  <a:endParaRPr lang="it-IT" sz="130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21" name="Rettangolo 2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76652" y="1928034"/>
                  <a:ext cx="386644" cy="316690"/>
                </a:xfrm>
                <a:prstGeom prst="rect">
                  <a:avLst/>
                </a:prstGeom>
                <a:blipFill rotWithShape="1"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Rettangolo 27"/>
                <p:cNvSpPr/>
                <p:nvPr/>
              </p:nvSpPr>
              <p:spPr>
                <a:xfrm>
                  <a:off x="4404131" y="1617416"/>
                  <a:ext cx="388120" cy="321948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it-IT" sz="1300" b="0" i="1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it-IT" sz="1300" i="1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/>
                                    <a:cs typeface="Times New Roman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it-IT" sz="1300" i="1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/>
                                    <a:cs typeface="Times New Roman" pitchFamily="18" charset="0"/>
                                  </a:rPr>
                                  <m:t>𝑘</m:t>
                                </m:r>
                              </m:e>
                              <m:sub>
                                <m:r>
                                  <a:rPr lang="it-IT" sz="1300" i="1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/>
                                    <a:cs typeface="Times New Roman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it-IT" sz="130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28" name="Rettangolo 2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04131" y="1617416"/>
                  <a:ext cx="388120" cy="321948"/>
                </a:xfrm>
                <a:prstGeom prst="rect">
                  <a:avLst/>
                </a:prstGeom>
                <a:blipFill rotWithShape="1"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Rettangolo 28"/>
                <p:cNvSpPr/>
                <p:nvPr/>
              </p:nvSpPr>
              <p:spPr>
                <a:xfrm>
                  <a:off x="4321253" y="2139702"/>
                  <a:ext cx="391967" cy="321948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it-IT" sz="1300" b="0" i="1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it-IT" sz="1300" i="1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/>
                                    <a:cs typeface="Times New Roman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it-IT" sz="1300" i="1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/>
                                    <a:cs typeface="Times New Roman" pitchFamily="18" charset="0"/>
                                  </a:rPr>
                                  <m:t>𝑘</m:t>
                                </m:r>
                              </m:e>
                              <m:sub>
                                <m:r>
                                  <a:rPr lang="it-IT" sz="1300" i="1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/>
                                    <a:cs typeface="Times New Roman" pitchFamily="18" charset="0"/>
                                  </a:rPr>
                                  <m:t>2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it-IT" sz="1300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23" name="Rettangolo 2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321253" y="2139702"/>
                  <a:ext cx="391967" cy="321948"/>
                </a:xfrm>
                <a:prstGeom prst="rect">
                  <a:avLst/>
                </a:prstGeom>
                <a:blipFill rotWithShape="1"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3" name="Connettore 1 32"/>
            <p:cNvCxnSpPr/>
            <p:nvPr/>
          </p:nvCxnSpPr>
          <p:spPr>
            <a:xfrm>
              <a:off x="3928762" y="2113154"/>
              <a:ext cx="1416956" cy="13563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9" name="Connettore 4 48"/>
          <p:cNvCxnSpPr/>
          <p:nvPr/>
        </p:nvCxnSpPr>
        <p:spPr>
          <a:xfrm rot="5400000">
            <a:off x="890713" y="1808013"/>
            <a:ext cx="1097678" cy="1800000"/>
          </a:xfrm>
          <a:prstGeom prst="bentConnector3">
            <a:avLst>
              <a:gd name="adj1" fmla="val -6692"/>
            </a:avLst>
          </a:prstGeom>
          <a:ln w="19050">
            <a:solidFill>
              <a:srgbClr val="66CCFF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063" name="CasellaDiTesto 2062"/>
          <p:cNvSpPr txBox="1"/>
          <p:nvPr/>
        </p:nvSpPr>
        <p:spPr>
          <a:xfrm>
            <a:off x="251520" y="2846689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s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64" name="CasellaDiTesto 2063"/>
              <p:cNvSpPr txBox="1"/>
              <p:nvPr/>
            </p:nvSpPr>
            <p:spPr>
              <a:xfrm>
                <a:off x="380847" y="3250322"/>
                <a:ext cx="2637962" cy="5386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100" dirty="0" smtClean="0">
                    <a:solidFill>
                      <a:srgbClr val="00B0F0"/>
                    </a:solidFill>
                    <a:latin typeface="Century Schoolbook" pitchFamily="18" charset="0"/>
                    <a:cs typeface="Times New Roman" pitchFamily="18" charset="0"/>
                  </a:rPr>
                  <a:t>Squeezed configuration: </a:t>
                </a:r>
                <a14:m>
                  <m:oMath xmlns:m="http://schemas.openxmlformats.org/officeDocument/2006/math">
                    <m:r>
                      <a:rPr lang="it-IT" sz="1100" i="1">
                        <a:solidFill>
                          <a:srgbClr val="00B0F0"/>
                        </a:solidFill>
                        <a:latin typeface="Cambria Math"/>
                        <a:cs typeface="Times New Roman" pitchFamily="18" charset="0"/>
                      </a:rPr>
                      <m:t>𝐾</m:t>
                    </m:r>
                    <m:r>
                      <a:rPr lang="it-IT" sz="1100" i="1">
                        <a:solidFill>
                          <a:srgbClr val="00B0F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≪</m:t>
                    </m:r>
                    <m:sSub>
                      <m:sSubPr>
                        <m:ctrlPr>
                          <a:rPr lang="it-IT" sz="1100" i="1">
                            <a:solidFill>
                              <a:srgbClr val="00B0F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t-IT" sz="1100" i="1">
                            <a:solidFill>
                              <a:srgbClr val="00B0F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𝑘</m:t>
                        </m:r>
                      </m:e>
                      <m:sub>
                        <m:r>
                          <a:rPr lang="it-IT" sz="1100" i="1">
                            <a:solidFill>
                              <a:srgbClr val="00B0F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it-IT" sz="1100" i="1">
                        <a:solidFill>
                          <a:srgbClr val="00B0F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≃</m:t>
                    </m:r>
                    <m:sSub>
                      <m:sSubPr>
                        <m:ctrlPr>
                          <a:rPr lang="it-IT" sz="1100" i="1">
                            <a:solidFill>
                              <a:srgbClr val="00B0F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t-IT" sz="1100" i="1">
                            <a:solidFill>
                              <a:srgbClr val="00B0F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𝑘</m:t>
                        </m:r>
                      </m:e>
                      <m:sub>
                        <m:r>
                          <a:rPr lang="it-IT" sz="1100" i="1">
                            <a:solidFill>
                              <a:srgbClr val="00B0F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it-IT" sz="1100" dirty="0">
                  <a:solidFill>
                    <a:srgbClr val="00B0F0"/>
                  </a:solidFill>
                  <a:latin typeface="Century Schoolbook" pitchFamily="18" charset="0"/>
                  <a:cs typeface="Times New Roman" pitchFamily="18" charset="0"/>
                </a:endParaRPr>
              </a:p>
              <a:p>
                <a:endParaRPr lang="it-IT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064" name="CasellaDiTesto 20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847" y="3250322"/>
                <a:ext cx="2637962" cy="538609"/>
              </a:xfrm>
              <a:prstGeom prst="rect">
                <a:avLst/>
              </a:prstGeom>
              <a:blipFill rotWithShape="1">
                <a:blip r:embed="rId15"/>
                <a:stretch>
                  <a:fillRect t="-1124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4" name="Connettore 4 63"/>
          <p:cNvCxnSpPr/>
          <p:nvPr/>
        </p:nvCxnSpPr>
        <p:spPr>
          <a:xfrm rot="16200000" flipH="1">
            <a:off x="5511764" y="2253719"/>
            <a:ext cx="540000" cy="2520000"/>
          </a:xfrm>
          <a:prstGeom prst="bentConnector3">
            <a:avLst>
              <a:gd name="adj1" fmla="val 42483"/>
            </a:avLst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414"/>
          <a:stretch/>
        </p:blipFill>
        <p:spPr bwMode="auto">
          <a:xfrm>
            <a:off x="5332028" y="3867894"/>
            <a:ext cx="104068" cy="9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040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1"/>
            </a:gs>
            <a:gs pos="31000">
              <a:schemeClr val="tx1"/>
            </a:gs>
            <a:gs pos="100000">
              <a:schemeClr val="tx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egnaposto contenuto 2"/>
          <p:cNvSpPr txBox="1">
            <a:spLocks/>
          </p:cNvSpPr>
          <p:nvPr/>
        </p:nvSpPr>
        <p:spPr>
          <a:xfrm>
            <a:off x="609600" y="843558"/>
            <a:ext cx="7924800" cy="33057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 spc="3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Char char="•"/>
              <a:defRPr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1100" dirty="0" smtClean="0">
                <a:solidFill>
                  <a:schemeClr val="bg1"/>
                </a:solidFill>
                <a:latin typeface="Century Schoolbook" pitchFamily="18" charset="0"/>
              </a:rPr>
              <a:t>Inflationary fossil: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grado di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libertà primordiale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che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non interagisce più o interagisce molto debolmente durante l'evoluzione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cosmica tardiva</a:t>
            </a:r>
            <a:endParaRPr lang="en-US" sz="1100" dirty="0">
              <a:solidFill>
                <a:schemeClr val="bg1"/>
              </a:solidFill>
              <a:latin typeface="Century Schoolbook" pitchFamily="18" charset="0"/>
              <a:cs typeface="Times New Roman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L'unico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effetto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osservabile di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un </a:t>
            </a:r>
            <a:r>
              <a:rPr lang="en-US" sz="1100" dirty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inflation fossil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potrebbe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essere la sua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impronta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nello spettro di potenza di curvatura primordiale (o nello spettro di potenza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delle </a:t>
            </a:r>
            <a:r>
              <a:rPr lang="it-IT" sz="1100" dirty="0" err="1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GWs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primordiali)</a:t>
            </a:r>
            <a:endParaRPr lang="en-US" sz="1100" dirty="0">
              <a:solidFill>
                <a:schemeClr val="bg1"/>
              </a:solidFill>
              <a:latin typeface="Century Schoolbook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1100" dirty="0" smtClean="0">
              <a:solidFill>
                <a:schemeClr val="bg1"/>
              </a:solidFill>
              <a:latin typeface="Century Schoolbook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it-IT" sz="1100" dirty="0">
              <a:solidFill>
                <a:schemeClr val="bg1"/>
              </a:solidFill>
              <a:latin typeface="Century Schoolbook" pitchFamily="18" charset="0"/>
              <a:cs typeface="Times New Roman" pitchFamily="18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9</a:t>
            </a:fld>
            <a:endParaRPr lang="it-IT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Segnaposto contenuto 1"/>
          <p:cNvSpPr txBox="1">
            <a:spLocks/>
          </p:cNvSpPr>
          <p:nvPr/>
        </p:nvSpPr>
        <p:spPr>
          <a:xfrm>
            <a:off x="4067944" y="2315230"/>
            <a:ext cx="4680521" cy="9045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Una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correlazione tensore-scalare-scalare tra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un modo tensoriale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a lunghezza d'onda lunga (i.e. GW) con due modi scalari a lunghezza d'onda corta influenza lo spettro di potenza scalare </a:t>
            </a:r>
            <a:r>
              <a:rPr lang="en-US" sz="11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 </a:t>
            </a:r>
            <a:endParaRPr lang="it-IT" sz="1100" dirty="0">
              <a:solidFill>
                <a:schemeClr val="bg1"/>
              </a:solidFill>
              <a:latin typeface="Century Schoolbook" pitchFamily="18" charset="0"/>
              <a:cs typeface="Times New Roman" pitchFamily="18" charset="0"/>
            </a:endParaRPr>
          </a:p>
        </p:txBody>
      </p:sp>
      <p:sp>
        <p:nvSpPr>
          <p:cNvPr id="28" name="Titolo 1"/>
          <p:cNvSpPr>
            <a:spLocks noGrp="1"/>
          </p:cNvSpPr>
          <p:nvPr>
            <p:ph type="title"/>
          </p:nvPr>
        </p:nvSpPr>
        <p:spPr>
          <a:xfrm>
            <a:off x="609600" y="-236562"/>
            <a:ext cx="7924800" cy="857250"/>
          </a:xfrm>
        </p:spPr>
        <p:txBody>
          <a:bodyPr/>
          <a:lstStyle/>
          <a:p>
            <a:r>
              <a:rPr lang="en-US" sz="1400" b="1" dirty="0">
                <a:solidFill>
                  <a:schemeClr val="bg1"/>
                </a:solidFill>
                <a:latin typeface="Century Schoolbook" pitchFamily="18" charset="0"/>
              </a:rPr>
              <a:t>Inflationary fossils </a:t>
            </a:r>
            <a:r>
              <a:rPr lang="en-US" sz="1400" b="1" dirty="0" err="1" smtClean="0">
                <a:solidFill>
                  <a:schemeClr val="bg1"/>
                </a:solidFill>
                <a:latin typeface="Century Schoolbook" pitchFamily="18" charset="0"/>
              </a:rPr>
              <a:t>provenienti</a:t>
            </a:r>
            <a:r>
              <a:rPr lang="en-US" sz="1400" b="1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en-US" sz="1400" b="1" dirty="0" err="1" smtClean="0">
                <a:solidFill>
                  <a:schemeClr val="bg1"/>
                </a:solidFill>
                <a:latin typeface="Century Schoolbook" pitchFamily="18" charset="0"/>
              </a:rPr>
              <a:t>dall’Universo</a:t>
            </a:r>
            <a:r>
              <a:rPr lang="en-US" sz="1400" b="1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en-US" sz="1400" b="1" dirty="0" err="1" smtClean="0">
                <a:solidFill>
                  <a:schemeClr val="bg1"/>
                </a:solidFill>
                <a:latin typeface="Century Schoolbook" pitchFamily="18" charset="0"/>
              </a:rPr>
              <a:t>primordiale</a:t>
            </a:r>
            <a:endParaRPr lang="it-IT" sz="14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sp>
        <p:nvSpPr>
          <p:cNvPr id="24" name="CasellaDiTesto 23"/>
          <p:cNvSpPr txBox="1"/>
          <p:nvPr/>
        </p:nvSpPr>
        <p:spPr>
          <a:xfrm>
            <a:off x="611559" y="4520225"/>
            <a:ext cx="4608513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700" dirty="0" smtClean="0">
                <a:solidFill>
                  <a:schemeClr val="bg1"/>
                </a:solidFill>
                <a:latin typeface="Century Schoolbook" pitchFamily="18" charset="0"/>
              </a:rPr>
              <a:t>[ e.g. </a:t>
            </a:r>
            <a:r>
              <a:rPr lang="it-IT" sz="700" dirty="0" smtClean="0">
                <a:solidFill>
                  <a:schemeClr val="bg1"/>
                </a:solidFill>
                <a:latin typeface="Century Schoolbook" pitchFamily="18" charset="0"/>
              </a:rPr>
              <a:t>Dai, </a:t>
            </a:r>
            <a:r>
              <a:rPr lang="it-IT" sz="700" dirty="0" err="1" smtClean="0">
                <a:solidFill>
                  <a:schemeClr val="bg1"/>
                </a:solidFill>
                <a:latin typeface="Century Schoolbook" pitchFamily="18" charset="0"/>
              </a:rPr>
              <a:t>Jeong</a:t>
            </a:r>
            <a:r>
              <a:rPr lang="it-IT" sz="700" dirty="0" smtClean="0">
                <a:solidFill>
                  <a:schemeClr val="bg1"/>
                </a:solidFill>
                <a:latin typeface="Century Schoolbook" pitchFamily="18" charset="0"/>
              </a:rPr>
              <a:t>, and </a:t>
            </a:r>
            <a:r>
              <a:rPr lang="it-IT" sz="700" dirty="0" err="1" smtClean="0">
                <a:solidFill>
                  <a:schemeClr val="bg1"/>
                </a:solidFill>
                <a:latin typeface="Century Schoolbook" pitchFamily="18" charset="0"/>
              </a:rPr>
              <a:t>Kamionkowski</a:t>
            </a:r>
            <a:r>
              <a:rPr lang="it-IT" sz="700" dirty="0" smtClean="0">
                <a:solidFill>
                  <a:schemeClr val="bg1"/>
                </a:solidFill>
                <a:latin typeface="Century Schoolbook" pitchFamily="18" charset="0"/>
              </a:rPr>
              <a:t>.</a:t>
            </a:r>
            <a:r>
              <a:rPr lang="da-DK" sz="700" dirty="0" smtClean="0">
                <a:solidFill>
                  <a:schemeClr val="bg1"/>
                </a:solidFill>
                <a:latin typeface="Century Schoolbook" pitchFamily="18" charset="0"/>
              </a:rPr>
              <a:t> 2013, Phys. Rev. D, 88 ]</a:t>
            </a:r>
            <a:endParaRPr lang="it-IT" sz="700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229" y="4001495"/>
            <a:ext cx="53059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tangolo 1"/>
          <p:cNvSpPr/>
          <p:nvPr/>
        </p:nvSpPr>
        <p:spPr>
          <a:xfrm>
            <a:off x="755576" y="4011910"/>
            <a:ext cx="1728192" cy="2246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7" name="Gruppo 6"/>
          <p:cNvGrpSpPr/>
          <p:nvPr/>
        </p:nvGrpSpPr>
        <p:grpSpPr>
          <a:xfrm>
            <a:off x="467544" y="2680061"/>
            <a:ext cx="3512719" cy="1033402"/>
            <a:chOff x="755576" y="2571750"/>
            <a:chExt cx="3512719" cy="1033402"/>
          </a:xfrm>
        </p:grpSpPr>
        <p:grpSp>
          <p:nvGrpSpPr>
            <p:cNvPr id="6" name="Gruppo 5"/>
            <p:cNvGrpSpPr/>
            <p:nvPr/>
          </p:nvGrpSpPr>
          <p:grpSpPr>
            <a:xfrm>
              <a:off x="755576" y="2571750"/>
              <a:ext cx="3512719" cy="1033402"/>
              <a:chOff x="755576" y="2571750"/>
              <a:chExt cx="3512719" cy="1033402"/>
            </a:xfrm>
          </p:grpSpPr>
          <p:pic>
            <p:nvPicPr>
              <p:cNvPr id="33" name="Picture 2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5576" y="2571750"/>
                <a:ext cx="3512719" cy="103340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5" name="Rettangolo 4"/>
              <p:cNvSpPr/>
              <p:nvPr/>
            </p:nvSpPr>
            <p:spPr>
              <a:xfrm>
                <a:off x="755576" y="3331997"/>
                <a:ext cx="1512168" cy="17585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sp>
          <p:nvSpPr>
            <p:cNvPr id="25" name="Segnaposto contenuto 1"/>
            <p:cNvSpPr txBox="1">
              <a:spLocks/>
            </p:cNvSpPr>
            <p:nvPr/>
          </p:nvSpPr>
          <p:spPr>
            <a:xfrm>
              <a:off x="827583" y="3296250"/>
              <a:ext cx="1656185" cy="308902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70000" lnSpcReduction="20000"/>
            </a:bodyPr>
            <a:lstStyle>
              <a:lvl1pPr marL="274320" indent="-274320" algn="l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100000"/>
                <a:buFont typeface="Symbol" pitchFamily="18" charset="2"/>
                <a:buChar char=""/>
                <a:defRPr sz="2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576263" indent="-274320" algn="l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100000"/>
                <a:buFont typeface="Symbol" pitchFamily="18" charset="2"/>
                <a:buChar char=""/>
                <a:defRPr sz="2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855663" indent="-228600" algn="l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100000"/>
                <a:buFont typeface="Symbol" pitchFamily="18" charset="2"/>
                <a:buChar char=""/>
                <a:defRPr sz="20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1143000" indent="-228600" algn="l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100000"/>
                <a:buFont typeface="Symbol" pitchFamily="18" charset="2"/>
                <a:buChar char=""/>
                <a:defRPr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463040" indent="-228600" algn="l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100000"/>
                <a:buFont typeface="Symbol" pitchFamily="18" charset="2"/>
                <a:buChar char=""/>
                <a:defRPr sz="16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783080" indent="-228600" algn="l" defTabSz="914400" rtl="0" eaLnBrk="1" latinLnBrk="0" hangingPunct="1">
                <a:spcBef>
                  <a:spcPts val="384"/>
                </a:spcBef>
                <a:buClr>
                  <a:schemeClr val="accent1"/>
                </a:buClr>
                <a:buFont typeface="Symbol" pitchFamily="18" charset="2"/>
                <a:buChar char="*"/>
                <a:defRPr sz="1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2103120" indent="-228600" algn="l" defTabSz="914400" rtl="0" eaLnBrk="1" latinLnBrk="0" hangingPunct="1">
                <a:spcBef>
                  <a:spcPts val="384"/>
                </a:spcBef>
                <a:buClr>
                  <a:schemeClr val="accent1"/>
                </a:buClr>
                <a:buFont typeface="Symbol" pitchFamily="18" charset="2"/>
                <a:buChar char="*"/>
                <a:defRPr sz="1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2423160" indent="-228600" algn="l" defTabSz="914400" rtl="0" eaLnBrk="1" latinLnBrk="0" hangingPunct="1">
                <a:spcBef>
                  <a:spcPts val="384"/>
                </a:spcBef>
                <a:buClr>
                  <a:schemeClr val="accent1"/>
                </a:buClr>
                <a:buFont typeface="Symbol" pitchFamily="18" charset="2"/>
                <a:buChar char="*"/>
                <a:defRPr sz="1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743200" indent="-228600" algn="l" defTabSz="914400" rtl="0" eaLnBrk="1" latinLnBrk="0" hangingPunct="1">
                <a:spcBef>
                  <a:spcPts val="384"/>
                </a:spcBef>
                <a:buClr>
                  <a:schemeClr val="accent1"/>
                </a:buClr>
                <a:buFont typeface="Symbol" pitchFamily="18" charset="2"/>
                <a:buChar char="*"/>
                <a:defRPr sz="14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</a:pPr>
              <a:r>
                <a:rPr lang="en-US" sz="1100" dirty="0">
                  <a:solidFill>
                    <a:schemeClr val="bg1"/>
                  </a:solidFill>
                  <a:latin typeface="Century Schoolbook" pitchFamily="18" charset="0"/>
                  <a:cs typeface="Times New Roman" pitchFamily="18" charset="0"/>
                </a:rPr>
                <a:t>s</a:t>
              </a:r>
              <a:r>
                <a:rPr lang="en-US" sz="1100" dirty="0" smtClean="0">
                  <a:solidFill>
                    <a:schemeClr val="bg1"/>
                  </a:solidFill>
                  <a:latin typeface="Century Schoolbook" pitchFamily="18" charset="0"/>
                  <a:cs typeface="Times New Roman" pitchFamily="18" charset="0"/>
                </a:rPr>
                <a:t>hort-wavelength scalar modes</a:t>
              </a:r>
              <a:endParaRPr lang="it-IT" sz="1100" dirty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endParaRPr>
            </a:p>
          </p:txBody>
        </p:sp>
      </p:grp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894" y="3438898"/>
            <a:ext cx="2998282" cy="22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360" y="3753855"/>
            <a:ext cx="2685056" cy="415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7" name="Connettore 4 36"/>
          <p:cNvCxnSpPr/>
          <p:nvPr/>
        </p:nvCxnSpPr>
        <p:spPr>
          <a:xfrm>
            <a:off x="4283968" y="3196762"/>
            <a:ext cx="1368152" cy="743140"/>
          </a:xfrm>
          <a:prstGeom prst="bentConnector3">
            <a:avLst>
              <a:gd name="adj1" fmla="val 380"/>
            </a:avLst>
          </a:prstGeom>
          <a:ln w="19050">
            <a:solidFill>
              <a:srgbClr val="00B05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645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1"/>
            </a:gs>
            <a:gs pos="31000">
              <a:schemeClr val="tx1"/>
            </a:gs>
            <a:gs pos="100000">
              <a:schemeClr val="tx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10</a:t>
            </a:fld>
            <a:endParaRPr lang="it-IT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AutoShape 7" descr="data:image/jpeg;base64,/9j/4QCqRXhpZgAASUkqAAgAAAADADEBAgAgAAAAMgAAADIBAgAUAAAAUgAAAGmHBAABAAAAZgAAAAAAAABBZG9iZSBQaG90b3Nob3AgQ1M1LjEgTWFjaW50b3NoADIwMTQtMDMtMTdUMTQ6MTg6MzMABAAAkAcABAAAADAyMjAJkgMAAQAAAP//AAACoAQAAQAAAOgDAAADoAQAAQAAAPoCAAAAAAAA+gIAAAAA/+wAEUR1Y2t5AAEABAAAADwAAP/hA+dodHRwOi8vbnMuYWRvYmUuY29tL3hhcC8xLjAvADw/eHBhY2tldCBiZWdpbj0i77u/IiBpZD0iVzVNME1wQ2VoaUh6cmVTek5UY3prYzlkIj8+IDx4OnhtcG1ldGEgeG1sbnM6eD0iYWRvYmU6bnM6bWV0YS8iIHg6eG1wdGs9IkFkb2JlIFhNUCBDb3JlIDUuMC1jMDYxIDY0LjE0MDk0OSwgMjAxMC8xMi8wNy0xMDo1NzowMSAgICAgICAgIj4gPHJkZjpSREYgeG1sbnM6cmRmPSJodHRwOi8vd3d3LnczLm9yZy8xOTk5LzAyLzIyLXJkZi1zeW50YXgtbnMjIj4gPHJkZjpEZXNjcmlwdGlvbiByZGY6YWJvdXQ9IiIgeG1sbnM6eG1wPSJodHRwOi8vbnMuYWRvYmUuY29tL3hhcC8xLjAvIiB4bWxuczpkYz0iaHR0cDovL3B1cmwub3JnL2RjL2VsZW1lbnRzLzEuMS8iIHhtbG5zOnhtcE1NPSJodHRwOi8vbnMuYWRvYmUuY29tL3hhcC8xLjAvbW0vIiB4bWxuczpzdFJlZj0iaHR0cDovL25zLmFkb2JlLmNvbS94YXAvMS4wL3NUeXBlL1Jlc291cmNlUmVmIyIgeG1wOkNyZWF0b3JUb29sPSJBZG9iZSBQaG90b3Nob3AgQ1M1LjEgTWFjaW50b3NoIiB4bXA6Q3JlYXRlRGF0ZT0iMjAwNy0wNS0yMlQxNTo0MDowMSswMTowMCIgeG1wOk1vZGlmeURhdGU9IjIwMTQtMDMtMTdUMTQ6MTg6MzMiIHhtcDpNZXRhZGF0YURhdGU9IjIwMTQtMDMtMTdUMTQ6MTg6MzMiIGRjOmZvcm1hdD0iaW1hZ2UvanBlZyIgeG1wTU06SW5zdGFuY2VJRD0ieG1wLmlpZDoxRTg2NjMyOUEyNDMxMUUzOEY1Q0I3ODAxNjc3NjM3QiIgeG1wTU06RG9jdW1lbnRJRD0ieG1wLmRpZDoxRTg2NjMyQUEyNDMxMUUzOEY1Q0I3ODAxNjc3NjM3QiI+IDx4bXBNTTpEZXJpdmVkRnJvbSBzdFJlZjppbnN0YW5jZUlEPSJ4bXAuaWlkOjlFMTI1NjRBQTIwRTExRTM4RjVDQjc4MDE2Nzc2MzdCIiBzdFJlZjpkb2N1bWVudElEPSJ4bXAuZGlkOjFFODY2MzI4QTI0MzExRTM4RjVDQjc4MDE2Nzc2MzdCIi8+IDwvcmRmOkRlc2NyaXB0aW9uPiA8L3JkZjpSREY+IDwveDp4bXBtZXRhPiA8P3hwYWNrZXQgZW5kPSJyIj8+/+4ADkFkb2JlAGTAAAAAAf/bAIQABgQEBAUEBgUFBgkGBQYJCwgGBggLDAoKCwoKDBAMDAwMDAwQDA4PEA8ODBMTFBQTExwbGxscHx8fHx8fHx8fHwEHBwcNDA0YEBAYGhURFRofHx8fHx8fHx8fHx8fHx8fHx8fHx8fHx8fHx8fHx8fHx8fHx8fHx8fHx8fHx8fHx8f/8AAEQgC+gPoAwERAAIRAQMRAf/EAMcAAQACAwEBAQAAAAAAAAAAAAADBAIFBgEHCAEBAAMBAQEBAAAAAAAAAAAAAAECAwQFBgcQAAEDAwIEBAMFBQYDBAgDCQEAAgMRBAUhEjFBEwZRYSIHcTIUgZGhQiOxwVJiFdFyMyQWCOGSQ/CColOywmM0RCV1F/GzVDXSc4OUJlYnNxEBAAICAAQDBQUGBAYCAQMFAAECEQMhMRIEQVEFYXGBIhPwkaGxMsHRQlIUBuHxYiNygpIzFQeiFkNTJDTCY3MlF//aAAwDAQACEQMRAD8A4VuvHjyK9ByJmR048UQsMbWn8XIovEJmtry15hSusRxf8Ci0QtRRa7afb4KJleKrsFtX0EVePl/sVZlrELMcIHHUqq8QssjqPwP7kWiEzYSaE6V0PxROGbYqctVGVsJunrXx1ChMVZdHyULYZmLRp/7aImIZCLX7UMDohtb8P3omIeCLUITDExIYeCHy4n9iKzDEx+onwU5R0oXRA8QmUYYdEgFw+DR5q2VJhA6Onx4BETCIwA+ojRvDzKQpMKk0IcTv+9TEomFGaAg6ioPAq0SztVVli5firMphVeyiKonsUKzCBzCfs5qYnEqclmyuDGQCaN8eZXoa7xeFpiLxiW8ie2aOp0ZwIXl952+OLm03nXbEtFmbEtJdGKN4/FcunZ4O69c8YaQhdLJg4KqYRuHNVEbhrVQtEsCFCWJUSQwIVUsCoGJUStDwqEsCgxcFEiJwUJlC4KBXkCgVZWolVkCIVnjVShgVCGJRLxAQEBAQEBAQEBAQEBAQEBAQEBAQEBAQEBAQEBAQEBAQEBAQEBAQEBAQEBAQEBAQEBAQEBAQEBAQEBAQEBAQEBAQEBAQEBAQEH2VkfMfcvUlyLDG00KLxCYMIpzrzUrwswx1p4+KLRC5FCXaAfFRMtK1XoYNKf8Ai8VSZaxC3HHpTgRwULxCw2LcNw0/i/tRaITRxhvLQ8VGVsLDYtaeOh+PIqFsM+lzP2/FQvEJWRnbw4fsKJwzEBI8UThMyymez0xk6+BVZtAmGLu9D0nU05KPqV80Zjzevxl3tb+k7nyT6lfMiY80Jsp2n1MI+IKmLQlEYD4KycHSoK+ARVE6L0+Nf3IYRGLw4+CImGEkWoaOA0r58ypUwhdFuNKcdB8FOVZhBNHT0t+UKVcK0kYOnEIrMK0sW0EcQeKK4UJ4KajVqtEs7VU5YldjMKzmePDxRWUUjABqPg3+1QpMIXtodzuPJqvrv0yrE4bDH3hJAedRpTyXdesXqrv19UZhsLiJs8JH3LwN+uaWW7XbmOmXKX1uYZiKek8FvrtmGl64lUIVlUbgqylGRyUSlGQolZiQoGJVUsCFAwUJeKFmJCgYFQI3BEoXBQIJGGleSghWkaPigqS/coFWQaohEUQxKJeICAgICAgICAgICAgICAgICAgICAgICAgICAgICAgICAgICAgICAgICAgICAgICAgICAgICAgICAgICAgICAgICAgICAgICAg+1saQfAheo5ohYY0H4+CleIWIoyPMHii8LcUNTRvDmomWlatjBFoBwp+ZUmWsQuMjFOFKcQoXiE7Iq6nj+1F4hajb+b7HDxCqtFUohp/dOoULxCeOPcKf9qIthsLXFXM4qG0aeLjpqFnbZEIm0RzbS2wVuz/FcXE8RwCwndM8lJ2+S9HbWsXyxtH2KkzaebObTKQOaAQAo6FXu8+CnpHpeU6UvN4PEKOkRyWtrL88bTXnTX8FMTMLRaYVZsJA8HpOLSeR1C0jdMc142T4tTeYu4hNXNq0cHDULauyJa1tEqfRoC7w0HxWhMIHRUHj/YiEbo9rdPmdy8AiswrPjpw+1SrMK8kVBUcfBTEqTCs9ilWYVZYqV0q08UVlRmt6a/lPDxV4ljeqnLHQ0Aq7l4BWZTCs8UrTV/M+CKq0jefE81DOYRseY3hw4rq7fZ4JpPg3tlOHsCp3mnMZcmyOi+VPNWQewvA46ryNVumcPRz11y5twoaHiF2MUbgolKNwVUo3DmqpiWBGqhLEhRJDBwVZSwKgYlRK0PCESxIJ5aKMCNwHj9yghE8+AoolKvIFEoVpAiypKFCFWQIhC5SMVCGKJEBAQEBAQEBAQEBAQEBAQEBAQEBAQEBAQEBAQEBAQEBAQEBAQEBAQEBAQEBAQEBAQEBAQEBAQEBAQEBAQEBAQEBAQEBAQEBB9yjINA/XwdzC9VhEJ2Qn5hq3kQi8LkLeAPE8Coy0iGwggLdBz4qky2iFxkYpoNByULxC1CytCdDyKL4WmR/eOXgqrxCdjKGoGvMKF4hdtLKSdwYwVrqD4HzVbWiOaZnDfWWIggo6T1yDx4BcttszyZW2Z5L+4DRqrFWWWJqeJ+xWwPQK8ArJwzbE8nhxUZT0yzbbSUUZW6JZOtZEydDE2sgHBMnRLHovB4JlE1k9TVOFXgcDoVSapVLzEQzax+h/4V5q9dkxzXrsxzaO5snxSESNoB+PgumtoltnMcFOWMkkniVZCs+Px+xETCu9h+1SrMK0kVdVMSzmFd0VeX2f2qVJhWljpUD5Txef3IpLW3EW2rRo3x5lXiWVqqEzFZlKs9qhWYQPakTics5WcdOWP2E/BejWeuqdleurcyNE0JHkvD7rX02yp2ez+GXKZC3MU500KvrtmG164lScFoqjcNVSUoyOSiUoyNFCzEqBgQqpY7SeAUDEtHM/dqoTEvCRyH3qEo3VPFRKWDgoELgiZQvCgVpQqkKso0RKpIEVQOUjAqEPES8QEBAQEBAQEBAQEBAQEBAQEBAQEBAQEBAQEBAQEBAQEBAQEBAQEBAQEBAQEBAQEBAQEBAQEBAQEBAQEBAQEBAQEBAQEBAQEH3RrDWi9VlC5A0t1H3IvENjbQtcKj0vPBp4fYqS2rC9Ews9JHxCrlpELcUYdqOSLwssjry18FVpELMbeR48ioXw2ePxslw8U9LW/M48lnfZFS1sOjgghtowyNtG8/Gq5JmbcZYWtlmau1PJXiFXrGl2gCstFVmOzc7Uqs2aRRO2GFg11VeK+IgM0beAU9MmXn1PEAKeg6g3LqcFPQjqeC68Qo6E9TNk0buIUdMmXro4njwJUcUYhA+zI1H2KYsrNEG17NKalTzZzGGM8ENxH03io8edVETNeSa2mHPX+PfbvNRVh4FdNL5dFbZa2WNaCs+Mc0RKF8dNTy/BSzmFaaMAVOjT+XmVZnMKcza6HhyHgiswozRVBaePJTlSYa2aM6+KvDC0YU5G0KlSVeRqhS0IgS1wcOINV09vfE4RSeLfWMwewHxVe91ZjLl2R0Xy1+ctaguA8wvJ0zicPQt81cueIXWxRuCiUwjd4qowLSToKqq0SwLAPmNPLiVAxJaOAr8VEpRuJPFVlLAqEsVCzEqBgVAicESheFArShQQqyBQlUkCIV3KUIyoQ8RLxAQEBAQEBAQEBAQEBAQEBAQEBAQEBAQEBAQEBAQEBAQEBAQEBAQEBAQEBAQEBAQEBAQEBAQEBAQEBAQEBAQEBAQEBAQEBAQfeoGn4+S9VSF6CLcQB9oVZlpWGygjpqR8FSW8LsWtGuFR48wi0QtsiLQC01b4j96rLSFqNocNdDyUNIhsLCwfcShnAD5n8qKl79MJmcRl00MUcEQjYKBvBcfG05lz2nLKnM/ctIhVLDC57h+BSZaVrldbDHEKniqc2sRhi6dx0arxVEyMtp3mrvSD4qcxCs2TtsGfmJP4J1K9SUWcP8KjMoyG0hI+VMyZYusYiNKhTmU9SJ1i4D06qYsdSu9kjHcx5KcZWiUjJyNHcBxVJomLJCyORtR8x4KnJOMqcsDozUcFOcs7VwikjjnjLHioKjjE5RE4c7fWL4JS0ioPynxC6qXzDoicxlQfF48+FP3LREq0rfhuHAcgiswqSitT48SpUmFKVlNOSsrKpMzSvMJDOVC5j/MOfFWrLO8NdMxXYSqvChWVd4oVNZxOWcr+LloSyvDgvQtHVVTuK9VcthexCS3J5hfP7a9N2vaX6q4cjcRlkzmAc9F1VnMExhE6OnzEN/b9ymYRlEdgqAK/H+xVlKN7nEeA8BoFWZTCIqqzAqJIYOVZSwKgYniolaHhBRLBygRvChMIHhRIryBRKFSQIsqSjVQiVZ/FEIyg8KDxAQEBAQEBAQEBAQEBAQEBAQEBAQEBAQEBAQEBAQEBAQEBAQEBAQEBAQEBAQEBAQEBAQEBAQEBAQEBAQEBAQEBAQEBAQEBAQfoCFi9RWIbG2j0HiVSZdFYbCIaAUqAoXiFyGPSo4nlzUSvC1CCDpp4qrWIXbeHquDWCjzoByKiZW5OrsrVtrAGH5uLz5ritbqlha2ZS0PE/YrxCia3hc868EmWla5XSWQtoOKrEZbckbGSTk8m8ytOEM5suw2zI+A15kqvNSZThinCGYjJU4RlmIVPSjL3o6KekyxMKjpT1PDGQFGDKN0TXD1CqjCVSazLQS3VvEjmpiVolVq5jqj7kmFolM17JG0KymMLxxVpoCx1RwUxLO1Ve7tm3MJaabxq0nxSs9MorbEuZuIyxzmnQjQ+K64l0YUJWfgrIVZWc0VmFSVlR5q0MpVJGqVJhSmj4t5HgiktZOwivktIYWhSkbQkKWcqz2qGdoZ2ocyVriQ0HTVd3b2zGExxjDoIzG6OmrqjnoF5nfa8Tly9tbpvhy+Xa9k2npHCg0Wem2YduyuJawhas0blVKNw1KrKURGihZ4WmmunxUYRlgQPFVWYGngoIYElRKYYlVWYFBg7goIQPUSmUEgUShUlHFFlOUKEKz+KlCMqEMSiXiAgICAgICAgICAgICAgICAgICAgICAgICAgICAgICAgICAgICAgICAgICAgICAgICAgICAgICAgICAgICAgICAgICAgICAg/Q0DKkBepMprDaQN58acFm2hciZUgD7UaQuRtVWlYW4m8AdVDSHQYKyGtw4aDRnx5rm328FNk+DcF1TQ6gLOsMJZxRlztNQrTwXrXK/6Yo9OKrEZb8mEMTpn1d8g5q/JnaWwZGGgACgHBRhnlM2OqtEIymbGFeIVmUjWKUMhGhl700MvOmg8cxBG6MKJhOUT2UVJhaJUrm2rVzRrzCRK0SpbS11R9ymYXysNc2RlDx5FYzGFuapIwxvpyTmymMNNm7QaTtGh0f8AFbabeDbVPg0UzOa3XwqSM4+alWVSRqlS0KczKH4qzOVOdulfBGcwo3MDvmpQHmdFarK7WzMjb4uPloFdhKtI88gGjy/tRSYVuZ8eK27e2LIrzb6xk3RtKd7TMOXb8uzLWZ+HUuHxXlaJxOHoX41iWhLHfD4rqY5RuaKcfuUSmEbqch96qI3ONfD4KuVohEVAxKrKzAqBgVCWJ4KqzEoI3KJEL1CZQSKBUlCCpKoFV/FShEVAxKDxAQEBAQEBAQEBAQEBAQEBAQEBAQEBAQEBAQEBAQEBAQEBAQEBAQEBAQEBAQEBAQEBAQEBAQEBAQEBAQEBAQEBAQEBAQEBAQfoy1bqSvSlpSGyhbQBUlrC7CNKlJXiFyIBVaxC5bxF7mgDVxoFEyvDr4IhBbsjH5RT7Vw5zOXNacyyArp960hEL9rFsbvVZlvWDWeXaNDz8FeOEItLYRRhrQ0ClFDOViNlfgrxCsysNZ4K6uUrWIqlbGiMsxEoyPekmR4YipyMCxDKNzESiexRMJiUDmUVJheJULqANO4DQqYlaJUw4tdXkq2heJTTMEke4cVlyWtGVGeISwvidzGnxUxOJyzrOJcrPGWuc0jVpouyJdMqMreKsqrSROOtNPE8EUlVmZGBUncRyH9pVoZSpyu4hoDa8+J+8qVJhrrhpc011I8VPipMNXM1Xc8qj2OpqKfHRSpKBwaHan7lak4mGbaYuRuzaBw8V2b4zVj3UcpZZlpdAD5U0XgVnF3XrnNHJuGpXYzRuCiUoncFWRG5VWhgeKhLAqJGDlVMsCoS8ULMCoGBUCF6JlA9QKsqqQpSoKr+KlCIqBiUHiAgICAgICAgICAgICAgICAgICAgICAgICAgICAgICAgICAgICAgICAgICAgICAgICAgICAgICAgICAgICAgICAgICAgICAg/Sdq2MtGhBPhqvSlrVsY2Dk4H8FVpC5HG4AaKJaQtRDRVaw3ODg33YJ4MFVjutipecQ6Jx1ouesOZnAze8K8r0hdmdsYGhVrDeU1lFRm4jV37FazG0rzG1VohWVljaLSFE7GIqnZGoyhM2NQjKQMRGTYiMvCxEsHRgpkyheyisshcxEoXtUTCYVZo9zS081m0iWqlZQkKy7K3dX0lZXhesopYy16qzs53MW7I7ouJ0eK0C6dU8G1JzVqZiB8oA8zqtUzCjMCa1NVKJVZI3cxQeeimGVlKRjRxdw5BWZypTbQ4gNrXxRSWruN1SOHkFpEue0cWvkGpUs1aRRCkruMdSQhejPGim+M0bC/butT5L5/bGLtO0nNHITCkjh5rrhEoXKJETuarKyN3BV8SEblCzEqJIYOVZSwKhLFQsxKCMqoieoT4IHoKswUEKUqgVH8VKEblAwKDxAQEBAQEBAQEBAQEBAQEBAQEBAQEBAQEBAQEBAQEBAQEBAQEBAQEBAQEBAQEBAQEBAQEBAQEBAQEBAQEBAQEBAQEBAQEBAQfpa3bqPIL0JbwvRjgjSF6IkcNFVpWFyInStD8VDSIdJ2/G3pySUoTQLl3zxiGe3whs+JJqqxDFcso6epRZvreykvlDfEq9eSbS2UbaAActFEMnt7ewY7G3eRuA4wWcMlxKGCrtkTS920GlTQLSFLS+Yxf7o/bMhrjBlGsJA3m1ZQV+EqdUM+p2uX92OzsX2JF3yJZb7AzSRxRvtmAyb5HFlCyQx7S1wo4HgpmUZddgMpa5nDWGXtQ5trkII7mBsgAeGStDm7gCRWh8VCJldlurSB8TJ5o4nzu2QMke1pe/8AhYCfUfIKEKfc3cFh252/f57INkdZY2F1xcNhaHSFjOO1pLQT9qIfLGf7sfa1zm7oMrGxxp1XWrNo/wCWVx+4KMj61hsvjM3irXLYu4bdY+9jEttOytHMd5GhB5EHgpFpzVKUb2ghEqz2qyyrcyQwRPlmkbFFGNz5JHBrWgc3ONAAiUJLJGNkjcHxvAcx7SCCDqCCOIKpMLxLX3cYDyfHVI5LwqNdteKBVstCS5aXNDlkmzR5yJpiY8nhUaLbTPFbVLn5ttDQV+K6GinK53LSvhopVmFKUKVLKUo1KsylSnGoKKS1t031FXqwu10o1VmUq0gUKWT2DqTBehr40VvxpLcXArbPHkvD7qMXV7KeDj7sUnd8VvXk0tzVnKUI3cVSUoncColMMHKq0sCokhg5VSwKgYlRK0MSoSwPFBE/ioTCu9QhVlUJhSlUCq/ipQicoGBQeICAgICAgICAgICAgICAgICAgICAgICAgICAgICAgICAgICAgICAgICAgICAgICAgICAgICAgICAgICAgICAgICAgICAgICD9NwbKn00+1eg3hdhDKjUp4NIXI2t/i/BVlrVciZrxCheHVYWMtsa8ySuPb+pltnitgFTDNsLb0wkqk83RWODy3JdcCvAGq1nkpZs2AaKIZqHeI//ALLz3/067/8AyXLTwZ2flztbvLM2Xsrme3rftWfI2F4+frZ/a51vb9RrKk0jd6o9tQdwoq54Ms8HbfUydsf7W7e8wWViu7mXIxyyzxxtkZE+aWkkGydh9TAADVvHUaKBvPcr3H7zw3YXt3b4u9OM/wBQ28AymaZGwOj9EIIZpsj/AMRzzQDQaURCp2PE/J/7g34LN5KbvOz7bt33GFy1w8Odazfoy9Quh2sedx6fqqg+v+9w/wD9Sd1//Tpv2IPy/b965pnsK/tdvac82MfNIXd0Pa51vHW6Mp20jIDmu9Fd/wDYoH27t2LuPB/7d8YzsPJ2N7kBE55y9zK2C2hbLK+SdzTOAAY3O2ASAa6nwUji+2/cbunCe6fbeCj74Z3rjc2Y4cu39N8dvcSkscyJ7K02Gjm0Oo4hBZd3F7r9y+6ve/aeG7pdirHGsnnhc6JkhijhcwCOGgBaXOfQuJ0HBEsuxvdrvmf2K7m7guJv6jnMHcC3tLyVge4RyCP9SUAAP6XUcan7VMSRLhs93B3DfYPso5TuW57ptu7Z2vznbb3x7W9G5YGwtEQbIzdXhpqPBQP1RBY2thaQ2NowRWlqxsNvE2tGxxja1orXgArS1hVvAKA0VYaQ1rydySsmcN0Kxnm0nk1OWjLrM6cCFpq/UjXPFzUo0XU2lRlClWVSUalGdlKYepX8GalONEhnLXXY1VqstjWTDVXYSrSc1ClklkaStXfp/Sif0y3b9YH/AN1eN3kfMy7KebkL4UnctKcm9uaq5WVRO4qiUbuarKUZRaWBVSGBVUwwKgYlRK0MXcVCWB4oInqEwryKBWl4KCFGVQKj+KlCNygYIPEBAQEBAQEBAQEBAQEBAQEBAQEBAQEBAQEBAQEBAQEBAQEBAQEBAQEBAQEBAQEBAQEBAQEBAQEBAQEBAQEBAQEBAQEBAQEBB+m4DodF6DohdhpuCeDRdipUaKktKrcVEaQ6zE0+gb8SuPZ+pjt/UsjiFMM4bJhpAqeLojkxstZvsK1tyZ2bNnFRCir3Ta3F12rmbW2jMtzcWNzFDE35nPfE5rWjzJK0Zy/PnZ3/AN7+2vb/ACHZ1l2LPKzI9cOvpfmYLqMRvAjDg00aNKlV4s+LcXPs93riv9vNx2+2xkve4L/KQX78ZblsjoowWt2k12lwayrqHmowhL7l2/dYx/td2pZ28OSyEdlHJd9mXQJE0sEIHUuRVrenGGvGrxr4ohtvbjvrL9p98Y7s3P8AYOP7Vd3ASLa4xgDNzmg7S+hl3t3Db83prwQfWPdvF5DK+2ncmOxtu+6vrqxlitraOhe97ho1taaoPz1iWe+eP9rpvbu27En+muhPE/IyEbwy5lMj6MLgwH1UBJ81A23dvs17hY/2CxHbljE++yMOQdf5jGWzt52yh+2NlCOp0nFpcBz1HBSMW9n965L3G9vs7b9kSdvYLGG3hltoxHvibBJWSa4DNu3cXemtXUFTxQdN2R2b3VZe+Pfuau8XPBicla3TLC9eB05nPkiLQw15hpSBxGCw/eHZPsD3hFlDJ2xkb2/jbbG5G2SaORjGvii2bzuka1zR+7iiUNlmu8Pbexse4ct7X4mzs4WQxPy0DRHdetoDXF4km2SP8S3ipzhOX6Qs7yG+sLa+gr0buGOeLcKHZKwPbUeNHK0tIQ3lNn2qkc2kNZIdVMrJWGsJWFubRq8r/wC6P+I/ar6+aKfqcvJwK620qUylVUl4lFJUp+KtDKVKf5SphnLXXamrK7WTcVoxlVkUM7M7P/EC79H6UT+mW9f/AILv7q8fvP1Muy5y4+//APeHK9P0t7c1VysqjdxVUonc1WUozwULSwKqQxcqphGUIYlVlaGLlCWDkET1CYV5FEirLwUSQpSqBUfxUoROUDFB4gICAgICAgICAgICAgICAgICAgICAgICAgICAgICAgICAgICAgICAgICAgICAgICAgICAgICAgICAgICAgICAgICAgICAgIP03ANCvQdELsINQnguuxA6KktarkTSi7qsOa2NPAlce39TLbzWhxUs4bFv+AqeLojkxsiOt8arWeSlm1j4qIZytsWrNYjRErcfBVUlyPfftN213nfWWUvJ7zHZnHNLLPKY6YwTsYSXba0cDQkkaV1UYQg7V9lu2sHn4e4rq+yOfzlswx2t9l7k3DoQ4EHpto1oNCQoQ+goCADVBiVIjeiXPd7dm4DvHBS4TOQumspHNkaY3FkjJGV2vY4cHCpU4S4Jv8At/7Zf0Ycvm83m8bbva+HF316XWw2fKCxrWkgfFMJw+jFjWMaxjQxjAGsY0UAAFAAByCmV4Urw+kfFVheGslJSV0sZPRKwtzaNXln7bU+ZCvq5o1x8zmZHGnL7guttMKUzzrw4+AUqTCnK868PuCKTCnO81HD7grwzlSnedp4fckM5a67eacB9wU1ZX5NZM414D7lowlVkefAfcEUsksnHqjQfcu7T+lE/plu3vIgdoPl8F43eT8zLso5uPvnkzu0H3LWnJtbmqucfAfcpQjc7yH3KuU4Rudx0H3KsyYRF2nAfcoythiXeQ+5RlLAu8h9yrlMIy7yH3KCGJPkFEpiGLj5BQswcdeCgQvPkFBCvIfIKBVmOnBRJCjMVCVR/FShG5QMCgICAgICAgICAgICAgICAgICAgICAgICAgICAgICAgICAgICAgICAgICAgICAgICAgICAgICAgICAgICAgICAgICAgICAgICD9NQOOoqvQdELsJO4J4LwvRNd4FVlrWVyJp8h9qheJdLgHAwyMJFQQVy744s9rY0FfFRDJsYBWGlPvVPFvE8EcJDJgSQKFbeCktqwhVhRajNRoFpCkrLCpVWYjoolWU7SoVSAqEMgVA9PBB4NQg8cDyQROKlKGQ6KYTCs8hWWV5KqsrQ194/1AeAUQ0hr5HVKiVoTCghWMtGkzbwI2N8SStdMcTV4uekApzXS1mVKUDxUqqcoNSjOZUp/mVmcqU59KmGctddlWqyu1kx1V2EqsihSyewb+ovQ18KK7OFJbi4NLd/wXh9zObq9lHBx10azP8Ait68mluau5ShE7iqpRu5qspRngoWlgVUhi5VTCMqCGJUStDFyhLByCF/FQmFeQqJQqynRQmFGUqBVdxUoROUDFAQEBAQEBAQEBAQEBAQEBAQEBAQEBAQEBAQEBAQEBAQEBAQEBAQEBAQEBAQEBAQEBAQEBAQEBAQEBAQEBAQEBAQEBAQEBAQEH6atya6DiPBeg3bCES6Hh8TRF4mFyNrfzPH2aqstKytxOhB5u/BQ0jLdYO5a25DA0APFPtWO6OCLxmG9e51eKwrLDC5ZlxbQpMNqTwePjDZKk0WlSZbG3ka6NpGpGhUcpZTC5E4keCvEqSsRmisqsRuoiFlrqhVVSByhDIFEPdyD1pFSokCUETqFEoJGk8CrRK0KkhI0OilZXkd9yrMrQ1k8tXEqV8Kvpc8DgqStCaUUYAFivMuazT3OnLRqGin2rp1RiF9fJpZSQCtl5U5XGqlSVOV1VMKWU5iNxVvBlKjPTRFJa67OqtVjslrZq1V2Mq0iRzUlcxrKvqvQnhRn3E4ov37tts7zXz+yc3adrGKOPmNXuPiV1xyRPNE7ggidxVJSjdwKiUwjcqrSwKiSGDlVLAqBiVErQxcoSwdxQQvOqhMK0hUIVJioTCjKVArORCMoMUBAQEBAQEBAQEBAQEBAQEBAQEBAQEBAQEBAQEBAQEBAQEBAQEBAQEBAQEBAQEBAQEBAQEBAQEBAQEBAQEBAQEBAQEBAQEBAQfpaCeQhpr9y9GW1YXWOJ46qGlV2Ik0pqqy0heiY7Suh8Dx+5Q0iWxtaQyNeTq0g66f8VFozCYnLqmSskia9mocKhcccJw5phJbTOD1Nl6LNxHX1falJaWSWcwY7adA79q0mGcw2MbtVESpKyxy0UmE7HIhOySihEpmvBUKsw5A3IgD6EFRIzJVRG4qYSjcVKUUgBGoqiyhdQOLD0zqeRUQvEtPPuaaOFCpleGEDKu3clneV6sLuYMa55NA0VWcRmSePBylzcOc8l2tTUrurDfCnNIw8dFKsqUzRQlqlWZUZQ4cR9qlnaVGQ8SrKSpTH1fBGctZcu1KvDC88VCQ6lWZSruJqrUjMqzzbTGM0BouvuLYq5+6nlD3MyhtvReDXjd10jFHKOIqu1mjcoEbuapKUTuCjxTCMqqzEqJIYOVZSwKhLFQtDEqBG5BA/mqphWkKIU5ioTClKUQruUDAoMUBAQEBAQEBAQEBAQEBAQEBAQEBAQEBAQEBAQEBAQEBAQEBAQEBAQEBAQEBAQEBAQEBAQEBAQEBAQEBAQEBAQEBAQEBAQEBAQfpG1bpRzgCOQ1P4L0phpWW0iDAASKebz+4KrSJW4ZgBQVNOQ9IUS0iFqOZ50GgPhoqtYhZgJcRQVKL5dJhLgGMwPdVw1aB4Lm3V8WeyPFsyS11RoFSJYrsTxJHTmq8m8TmEVNj6FaxKsr9rcbxtPzD8VEwpMLsblaJVmFhj1dSUrXohI16ISCQqMIw96gTBh4ZUwYStk3MBVMIw8JRLAlEonlQmFeQosqyxtk9Lm1CTK0K0loI2np/cVlLWLYc7m7lzAISCCdXfBa6q+K2uM8XPSEGpB+zmulrKlM7U+SlVUlcisq0szgCeKtDKVOSRh4iilnKlKGkOIP71OFJlqbgOqaa/BXiHPaVF5UqIQKuW3b1zKK828sWbY/wTvb4hx7Pm2YavuCb8v2Ly9EccvQvwiIaA8V1SxYOVZSidwKrKUbiqphGTqoSxKiSEblWUsSoSxULMCoEbioEEh4qEq0hUIUZyoSpSnVShC5QMCg8QEBAQEBAQEBAQEBAQEBAQEBAQEBAQEBAQEBAQEBAQEBAQEBAQEBAQEBAQEBAQEBAQEBAQEBAQEBAQEBAQEBAQEBAQEBAQEBB+i7a4cHACjQdCG6L07LUbCB2lPBUbQvW4cTUDTmTwRfK7EYwf4z5aBVaRK3G80FTtb4DQKF4XbS5dFI17NC0qtozC2M83UwTMuIRI3nxHgVx4xLntGOCaCUxuoVaU0lalYJG7gorOGsoo3FrvAhawzbG3uQ8UdofHxUTCswttekSrMJmPV4lWYSB+ilVkHoPd/BB5v0QS28lat+0KsomEpKqMHOUJROKJQPRLDbTVUmV4hXnfQEqIg5tLfRMmBbI0OB8VtXg0icOevsQ5tXQGv8AIf7VpFl4u0VwJGO2SAgjkVfKVKQg8DQ+ClS0qc7taHkrs5lTmdRp80hSVC5fRtFMMrS1s8jvj8VowlWklNKcfjqiklq1j5RUEc9NV26K4jKM4jLfRsDItCDpXwXmd7fM4c3bR1Xy5XMSl1wQeSppriHXsnMtaVoojcolMI3KojdxVV4RlQhiVWVmBUEsCoS8PBVWYOQRPUCvIdFCZVZSoQozlQlTedVKERUDEoPEBAQEBAQEBAQEBAQEBAQEBAQEBAQEBAQEBAQEBAQEBAQEBAQEBAQEBAQEBAQEBAQEBAQEBAQEBAQEBAQEBAQEBAQEBAQEBAQfoSBriKn0jxOi9RES2kEsYoWjeTxJ4fcqYbwusc53zHQcByUL1lbilFBT7VEtIWY3E8efBVaRK5E8D480WbTGZAwSUJrG7iP7FlspktXMOgBbI0Paag6ghc0ThzzCzbT09LvtSYaVslliDvU3gprZaYRh5aaHRaxKizDdOGh1CTCJhcZcsdzofAqMSrhOJPNMq4ZCRT1Iwy6nBOow86idRh5HcsZK0l3OhHxUJmGwc7wUKI3FQlG4qUsKc1WZWiEcjtFVMyozur+4K8QQoSiqusoTN4plLWXlrFK0te0OCtEmXPX2IeyroTuH8B4/etK2RMtHN1GOLXgg8wVopKlM5pd4U+5SpLWXT9SrxDG8tfK6pVmUq7zqprGZUlex0NTXxXdaemrLubYrhevpRHbnzXgbJ6rte1p01y5GeZzpHOrxPBdccIRKFzgeI+7RBE4N5H71Ajc0+GniqSlETxUSuwPBQhgVVZgVUYlJTDEqqzBxQQvOiiRXkKhMqkrlEoUJnalQlVcVKGBUDFB4gICAgICAgICAgICAgICAgICAgICAgICAgICAgICAgICAgICAgICAgICAgICAgICAgICAgICAgICAgICAgICAgICAgICAgICD77C9zjUmp5kr1VIbC2mA9I58FSzakr8Ly4eYVZawuwuA15eKLxK2x/nQH7yqr1lYjkrw08lDWFqJ/BEtvjck6A7HGsZ4+XwWOzXlFq597etc2VofGag6ghc+cMJjCxDclvpPBJhatkzo2SCreKRbC+Mo9j2LSLKzD1kmtftVsqykZORqDRSYSC6f/EoxCMM3XUmnqU4hGGBncSauKJwwMtCmRvbS461sx3OlD8QqM5hmSoHlFEytEI3uoqkyryH7lJCnLrr+CtCVWQKUqczVORSmjTJlr7iPiFaJQ1N9aRSNIe0HwPMK0SrLmshiJYwXQncP4TxWtbqS5u53scWvBa4cit4c8ypPcpUlGxpe8DxXR29MzlFW8s4gxgVO924jDjvPXsw1uduqAsB8l5eiuZy9C3CMOedxXXLFG5QIydVSVkZJGo0USQwLvEVUZThgdp8vxUEMS08tVXC0SjdoqkMColaGLlCWDkEEhUJhWlKiRTmcolChK5BA4qBgUGKAgICAgICAgICAgICAgICAgICAgICAgICAgICAgICAgICAgICAgICAgICAgICAgICAgICAgICAgICAgICAgICAgICAgICAgICD7sx5qvVZwuwu4ePIKF6y2UEtQCNTzHJUmPBvErrJBx4n8FC8LMUldDx8VEwvErUb/DioaRK1G/Ty5qF8rEcpJAH2IlsrPIyW59Jq38wPArO9IkmsS3lte29yPSaP5tPFc1qzVjakwtRvew6HRRzRE4WW3DHaOULxZkYo3CrTxUxbBiJRmB44K0XR0sdkgU9R0vXCSvBT1IiptkLk6jpeiB5OqrN0xVtMUdm6Inj6h+9RFlL1bAkBFUbnIZROPioEEjqq0JV3hMivIKqRVkamRUmYmUKM0anJLXXEWqnKGruoq1V4lnZpL/HwzgtkZXz5rSL4ZzDnL/BTxkugO9v8J4rWmzM4ZWqq2Vs/qetpBHIr1K4rVltv0VbSV4hhJ8tF4nc7Oq2Fe01/xS5PITmWc66Ba664hre2ZUiVZVg4qJSicdFURuOtFVaGB4qEsCokhiVWUsdx/wDxQwxq08qfBVWYGnI/egifVQlXkcqphVlciFGdygU5DUoIioGBQeICAgICAgICAgICAgICAgICAgICAgICAgICAgICAgICAgICAgICAgICAgICAgICAgICAgICAgICAgICAgICAgICAgICAgICAgIPuTHCmug/FeqxiVmGTTwH7UWhdgn28PlPEKsw1pLYQyAU8DwVG0LcbiefDmi8StxPBGugH4qJhbKwyUk6fcqtIlZY/aKDj+b+xFspmS/ciyzHMQQQaeaiYWy2trmJo2hsv6jeJrx8ljbVE8lJ1xPJsYMlaTU9W1x5OWU65hnbXMLgkr8jqgeCpKsSlFw8H4ImLMhc+KhPUyNwPBDqDcaodTCS5oKkgDzTB1II81bwXDHb92oBp4HQq9dck0tLp91RXkeCMUbnAKEonOJUiJyCFyCF4TIgkCjIqytTIpzMU5QoTxqYlEtbcQq2VJa6aDjop6lVR1mXOpTiunTHijDN+Kgez1sFeR5hN/cTHCHLsr1zhzHcOPuY2O+n/UaPy81yabZnMt5r01xDiZA5ri14LXcwdCu/LBG4qBG48lVKMnVVlKMniVErMCoQwJVVmJKgYFQliSqrI3HRBE9xAUCtI/TUIKkrhqoFGZygVXFBgVAxKDxAQEBAQEBAQEBAQEBAQEBAQEBAQEBAQEBAQEBAQEBAQEBAQEBAQEBAQEBAQEBAQEBAQEBAQEBAQEBAQEBAQEBAQEBAQEBAQEBB9tY6nHUr1HPEpmuNa81K8LUUiLRK/bzDg4+nxVJhtWy/FLwB0HJVaQstkqfCiLxK3FJT++fwCiYWymbJ4KGkSmZJ96hfKxFIK1PAalE5TCbkeJ1KghPHKNXeGgROUkVzK11WvI58VE1iUyssy120fPX4qk64R0VSszVzUVpx8FH0oROuHrs3c0Go4eCfSgjXCOXK3Jp6yKgcNFP04TFIQS3UjxUkngdSrxVMITMeZ0Uky77AX5u8VC8mr2Dpv+LdFy3riXLeMSuuKqqwJQYOUCNyjIieEyIHhRkQSBMipK1MoU5o6plVRmiqpyhTkt6ngrV4yqR2YHqIXTa/TCmyfBFctDWlefe/VKddMcXP3URe8nktaziCWov8La3TaSx1PJw0I+1XrtmFJrlzGS7YvLer7f8AWjHL8w/tW9d8TwlSaNE8OaSHAtcOIOhWuVUTjyVUwjKhLEqJIYEqqWBQhiSqytDBxUJRucggkcoFWV6iUypTPUIUpHaoISVCGJRLFAQEBAQEBAQEBAQEBAQEBAQEBAQEBAQEBAQEBAQEBAQEBAQEBAQEBAQEBAQEBAQEBAQEBAQEBAQEBAQEBAQEBAQEBAQEBAQEBAQfZmO+8L1J4OVYY9F4lPG6mvJStlbik4V4cgi8Suw3FfS7hyKpMNq2XoZNoG7Un5f7VVfKwJPPXmUXiU7JuR+9RhaJTteoXiVlslBTjTV3x8FCYlmyXmCi+U3Vo0N58ShDNkxAJrXkicshNoFCcs2TDcNUMjphp8EB82jfh+9DLzrVb9h/DVEZRGbzopMul7JyNLmazcdJW9Rn95uh/BY7o8WWyHYkrnZMCUGJUZGDlCEblCULwoEDxVRlCvIEyhVlYmUKskfJMjBttrqNFvWcQieDyWMALm27cs61zLU3g3EgKlWlmtkt/JadSmFaS2UdRhWktvJR1GGryPb9jetPWjo/lI3RwVq7pryVmsS5LKdoZC13SW/+YiHIfOB8F007ms8J4KzTDnnBzSWuBa4cQdCF0M2BKrKzAlQSwJUJYEqFkZKgRvcoFaVyEKcr1ApSvUCq4oMCVAxKDxAQEBAQEBAQEBAQEBAQEBAQEBAQEBAQEBAQEBAQEBAQEBAQEBAQEBAQEBAQEBAQEBAQEBAQEBAQEBAQEBAQEBAQEBAQEBAQEBAQfZpY3Rv4UXv7tPjDC0eLJjuZ+5cikSsMfzPHwReJSskIUrrcMgpU8OQ8UWiVyK5I+bWv4Kkw1rZbjlp5tVWmVhkgI0OihaJWIpKerkOXmpWynEw4E68T8VGFolNG+pA4galQnqZmYlx1ULRLPq+kDx1RaJe9UeKJyzZLrx5FCZDNWmvAUQyOl9DdfH9qIyCUUFTwP7UJlE6WhohlYxuRdZ5CC5B/w3guH8p0d+Ci1cwrMvqrZGvaHNNWuALT5FcTAJVRiSoGJKhKNygROUZQieFGRA8VUZQge1MiPpVKvUeOYGhU2bFJ4qVwdDRYRK/Jr5Y6mqvlVWfD5KOpGFeSAeCjqMK74FHUYQut/JV6jCJ1v5KOow1OV7XxuRaetEGycpWaOV6dxanJE1iXE5nsrKWO6SAfVQDWrR6wPMLt193W3PhLOaTDmngtJDgQ4cQdCulRGSkphg5VWRONEEMj6BQKkr1CVKV6hCpI5BCSoGJKDFAQEBAQEBAQEBAQEBAQEBAQEBAQEBAQEBAQEBAQEBAQEBAQEBAQEBAQEBAQEBAQEBAQEBAQEBAQEBAQEBAQEBAQEBAQEBAQEBAQEH3+9sg4bgNfBfQaN8Wh52nbNZ6bNPJG+J+vFRu0+MOm1XrH81yKwsRkHU/KOKLxKZsh+b7gpWhNHMi0StQzlvA6eCrMNK3XIpg75TQ+CrhrErbZgDQ/l4+ZUJiUjJK68RzULZTxy0YXV1PBSnLJsx5qMLZSGZpdSvDRMJiWXV14qMJyzbLx+BQ6h0mop4D9iEWDJ+m34n9yHUxEuh15VTCOpjJM3cTXjr96nBlH1x+4phEy+ndm5P63BxBxrLbkwyf935fwXFujFlJbslY5GJKhLAlRkYE1UIYEqsyI3KuRE4KMiMsqVMDwtAS18Kyry8FhM5WiMKMralTlEq741GUIXxqvUYQPiUdQhdF5KvUjCJ0KibJROhVeowjdCqzYwwMCpNk4aXM9nYnKAmSPpz8po9HV8/Fa6u7tTlyRNIl8/wA52Hmcdukib9Vbj8zB6gPNq9LV31L8J4SznXMOYfVpIcCCOIOhXYoryO1QVZXqCFOV6iRUkeoFZxQYEqBiUHiAgICAgICAgICAgICAgICAgICAgICAgICAgICAgICAgICAgICAgICAgICAgICAgICAgICAgICAgICAgICAgICAgICAgICAgICAgIP0PbXUc7AQfXzC017J1yw36IvGYQXlk14JaPivc0dxFocuvdNJ6bNQ+3ex/g0akqdujPGHVMZ4wNkrw0aOS45iYUSNkqoXiUrXqVkzJqcUWytRTU9VeHD4qExKyy6IAadfFVmrWLrEcwIG00J5KF4lZM5FGnWmn/b7VCYZRzN3DWlNUwnLMS61UJy9EinKepm2T5teSGXnU80Tl6ZR0/Pd+5EZeNk9VPGoQmzF8mjTw0p9yIyjMw4VTBl1ft1l+llpLJxoy7ZVn99n9oXP3FeGURL6QXLilLBzlUYkqBiSqzIwJUZGDioyMKVKiICgCWthCJ50WEymIVZRVCUD2KMoQuYq5EL2KMiFzFXqETo1XqMI3RqkylGY+aiZEZjVZsMTEqTZLExqs2HhiFOFfJZzZLQZ3sfC5dhMsXSnPCaPQrfT3t9fKeCtqRL5l3H7cZzF7pbdv1lsPzMHqA8wvX0eo0vwnhLG2uYcRcb2OLXtLXDQg6ELvUUpXqBVe5BESoGJKDFAQEBAQEBAQEBAQEBAQEBAQEBAQEBAQEBAQEBAQEBAQEBAQEBAQEBAQEBAQEBAQEBAQEBAQEBAQEBAQEBAQEBAQEBAQEBAQEBAQEBB9fsr6SB419K7L64syrfDpbO8juWgA+pc1bWpKNumLxwZ3NoyUUaNBx8/Nev2/dxPNxRe2ucTyaa5s3sdVo0HJdV9cXh11mLxwQB1OK4r65qiYmEjXqhEpWurQeKLxKYSa6H0tUpykZNrrxRbKxFP6t3h/wBgownKVt06uh0UTVeLp2XQ2kkeSr0rxeGbZ2cjRMStlIJvByhOWbZnbXGvh+1DLzrO8Qhll1ndM68x+woZYCYgiruaGWL5WBpBPB37VPFGULrlo4JhE2hJY5eSyvYLuM0dbyNkHwB1H3JbXmMKfUfdre5juLeK4iNY5Wh7D5OFV5E8G2WZKqMS5VyliSq5GBcoyPKVSIA0Ci1sCNzljMpiEDzVQIzTmqzKETgqzIicFWZETmqsyInMCrkRlirMpRuYq5EbmKsyMCwBVmU4YFoVJkwx2hUmycPNoVJkwx2qsyPC0EUOoVJlLme5Pb7AZtjnSwiG4PCaPQ18106O/wBmrlOYVtriXyDuz2sz+H3TW7TeWg/MweoDzC93tvUte3hPyy57a5hwcjXscWvBa4cQdCvQURkqBig8QEBAQEBAQEBAQEBAQEBAQEBAQEBAQEBAQEBAQEBAQEBAQEBAQEBAQEBAQEBAQEBAQEBAQEBAQEBAQEBAQEBAQEBAQEBAQEBAQEBAQfU2mui9BzrVvdSQOow6c/NVtWJTW0w39jlo5Ghjj8TzXLak0ng1mtbxxXnxxytrxrzXZ2/eY4S4L6La5zDXXWNrq3Qr1K7K3hpr7iJ4S18kMkZo4aeKz2dv4w2mueT1ri1teZ0C5ZrMc1GYkoAPvVVoska/RFspWv2s0Op1/sUpeiUonKTr0AH2onLMT+ahOWQnTCYszFwdh15hMHVJ9QfFRhPXL0XBLHa6aKcI6pRm480wdUvXT1LteIqpVygdP5oZYmXUeB0KIy+w+2GY+t7cFq91ZrB5iI57Dqz8NF5Xd1xfPm6Ndsw68lcsy1YlyrkYEkqAp4qeQFwCztcRucsplOELnKBgSqzKGBKrMpRuP3KuRFK9jR6iAPEqkzhatJtyhTlyVnH+fcfBuqznZDqp2G23hhSlzcQrsYT5krKdrrp6VPjLX3PcscQJfJFEPFzh+8qvXaeUNo9P01/VLU3XfOLjFX5CNo4enXXyoCtI0brcolE/0lJxOMtZP7j4JpIN655/ka41/BX/APH7p8PxU/r+1rOOmf8ApVX+42JO+jpnForTaQT5J/43b44aT6jojlH4If8A7jYpzmgRzkO/NQUH4qf/ABd/5que3rdK8tdp/wCn96E+5WOBI+muNOJ9P9qj/wAVs/mqvPreqP4Z/BLF7kYhwBcJo/Ij+wrO3pW2OWJX/wDL6fGJ+5Yj9wsOa/qyin8p5rOfTN3s+9b/AMl2084/BPD3/hniv1myvDe0j9yzt6dvjwR/V9nbybK27psZwOldxSV5bhX7lz27bdHOs/cWjsp/irHxwutyjH1DgHDmBqueZmFp9N12jNbOZ7l7E7Wz7XPfD9LdHhPEADXzHNd3beqbNXDnXycm30a/hMPk3cntZ3Dii6W2aL+0GvUi+YD+Zq+g7b1TTt4Z6be15u3sd2vnVxb2OYS1wII4gr0XIxQEBAQEBAQEBAQEBAQEBAQEBAQEBAQEBAQEBAQEBAQEBAQEBAQEBAQEBAQEBAQEBAQEBAQEBAQEBAQEBAQEBAQEBAQEBAQEBAQEBAQfUQ7bpzPFdzBkDTTmrIZskc01aaFRMZOTbWOYcwhrz/Yue+nybV2eEt5BdwzN4gE8lWm21JY7e1i3GHslmyTSgofuXpae9iebk+fXLXz431FzNA3gF3Ratm9O4rbmoyQysPqafisr9tE8mvTnkxqR9i57arQriWZl8dFnJEshIi3UzMnq+GiJiQPCJy9D/NSMw87DrzQedQ+KGXrZPS/Xl+9Bjv8ANDL0PFWH7EMoy9QjLwvKmImUZdj7WZg2fcgtXmkN+wx+XUbq3965+80TNOrybaZnL7KSV4zqeUTAaBRNsGWDnLKbGEbnqiUbnVUIRkqsyI5JWMG57g0eJVJlelJtOIjLXXObtmVEdXny4LG22Iehq9Nvb9XBzuY73sbIf5u8itq8GV9R+ziorXZf9MOuO20av1T97j8h7pY31G1imvKGm/Rrf/EarWOztn5pwrPqFY4a65/BzeS9yc9Idtu2K2BcQKAvNBz3HTXyXVr7HV4zlxbPUN0z4Va277izV249a7m6fB+pYCa8mtpQLWKa68qxlxX3bLcZtMqgkle5z5gHgt/wy7Y1zWnjoanVReJnGOENtFqUznjKWFwF22O3DZH13Fwk2R6gUo70lp41TpivG0pjr2Z6a8Hs0LZZz0rYbJKtbG4/mpTRxpUitVWuyZlS2itY4zGUDrKWCUxuaA9g9cRdSoAqQr9czPFnbpmOAW28jY44wWEggl3EuJ0Fa6aKMzzIpEeyEz7aGKGJ8rhuPBg5tB1+1Vi9kfSrnMqk1oJpNzRQP+UDgOQW9duIcttczPBYgsHk+p7WujG6h4EBZbL+Xi318Y4sXutWVIaXkjgRwd9/grR1SpiuParNx26hDqN5vOgAW31cOfp4tkxrra3ZNb3EguWnXa4irf3rCZzPGIxLW2vhiJn7eSxD3TmopQ36tz26bQ9oI4feue/Yab8649zr0d7t1VxFpx/qbu070uQXfUwtDdNmtHO8fJcGz0es/ps9DT61f+KuWm7jtO28pGyWCx23UhJlNNtKcajzW3b07jTOLWzV6ejuO07jMbIiPf8Avcbe9nQmpt3mNx1DX8F6NO7nxg3/ANua7xnTZob3B5G0qXxlzB+duoXTTbW3KXz/AHXpe/T+qvDzhryKcVq4BAQEBAQEBAQEHu1xBIBIHE00FfFB4gICAgcUBBPY2F9kLuOzsLeS7u5aiK3haXyO2guO1rak0aCUENDtDqHa75TyPwKDxAQEBAQEBAQEBAQEBAQEBAQEBAQEBAQEBAQEBAQEBAQEBAQEBAQEBAQEBAQEBAQEBAQEBAQEBB9NBpx+xdsMGQcpyMwVORkCpQngupYj6Tp4KtqRKYtMNzZ5ujQ151PI+C57aZjk164tzbaO7t5WgVAPP4pXdajC/aRbjD11vG8VpULt1d95uadeynJUlxbHHQUJ8F3U7mtlq91MfqhUlx0oJLdR4LSa0s2rtpKH6aVrtWnTXRZz20eC/TE8ke1w8lnPbSdMnqWc6bIxJud4Kv058jiy3O2DTn+5PpycXm53gn05OLJhPqqORopjVJxY+rwVo0WTiWYZIWildCtI7aTpSfSSucdFpHbxHM4RzTxY5xOqt8lVLb6w2NhbutJ4riPSWB7ZGHnVpqsN3cVxMebH+ptM/LD7nZXcV1Zw3MZq2ZgePtC+WtbE4evFsxlKXLKbJwwc9UlZE56gRkqJlCKWaONpc9wa0cSVSbYXprtacRGWnv8AuGKJjjHRrW8ZH6ALCdmeT1NPpsRGdkuBzvuTZRTOht2vyFy2tWsIDBt4+o+FFpTtrWn5pw2t3evXX/bjLgL7v3uTJXPS6rbW33MJZBpUOcNN+p4HVehTtNVIzPGfa83b3m2/jiPY0H+Wlunbi6V8j6eo7nEl1NFpauzwnEKVtriPmiZnxSXUktxM5rYnR0oCXE7iGjbp9oVM1rznMrRS1uNYxE8ntxbS2oHWDnONC0uoNwcK6N8AFWJi36UTWa/rROf1QHMLgyp1I0Vo+TmrFOqfkhaja58np3PkJ9PM/AAaLG+3h7Guv0/ZecYwlMIZC8lrHFwIc2urSTStBwpRVreJlt3Ha30xxZBpkeLh0TZIm0DmUIjDtvNtedFe2/p4Qy1dnN4y9IZ0y+cOcBUQkCgLuYJ8AuXMzPB7Ua9NKRnE+xCwMMbtwNTTaQOB4LSLzEsb9j9b5tfJtI2WrXQxuEj3uYRP1AG0e46NjNdWcDqqzsy447DZE8uK1K606TYYo21Z8wjdu9YPpJ5UoVnx819WukWxeJjKxF0mGR8sIYyNzS+BrQ4OpwII4HXxVeq0xjKPoaM4rP6lCa1hdO5rv0mVLTShqQ6vLit9W2cOHuO3nr4QsxC3aHRNYfp3NJ6J+YgktDvis/qT1Zduz0/p0+HzMG2FzFNE62eJpWgSFjNdpA4nzV/qxbm4L9vascvZGS7hyF290tywNduc8ucAKA8a6Dmr/VpWOGXLHb7bTEcMtrPioH2tvE87rh7N8e06FoBq3wXPG2a2nDorXqrM2jHTwU7Kyydr1nQSNa57DEWvOprpt4FaTtpM8ZZTr2cOmGIxd7NeQC827ZCAN1KO/ipTkpm9MYhpq/qNUzeszGHt/wBu25dL9KTWI7ZWHUA6nSvKix13jxe9X1zfSteqsXz8Jx+Tlc12fE4F8sXTJ1E0fDXxXXTfavjmGka+y77hETr2+U8J/dPwcfku3r2zq8Dqwj87eXxC7de+tve8XvfR92jjjqr5w1S2eUICAg+r9u9rdlx5bsbtnLYp15dd1wW19fZZtxIyWH6yd7YIYI2kRbGsiHU3AuO40LaBWwlprDtXBTW3YMkkBLs7m7mxydHuHUt47y3iYwa+mjJXCo1UYGx7e7WwUU2WnvsNZzY+PMzY+3vsvkX2NqIYnHdb24iLZZLjaQS87mtFKipU4DMdr9o9qQd4XNxjTmX4LuOPEY2G5mljjdbvjuHnrdF0bnGkIoQRr5aJgbbKWvbfbOE9zcRa4eO6tLebEvtXXE05kYy6/UjjLmOYHdBzyWmnq/NVBpJuy+3Wd1ZDHi3d9Lb9otzETOo+ovTi4rnqVrWnVeXbeHJRgbDEdsdhvusNhLvDvlkyfbLs5eZNtzK2eO4htprnbAyvSDH/AE+1wc0/NpSgU4Gkyfadl3BhO3Mt25YWuHucmy/Ze2ct8yG2rYzRsZJHLfSt9TmzgObvNaVAUTCHV+3nY2ItYe3L+8wceYjnv72PuLNySmSzxP0LwGf4bvpntDaSkybmyA7QpiEuefiO3LjA9rSf0efMdz94XFwZ5raXoHbFknR/5WBoELZJ2DZ6m7GDWngwN1e9pdhxWeNy99j7C1tbfuC2xWUtMVkpb5v0V0yQu+okLnbZ4TFXfG7a7XTRMCp2v7f4uw7iwuGzMchyl9ncjZukilkhcLLGxOiO0xkU6s5Pq8G+BTAms7jtLIdq+12LzGHhjtMhJfWs98ya4bJFvu+iZQN+31SvbI6o0pQUGiSOK7r7bt+3sFhbS6hLO4rqS9uMg5xPot4pzaW8eyu0Vfbyvr4EKJQ7Ps/sPtNvbvbV7norCWLuN88mRvb3KNsJrKzZObZj7SEvZve0xvkcXNcDo2iYThpz212vZ9p4wsx8uczmby1/ibS4tpnNaY7WaBrJYI21a+WQS7Y6+nWpromBf717P7bi7MyuUs7GwxmRw2StbQW1hkX5GUQ3ImaY76pfGJmOhHrjIafUKaKZgfLFVAgICAgICAgICAgICAgICAgICAgICAgICAgICAgICAgICAgICAgICAgICAgICAgICAgIPpId46rrZTDMHwU5QyB8FORkHKUYSNNT5c1aEMg6p3eCCWK6mjOjlE1iUxMw2Ntm5GUDiQsLaI8GkbfNtLfMwvFXUPLRZ9NqomlLLTLm2k4Op8VevcXqxt2cTySdJjmkijq6BdFO+lhPbXrylE6zjPFq6a9/CM7IROx0J5LaO8qn+ovHgwOLZy/ar/1VU/1U+T04sbG/Eqf6mqf6r2MRiwn9TU/qvYljxjQTw1B/Yqz3VUf1U+TJuPjHgqT3tUfX2TyhMy0iDXD4FYW76EY22ZubC0A6DT9i5797MrR2lp5o33lvH+b7lz23Xs3r2lY5qU+ciYaNI1URrtPNtEUryfSfavuIZHDz2bz+rZSekHj036j8ari7vV0T73RqvmHaF642mWBcoyMC5VmRQv8AKxW42t9Uvh4fFZX2Yd3a9jbZxnhV8+7t7/tse1wLvqrsaNhafS0nhvPJU1a52S9LZsp29cVji+YZbuXKZp0bp5SRucXWzP8ABDaemg0cT5lenGqmqJ+0vJvu27rYn7kdvdPjY5jnRsZXZvcN27cKUFfAc1xzSLW8XobNWzTT5sMY7aKQbpZWRihBjHoq5oNNW+eit9SaW5Zc80i9c5x7FGOxijmMjpWGvT9LRUaEE8edW6rpnupxwhjHaRnE2SOhmhcJtziHEuY4ig8aBZ/VrbnDS2uaTwngxawkB8ri+oJBdUnVROzHCHRp9P27I6sJdoYzaBQbRvcNdzjqOPyrK1+rm7+27W+q2azjzWob4RvaKAB8YZKWVaHNBrR1Ofms5rwevNc8IeXcjJLoOii6NvU7IiSQABuFS7V2vilXL3Gu0xiY6ktuxtzcRmQAl7xvjA2s1P5qcB5qszhpGzpr0xXDBznTDpuio2LcQ0cgTWgryqp/T4ufb2Ndl8+L1kTAx0HQBlIB3EkOYOOo05KJnxZR2962jptw/NbbJBoZh04pQwPEYDi1g0JaHH5vTUaqIxMt6xsiuI+aXoyZjdNHD6bZ9GPD2tJc2tTu5gka6KYcN+xtstFrx83s/Ylt7u2kewCMu3Ael1dS3i4DQUHgVE5hnf06c5iVuDHMjfaPmY5trMf0nltW1rrup4A1VJspGvMTETE2h1OHxWAZYtuLi7dFPJUgfIHN12jqHlt5BTWY5y6rdX6axE4+3JZusHZXNptw4bdAPo9jHGoIFWuYWcCCVWJgvbMT1/Lw+3Nq5+1cnIyt7BLHHFGC99RrTXdqq0tMZcuz6VJjomMzKF1pcRxxXNRJawu6UbgA11XD83FTmMZcGysZtWP1TxZlhdLo0VI3OA4eJrRU5zJOemPfC0+3upZqRRfUtDfQ0cGka/HRWzMkTM1xM9PHj7kgw04jkuxG/Y/b13Pbta2opXgkTPJFqdOI/lQx2Za8l2x0RqNw1bw4hUjgraZmcx5R/i0l32lLeB01rEQCabmCrCTw0C66bYnm9Htu/wB+icZ+pT+W36o8+m08/db73A9y9lSQzOZLCbS74gEUa7zXbr3zXnxhts7Ltu+rN9E9N/GP3x4OJurSe1lMUzC148f3LtraJjMPmd2i+q3TeMShVmQg+le3fudbWGe7SZnLCyezAzsgg7gmbM64trB0pe+PYx3Tk2dR+xzmFza6clMSNNgfci6w1pZW4xVlkZsPfy5DB3t11i+1llcxz6MY9kcjXGJrgJGnadUyZY23uPctsX2t9iLHJGO/uMrjJbjrA2d1dFplLGxyMbKwmNp2ShwqEyZVe4O/MpnbbNwXcELP67lGZm7kj3AtnZHLHsYCSNh65OuqZF1/uXc3OSz11k8TaX9p3FFbR32Pe6eONr7MNEEsckT2SNc3Zr6qGpTIk/8AupkBYvY3E2Iyk+K/od7mD1nTzWQhEDG7DJ0mPaxrRvY0F20V51ZTlRt/cHKQZLH5BtrAZcdhn4GJh37XQSW8tuZHeqvU2zk6aVA0TKMtVe564vO3sTg5IoxbYd91JBKK73m8cxz99TT09IUoFGR9MwuR7avO0e1bCV/bt3Z2EMkebZnZbi3vbd0l2+WRkAgdF1Ium4OjLQ926tfBWS5TId/HG9x4mbtZgjxnad3du7dkuA50kltPdPnaLlrjrVr9ppTTzUZQpZvvgX+Am7fsMNZ4bETXcd+6C1dPI/6iNj493VnkkeQWyU28G0FOdWTK9d+7HcF33jiO67i3t3X2Gt2W8MFHiKQtY9r5ZKO3b5XSOe8g8UyZUsZm25bA43tC8ZYWgsppX43uG8lnhdZsncJZmO6Rcx7XOZ6d0ZIJ0TIy90O6291d85PMRSma1c5lvZyubsL4LdgiZJs/KZNpkI8XJJLPCe4UuPxdhY3mFsMw7DSSS4O5vhKXWrpndRzSyN7I54+p6wyVpAdXkaJkyq2nfmbs4MA22EUdx27kJ8rZXO2rnT3L4nuEjfk2g24oABxKZFnM+4BvsJkMJYYSxw+NydzDfXcdqZ3vdcwF5Dw+eSRwaeqRs+UcuaZHJqAQEBAQEBAQEBAQEBAQEBAQEBAQEBAQEBAQEBAQEBAQEBAQEBAQEBAQEBAQEBAQEBAQEH0YGi6mbIHwUjIOr8UVmGYd4qYQz3UFPHUq2Rlu5fepyjD0OQZblIy3EUoaIJWXc7ODlE1iUxaYWmZadgaPtWc6YleNsrUefkHEn7VnPbrfVhYZ3A3nRR9Cx1VnwStzsPMBR9OyMU8khzdvtboOf7U6Lo6aMf65b+AToudNHjc9FuAFNdPwSNVk/JHggf3A38qmNEp6qx4IHZ6UkgV1BV69uidqrLlbh7ONKH9q0jVEKzslUfcSv+ZxKvERCuUZdVTlDrPbLNf07uqBj3UgvgbeTw3HVh/5lyd5TqpnyaabYs+6ErxJl2MS7RUmUtRlswyFjmRuALQTJIeDQOKxvs8Ier2fY5+e/J8m7q70ubrq2uKe5sQqJrwcXEiu1h5V8VfVriONmnc95n5afe4X6IysLppQ8eklxcXPNTwHw5rqjdWOUcXHfXeOE8OKQ3wjbM2KMSsdu6bXaBu4Ur41bpTko+na/GyZvWmJieJDYSS1D5QZId5LSNvBvI8NaaJs3RWMVTWs3tE3mZyktYSJCWFjXvc0AcDproCNtFzzeeb1or29/liJhhdWEVvJP1Glk5LSz001OpBpoBRW+ta2GVPTszOOMPRFOXmJz2UaWtftc1zQHHiAONOdFEy7dXY14cJkktHsuKRgyRAUBoQKDU6OoqxbMO6dEz/peyNBk37qteKup4+H2KI5O3ttUcrQzs2CN5mZqYgHAAV3EGtCotKt9NZzx4SuQMEt/wBV7BeAsc97dzmUcWGhqf4XUKiZxC9Nc219P6fBad21krOyfdSh4t5WmMSA03aVp8K8VWdkTLGfp3t0xPzQ1whmbAwOPUZT0ROO0PaTX008HeavNuKt9eJz+Pk2FtDg5If85LO25DQXEMDyWjQBtTyVXPe+zPy4n4ti7O4v6VmOt7B1wyNxDXPO6teYDToVXlxYR29ov1zbDddv+3smesvrpQbd8j9IQNlGivCo1qaEFTEcODj7r1D6VppXjjx9/wBuSnm+y5rHINjn3SSyMcGNjPPkSOFHc6K9aTyW095Fq2zyq6LsrtDJ2NvFk45A+B3UpaS1AZuBbUVB4hTecT7YcHf79d56cYnhiY/b8Wvm7YzFrG15iOyAPHAOaWu4AN4+n4rGa8fY7a7aXnpzxn72eEupsHdb7ermPaGSkbRVp/h48PNJifBbfqjdTE8/t+bqmZbJZe1eJI44WAbC+Xc4PjdzAoPBU2WmcRE8XnT2+nTMWtNvZ71GTtNsDXRPuXx2zgJHxAVB28yTqppSccuLn295WLZ6ePm2GLxmFtiyJ0e54IkbO2pBZxpuA2mq2rov5OTf6hFscXQWxso7kxW8AYSC/dpR1dSNeajZTHGVI3Ra2GN4Gvn9QaxjRVg21bIPPxWUy0jh7ctBe9uYvoPkgc5r2kv6Wu0k6U56KuJ8Ia/VieDX2VnkrEslhkc5lWsFGhreOrSKU8ljM8eDs2bNdo4VxP3tvlsLhs1bOiyDRLuqPl2yRkaVaRw1XTXbjMVlxaZnVsi+MWr4/sn2T7XxL3A9uZcYaSn6iwkJFretFHNP8LxyP4FdejfMS+ki2n1DXi0YvH4f4Pk2Qx89jOYpRp+V3IherS8WjMPk+77S+i/Tb/NVV3KICAgICAgICAgICAgICAgICAgICAgICAgICAgICAgICAgICAgICAgICAgICAgICAgICAgICAgICAgICAgICAgICAgICD6JVdOWeHoKlDIFEs2nx1AUwiYZNdU7lOUPd3iiGQOinIya6pUwYe7uanI9BUoZF1SUIKoFUHtVORk52jfh+9MohjuRL1rqOBPDmmUPKplL1rqOHxUIK6OH/bREsKoPNyDKOeSJ7JYztkicHscORBqPxUTiYwmMv0fgctHlcLZ5Bh0uI2ucPB1KOH3r5vbXptMO+s5jLDLZDoM6bDSRw1PgFzbL44PT7Dteueq36YfG+8u8ZLy4kx2OkpbR1FxO0n1u4Ftf4RzWmrTjjPNfvu76s1r+mPxcnDOQ5jA4CPi+mg1FNRzpRabInDn7e9M/PwSsbaULWEkvJDDy2kVNf3KnGI4unuNkbrx08oe20LnHp9NrHn0hwFXDb6tK6iqidktO47aKWhnMYbdz4JohPJOGGK5qWmPTdwbo460NVWJzDo7e0Ti0eHHHmwFwRC6NkDA7cxzJQSXDZU8/4jxUY83t9v29ptmXsj4+jEGMMrnFzpQQAQ8nk4auFE+LopS0XnNeBZXrrOR8kbQ17S10bqAlrmmopUGuldFMxlpeImMS210HZW8+qbKby4mkBcwM+YEesEAAVAbUUWPV08JZapmkRXGKxDsc7Z+32Q7NZf43GzY7JwudG/QlryynGpNBTVXtesViIz1/gx7Se5p3HRe0WpL542PdG82xkMh0c0ABpaePD7FL2L6IjnEJMTYZS5uBFZse57yIzs4Guu3z4cEmYUvaNdc34RzfU8ZM6DH2+OzNnIeuza+bbvYCXV2HaWlgqKLDGOb5e+L3m+q0cJ5fbmZXs/F3EMktnC22lJ3tEJNI3tpRzBrxotdlJq5uz9Xta3Tfjjhx8Y9rUW/YvWuYHM0cA/6t9fn3H8oNOI8lGMxhrt9Riufwbqw7Nx8E0lR1ZnOBYaA6g0Bofl0CtMZcO7v7zEex0osbnGWl1PA7fNIxojjJrtcKnny1WloxX2PLpebT02xzaO3iyV1IL/IN6k7hQHboB/2Cj554OndtitJrE4rM/F0lnJdvg6JgJY71gNIaCOQVIjjiXD1dMTicwnlhikZWdo9LadKldToPUCPxXXTVrmOEuW3cbqWzyVZMZjonBjbRjbh7Rvka0n1Hw00oqTozHsdV/U9uIrNvmQW962OIxRRNa5jjV+3UiunHQblrr7asPOt3Vr+PFTyEU01xO+S9dDGA13ScTt205kcR4rebRGPlz7XPFJvM5vhs8TZW0ce572TmSronDVtOPD7Vw7d1p5cHpaO2rEc8yyu8OZrxtzE8tFAC0HSrSaUPiaq2vuI6ePJXd2czszVFa2M1sJWTHrTDWMbnVDeFNf2BXnZGzhEI0dnsjM85iPaisry5jvTFcBxbK9xhaSHagenXjRa7K1mkdLDt9s12/Nnm2D7SYzPe91YpS1zYaUaDzPx5rytkZn2S9+bRmMNPOb2G5FrG0kxk+oODXO3HTTzXPEdMxx+ZpfX11m+P1fb8FtttHk7CWwyNq6WOXdC7qtFDtHlroeDl3zsi3GYxP7WHba7dvfPVnyfA/cXsKfEXTrS4YfpZS42VwdeHKviujVs6ZiYn3va0bf6/VamyvTek8J8PZMfth8lubeW3nfDIKPYaFenW0TGYfK7tNtd5rbnCJWZiAgICAgICAgICAgICAgICAgICAgICAgICAgICAgICAgICAgICAgICAgICAgICAgICAgICAgICAgICAgICAgICAgICD6CHLdRkCpyh7VWGdaCn3oh7UcFKXocfiiJhluBU5RhkHED8AiAOCnIza7WvgpiSTchh7uCnJh7uTIbkycWTncPgEyiHm5MpNyZHm5MhuTJh7uG/4/vUoxwYblVLzcVGR5uFUyPrHtBngcTe42V2tm7rRD+R/Ef8y8f1KvTMW83b2lZvMVhF39n7m2sHiCrrm63AcTRgHqOnkvJ1R1W4vpO6t9LVFa+58ynt4XvklZ6YhtpX0g1A3D7DwXZ9TweLGqcZmOCCSOaKdwlaHOAGoADeFRy8PvWmY8FJzOfalZHNEGXckZdbglscjR6XOArT7K6rG0xbhHN6entdmuOqOCZkzjI4xbmyOYKySAilXVPjp4LHGHbTXbdbjyTzRTW9sJZYIZ48hSRo1Lo9rj6a19JcnVl1001ziuYmn7VaSGNkLW7qOcA81IJBI+WoTM5ep2kTPi7bs+3ubp97aYSSJ91FZCZ0jtrI+owlnCRrvUQ5oFOJWN6Z4z4ObvJisRbbnp68eOcT7pce+zuDeObM1zbkGpi2erfuAoRy4rSLRjg9TFZiJr+nzfTvbbt60t7227hnif0YCTHZucCSKbHucac9aKtLfPmf0w8b1PuZmk6Ynj/N+MYfU81he2872fcWWJtHXEU7XvZPHRpafnrWviKL0bV131/7cZeB2/cbdO+LXnEx4PkGL9rX38Eck1xLbPaP1GFgDmuA4ceXkvNiZl9R3PrddM8Ii0e91GK7IwkDbeWCffJbAAPrtBoSSSPMlaTqtE8YeHb1+e46qx4rl3bZd7ukxsL3Bocx7iS9r2nSg0BBNfsWfH3uPRGmnHjGfxhXtLHM2p23BE7C07WNIY1r3GrnCnECp4qaxPKWvcb9E8YjE5/DwbXHWF6DJO5oLNBIdahoHLzXbq0TaJxyeRv2a4485hZt7Oaa7bLCfQSS4DTQakklTTTMuHZ3HGccl2WJj4nAAvAFdATqPhok9taeC9e9rWuY5rDIYbe1pC9jp9vyV4kitF310RWvNyW7mbcZ5qcseSAa+RnTLnasjANdPPgue3bTYjfauMpPoXSFpaKPApSR22tda0pyVadteOS2zbF44pLW2xrQ9l46Jzo9a7vUDzW9azPNjWuuviotix0c72TShrJNupPEE+lpdpprzTXrzyU22ivOVDKYX9WUREBkDDvbuLw0Hh8Q4JenhKmecx4NfYRXkrWi4uCQDu3REtA8OAp8FW2qseCab728fueXf10LTE29kDG7iXyODnAu1GtKqlddfJa+zZHDqlsMVdykM68j5ZDVonoCzWlGiuvHmsu4pEfp4YdfZb71nnPFNkvqG3IkMoir6YZQyu1zgNwd/aq6qxMclu7m0W4TjPseDJ3cwLXiNrI9Q+jm1aDTXjxXN3ERWM+D06aNttUXzHPkiHSu3ywmMNaza+K5B3AknUfYVzT22eUe34N9FbxeazmJxlIYWWkxngeH3DGOHSJJBH5XU8ys6dNLRlru+pemMfbyabu/HO7iwc1vcCNspq624tpIzm2tfmXdXpjbET4/b4ufbTu9E9Wuc3xE48/Ovx5PzJ3ZiZBvlLaXFsSydvOgNPwXoaZmtppLu9SpXudNe51+UZ93+DlF1vnRAQEBAQEBAQEBAQEBAQEBAQEBAQEBAQEBAQEBAQEBAQEBAQEBAQEBAQEBAQEBAQEBAQEBAQEBAQEBAQEBAQEBAQEBB3octlGYcpGbSOP3KYJeg81MSjD2qkeglEPaonL3caCinJh7u8URhkHDafPRTlGHocUyPdyINwUhuCZGTnCv2D9imZIebh4qMpNwTI83BMoNwQelx9J8v2JMjxxO4qJkYlw8UynDwuUJw6DsTIm27hZHu2x3DDG88BXiB968z1S0dEQ970Ltpva1/wCWGx70yk0mXdbseWQwR0eRoCXakHyXj6Y4e9195aJvGf4XOwuFxBM25uHMaQOnCxtS91CK66ADmt4iKuXd3N93TXHD7oX7DH2126dlxcFkvT3Bzm1BDG6CtQAdNOfgsp2S9KPS60iJmcoZo5JLaKGaIW9sHOcwMJNHtaGvLmkupwCjqxOYe1s0UtwrOeH+SS0xb5ITHHM1/UAfHECC/bVw1bxHiQq22eLo7fsorxmJj3rc1tI+zbCIS7pVEsrmFm0flqT4rKLwj+hnqmc8J5cVfH2duzIGzu9v07m7XOcQNjtTo748Fa95xmObW+i9addeboe07zujCtve4Mbasnxlu02txczND4wxxB2gGlXVaFfqmI4fHhwcnda9G7GrZMxeeOI5tpiWZjJmSd7JA65n6tza7RQsLQS4PPqa3kBVc0zGcc3P3l6aaVrXHVWuI+/y82yj7mmxzJ8e6guA30gn0NLtRQ/mFOCUicT7XLPafUmNmfll0faueuWWW903SaQXSB7toeTx+C7+0rsrmK+Ly/Ut+rTmZ5eDa468+pb9Qz1RPO5hcA2lfy1+1bb6RSemI4vD7DfO2Jva3yvXNhldIxhbE0O/U2gA1+PBZ3i04y6dG7XSZmsQsskMbiwMHDXfzqeKmmrphW3cVtbj4K91eRNf0nEbt21sYAq7z1WurTmcy4u77yP01XWZ6ygtWWWPZSaQbpXuaX08qBehWMRwhw37qI+XxlL2rhru+muZpmyNtydvAsEgoKmhWtKRzlnp1zaZ59Lrrq0bDbbekaaAbRWgH/BbRh13riGqjxdg+967IHNl213HTUacPgqTSJnOGMUjOY5rU1jbiUSTPpE1lSDQ+omlfJWx5LzWM5nk1mXt7Dpgxve97eDYxUUPDcs70meDPZNecOemjkt7gT3bHvgYdW9MBzmnXcKCrvBYzp8I5uedk1nqty9zXfUtu79phh/ypJ6xkHqbXRpHIeStWYivCeLDM7NkcPk9vNZLLF1kelID1oumYYXkPMZ/iGtKKttkzPHm6KaaxGYnh5RPh7WNpZMlaWE9J0bdhjFKcKjdz1WV4w6dURMdOOKnkLeSCaOKVu/q0o/WgANQKnTTmsujq455L22zThjmjnBt4Xm3cdzho4CrmuGooPOiVpEzmUb99ojEfgtw5vIThgiti2KP/FfIKk+A28iaLm2VrW0Vmf8AB2au7venV08vYxlnvbkQ/SsbGxkw+o6m2M0AqQ0A666FZX1YieMdLo7e17xmImPeqHKWVoxz7q4jdK1xO1vCPWo3UAr5qkbZzM18Yw7+07iYz1zxnh8Pe1OUyFzI+M2svVM9en0B+qd3BgB8Vx2rMzGXo6d1JzOc48+SbEZO+uheQOkY0WbGRuLyBskJ9Vaj1bea6afJGbT7I83n93Nonr1ziJ+D5R7n2NnF3LL0JBNBfRdRzwKAudUOp9q7K7ZtET4w7PRdXTptrmc1ta2P+bj+fJ8aniMUz4z+RxGvkV6kTni+c2UmtprPgwUqiAgICAgICAgICAgICAgICAgICAgICAgICAgICAgICAgICAgICAgICAgICAgICAgICAgICAgICAgICAgICAgICAgIO5DlsrhkHIhJu5DgpGW6lB96ZHtVI9qpyh7uQw9qpQ9qUSyLtAFI8qEyPanxUZMPdxUmDd5IjDJ7vUdFMkQx3+Sgwb/JDBv8kMG4onD0uJaNeBIRGGLiNDXiEmUwx3BQZNyCXHSvinMzDR8bg5p8waryfUZzMR7H2/8AatI+lefOW0yRmv7u6vY/8FxDnuJAPAaUNK/YvPpHTDze8ifrTSZ9yS0bDFbC5cwXMbSIzHXa5pduJ5GvpH2Kl5zPk9X0706s0+b9U5wXOMEEbJP1Cyb5YS11SK6a8KqsXmU07Prt0zPy1XP6f9LB1JOtFJI1s1vHHtczoh41e46tofFqRaJenXXNbRjGOXHzbjF90Wkd/GzIbGxbDHHdMa3eHbqBxLRy8Vl0TMOzbqma4rz8vD3PLXH3MeUMk/VuMc5zgyRxdtfqdjjXksbTGE7u7rOua0tWu2I9nB0dz2zG+CL6KFhnnaXgNIdtNagtrWhqOHgqWnjGHjdv6jak/wC7P+K0cDc3TIHiz/p8TWB0kIeRFK9o/wARzAdtd3iFrM2tHDyYbPUorMxFurj+qY4xHlEqGSv8rjp3tt+sN42yFrd1XNaCR5pSJ5mjRXbMWmY+0tbFjLvIPbPKySW4fRrnn00qKD7l1atczGXRv7muvhGOmHd4vEBtnGyWJ7YtobI6tatHMgD7V6WrMVmY5vjPWNsbbRX+GebfR/oWbWx7GWjKdOStas4614rl6rbL5nm5rV06tWIQWskJeRbEGJ3qroa1+bxXVak4+Zx120r+lPM6EQMjiadwA3uJJG0agUK0isMOrhmFuy7auLsB2zZDIf8AEdQmhHEVXTr0Rjizmlrznwdfje1cXbMZsi2ubSruZp4rfhHJ16+2rDd+lgo0UY3kFDpHOqwEileSCnP02ycQ0kcTzVoZWxlQuLqNpo7bUCu4AEU8CFMYZWsqOymMjfE+M/JXc2NpcCSOZGlBRTLL6tYxj8GgzvcdkXh74ZLg7fRBEKv2ni7aFz7ePCJR9Ss8ZjKOG3hltJY2QFzbppL2Seh3q5aVUauEZnwZ31xMTEfxNGzEMtJ2fVSbYmtcGkvo4x/M2rqipbwpzVNu3r4wpo7SacJn7e9BlMe36QsilkY0P3RSk7dCNBUH1t5eSpXbMTmW/wDT5+WOfm2Nmz6jExWl9R905rpI5G+ANAR5rHbeOqZh16tU2rFbRmVdlrdxyu68e2Xc1gdX0kHk3481ybNvVGIdWvtMXmZjMYV3ZPFyZJ1pHJ/nI2kvj4OBrQin2LK+jx+3H9z0q769Nq1j/HDQd3Z21x2RbbRl0kpYN0TdBvJJLSTw8Vp/T45s9lbXmKxPLH4uPyExlfbTuaGyFhc17q7enUhzXeJ/cpifJ1U03016b8cTjz4+DEzQ4+CIvbLHE1jnRFz9hJc2gLCfUQPAKbxbZb+b3Hb9rstE5+WXmJyklvLc24JuHPdG0XA0bUAUrzq6uoVOnHPhj2OjvOxteK9GIxGefk5bvl0TclGGtDZepIJeOprqQP4TyWlJzDo7XqiI6nzXPMDcpKBwIafvFV6On9MPA9SjG+zXrRwiAgICAgICAgICAgICAgICAgICAgICAgICAgICAgICAgICAgICAgICAgICAgICAgICAgICAgICAgICAgICAgICAgIOzD1oM2vpr9ynKJhk1/PwUoZCREMg9SMg9MjIOCGHu5Tkeh2qnKMPS/UpkwblI93Ig3eaD3cUHrn+o/FJHm5Em5A3eaDzciHu70lB4XDaPJBjuUJw83JkwksneqRv2ry+/jjEvs/7V2fLevxXY3AQuceXpbTjuXBEZnDm9RtNd9p5T4N5jGwyxQxxx1lcKyDaT6dwAeGg+p2ulFzWzl7nZ9zW+rq8vD2t4y3ltrnbLcuEMRbI5sgdscIyNjmbtSPX4+lZWy6tFq7K9UVjP2z9vFusrDFkbB0z3RmGGJwt2seBIxopuaY2kukHp51AVZtPOGOvXFbY48/h9/gp4XtPts2ZvZQ76tswYIXOJ2FrqB1ObXcdVrF5tGJln3XqF626azzj7fGHT5Fthe4cWrZY23sDnlsbKGUtrQVYeVAtLYjGMe14UxaN2MTice772zwkljirONjq3Mw9UjgCNopWlDr5Kaa4njLz/UNk678s5eZ66dfx277drY7aXa4xuNSTxLdOC3rituHN5+yJ3x836cNtlWYd2Lhmc5zH25aaGrqUbSlOfFL6ovHy/ql6Fe6r29cz+nGFIS28dqZI2ua4gUcG+ktpzHmtNOqY4S8zuu7+pE2rKaG/Lcc6QxOo5pOwNdqBWoFarpjVbw5OOO4iI482TMfc5Cxge8OifUb4RQAxjg379Vv29K0y5e6pfdEc49nsXcTh6yywW0Ulu4Gm9+rDTwBH7F031TaIyx0151iJhusZg3OvP8wahusYpRummqimmI4umlJmcS62K2j6Yjr6RyWmXbFIxhaDdtAOCq0YkwwNJe8Na48XHmfinGUTMRzU77Lw27DRwJpWtdFOPNW14clkrs5KQMnn6cRI2hjtT/KduqrbdiODi3U654zwaHL41o2uguXhhNHyNLvR4akqdOyc4ni4O77eMcJx7fJbhnjt7SsnVDBQB9ACQf5eJBU2mPi01ziPFHZXED7m7kjja2Z4bRzjWrdvDT5f7tVzVxPth1zMxHLjKjm8uyOKKPH3TDOXbZoYqOkGnBoqNa+avMzPCeTKcVxieLnMpjryayN5cNvWdPc//MStIBaRtAZXUOqqUz4YabIiJ6sTMNPb5LLQseMxkmwWkWtrACCXgk6h3EUI5q221Yr8sZlbstO21+OcIbnuy7gEV5ayH6UENIJ3FtTrXnx5ea863z2xaX0Pb9pauecT+z7fc7XE9ws7jxL3wSbZ28Q3ix41GnhoubZFtck321njP3OVz0TIciJ8kHfXuio6drWxseHcDUU0FNVvTZFuMOOldl7zXx+3FpMiHyTyPlhYerSW3Ak3NaXtoKO1JDVE2rXi9LT2PVwj5enh7J97O4mhNhbtu7YwzDaI5pB+noab2V0I1qarK1ePVE8HVq0XjNImZxzc9nJ7a6BY8EXMTndR2hjNKN3N104Lq7Xq18Y/V+x7Ne2mY+WcR+P+LC2njhjbHAXREMa5wcAxz2Dc4Vf8eCbMXjMziUzpiOE8a+5zveN5LPk4WzVMoq/ef4HcKU0os9VcRljtmsTWKvn2VnE1/K8cK7f+XRejrjFYfJd7s69tp9qoruYQEBAQEBAQEBAQEBAQEBAQEBAQEBAQEBAQEBAQEBAQEBAQEBAQEBAQEBAQEBAQEBAQEBAQEBAQEBAQEBAQEBAQEBB1LZarRCQSoM+pyQZCRTkwzEilD0SIMxIiMMg9Bk1/4KchvQN6GHvUUhvTI9D9QmUBfqUyPN6ZMG9Mh1EyG9MpBINfgg86mh+9BiZVA8MqZGVtMG3A8HaFcvd06qe57XoPdfS7iInlbg2UTQS8kF2wbqA8q0XkZw+h9U7OLX6m7tJOlFC63bUyPAkjeAHNMYaQ5ruLQS5YX483d6d29deqImPD83aSzdXtsyyjp+prBI5rTua7SlB8wrzXNMcPa0106dkRXyW8T2/DY4jrC6BfNOJHWwiDnU2mn6h9W2nzBWtiYiZ8+Sm3dm+McIjnn9n5NnchuTkgtbKJsMpYHPlczZ6+BY4gcVvMxaeEPE02i0XtbnW34MHY+0bJvtLWWKWFrY7mR53OfJQ/LTQAJSsM9vcXrGZmJzPh+1tbeaExsuXtPVHoex400+Wnik8HmX2bLT145cF1roL2Flr0djwdrJGUFDSta6UHJa66zM5c/cboxMQqyXMDIW2lxN/gupo01qPl3HwXo01RHGOcvn9ncTaJreeEJI3uE5+kn+pjtY2v3hoaAzwpr6m8lvMRjGObm6rdXCcxWPwbG3tH3GKldq6aRxljANG/3ajStFtMdNcRC2mOrj4sLWWa5ha23k6Tq6sJPIUK4sz1YejX56fLPFctb3I2F42r5Hig6jJBoQebCuymyelzWzS3NuWdwNdOTIXMiYaF9DtP2rWszMe1ae4jPshtLfuLHtG5044VpxNFfpleO5pHi2FxnGR2f1EcZmbSraEV+KRTjhrbuMVzEZaOfPRXbmOkq0sO5rXcD4qt56eEMq7I2cZ4NTkbw3MojO4N4hrdNAsPqTybW7TMZmWqde4+3n6Ilaw8ms1d8aqZ1TbjLO+mdfJdfnbSzjMkzhJauBD6DmNaBMxSeEcWdM3nEqlz3NaXNibmeGRkDpejGHtoRtFQ4eIWdr5le2v5czHjhTmylrFDIy1bse+Nzg+rnAuI50J8VSNlYjnlS+mYnn+bkoDZdSNkzixrn6ycXVHw1Brzqsr9zbPDwdlPSo6c5z9vze5CV8bzJj2MuGNY4dd7vWHGvqAcRrrok9zmMTPFvr9NiJrjhOfHjw+3m4yWK8dbjq7mxh7tznUJ4hoBrXgubMWtEZ5vrKTGqua1jhHuWLKKG0H1gmM4g1La0aCD6QK13O05haToxOHjdz6js3zFIriZnj7my7FyN23MunDWxxBplvWlzWsDT6XOcNKEOcubZiYmOb0u57ekxHH2Q+jZrA2GXsfno8tPQmA3Fm4UOo5FebbZbXOfBwxWazw4S+T914/K2Fx07g0gt2sLJeAeXA14a00oW8l6Xb7K7I6oxx8HqdpFYpi0zNp+77e1gO35b/t+bNTXLYTbztbbWEjyd1vUHczceAHJdlK9NccGUd5WN0aojq6o429vFoZXut7xr5mgQtfuZFSrntBqCCNFp01tWennPN6u+1sdPnVdupJLqee4NY97alhADQxo0af4WgHiuS1a1xSFdeK646pxj7fe+dZHI9WWe8J9LRsir4NFGrelOUPL7ruozbZ9zliSSSeJ1K7XyzxAQEBAQEBAQEBAQEBAQEBAQEBAQEBAQEBAQEBAQEBAQEBAQEBAQEBAQEBAQEBAQEBAQEBAQEBAQEBAQEBAQEBAQEBBu2T+auhK2dBIJvNSMxMgzEqDIS+aZGQlU5RhkJfNBkJdFKHvVQOqg96vmgdXzQetl1CmJDqqMjzqpkOqmQ6qZHnV80ATa8UHgl1p46IMeqhhiZUS8MvnqOChMTMTmG3sbwODJaB5jI3xkkBwHEGmuq8jfp6bY8Jffdh3v9Rqif4683c4S2lyloy5hj/yjKMuQx7dwoSS01FaNA3a8ftXm3r0zMS6NndUrwj9ctta4u1mu3dWV/0bNvMVa3c6hFahvnQLCZzDr+patPDq+33uqtrSxikhY2UzWwY19vE5gFQdGu6gNdaLSIxP+DydndzjMzET44/c3EMEFwAwzFm1m+Vhq59QeRpx1oumlK3zOeEfi8jdviszeJ4R7FR13bw3jsdC55fIC5j6VDXUOvq1V40TFZxyeVPqdZ2fTiJnPimdjJ2MjLpTMxrtSPS0nzArQqkV+5v3V7xw6fBsLZmHbKy62yskL+k5pcQ3008TR2p4r0aziOHJ48zqzynP2+9aucbhppGSTUAl0Lq7SKcxwAV6XmJc+7t9dvigbju3mSPiEjYiP+q17muNdRXXXdRadc54uaO2pEYXmNtIYttk8zWxAdM2N247uBpTgaLo12zE8eKuzV0TwiceKKTECEudab20FWtdqaU8SuXEzbMu6NcVrmmU8TJ5bf8AzMZfNtq1lfU3zB5LoiYjh4OWa2tGZj5lZkt9b6dN1XaNYXNc0g8RTkr9VcZYVjZExGFSJmWglic9pjDnULYyHtI46lKbePNF+3vTHD7nQXF5GbYC2ZI8PA6rBVrSOZpy+xdNJi04mYhe08PliZa28uLZzAWAwtHpcCdW10UbO2vHGWujuqVnEw1c+ZjZG/6dsk7Y6h5b6Wmg/iOpXJNscPF6ddlL8Zn5Wiubtu5sMdv0piA8ztG9wrwbtp4cVTZtth26Yi2ZrxhHaz3F5NBbucykMrWscXAOcSTXgeC5bbM5jPHDDbpmPnmMR4S3fdEFtbWkUMZBa8lz3EijGN4uc0cauNKpbZEV4+DLT2cXtFYza15nHw+3NybsiLaV5gnjilnLWGINoDu0od3AAcNVlO2k8MTMw9m3pN415zwx4Npj4msF1e3exz2AQ/Tv2l2/hUDloOIVs9U/K8rZrnXbxxLRXkjXytj3NgG4mN9DTc2oFRzqBpRY7oiPtwen2l5nhETiI4+fNrjjp7VrXTvPSkJ6ce8FoPAu/BRWs8nobe/rfhSsTj7fgh6MUV0XSwRSwlrmukc4Fge4aH06VCnZaeMTOZaadMzSOn5fd/jxw8Zb3EZkktblrms2yXDdmjdwIYBWoIpy+9Vi0zMTPNve9MYxi08vhzfX+zbj6zt6zuGsAa6MAMpqNunIDwXD3dOMvJvwtjKbJ4u2nB6kYc0ghwoDxFOfxXzu+1qTmODbXZyOV7JxtwaujLS4Bp2EgbQ0NFADQaBZav7g7jVOM597t1bOmODVXvYdvO1jW7mvYzbETqAaUFarfV/cd45xnPNtO+c5cj3L7eZ9rDHjbpsjpmbblz6sJGhDW/NTgva7T+4dVozeMOTubdcdL5l3H2d3XZRhj8fI6CMAvki/UBJ0A9Oui9zte8034xaOLxO/2TmKRyhyb2PY7a9pY7wcCDp8V6DzniAgICAgICAgICAgICAgICAgICAgICAgICAgICAgICAgICAgICAgICAgICAgICAgICAgICAgICAgICAgICAgICAgICC22UqRK2dTlCRs6DNtwpyMxP5oMxP5oMhOpGQn80GXX80HouEyYZddTlGDrjxTJg6/mg9E+vFB51/NA66B1/NB51/NA6/mg864TJgM9CmTDEz6qMpwxM6ZHhm80EtpfmCUH8p4hZ7NcXjEuvsu8tov1R8XV4DuO9xN0L2wkPSkoLmHSj2V1GtdfArytmrHCeb6+ZpvpF6/5PpU/dXbuZtY57VrmyHYyaDbSgY01rTxr9q4ba5ieP29rDt6bY4W+asftbTGusekZmVENBWBtXMqa0FPAnkomJlzdxEcK/nzbjHGNsE01o1wLdscTSaV9fqLdSpi3Txc0RSJxbOOOf2JbPP2c0jpHW4D4mu6kxqXeBpoCuqm2MYmM5YX7euuZtEcfD2MBn7c3AMc7GW/yF3y0PChJU6Yw5d0b84jOFo31hedOK7uQGtcXNHpAd5aVAXXWYjk8nfS88bZxHs4PL27wtvctgIfKx7TJG1rtoLAaU04rSYiIywmtuPCZ4qVxaWD71rvqX9CQfol1dDQ0ZWtfTSmizmMznwehrmtZituHwUI8lbY2Z31EszbWY0a6KtSfSdCPVXx8lXMRPDm1tWNnhmPZw+KW3zmRmdcXsMbyyIvEb+o4OEY+XQn1Vopm0+DWe11ZiZtiZ/BsLPvKN8ZuJ7vokhrpInu0bUVp5qfqov6Xsi3y8eKw/PPvGTSNYXxv1DwaEN8W0pQq1LzM4cncdvFMzZYgyYit4Tbyl8sQq7cxz2F1NRub4rovWPi87Tt4x0zn4IxnHRXDHTROikcD02B5dub/MNdp+KiZzGPJvFLxM3xhrpu47ea9dbXrHGKcV3baN1dTU6aLp7XvYi3RP6J4Nb+lbNuqdkzHXHh5+x7DbMimnimdICHA2wDdzCQPDzXnd5W1Ns1t4fi9DttNPo1vTHTbn7J8kD5oXvdEHEPLK1aKVcHAbf4llrpaY+Zp3u+Ncf7fD2+fsasNt4Hucxu2aPcZi/l6iCKaaEU0XRTVWvF5095uvWKT80e5jeZSJmOuTK7qRta9rXAUcXV9JBP5fJeffOycRwfV+mdtXTFcR/uTzn84aBl3a3JcHNDXNjLQHHUbda0oQfFU5eL0dumYrE14fNx+P2wsWV9aY90brqR88T2Pp0yQda0c7jo3mr2rMzMwx21+pXpiIic+P28XlpPPkmth6onmY8FhqPvFB5KIrhW1a64mcY4f5Q1uUzYlhcaeqKravBaNwdzH5SVeKTPFt23a012jhwnyxy/aqNvbbZbiVg2zbywDhQmhfuP8J+1W6c8YaxuiLWiOOMfkvWDrm5nsbO3nE8N47o7gTGQxhG8a/yklaRqib8eDm22rETmPmjj9779irWO3sIY42hrGMa1rBpQNFAFzdzreF1ZniXLKjhpzXznd63Rru1U7QCaA6cPJfL93qxOXbrnKpK8MPi4rkrGS1s8IVSxjq1FSeJWuVLcIxDD+nW0po5o1XZ2vcWi2MuLZriWqzPtt29l4nMurOOWoIDi0bhXwcNQvruy728cpeft0Q+Y9z/7dnRxulwdw5rxqIJ/W06cA4ahfSaO66ubjtE1fKM92j3FgZAzKWT4AeEg9Uf/ADt0XarFolp0WEBAQEBAQT2No68vbe0bJFC64kZE2ad4ihYXuDd0kjtGMFauceAQR3MYt7iWB0jHmJ7mF8bg5jtpIqxw0c000PNBtsP2rkMrichlmT2tpYY0sjlmu5hF1J5WvfHbwto5z5XticQPLUqcCpn8Ne4HNX2GyOxt7j5n29yGO3M6jDR212lQowIrfG39xYXmQggdJZ48Rm9nbTbEJn9OPdr+Z+gTA9ymPfjrhsElxb3BdFFN1LWVs0YEzBIGF7dA9u7a9v5XaIKlRStRQ80AEEVBr8EHqAgICAgICAgICAgICAgICAgICAgICAgICAgICAgICAgICAgICAgICAgICAgICAgICAgkDkHocpGQeUGQlKIeiUoMhN5qcjITpkZCfzTIy6/mpyPROmR4+5IjcQdQDT7kH3/uPs+0t813Ba3/AGbaY7smxxsk9t3HDDLFPHMLRr4Xsl6rhKX3Ltm3ZTXyRZ80tO0shl7XteKEWVm3IWN9eTXv6jSy3sppevPdn17jG2I7em3VtBxRCv3X27iMLhcHfWGRdlhmG3Ezb+NhhtgyCTpGERSgTCVjtX7tKEU8UJdt2r25krns3tO6wnZVn3I/JXF5HmLq5hke4CO6DI2mZssQiHTJ1og5DK4DtaXu3uOKyzlvi+3cbdvjsprgSzzSsdIWsZBBG100u2h3OpoNTxQZO9ub6HJZy1vcpZ2trgbe2vrnIHqviktbwx9GWFrWdRxc2ZpDCAeSGGL/AG+umZi4tXZS1GItsbHm5c5tlMP0E+0RPEW3rdRz5Azp7a7vLVDCl3rgMd2/JiobK7fkBf2Ed+ciBst5mTucGdCNwErQzYWv6mu4HghLZ4320mvo8NH/AFyygyncdoLvB4yRs2+clz2CJ8jWGOJznRbWF5o4oYZ2vaMeY7f7NtbNkVnlcrLmW3d1KHeoWRD2NeBX5Wtc0UHNDDU9v9k5bPWeJubKaFoy97cWMbJNw6X0kDLmWWQgO9AjfWjau04IYa3P4zH49trPjsza5mzu2vLJbcSRSRujdtcyaCYNkjOtWkijhw5oNR1vNRlDwzJkWrDLPtn0OsZ4hZ7NcXji7Oz72+i2Y5eMOjsb9zXtu7GTbI3UjkfIhefs1Y4WfV6e4rur1a598O8wPfGPFvLth+mzG4ujBcem8EUaNTyJ+Wi5dmrEebH+nvt2RXMRXxz+yXsPc2SknLZy8tBdtEby1we4au+HksrRHN6semUiMdVY9/5Nlhbu/dOGW0rBcurG8yklgJFSdPm4q1YmI4PP9Q064zmPl58OaHJz2VmWwXZbcFp33Nuz01c81p8TRRxzzU0VtsibV+Er7s9i248y4+ybG5pLQ57tGh5H5Tx+5X49fNzR6bs2Wmuyfln8Vc5G8uZLWQSh8Bo14ja8OYSa0OgV/qWmcJnsNGmuMYmPbGG1tO4HW7oi9nUkjBDCJCBWpNdPlK3pt4ODf6PW95tE8I/D/JWm9wYZInbWlz3OpJK4dTUihcNAB9yWtLo0f27bPzTmZTYa8xroiya/dtfUbTUEknRo1/hW0bK2jycu7s9mrZNppnH2yvul7Oii+jlkd0WvO4Nc41NQdtQHECtNFjEVzl1abd5bjH2+DcY6+x7bINigfHbM2xhopGHA6UH5nK0bYrZw916bt25i05+34Mj3RiGXLIWAC2aA5kI1Brx0A/atJ2Z8Wev0u1I4RiIXZM5iZ5o44YtsgcXBzgBpStAQKLXXurxy4u69O2zGa+CnlLK2yBikjlbF6ajbrwNACAVjbEy9DRttqpFZjMzL2e8Yy2s7x8oAjBEklARRujiCeBqF09/m+rXs84xPwYenUiNm3R0zPzZjHhlpDcxyNlnh3fT28b55Lh426NpuGn5vCi8y2y15zM4nk97X2VNVIpMdU2t+M+Ll5+4bWUvLpXuunn1uIAadTwpx9Pip6J8HpT2ERwisdLV5LNsuomRWwkDA9x2uIeIw8enYdPm51WvRMcZ8munT9Kc2mPt5qDrrq75rcbYYixkkMj9S4ggED+Uc+Sv4xPArbEYnnP2x8U1nkWxwGXpluyhFahriD+YHQhZcuEZU21i1uPj+DYYP+oTzx3WKlfBeklja0pG1w27gaU8gmMZjxcO/Zr116dmOj85XLiCSd1wb+5jkmc4PkOjQ97WkVqW8Spifl4yw1zM2jorivhznh+zDwW9rPaxWF2W/5YODWwt3ybK7gNK1+Cx65mYmHVXV0WnZHHq8/wA249s+3Hf6p3kMlggj3tD3Dc0SCrXNZxDhXUjgunRGePkw9Q31nXwzH+D7wyAMhAoBpxUbq5eFWVK4Y3i7RvP7F4fda3VSzTZO4Y956TdgNK/YvlfUI8odOqZw08szG8TqvLrSZaTeIVJcnaxVL5GtA5kgLpr2l7coZdeeSnJ3dhoDV91GP+8D+xdNPS90zmIXr2+2/Klp+CWH3D7cb817H95/sXt9t222vOsov6Z3M/8A47L0XuH2rJRpvoteRK97t5mObj2+ldz/APp2e3l12lmYHQSSW87JBR0bi1wIPkV7OjZDyN/a7K862j4S+Sd8+x2KmbLd9uyC2uPm+nJrC7xA5tXb9PMcHHG6a83xXLYXKYi6Ntkbd1vLxAOrSOFWuGhWVqzHN01vFozCkoWEBAQEG77Gjjl737dilY2SN+UsmvjeA5rmm4YCHA6EEckgfRDl5O38HDdYu1tI7267zydnLdSW0Mz/AKRotv8ALgSseBG4v1AH7SrJWO68neYjtHvjA44x2+Jtu8hY29q2GEhltI28c6NriwvGrG0NagaAgJJKfuKW4wndPfncj72DF2kvcD8fb3jcfHkr+ScNdM6CFk7mwxRbCHSOOrvSBzUix3Rk7vtyH3ZxuGbFY2MT8VMy2FtAGsfeujFxRj2P2A1PorRh+WhUChkI7fD2+f7hx1rbjL4rt3tsWL3QxyNg+tihZcXQje1zOpwbvI0314oM6WbJ3dyyWFm7LX3Yj8vdQPt4+iL9t2IY7sQbem172MbJo2hPKhTA4v3HuHZDHdoZq4jiGTymJkkyM8MTIetJDfXEDJHsiDGbunG1pIGtFEolxKgEBAQEBAQEBAQEBAQEBAQEBAQEBAQEBAQEBAQEBAQEBAQEBAQEBAQEBAQEBAQEBAQEHtUCqD2qD2qBuQe7kHu5Sg3IPdyBuQePcSxwHEggIl9quu9OwLX3Gv8Av2DuGW9jnt3MZ29DZ3Eck7n2QtejPLKGwiLd6ncdOAqpylT9usxjbqTt0RyvB7W7fzUmXIhMzIxNNKWbrclv1UZbcN3xhwqDqRQpBDQd/QS33bmI7hsslBddvRTTYmwsYLJ+NbbSNaLmTZA50oe2TfudIHuNdDyREpLe97QyvZva1je9zHBZDBSXzrhjbO6nlIubkSxvhfCAzcGt5uGqDdXfuN23lst3hkLDIydqZLM3trPYZh9u6ed1nBEY54qwBz4ZZ37ZnbdHH0lyZSo93d/9u5aXu+W2ubiU5nE4W0sn3DHdWSexdb/UdU8Af0XHdwPJMobjtjOYW8iyGWMp/p2G7Qx+KyT5LZ13EJ3zsjdHLZ7ojOzTR+8Bho7iAiXH+5NreyMwvcLsjFkMXlrZ8GJbFbOsBbwWDxD0G2ri7Yxpd6XNc4O11rVJRLrWXfaeJl9tu5MvlJLe4wuGtr0YplvJI+7MN3cSQNhlb+mzdINr+pSg1FeCJabAe4ODt5ey57+R7ZMdd5iTMiOMu6TMoaMewadTaHl20eFEyjLC3zXZWMw/buDtu4b0y43KXl9dZ3H28kJhdPbRx28sDZdsjmxviHUGjiK05IlQ9xO5MPlsdiohew5ruOCSd2S7gtrQ2LZoHhgghe0tidNIwh7jIWDjSpUTKJcNuRBuQeblCU1tez27w6N1PEckmImMS01bba7dVZxLe2uYtroBs36cvj5rlvomONXv9v6pTZw2fLbz8G5sctd2T2OIFzAPymm6n95cl9cWjHJ6lLdPGfnr728n7nhu3MdaSugeIwyRshq8mtPTXgA2gFFlOuY58Xbo3abcJ4ceTE3G8/rHbI3Xc8Elx5fBV6Xfe8xWOiPlbaK3hGPfI9o2xfqOBIb8pAI1qXauFA34qtJxZnu+tbHXMcfL7YTQ93uiAjbCX27RoDRjgTTdTjVa1tLy9vokXiZ6uMyivZ5XWsWSLwy2muXxMja9vWBawVLmgVp6uPBLXm1XX2/Z6aWnXj5unM+SvJDbMsmuZdh0kb9pha0hrmltatdT1UNQVXpnm9PTs446eDya4dK0uAqX8zq4/ABKT4LU1xPCVr+oWv00UkEBiuoz/mHCvTMZ03tDjXcrYljTtcbJmZ4Ty88+S7bZYtmjhdLIWMkElm0EbWB2m526tNKqZmYhhv18JmI444rUdobaS4N5+s+Q79zHBug9e1oNK14UTOZy87ZaLYiOENbc5vuPpvnEboGsIOxtB+m8UNW8SDolMN/6XTGK80svc91cb43OlieXgmGIF2jR8ulNdyjjjDGnYa4mJiInh4/bybZ13cXPYUEsscjn2l8GyxkEEsNTQCnDVet09XZ4jji35w8ykV1+rTGYjr0/jEtbcZ3KGCSKG2cyMMLZXbHa609VNGinELzZ1T5/b2PeiNcTm0xn3wpvuopTDF9G58MrhFb3LmkOD9AXuDaudSug8EiswpX5cz1cfGP3eTWXc99ZXRgbC07G7JTtq17S0FoLdPlGvxVojgw+n12zMz0rjLANhY63kDJZS1ghlADgHt3OLnacDQDRUi3Ba23HCY4Rx4fb708cdo2ItuA4zPJ3Ag9Nzf4W6aUpxVrTaLZwxm2eUxiPv+0t1tNjjf6jZxF1mXtidsbVoqKnqeWoWfTPCPNzWiuy/RbhbGf8mofcXUl4zbGPymjmkUcXek7j4q0ViJ+33uyvRGufj4+xM0gSsA/RAdJ05z6QTzBA1oFFfFOzq6Iz7Hee2htI+4HdJ7Q91sHTg6ercNw+FeC6OzjjLwvUZt05v5vrskrA0Fmv7Fvto8at8uezeWtbOB813M2ONgqXOIAXi9zry69NJtOIjMy4C67vyOWlMPb+PlvGGoFyR04q/wB53FfP93p01/7t4r7PF7+v0u0RnbaNfs5yRdmd2ZFlcpk22QNf0bVtXeVXErzLerdtq/7VOr22b1r2uuflrN/+L9y5F7advirrvr3hIArLK776Bc9vXd8/pxX3Q2jvbR+mK190Ngzs/teGIRsx0NGgAFzQTT4lcs+pdxaczeys93tmf1Shf2v24GmmPg3V5sCtHqHcfz2+9aO52fzSgf2124BQ2ENT/IFpHf7/AOe33rx3GzzlTvO0+2bjb/k2xlh4x+g/+Gi6tHqPc1/iaV7nZHOctdcdosiH+Qv7m2INQ3eXtp4UK9rtvXd9ecqX16dv/c10t8HM9x9qZe9t3QXkMOQtzTUeh4I5ipX0Hb/3FFuF4eTu/tntb8dVra7ffD4/3F2jeYyRz44pOiOMbx62D969bV3OvZ+mXi956N3Hb8bR1U/mry/wc6t3liAgIJrK8urG8t720kMN1ayMnt5W0qySNwexwr4OFUFufuHNTwMt5rt74Y7yTJMYaUF3Nt6k3D5ndNvlomRle9zZ6+Zex3d6+ZmRvBkr5rtv6t4A8CZ1B81JXcNNUF+29w+9La4yVxFlJOtlpRc5Bz2RSCS4FaTAPa4MlG40eyhCnJlHa99d222QvcgzIvfd5KFttkHzMjmE8TA0MbKyRr2O27G0JFQRVRkyxs+9u6rPJjJ2+Rkbei1ZYOe5rHtfaRsbGyCSN7XRvYGsaKOaeCZMo7vu/ua7vr6/uchLLd5O2+ivZXbfXa+n9GgG1rB020a0ClNEyKN3lMheW1lbXU7pYMdE6CxjNKRROkdK5racjJI52vigqoCAgICAgICAgICAgICAgICAgICAgICAgICAgICAgICAgICAgICAgICAgICAgICAgICAgICD1AqgVQKoPaoFUCqBVBtndrdwM7YHdElm+PBOum2MV6+jWyTuY5+2MHV4AjNXDQHRBuO0+z/cCWO1z3bu61uJHSjFvZdRWt3cuiFJhZxOeyWfb8rgwGvDU6KRjPZ+5HekceSupLnMMjLoopbi5i9BB9bWslkZt140ag2nt92rizdzu7ktWzOuBfWOOsnvI/XtLSSee4rG4bhAWMY3Whc7ntKRCYg9tcXhs70sfc4OG4tI4biTN5R07zfNAifJG6xgY9pJjDW+hsT9xru04EQ+fh2gUC9hs/msJeC9w9/Pj7sNLOvbSGNxaeLTTi3TgUDMZ7M5u8N7l76fIXZbt69xI6RwaNQ0V+Ua8AgrTXdzO2Js0z5WwMEUAe4uDIwSQxlSdrQXE0GiCLcgbkF2DEZG4w95mIow7H2EsEF1NuaNslzv6Q213Hd0ncBogo1QKoFUCqBUohdtMtdW+gduZ/CVS1ItzdXb95s1fpnh5NrBlbG4oJP03/gsLaJjlxexq9S1bOF46Z/BsIri8jo6Cfe2nyn1CngsJrHjD0Yvaa/LbNW2Z3le/RfQ3MVIXPa6RzOYZoND4eSyjt4jk6o9QxMTevGvLCRmSxt28iI7HvPBxofPQ0AVba7Q7tHe6rc7LcMIDWyh7SwkHc5odUtOv7VSZ8HZ0RfhWcy2WIwV1dSTPt3umdbxmVog1A0/O5xaGDXVRa3gx27Yrjq88cUcMdu+4Nx62QW5BdGQTWh1aHGuvPVWrExHg6ZienzmyC6kETWtEG9rX1E+1wDwTUaH4q1JwU2dOePw8mbG3hEUkVu+W33asDC0kmlWmlTTkFOY4s7baznqmI+K1Pk8pRkL7RrXMobcvZ6wK1bx4/LTgq4c86tfOJ9/FsrTMMfEWXMEjJonVLyCRU14tAJNaUUzz4uTbp5TWYbTBY64mkff2bHMtZQN0p2tlLx6i6h1+bkrxGeM+Dz+67itZiluNueOOIh2H1MJxNy/cZQ2RoaBtJDiQNaU0rqu/RNo7S+J49UPA36evv8AVFq9PyT8cOYzl+bK2tjO1zfqg6SWCImoY1xa5peKj1VqvLrSMvp9OuL3twj5cREy56buG24iFxBo0sqWvaWmri0jg6nBa11zE45Np7LjziPbjPw9zU3ORcJpbmWAubJXpMcael/yu0pu0FCVrXhMRw5LTMdMUieSMyTQvY0BtyDtIcGl2rmioq4a7eHkVExwxK07M5/h+37VyS5mLBGIy2F23rOqW0IFBT7NKLKZy5LVjh5+DYtfDDgnywZkW8Yc/wD+VzSbepHpvdTQE/FWmOMMNl6xs/3K5/1+UuZyXdWNgumyfUfVEBrXdEkuLR5n06cFt9OWf/k61iddYn9mf8Wmuu+MvO18cEUccbjVhLalleO3kKqa64hjbu9lsdMYw6b2Ty7md9tbezulluIHtYHOrTaQ46Lq7bniIeZ3+yOnN7Zl+hO7e9rPBWEYDTPe3HotLRmr5HfuCr3eyuuubSz9M7LZ3d8U4Vj9Vp8HN47s+8y9yzK92S/USGjoMa2ohirycPzFfmnqv9x3vM108I8/3eT6quzX29ejRHvtPOXWxRQwxtjgjbFGzRrGgAD7Avl7Wm05mcy5ZtMzmR7iOH3KIhMQifuA46lXheFZ5Ou5aQ0hXkLXDU0pwWkLwqufU6mvgt61aRCCT0h1OPNdmui8IC6jKniuqK8VsKZmJNKa8V0xRr0qWRsLG9tzHdRNdXmRqPgV0ar2pOay113tWeD5d3f7dWYL7iJpDKn9aMeoH+fx+K+h7T1G3KXD3vomnuY6qR0bPZyn4PnOS7fyFjVzm9WEf9Vmo+0cQvZ1762974zu/Tduifmjh5tYtnCICAgICAgICAgICAgICAgICAgICAgICAgICAgICAgICAgICAgICAgICAgICAgICAgICAgICAgICAgICAgICAgICAgICAgIPoIyeQvfY/IC8uZLhtp3Bjba1bI4uEUMdhdbI2A6NaPAKfAXM8bv/VHtb/TN3/7Kwv8ATdn/AJ31b+ttpz+o31UjkPcJmP8A9f8Acv0Qa6z/AKre/TkAU2fUP20ookbHs/3P7m7altI4pvqMdZR3EdvYuZDRn1McjSWvdG9wo+TfSuqZMve3u9sNib7GZuTCdXuTESOnt7uK46NtcTl7pI5bqARucXRuf/03tDgACEyNT2hPh2924y4z1rJfYltyJcjbQsL3PiFXP/TaWlzR8zmgioqKpA+qYztjHdwdw4LJX5wWS7diGSkdmMVbSWsc8lnZuvIrS/sY2ROaYwzdRse57Kjc7RSlhjrHsLuPL9sukmsMxk4JMnLkf6dj58dZ3dvaWRu7WCRjordjpBLGWO2CpYQCg0naV5Zd031lksv23a9XFWWYvetb27bayyMlla/UW9rJBC1kbjA7V+3VzCA5Bte0bLD9zzdh53LYux+qu85e4rIwW9vHbwXlvBbxTxufBGGxbmGZzC5o8K6hIEHamMw/e9p2i7K46ztTL3O7FSfQwsterY/TR3DbZ/TA3ndVrXu9evEoILbuSHOdg9wvyOHtYraDP4Zstti7dlo99sXXX+VAiDQ5zWtIY4+vXUlBV9xbezyWAny+Cbhr7A2d+1kd1jrV2Pv7CKcPENneW5aze12zSQl53NPr1SSXzJVQICAgICCaG7uITWN5CiYiea+vbak5rOGwhz8wAEzA8ePNZTorPLg9HX6rsj9URZaZksdN81WHz1Wc6bRydlfUNF+fyrUL6a21yW+TXU/BUmJjnDr1bY567/i2Fjn+4MeXm3nO2Ru2RvJzfA0Iqsp10l027jd4zFvfDoMJ7nXmNtZ7a5xkN0J3mR79A4k8a1BCvFIiMQ4+6vfbeLTmvTGOEtoz3Zxtw6Nl7j2wxRH9IxxNeWj4E7dAFH0/JatqxGOq/Hn/AJtvL7s9qn1wmSrSNjJo3UB2n1tDKDjyKmvXEOLZ2HbXmJva1p+KXD+6mF+qfdXk9uZ3s2gua8Bo4bQTXhxWdpvzw67dvoiOmt56fe2bPcrtiR7XTXVkGM3MdRxMhaHDa4kgVJWv1b/yvO29jSLRNdlpnh9s+xSue+u2C8QW+ZhbBIf1trC35m6+qnIjkOaztWc8uDt0xWfmtziOGZ/Z7V3GdxdrM7Uyd3ZTtZaR3MbLqR9XN3PIppx1C9DVW09peOXzQ592z/8A2Gm03i2KW+Hscxnu9u2Syz+jvmTTRtf153xvJL93p9IBFNq8yuqfJ7Md5SsW6pzE8oq5u97wxrgHNkD5ASHOjjc0uBHOtOPBbV04lWPVtfLovj24/e1113c10bY4WyPax2+PcGtArx8T8FP0oZ6/UscejE+9Wm7qyMhHRiETQAKOcX6/mPLidVaKxCs9/tnlEIrjuTuCZga666LGt2gRgM0+PFTw8nn7NVrzM3tPuziPuai5vInvL7m4M0nMklxWmLSxzp1xjP3Kr8nC3SKOvm5TGufGWVu+rH6aq0t/dSabto8G6K8UiHLfutlvFuOwcz/Se78ffPeWsDyyV1NxLXilPtNFrS3TOZc06p2fLH6pl+muwrB+XuJu6skOrNKTFYRuGkUbCRVtfHxX5n/dXqt9mz6UTiPH9z73Zqr2uqvb08P1T5y7rdw8AvjsOJg5w18yrRC0QjkLQ0UP2q0LwqzSHj9y1rDSsK8k/p14njRaRVeKqsj/AEVrp4raleLSIV3SADdSq7Ka18K0jy0hwOh4hddK+DSIQSzUGhqCuitF4qic9tCdB+1aRVbCtK9rnbePNbVq0rCCQNLHscwPY4Uc0+BWsLx5vnPcuObYXzmx16L/AFMB5A8l7PbbOuvHmt3VOqsX+9yOQwVhd1e0dGY672cCfML0de+1efF813fo+rZxr8tvwc3fYi8syS9u+PlI3Uf8F2U2xbk+b7nstmmfmjh5qS0cggICAgICAgICAgICAgICAgICAgICAgICAgICAgICAgICAgICAgICAgICAgICAgICAgICAgICAgICAgICAgICAgICAgIOmh9xO5Ie2H9sRtsf6PIB1IjYWjpHPDXMbKZjH1DK1ryGybtw8VOR5hvcbu7DY6CwsLqNsVoZHY6aW3hmuLMzf4htJ5GOkg3HX0Ea6jVMmXNVJNSak8SdSoBAQXMRl8lhsnbZTGXDrW/tH9S3nZSrXUpwIIIIJBBFCNCg3Vx7kd3SXePube5ix7sVM65sYcfbwWkLJ5AGySmKFjWPc9o2uLgat9PDRTkyxu/cPuy4vsZex3UdjJhpHTYyKwghtIIZXkOkkbDC1sZdJQbyQajThomTLK49x+7pcljchFdRWUuIdI/HQ2VvDbW8Tp/8Z3QiY2Nxl4SbmncNDomTLyb3E7rkyuLyTJ4baXCl7sVb21vDBbQOkJMjmW8bWx7nk1cSKlMmWstO483Z4+2sLS6dBb2d8MnamMBr47sMawSteBuqGsGlaKMjcZP3P7yyED4JLqG2jkuob+QWVrb2hdeQFzmXJMDGHq1cSXKcmVbP9+9y52zfZ30lvHbTTC6uo7S1gtfqLgAgTXHQYzqvG51C7hU+KjI55AQEBAQEBAQEHrXuHAkIJ47+7Z8sh+9VmsTzhtTuNleVpWGZq7HzUd8Qqzpq6K+pbo8cpW5w/niafgq/QjzbR6pbxrDMZi2PzRH7Co+jPmvHqdfGr3+p2J4scPuUfSt5rf8AkNX8sn9Qx54hw+xPpWP67T5SG/x3g77k+nY/rtPlLtcNf2Q9p+43hrtgyFm0+ZI0/Yu7VSf6e8f6oebu7vX/AFVLRE4itnDnKWg4RE/cuL6U+bvn1DX4VlgcuwfLCPtKn6PtUn1Hyqjdl5j8rGt+yqn6UM59Rv4REIX5G7d+cgeWitGuvkwt3eyfFA6WR/zOJ+JVmFrTPOWKlAgINl25s/rVrv8Al3Hj47TT8Vlv/RL0fSMf1WvP80P157bkHs3Hgcdrv/SK/IPW/wD+Vf7eD631KP8Afs6RzqVC8qIcUQrvcBy1WkQ0iET3n4+StELxCtNKOBJpyWlar1hXkfUUH3rWlWkQglcA3jw0XZqotCtNLWlTp4BddKNKwryymhB58F0VqvEKrnUANdRrRbxDSIQPIadzhq41otohpCLc07v4uSvhbCNrXk+r7FdaZcd36aSRA8RGdf8AvL0Ox8Wl/wDsWcWXr1MPHm7EvBFDqPNFLWiYxLU32EtZ6vh/Sk8vlJ8wuim6Y58Xjdz6XS/Gnyz+DRXVjc2zqSt9PJ41BXVW8TyeFu7a+qcWhXVmAgICAgICAgICAgICAgICAgICAgICAgICAgICAgICAgICAgICAgICAgICAgICAgICAgICAgICAgICAgICAgICAgICAgICAgICAgICAgICAgICAgICAgICAgICAgICAgICDu8V/wD8Wz//ANYs/wD8srqr/wBm3vhyW/79f+GXCLldYgICAgICAgzikdFKyVmjo3BzT5g1UTGVqXmsxaOcP0h7Nd+Wc1kzFzyNjZId1sTykPzxknz4L88/uX0q3V9WsZ8/d5vv7Xr3emN9Of8AFHlL608gVdVfGQ4ohA6WpJ8VpFV4hWfJqDXVaRDSIVpnHU+PNbUrlpVWkkdQV48ars1a4XiEEh3AuOi6qRheFdzi0bjQ10AXRWF4jKvJKKenV3NbVq0iqB89Haiv9q2iq8VQSyenUVJK0rC9YRuaRTafirrZY3MkdtE6Z8gawCri7wSsZnCaRNpw+Yd0Zn628O35RoP7o4VXt9rp6Yc/qG+KxGuPi0RlXXh5E3YGVThSbsTKmFZuwfI1wIcAQeIKmFLWiYxPJq7rFQvq6E7D/DyXRTbPi8nf6fWeNODVzQSwupI2nnyW8TEvK2a7UnEwjUqCAgICAgICAgICAgICAgICAgICAgICAgICAgICAgICAgICAgICAgICAgICAgICAgICAgICAgICAgICAgICAgICAgICAgICAgICAgICAgICAgICAgICAgICAgICAgICDucM4v8AZ7uOLlHlLKTTjq1zdfLRddI/2Le+HJef9+vulwy5HWICAgICAgICDb9sZJ9llYWukLLed7WS05E6Nd9hWHc6+qk+b0vSvUL9rti0fpn9Ueb9Cdv+4V7jyywzoMkAAbHet1Ib4u8V+f8Ae+iV2Zvp4T/L+591bt9e6OrVPHyd1a5SxvImyWszZoXfK5pqvnNnb31zi0Ylw21WrOJjEj3ta4gcONUrWZIhWc6rjzbyXZrpiGmFeV1KDjTiuulV4hUfIa0Jp5LprVpEI3yBzTX7FrFVohXe4E6GlONFtWGkQhdJtdUj4FaRC8Q8lcNjqf8AdUxBENdf5aysYt88o6lNIhq4ramqbTwhtXXM+58/7j7wlvHGKMgMB9LBwHxPMr1u37SK8Zcnc+oU1R06+NvNyr5y4kk1J4ld0Q8C22ZnMozMrYZzsYGbzU9Kk7GJmU9Ks7GBlU9Ks7HhlU4V+oxe5rxtcAR4FTHBne0WjEqM9iw6xaH+E8FrF/N5+3tY51Unscw0cKFaOOYmObxECAgICAgICAgICAgICAgICAgICAgICAgICAgICAgICAgICAgICAgICAgICAgICAgICAgICAgICAgICAgICAgICAgICAgICAgICAgICAgICAgICAgICAgICAgICAg7zsSP+odkd64aIbrs29vkIGc3C1krIAP7pXXo4671+Lj38NlLfBwdVyOwQEBAQEBAQEDUajQjgfNB9n7eybMrgLWeQiRxYI566/qM0dWq+Y7rV9PbMQ+t7DfNtdbRPFMI5rWXq2M77Z9a+kkBUnF4xeItD3NfqFsYvHVDa2ffncNm0suGsvGeLtHfeFxbPSNF5zX5ZbZ7fZ49LZxe4+Pd/j20sZAHCh1WP/iLxymJXr2kT+m0SuDvbASRg9YsJHykGo8jRUj0/bE8kf0d4lC/u/BkVE9T5g6LWOy2eS8drfyRnuzCACk9Rz0P9iv/AEmzyW/prq9x3hiYtWOMocfyjh8a0Wte0vK0dtPjwam79wLWMERxtqD+d3L4BdFewtKtp00/VeHNZPv27uK7JCByaz0t/tXbr7GsOTZ6tqpHyRmfa5q7y91cE7n0aeLR+9dtNUQ8jufUtu3nPDyhRdKtYq8+djAyq2Gc7GBk81OGc7GJkU4UnaxMinpUnYxMinpUnY86oU9KJ2POqp6VfqPOqmEfUYvc14o4VCmIVtMTzVpLemrNfJWc1tfkgUsxAQEBAQEBAQEBAQEBAQEBAQEBAQEBAQEBAQEBAQEBAQEBAQEBAQEBAQEBAQEBAQEBAQEBAQEBAQEBAQEBAQEBAQEBAQEBAQEBAQEBAQEBAQEBAQEBAQEBAQEBBuO0u5bvtrP2uXtmiQwktngd8ssLxtkjd/eatNO2aWzDLbqi9ZiXTdye38eQgk7k7IrksFMepNYx63Vk92ro5Ih6i0HgQt9nb5+anGv5MdfcY+W/C34S4JzXMeWPBa9ujmuFCD5grkdbxAQEBAqgVHigVHigVQdx7cZQt+pxz3aGk0I8+Dh+xeX6lqzEWez6PuxM08+LsZZV5cVe+qSyratRUllWkQjOFSSanArWITO63nKtJcuHBx+9Xiqk77+c/eqyXcn8Z+8q8VUnuL+c/erSXTzxeSPMlWirG26085lWfKtIqwm6J0ivFWU7EZkVohjbYjMit0sp2MDKpirOdjEyFWwznYxLypwrN3hcVOFZu83KcK9YKngCfgiOpm2C4f8ALE53wBUTMR4tK6725RP3JBj8geFtIf8AulR118147XdP8Fvul7/TMl/+ll/5So+pXzhb+j3/AMlvulhLi8vSjbOanM7Cn1K+cKW7Tf8AyW+6VV+NyDPntpG/FpU9cebGe22Rzrb7kLo5G6Fjh8QVOWU1mGKlURIgICAgICAgICAgICAgICAgICAgICAgICAgICAgICAgICAgICAgICAgICAgICAgICAgICAgICAgICAgICAgICAgICAgICAgICAgICAgICAgICAgICAgICAgILuIzWXw1428xV5LZXTf+rC4tJ8iOBHxVqXms5icKXpFoxMZdgPdu8vWbe4sFi86aUM80AimPxkip+xdP9XM/qiLOf8ApIj9MzVie6/a+ch1x2U6J5+b6a+ka0f3WkKPq6p50/E+ltjlf8D/AFB7Q/8A+KXv/wDXH+xT9TT/ACz959Pd/NH3M/8AU3tDGAY+z7qVwHCW+fSv2J9TT/J+J9Pd/P8AgzPfXtsxtIuwoCeRlupHfsCfX1/yfifQ2fz/AIDfc3tqLSHsTEtHLeXvP4p/U1/kqf01v57PHe62Or6Oy8G1vIGEk/en9VH8lT+ln+ewPdbH117LwZHMCAhP6qP5Kn9LP89mR9yOzrk0yHYeOczxtpHwur9gT+ppPOkH9PeOV5bDBO9oslk4JcdNd9sZKu1kV27r2j9wptMnFtfMqm3Tp3VmsfJM+fJro37tF4v+uI8uEt1nsTf4i6+nvGgbhuilaaskb/E1y+d7jtL6bdNo/wAX2fZ97r7inXSffHjHvaSWZUiHTMqcsy0iFJlTlmWkQzmypLN5rSIZTZWkmV4qxtdA6VXirG2xC6RXirC2xG6VXirG2xGZCrYZTdiXK2Gc3ZRRTSupExzz/KCUmYjmtSl7zisTLYQduZWahMYiHi8/uCwt3VIero9A7vZ/D0+9srXs18r2sdM6R7uDIm1J+HFYz3k+EPUp/a2Izs2Y9zc2ft457N7bKaVrTRz3+kV867VS3cbPGYg/o/StWeq/Vj2/ubKLsWWF5a2wa1zSBQNL9SK00BVa36+P1K/ew3es+l9vEY03tnl8k8fvZNwbIpDHWNrhoem0HX7F3aPTLbKxabTifZ+/DyN//sTtNU416J/+MfllkMfHuLTISRxoKUr8V2z6DSteq1/h4uPZ/wCztmPk0V+Nv3QlmxdvHA2X6kNc4msTgain83A/Yop6H1XmsVviP4pmsR8ObP8A/wCmdx05jXrmfL5uHx5Ijj20BbLWtKGmlOKmfRtXGPmzHtx78Zjiz/8A+nd346tf/wAv3sX29sdzI94ezRzzq0nwC0r/AG/XE2zOPCMxn8sEf+yu94TOvV/8v3sX21uwHqSlm3TdtLmk+ALd34rPZ6FWOETb8J/c6NX/ALI7i/8A+LX/ANUxJFZWU8e76gEng0s/tIVb+gWiua2mfg6I/wDY9eW3t+PsmJRS4G1fGdwhd4tLCDr8AVx09P2znptGY8M4n8XRT++PStv/AHNNq/8ALH7Gvm7Mx79fpG/GN1P3hUto7ivL5vdxdGv1b0DuP4vpz7c1/NrbzsOBpq3rQV4Bwq37P/xWX9ReOcO2PROy3f8AZ3R98S1Vx2ZfMJMErJR4H0lXr3lfHg5t39r9xXjSa2aq5w+TtierbvAH5gKj8FvXbW3KXjb/AE/fq/XSYU+dOa0cYgICAgICAgICAgICAgICAgICAgICAgICAgICAgICAgICAgICAgICAgICAgICAgICAgICAgICAgICAgICAgICAgICAgICAgICAgICAgICAgICAgICAgICAgICAgICAgICD7h2BlD3X2TLgLp3UyGOiMuMld836Q9UdfAhTFfq0tqnnHzU/bDppf6FqdxX9Mz0bI/Kzk5pfs8l40Q+pmVOWZaRDO1lOWZXiGNrKkkq1irC10D5FpEOa2xA6VXirntsRl5KvEMZu8a173BjGlzjwaBUqeEKRm04jjLbWfbGQno6WkDD/Fq77gue/d1jlxe72n9udxt42+Svt5/c6HH9mWzaOMTpj/FJoK+QCiKdxeOrHTTznhDp3/8AiPT/APv7Ivf+XnP/AEw3cOIt4oascNDt6UbaU0rUmnBbafTotPzdds+MRw++Xh93/wCxtOqMdrpj/m4fhH700TbRj2MDB1jqGmruHxXr09N11zjX8Z4/ufJ97/e3qe/Mxs6K/wCmIj8ea+zJXkT2ujkLHOPyt/TaacR6KLm7j0mk0zEY+7h8OPF4Wz1ru9k5vsvaPbaVnL5PrxwdWRskjG/qP63UaNv5Q0UaweXHxXF6V6Xs12tNPli0eNMfnmZ/CPI77uLbYrE8bR/qz90coj8fa175Zqbm8tSdxHp4mnEr6jT20WrGf1R4xHH4vN8ebz9OaFw9QAIa5/y1rrQHRUimL4vHXef0xbGceacTXjhtrGxwr7H6WOWaS+dIf1A1zo44m09RoC86Vrp4L5nu/Uu81bpvatPoV/hmaxa0/wAv7nratHbbNcxm075tziPlivjMxjKi6TGRXQijL3uiO6R7nAbtrqAtbrQAea9nVo7vuNfVa1a9XKuJ4Zj+Lln7nLP0qWrwtatZ+ac4zx8OeOHvS9BlyZOgzpTNaZulI5oaY9KbCTUmmpC83X32ykZ2R9T+GLRWc9XKM8OEcMe82aKbbTOuOnnbpmeVffPOcIY2sj9ZLeo9hdHsI9Lt20b6jyrRduufrRNZr08Ym0W4Rav+mYnhOf2w5oxTE5zw4Y8PeoTdVu+Z5M08ZO/pgA1fSrtnA6L2NWrppn+DwrM5jHv/AGLxbrtjlFvP9/gzjlhm3kg7AQRvFKedCtZ19Foxj5vD/Dx/Nlas1whlvem94c7eGgljGVdITw+SnJZT29bT1TE/L4T4+7x/FrTRNsY4e2eEfewhyl41jAGCQyANe1zS2QOBr6Dq0aLK/ptOExmI8s8/fDf6VPmiZ+PCY/f9ySbMttnDd1JooyHGlQBu+6ngVnu7GZicdNfbWOP+MI7bRe8xiYjyjP7mc2Ww145pEDmv16jnVdWvy8v3rz9HpGyP1zW8Z5Yx+L2v/M9/2851XtT/AJ+qP/krCKzllEbZWtJqCBX9jlfZ6FptEzHXSY+L6DtP/YXe66/71K7I+7/BUve1Le73g27Ji2pLo9HADidF42/tNmnGLZiZxHh+b3+3/uf0jvuG2k6r+2P2x+1zF/2UAXG0lLXcelL/AGrL+ptWcXjDu2f27TbXr7bZF6/bxhz97i7+ycRcQlrf4xq0/aummytuUvn+67HdonGysx+SoruUQEBAQb3A9jd25+zlvMPjJLu2ieYt7XRtL5Gt3mKFr3NdNIG6lkYc7yTAywvYPeObxz8jisXLdWbHPja8OjY6R8Td0jIY3ua+ZzG6ubG1xCnA8xHYnd+ZxkmTxmLlurKPqASNLA6Qwt3SiGNzmyTGNur+m123mowM8X7fd6ZXHMyWPxUtxZSxyTW8odGDMyEubJ0WOcHyuYY3VawF2nBMCzbe3+ftM1grfO4q7bZZm5bbwss327p5TuaHwxuLnRxzjePRLQiuoU4MKuI7C7tzcVzc4fFy3VtbzPgruja50jBuMUbXOaZpWt1cyIOKYGnsLC9yF/b4+yhdPe3crYLa3Z875ZDtawA01JNFA6NvtV7gufbt/o72/VbhG901u1jXM27o5XukDIZPW30SFrjXgpwYUJO27m2w2WlvbC8iyeLv7exmqI2wwvlEu6GZh/V6rnRejbpoa8kwJ8n7d97Ys2bb7Eywuv522ls0OjefqX0LYJAxzulKa/JJtd5Jgwkh9se/Zrs2gw8sc7YI7uUTvhgbHDM4sidK+V7GRmRzSGNcQ48gmDDW3Panclq24NzjpofpL1mMuWyANfHeSAuZC5pO4OcGGmlPNRgZP7S7mZc3VqcbMbqyvY8XcwNAdI29lLxHbhrSS57jE6gbXgmBsLv2z76tLyys5sS83GQdLHZtjkgla+WBm+WLfHI9jZGN1MbiHeSnBhqcf25ncjBbz2FjLdR3d0Mfa9IBzpLosD+kxoO4naQTpQc1GBL3D2p3D27LBHmLM231TDJbSB8c0UrWu2u6csLpI3bXaOAdoeKYG8wntxk892ZDmcNDJc5B2UmsJ4nSQw27ImW8UkbjJKY2h73yloBfryFVODDVYvsXu7KX19Y2mMk+pxjunkWzujtmW79xYGSyTujjY5zgQ1pdU8lGAsuxu7bzM3uFhxkjcljanIwzOjgFuGuDazSTOZGyriAKu15VTAuO7JurbtzPXWRhuLXOYbI2OP8A6e5oGt22Yu3NoXF36Tdm00NeeinBhDj/AG671yGSvcba4p7r3GyNhvo3yQxNimeaMhdJI9jOq4ggMDt3HTRMGEt37b90x3eUhsrcZK3wz5YslkLaot4pbaPqXDHPmEWsfDh6j8tahMGFbJ9hd4YvDNzOQxctvji2J7pXOjLo2zisLpomuMsQkHyGRoryUYFWTtXuGO8urJ9i9t1Z2f8AUbqKrKstDG2XrH1Up05Gu011TAuN9ve9HYiTLjEy/wBPjtxeGUujDnWxaHddkRd1Hxtaauc1pDedEwYbbsH2tz3cuQxM1xZzRdvZCcxvvY3RNlMTCWySwxPJe9jHCjnhhaOZUxBEOJcKOI8CR9xUDxAQEBAQEBAQEBAQEBAQEBAQEBAQEBAQEBAQEBAQEBAQEBAQEBAQEH0DG+1ePu29u20/dFtY5nui2iucVj5rW5cw/USvhhjkuGBzGF8kZbw0U4HIXuGNlZzPuZ+nkLa9lsbiwMb6sMLfVJ1qdI+urdtd3PgowMn9tZ+PEy5aaxlgx0L443TzjpbnzVLBG2Ta6SoFfQDQalMDbdt9mY/J9uX/AHDlM2zDY6xvILAl1tNdPfNcRySto2HUDbE7ipiBV7s7Ovu3szbY5s7MnHkLaC+xd3aNeW3NtdN3RPZG4CQE0ILSKghJgaWa0u4J3280EsVxH/iQvY5sjaCp3NIDhpqoHtzZ3lrKIrq3lt5XAObHKx0bi13ykNcAaHkgu3fbWessW3K3tjLaWT5/po3zgRPdKGdQhsTy2RwDSKuDdoqNdUwKdtj7+6IFrazXBIcQIo3yaMoXfKD8tRXwQX7ft24n7Wuu4GSt6VrfQY42u0mRz7iKSVrgRpQdKlOOqYGsdBO0SF0T2iE7ZiWkbHE0o/T0mo5oM7izvLZsTrm3lgbO3fA6VjmB7f4mFwG4eYQQoCAgICAgICAgICDtvaTOnF932O51I5JWtI5Uf6Hfg5KW6dlb+U/m1rHXq2a/5q8PfHFuO8rP+ndzZOyAo2K4fsH8rjub+BXF3Oro22r5S97sd/1NFLedYc5LKqRDS1lOSRaxDnvdXfItIq5b3QOeStIhzWuwFXENaKuPADircmWZmcQ3eN7XuZy19yTEw8Ixq8rmv3UZxXjL6Hsf7d2bI690/Tp+P+DucL2hbQTshuC3HsI3SPeN0gbStSPE8gsraN16deJvxxFa85n8o9s+C3cf3L6Z6db6WrFtnjPhHvn9kJ5IbWAP2R7ww1EmpcQD4cvFfR9j6f01i0ViLT5zE/b4Pzj1X+8u+7yZr19FJnlX5eH5vDdXjP1rUhu0Ha8uI4ildF27Ow1zWa3+a08cc8/fwfM6b9N4mZmLezm9tBdOD3OO+ugeQW7jzIHABdN64iIrPL8P8fDmy3TXPDh+LNtvDT6iW5O9pqY2N4MHOvOpXDXu98TNKaptmcZtPj93JrXo6f2fbgjGQt5Iv0i11KDUGgrzPNdle0zFYmYjHl++fNn9G1Z4vLS3iu4uobj6WOR9JHNBO0NFXbdDt4a81n3m3bp/7VJvMxz5ceXGZdGuIi8ReYx7c/fiOaaV8QBcZB0mgua/j6SKbw3iufTXf9W15jp4x1RHu+3sc3TOemOPFQbkz0IW/VP+mjJc2N7AHSONPUK8jpquy+iJvN6x894xNvKPD8/Dxd19VsTTp+6eFfP48GyZ1mSboJBDKNWyV2/Gh41PJebfTS+yIvSZp+meHVE/5c7TMuLVaYnMTiY+A23EsMjKsoDV7SQCW1pQA0/BR/UX0bJjM2rnlFfP+a0JrHDqjnHtYCMvlD2hoFCKka8V2xqtWs9F8WmfhHnGP2+bKbYjCa66hlYZZRKSxu4Bp0oKbeA1Gi8rtvTrzExmNdInxmJieOcx/pz/AJNtlpmYmZ6pxHs9mGVq7GG6c246jIiDI0tNZdrQdor8upIqSFz91q7yNdYzHVW3/L7/AN0e3DXV9KbT1Z6Px93lx80mQlsbyINjiFs/phrmtd6XAiheCdd2o0XR6dO/Xa1r3nb83OYnNc+HLhEcePA27KWxNa9M1x7p/wAZcreCGC5pA+QyR1b09xaDuGtHGmvkF9FE54zE58nodvNra/mivTPjz5ez9qayM1nM6MkOjLCPqA6m2mtHMOulfBLR/DMTMQw7jp216uVs/pxz+KeN94ZXxvNJXkBtwWNdG5nHa4itKjxUV6eXHjy/yY2rTEWjl/LmcxP28lu6gZFauayBgc6tGtG2rga6BTo2VvXNf0+Huc1LTN/mmWMdyxxHWhcydjRRrta18CDrRc14taeEx78/hOE31Y/TMTWXsckc9wTazPimYC1wbVuh0Id4+BCts0RaJresWrGOnPFaJvqrx5WTXf00sLQ+NsTohtfIXaHX5qHQeHguXZ22ysWrONlZnhE1j5fZnm6uy9S39taJ0WmlvZM8ffCnPi4iwASNeHD1Aj0j7CT+C8i/pMbJn6dba7+U8Y+E+Hxffem/+wZxFO7p118Zjn8Ycvl+zraQl8NIJTrVusbq/sXn3+tonGys48/8X0tey7H1Cs37S8dXl/hzhyV/jL2xk23EZA5PGrT8CtqbItHB8/3fZbe3tjZGPyVVdyiAg+o4XHXncHaPZTcHkrfGXHbl9fHLXktxHA+xdPPHPFfua9zHOYI2UBZXVlOJCsls8HA/MSe3eZsMpbCw7Xupv6/dTXEdu63dHkn3j7t8cjmvpcQPBaWgkkbeKCft/wCj7iZaOyNvYzdpfX5CW2zNvfjH5PAw3Fy+R/UDntD20d1WNMbt1drXV0QUu1sjj4M97Pht9H9NY3F2ZZXPawRtdlJiHyAn9Peza71ckFf25yFnHj+1vqLqNj2d8R3M3UkaC2M28YdK7cdG1Grjooghla4+87hwnajsFlbfHS9u5PJOyl9JcRwusHTXbbiK/LXuY5zOm3RzK6t28aKRyPt1cxRe6XbdzPctMLM1aySXkh6bS0XLSZXF1NoPzGvBVQvXl8x3trnIPqQ6afuqGcxbwXvYLa5/U21q4biPV4qZS7zM9wYO07n7qyNzcwzWUfeHb97IGPbJ1LeBs7pnsAJ3ho40UjTxYXLYXvOHI5LOWzcZk+7LO6gtY7mKZl/GLl8oyFWPcGRxMf8ANJT56cigpujuu6+2O7cLjp4rjPydzDKyQy3EcT7q02Tw72Plcxj+jI8OIroHV4IOosu4e2rrv3uCyvchBPZWGPxWQN8JAYrnJdtwRdQRPOjzL+qxp/N9qCllMl21nM12Wb7JNt4+6bpmc7jmhmEDobttsyzEb5RrCZLiGV24/KJK6IIMpmp+2ezbC5dY43DZnGd1WuSZhcfOZpGwRW0tHzEzXBdvLdta1pSvFqDZQ5TtPtz3HxGDs7m0uMQ23zF1bXEku21bd5yKVtoyaSNzdm2AQRPcHAtqdRRBxfuJc5C27XwmCusXicIyK6ur2LFY64muriLqsjjdJO+Se6axk2wbGh9fTupQ6xKJe4fC5DuL2miw2Jnt35GHPz3cuOluYoHmB1nDE24pK5jSyN9QTXSteFUhLqs8zCZ/J935TCxWPcGTjvrG2ba3t30bP6eCz6U+SDDLbies8ZbuLiGtO6mqkZd5vte4rrvrB4K6tLrI3/8Ap28s2RTMjju7ezsRHPHA+VwBMb5Gu2OduoDzCDDt3uiy7Nh7ivM1dwd13+PyeBbHMJtwDoYJmSOhIP6ptI6xMe07Q8NdyCDKy7Ux1t2zm8Xezx5jFw9yx3mMnGRtsa6dotTI2U3V1ujm6sUzRIxnrjdqeKDUd8ZXNM7cyx7jgZZ5S/7vjyeQxEUjHNfA+y6sZZsc4SRFr/Q8Eg8aoNl3O1lplfcvuq4vrafA902UkWBdHPFI68feXEM1u1kLXGRv0zIzv3NGzbTwQZX9rE6/7h7nde2jMTkuzm2uMkNxCZLi5FhbxPgZEHdQPjdE/cHN0p5hBUtsnZf60wT3XcXRi7FfbF5kbsbIcRcDpE1oHb3U28anxQX+2LX6/ur237qs761hwWKxtpYZCaS5hhda3NsJWTwPjc8SVme/c2jaO318UHxF3zu/vH9qqh4gICAgICAgICAgICAgICAgICAgICAgICAgICAgICAgICAgICAgICD77ib7K2937Wx2PaMWbfJh7NrcqILh11bl95cNLoZ2u+njdCP1GufGdp1Kslq8Vjba0GPxtvJHmrS39yHQxS3L2iO7ayKNodJIat/UAqTTVBrfdm6yFvgHYnISZnKzS5qfIw5TMWVxZttonxuj+li65cS6Q+t4bRvpFEklB2NPcQe0XcD4MFB3A857HD6K5huLhjR9Jc/qbLd8T6jhWtNUhDqMrjci7uxvcAlvsLfR9oR3+R7fxzWfW2sZeLNtjZB7XOtozGWy8N8bC7jVErDbm7j7p7JyboLq3v8A/Smaf/8AMZBdXY6LL7o9eUsjLyxtNoc2rRQckGr7EvsllpPa6+yT5MretyGajbPcvM0/Tijjkb0zJudJJE5xkij/ADPoBxQcx7n3V/HgsDhci/K5G8sJr2Z2czFrcWkkjLkxlttELkukLY+mXuqfmcaaKJJW8LP3vb+0OIl7UN6y5Pcl22WTH9Tq7/prUwMcYvVtL66fKTSvJIHRd2/QQ3/crrbpx28fe+HM5ioImzi3mNzTb6QBNv4KRFf4fO2p9zLp+Oc76juuwZaQ3bTHFcSf1Kd7WEybWljg9u51aUcg1/uZ/VMz21l8xLcZiwjs8xGcj25nWtlZFd3IkbTHXVGuLIwwtdFtbRu060CSS+RKqBAQEBAQEBAQEBBNZXT7O7humGjoXteD/dNVExmFqWxMS+r+7Jae6GXjPkv7O2uQfHdHQ/sT1Gv+7nziJeh6Nf8A/b4/ltaPxcFLIuSsO69laR61rDkvdXc6pWsQ5bWT2OPub6bpwN0HzvPyt+Krs2RSMy27Psdvc36aR758Idnhu3ILUNc1u+U/9Zw1Pk1V7bs93dzmPl1+f25voO67r0/0Smdk9e/y8fu8I9roraS1tYd0cfUuQ5pbIBv14bdfT51Xq6/S70mOmI+ljFpmfmn2+z3R978w9Z/uvuu/mYtPRTOYr4fHz+P3K80gmvg3cXPaSH7qva3mSXaDefwXtatXTSKxH6fL5fg+ciZik2n+L75/wZTOvhEY2toHNJMzSDSnCu4a1HktddI48c2mWda0i2Z9nCVcy3zbRjKj6lzmxk7gHBv5qAVoQOOqmdETaLTHzfb7YbdGubzP8GJn93wyszstCxz5JCWy7Q2jtug5DyPNVi9pmYiI6fynxz/gw12vExiOMexhPbmRsbP+k87ZWDhQasoRrooi0TNorEdfPxTr2dOZ8fD9rOQWcTYOo4taD+m1x0LwNFMfNnl9Tln3/minXbqxHv8AcimhhmjuLeNkjXuaHP3EBpc7Xa2h1qVanVjN5iax4+cebWt5pNbxMftTNw5s2RukjP1cjHMfG5xDmkUBY5o+XXguGPUdW2Zxb5Y6fm/hmPOJ8cePktvm8cJ4R1cvH4+LYf0WXaxssccckgpR5BeGtbX5RU05UOq8bb6zSNkX12vOuvCZxwnjw4z+Ps+DWnZbcY4ZtPCM/N5/pjj+3PBRNndR3IZdO29F5HRaNpDacHDxBXtz3tNlJnTMTmJmJj7cXLfFM1mJi3jnz/YruANy64dNsY4dJsQ0oWOry4kkfcujXExWK9MTOOX8Me1bq+ToivHnn3/sZxXNxNeObIykTW1he2pDw409R8jyWF+3rqraKR83DjH5/D8kbKVjXExObeMT4PTk4w50e/a0v2u1od40aaHi3U+pZ17GsxMzWvViYj4+X24kaL9P4/b2+xdjmjHWifG2Z7otKuoWVIAcPE+S4+71bbRT5prM3rmfDhWeHuzxz7MKaZisTM1zmMR7JzHH3tYL9zH+iDo2gpG9rwC5pJ0OnCi9WO1pMxNpzs4TmJx1f4fk3nVExMZ6rTx+371iOKKYiZwEzdri3qgEDdoNoKx7nuemfp/pmMdP+M/y+fixi9qRMRwVr7Ftlniljk6Fy0bWHUBw5DzFNFtorbp6rTmeeft4N+372aUmkx1Un7f4rdhFB1XTuaAZB/mYt22hDafNTkRUeK5/U7z04/Tx/XjOJ8Ph4T5M+vj02+asZx4M/qKvax8QiY0gOuBU0A03UJ4lYU0bZ12tS2Zj+GY8ff8At8YUxSceH24oLuOMtleYyQ3aQ9x9NWn8gFSCfFepprPCZiMzx4eH7zXeYmIifP3/ABR2mYxb3SRPc5kjHNo/QNoQSQTzNaa1XL3Vb2v1UmLRHOs5j4xaPyl037G9aRMxPzcvh7HkTnf4IdEx8lTDXVj214DlupxXTHRb4R8YZWp/FicRz84/wexSC2q0wbd8lD0jubuI4bTq3gqRrm3TPVOafj7/AHovH1OOeUeP24pHuNw3faeoxilzDIKgCuh01B+Oi4+5mvXFNscLT8uI5+/zlt22y+ieuvVW0ceqs/bgqXGLiuYXAMqDUPhkpx8AvJ7/ANI6LxOnnPHH7n6J6R/fNNkRo76ItE/x+H/NH7YcRmu1Xwb5rIFzG/PAfmb8PFebr3znpvws9rv/AESIr9Xt569c8fP7vOHOftXU+dEHha08QDTggFrSakAkcCgFrSakAnxQe0GunHig8oDyQC1p4gGnBB7pzQKDigUA4Dgg8DWitANeKAWgihAIQe0HggUGunHig8DWjgAEHtBSlNEHgaAKAUHkgFrTxAPxQC1p4gGnCqBtaRQgU8EHtBppw4IOjwve1xjsMMJeYvH5rFRzvu7a1yMcruhPK1rJHxPgkgkG9rG7mlxaacFORru4u4Ml3BlX5PIln1DmRwsjhYI4ooYGCOKKJjdGsYxoaAoGsDW1qAKnmgbW1rQV8UCg8EAtaTUgE+KD1AQEBAQEBAQEBAQEBAQEBAQEBAQEBAQEBAQEBAQEBAQEBAQEBAQEBBsou5u5YrH+nxZe+jsNpZ9Gy5mbDsPFvTDg2nlRMix2l3Tedt53G5SKMXcOOuRdNx8znCB79pYTQfK/adHgVGngkSN7le/sV/pnJ4DCWeQZBmpLeS/lyt8L0s+mkMrW27GxQtaS7i91XU05lTky1faNp39cC4Hasl9EwOY25daXDrVjpHV6bC7fE10jqHaypceQSB7g8J39f5O8v8U28GUsJenfXnX+nuIpn7htfLK+N+87HAitdCg1d9d523yE0d5d3Avrd0sMrnTue5rnkiZu8OdUPLnbqGjqqBsOze7p+3Mzb3r4TfWkMVzAbJ0rotrLyIwyvgeN3Rl2uq17RxATI2PcHfGOue1v9MYe1vo8dJeR5CefK3gvZ+rFG6JjIgyOGOJlJCXUFXaV4KZky19t3vmLLte0wWNlmsH2t7c3hv7aeSKV4uooYnQuDNvpHQB481GRovqLjoPt+q/oSPEkkO47HPAID3NrQuAcdUFm9zebvmCO+yN1dxtY2NrJ55JGhjDVjaOcRRp4DkmQyGbzWSjhjyOQur2O3G23ZczSTNjHCjA9ztv2IKSAgICAgICAgICAg8OoIQfVO/5OvhOzr7duM+HjY53iYnbT+1X7+M9E/wCl0+j2xGyvlf8AOHCyOXJEO/ZZWkdUrWIcd7LeKxU2Qm2t9MLf8STw8h5qm7dFI9rs9N9Nv3d8RwrHOXd4/HMtYY2wwVjqKDgP7zyt+y9Pi8fW3zinhHjb/B1f3F/cun0un9L2uPrY4zz6f32/JfhsaP33B6zgPQCNobX+EcF9Nq3x05rXGJx4Pxzuu9vttNpmeq05mecz75U55HNt54gWidlBI5o3E1H5a/w14rorEzGYjpaaqx11mf0z8Pv/AHM7RlpbSOt4nPurh1HSMqCB8daLKeu3VXwz4/j7U9xbZsiL2iKV8OD2/wAhdTRy3EshkMUlLh8ra1dwo0ilQPJX7fRTRTFIita/b7SvFZ2bPm42vGYxP5/bgkuRdOkio0NZHWQvpV5LxQNAHA66pW9KXxFsz7Zy5dXRETnnPD2cHl/HbsbDdSQiSRtGubQkfHj9ymnTaJiv8K3b3vOaRbELQjxrLE3hO0sLXBnLa4Ekt19TgfJefTuNkdxOvEzTpn5vK0ccZxy/yTXXa0TWJ+fOMez3ozEyeZr3sf6ACyM0FCP5ftXfEx0zEW4+Ps/ZyYRea1xExx8ViNlnaxbyS6SQ7pHE0YZS6g0H8ugXl9zTuL7o6Zimuvx8I5xyz7PYv11vGMTMxH3faFyxyf0UxebaK8kJBayYFzQ6nGlRrrzXH3/pVu4xFtk6tcVxmuOOeMx7Ptxa9n3f0pz01v8A8XH8PFDPe3j5HTOe4TPe95kAodzh6yNvj4LnjsKWiNUxETFKxGZzXHhw8/GVJ7nZ1/UiZi2ZnMcJzPtVWCeZgkbGQ+jnEOrw5u0+zivZ2z2+jViZ/XjGPHH4MunNpjn7kbrWeO72vnEpB3vLahocGnaGNIqQTrUro191nXmkYvM4xPhPLn4454y22TSImI90T5/bkxlEkrY4Iw+Jry4ucNKNb6iKj+LgFM0+abTxvEY4TP24qa5iubTicfnP7kps99tHcmVpdJwjru27KaVI4HcVjXv87NlZjFdVY4+23hHux+S1o6Yj2zPv+37k15Bc2d6LYwhtfWXSHa4xciGtLuI1WXYd1Tdp+pExbj4ZnE4419vFbuO1nTaa7MxMcv8AHyZiSJrHkRxvbI8OfC4auDRVrd1K0NaVWNotE06rzW0RavX4ZnhMY+GePCOSlNvTGP4eqOHjw9vh7cc1ZkdpuMkMbbYOOgYSRofkHHhSi6qfVjFNkdXRzvy908PH3K7dk2mc/d73k9LkcDDI17tpIOgpxFOWq10VjRmbTnP4R+5ET0z4TEx4MGunguG9Zu7rgmlajeCTTaeTvBbdzpjfr6c/dP4LYrMZjnXzjwe5G4ju42zRE27n6Qw8nEAVYQ74aqnZdtbRSKRMzHtx5z+z7Q2mf92Z6Y6fHGcR7YW58cG2FvN9SHF5c0hlWyRuZT5qijtwNfBeZ23e7Ld1trNJxTGPbE8p+HkpakVpXZExbqzmvlj7c4aG4wjHbnuuNjXfPKPmNfUC9exNeqOUxMx7vvdmn1K1ZiOnOOUfhwWoX25DYZgz9FzGRUFPWRTe3m0aqdtZm0TGOHj+xzbItxtWZ+bOfd5T5sL+4vmudamJronMrE5lQRX5yPHXXyUV6OqZjHzRHKWuiuuaxbqnNZ5T+DHHPuYxscavLWua+Ru15bX1f3gr2rEREW+E+1Xu+i05iMRnlE8PZ7m5xrrH61/11JLdwp0y8xtJLCWbXcjXXwXi+pzvnt4to6ovWY8OqefHNfLGY4KdpFOuOuM1xbxx4T4+8zEFtMyCOKIxsaysUz2gSncSfUW6ObXxXlaOwjuK3te1Y29UY6Znpj/TieMS+m9G/urZ6fNaRE27f+WcZ485rL573D251S64t2bLgCr4xwePELkzfTedeznD9A7vstPe6v6ntZznnHn+6fOHIkEEgihGhBXU+Xw8QEBAQEBAQEBAQEBAQEBAQEBAQEBAQEBAQEBAQEBAQEBAQEBAQEBAQEBAQEBAQEBAQEBAQEBAQEBAQEBAQEBAQEBB2fbPa3bGQ7H7ny1zeyy57F2bbqzsImlsULPq4YDJPIfnc8SnYxvAak8ApGOIxHa2M7Og7n7jtLjJuyd9NY47HW9x9IGxWjGOuLh8myRxdumayNtKVqT4JA97jwXaPbXcd5jr2O/ydlIy3vMRc29xDbONpdwNuIus18M4L9sgB20FQUGGHtbR08WSZg8rku0G3scTbCK7aZReBrHet0UNNz2VDP0214B2hSEuo7smy9nmO9LWfCR91xydyRS3N7SVsIuBHOGxG3tXh7XvEzmg76AgjUqRw3fOGx+I7zyuJxe51pbXHSt4ieo9hIaTCXfmdE9xjrzIUShNnPb3unC2gub2CF7WzstLmG2uIbia2upASy3uYonOfFI7aaNcOIpx0TBgz3t73Vg7MXd7bxPjbcCyuW2s8NzJbXbgS23uWQue6KUhpo13gRxTBhlmvbfu7DwslurWOUm5ZYzQ2k8VzLb3koJjtriOFz3RSvoaNd4U4pgw8zvt33Tg4GT3sUEkRuRYTutbmG5+nvHCotrnpOd0pNDo7wPgmDD3Pe3HdmCsLu9yUELG4+dttkreK5hluLWSQkR/UQxuc+NshadjiNUwYbnH+1WSgxeevs6yOJ2Nwz8jHaw3ULrm3nc+LoC7t2l0kYfHISGuA86JEGGkvfb3uiyw7srcwwMhijhnurcXETrq2guS0QzXFs1xmjjfvbQlvMV4pgw6Idt+32Ut+5MfgmXb5e3MdJkI+53z7re7dAWNe19sY29GOZzy2Gjt1aVrqpwl85VUCAgICAgICAgIPpPcc3V9s+xpwPSwXlq53myQED9q6O5jOqk+9XsL9O+8eeHFyuXDWHqbJLK0lvLpkEfFx1PgOZVr3ikZlHa9tbuNsa685fRMLioYIWtaysMelP4nef2qPT+3pttO3dPTrj8Xu/3J61T0ftY0aP8Av3jh7P8AVP7G+vALRggkl3va6ro4/U0PPIig9Qpquvsr233m1a5pjnflHu8onPCH4p3XVMzF7ZvnM8fGfP2+aK4a2aQxMuWTyOYN0rSaMO2tKupq3guymy2qudmv6dInlwxPHn0xljbXPVHHqz74+HHH25NEcXIyfoQyj1upPcbvUWuZU7hTy0XuabRekWrExnz5/byds93Ex1WjlHyxjhz8P2omPZjrOc0o57jHHICCS0cDpyHh4qltfTMWzjH5fb7cWkxPc7Kx5RmY9v28eWFz6eV5t7iojhi1ax3pJBIAcR/EaklbRsraemueEZ4e1x/UrXqrztPjzby7Fx+mx5IiEZFsQA0lu4gO4VNfNeD6dOqs3muK2z82bZmLR4TPLHnjgx7jr+WLcsfLwxmPt58VHr1kEIZo6o4V+Xm6ugBXra6RXV8tp8/COfGWc04dXk11xaTXEkUshdvq4G3cKsbTWoA+GmupXRfZWJ58fw48nbq31pE1jGP5vH7flC/Ey8bbtuJInmQjkOZO2lRpw4rzZ9R122TqiYpP4/bm5r64zw/R5+BJK1wjdEWAuJEZdUgmnKnNd2vXWJtH3+fvlnFJjMTl5aSNe7c2dm6MVeWir3bR6fDb6qhYdxpma9MUi0eEZjEfb282lq9POLR5e9bhj6jJRoHtA2akFziQKNFDXQnReX3EzprXp/ReZzPPFcTPjwiPcpSkWz54/bH4to2S2s2MbHC6Z13bNEzSaOa0ODpSOI9TWaeC+e2btmzFrX/7W23RPwxTPj8szy5S9as6tWIrTPXrr1Rn25t/1RHDy96hfyWZuXOt5etbsAAlDaEN19NXVJ2/LqvR7LZs116bR0bpnlM5jP8AN5R1fhLj7ytevFJ6qcPDGPZx8uWWsbaROJLa7TrG0/KK8tpPLivqNm7ZS0Zx04/HHm552zjEtjY2sr53xxhm6Jjpamm0dIbjTly0C+d7zvdc5+pnoveIjhxzOI9kxwmM+Pkvo02vacYzWJnjPlxQXs+9sIDP1trm7m1dUNFQXk8GnhQFen2Ou3b2vXP+3XE8sYzz5c8ec+aszFoz5c+M/bKxBb9W2+oAcS1u6f0k9J26jGlw09XIrh7vuKW7mlIrEZtiOP64mMzbp/0ytGnNJmJzERx4Tw8uPta6BsNvujjYWt6lZKngXfmaPCpXvxSb68Z4z5cI9v8AkpsvbZxtPhw+HmibeSWu51zC1tvI7Sf/AKwpXa1zeGqw26Pq7It1caxy8OPP8vtlvGut69NON/w+Ersb3XEjpC5zy75ZRWpB1HLULHubT29aRrxSkzOc/p/wmXPaJmfm4yyHRDjFKyrnuOwuO4gg1NBz05LPd9adkbNc9VY44jhExjh+Pj7UV8c+zj5MhA58ZkYS9gftBBoQTUj08aekrltt02nH6LzWbcMxEY/m+JOu2JmOUTj7Qq3to23imiMRaZiOq2u0ndoNOIBC9Xs+5p3HzRacRmPDj58vJpH1K3jq4Wryz97fd1diWdjg8fmsPI+8w8wY1s4AdNbz1/VimLRtAB4Erk7H1Ob7ratkdOyuZjHK1fDHi9jue3mKRu1z1a71+bP82PJor2GS3t2XbGmcxet4YRXbShLgOHHRaae51ddtUZjyrMYzn+Xzw8nTp6+EzERb8PLPkvWYtZbK4lMRmkjax7K8WsdQbgBWhBLfvXjd73O+m+tP06r29/V0x+n4xnhzhv2+rXGrZNuN68McfHhNuH8s458Jy1uRMtuaPZ0pYnAnqA7XNcKbfJfR9lal9cWi0TEx9vH4ebDVqnq6Zj4eME9rmb0sONtLp/TPrfFE+SgI4bQDVVmNOusxaaxnnmf3uvtOyvOYtXq8o/bnwZSdtdxGxEs2Lv8AfWrSbaT0muoI2j0lcXqde37jXGL0645cY+59J/b3fdz2PddMVn6Vv1Rx/wCqPbH4w4DuzBywPdd9F0MjTS5he0tcDw3UI+9fNdvs49E+D7X1nsq2j6+vlP6v3uYXW+cEBAQEBAQEBAQEBAQEBAQEBAQEBAQEBAQEBAQEBAQEBAQEBAQEBAQEBAQEBAQEBAQEBAQEBAQEBAQEBAQEBAQEBB9D9uMU2btXvAPyOOtJMtjmWNjDeXsFvI+aO9t53DZI5pDenG4hx0KmEwhsLW37n9vsfgIMjZWWawORvJelf3EdrFLZ37IqyxyylrHGGSA7m13EEEAohrPczMYzKd1vOLm+pxuPtLPF2l2AQJm2Fsy3MzQaHa97C5teSSS5/H5bK450j8de3Fk6VuyV1tLJCXt/hdsLaj4qAsMrlMfJJLj724s5ZWlkslvK+Jz2nUtcWFpcPigitSBdwudMYB1GF1yAXOj9QJkAGpLfmQfZ73K9t2d/B3N3PJhrvNWeYsLyxyuBmBlykDLkPupryzjc5kZ6Q37nMjfv0oalWSjzXdIw0093LdduPxV5nLK9Fvho2y3d/bWty64FxK5j3GDYPyyAOc5xFOaZMqLHYntjvn/V133Hb3mNuO5bfI22Ox8wuTdWf1Ek7ru4jY6sLoGvGxkrd+4mgHFBWljxva/b2fsrnMWGTn7hzGOlxv0Vwy5/y1pPLM+9l2E9HcJAwNko/V2miDLO9wYd+R917ht3DcNyOTtZ8eA8O+qjjybpXdL+MdPXTkmRs86cP/XvcPumPOY+bHd0Yu7fhoWXLHXUr7qaCXovtwepE+IMLSHgVI9NUFTPOwt/2zkbvuS9w+Snjx0Q7f7ix0ohy1zcsbGyK1vLNryXNYwFsj5owRtqHnRBx2RzNxD7d4XDWstvDa3dzd3WTht5t1xPLHI1sBvI9rSxsbP8FpcQdXaFQhyqgEBAQEBAQEBAQfQci583sjhJh/8AA5i4i+yRhcF1246I/wCJy0nG+f8AhhxznhzQ4cCuGIevNsxl13aGJeY2OA/Xu3BrK8m10/tXFvmb3ikPtP7f7WunRO+3OY/+MO3uri5t4n2liGGAtazUULum6oc6n8xJ1Xr9jo0bJrO3+Hq6fujx+3F+L+vesz3vd7NnGNdscP8ATXl+9Se18rhLOXNe8h8wZroNTodV7mvdXE11x09NflieEW9v4PA6+PmvttsRa4EXgkD7pxIbZMaQWDxLeZI58F4/c7u73d3Pb1rjTiJm/D5v+GfDyxzejXRpnRN52Z3TbEVnwjxmZ/JqixlxE2WTdE973P1btIcailBTkF7+vNLRSsfLWsc+f29kuG1praYjE+5GxvShjglh3z/M9wYCCa0Br481tGubz1RPyz4ecrWnNptWcV9603qOjY6Nm924AAkOLgOYOnErK1KUtNrT0/L7uEfu+9jWubY801wYg0OO6EbRuO6pBAG7UU5jkvM7Xt4iOqZre0/p8Oryz7vxRn5sVj/ND9W9zttvCI2SBvUaAWh7Rt9XGla8vFddu0j6XTst12rmYmecez9nxa3nznHDHD7fFnuD2ODZRUcS3WhOoWPTaNmbRinC3t4Rx4e//BhjGMwmq6NgEh1aNQNa050BWnbxq2366xHCfLj78zx+9FonOFSN36m1o2RtILSRtBLtS0AeFV07pjjNeNp5Y8v2/bDS0cMzxlibV4vmTxxhjS2kjmmhJ14t4aaKadzExHVGLWzw/HC8bYnX0zOeP24tpYWUUl2wBrZXl7WNj3OaZASaDQGg8ea+d9R7q9u26oia4zabRx6Z5WzE4+Hg37PXWdkRb565/Ty6s+3H3orp4+nc7ptje01aWg12UoG7fxrxKz9O1zfprmenlnEc+duPOOHCPCOTLZieGIif2fb4ooZpI5be4iFSHt6Z2hwLtwppwOpC9PuO3rsidW2cViszafHp8p8vNnq6q2iY/VE/kiuZ7lrLmYNYZgXFhA9NCNSQOa3nVqmKxWZjp+XnOeXD/PmtSItsjq8eaAy38sohe6IR3DS55jqx/TYQBSmnqoCtI7amv5ornE5jM8Zmffx8W8zris3jPVGI5RjPtTRvjifHvDGvMnUYxpO14FTX4EGhXT3VL2p00nEzwmeeOHh7fJzRnOcZiPP8lmxnmoYmSmFl40tuA0PLdu4fMacuK8vvdMTtjbesT9H9OcRPVjhMe3w48GuvbemYrbEX4T7ufJVvWOFy+2gmkkjeNrZGtDGtZXbu119XgvQ7Lbe2it78LY4+PGMqzFK5mMTET/1fBBcSzRwEODXtiPr4ULQA1u+tdamtFvW/1KZj5YmPj7f806qxa3Dhn7cGdtkbj6aSJ0UYvS0Da70gagtLfCoC4dui9t9LTnorHw4cs+fnHtaX10rPDjrnx8Y8/t5LTIWSWeySJu6N4f1nPJkaXNIABrTz0Ci17a99MW+W0T8uIxPtjxzxxxlj14rPTHjz9nljyZP+shEEks+0vDek4UBLKlrdRzNFzV09tutesUn5bz1Rjx4Znj98RyTab1mJ/wBPDj4KNteuF+36mVsnXBAicDWoG0cDWnJetv01tTpi3R4/LjzaWr8nVFc9PjLfdqd2ZbAGZuNnP08h/wAxZ3A6kcmlaPY/yXD6p6dTfWJtw6PGOH3eXtX09/u0TmuMTzj+Gfg3j+8+27ucDIdmWsm/jLazPt6v4/IK6Lz9nY7NdYmvceHDqis8PHEy7a9/214zbVXq/wBOY/L8kzO9+0raKQWvaVtG0EseJ5pJXHbQ8taELi3en9zO6tbbJnlMTiPHy9vmv/5Dt61+TTXj5zn73t37m5WGNosMTi7eWXa/dFA156VKAOL91S0qmj0rRa8R1bIjjXjw+eJ4+Xhx/a02es3rxilKzPHMRn4S0k/uR7lOuHMuc3NF0i5nRhZHDua7g6rWjVo4Bexq9I7OYi9aVtSf4s9UfbwO59a34xxrPD2dM+WPJ7H397gBjOjmryRrQHzOlf6w2lDoNEv23p+vEbNdI5Ry4Z9kuX/yvcWm3zzwzy5f5L+S9yrue1ZF3bibXuDBy0guXOa1lywubUOZK2hBoefNfL9/6fTVaJ1zNbTnh5ceHHx4fhh9r/bHe37ulqWti9fHwmJ84fMPc32vx+Hx0HdnaVy/I9nXr+luk1nspz/0J/L+F3/Am/a91N/ltGLx+Lbue2tqtNZfN13OYQEBAQEBAQEBAQEBAQEBAQEBAQEBAQEBAQEBAQEBAQEBAQEBAQEBAQEBAQEBAQEBAQEBAQEBAQEBAQEBAQEBAQKBAogICAgIFECiBwQKBAQKDigUHHmgICAgICAgICAgICD6BYg3HsblGk/+45qGRo8pYw39pXXXjon2WcluG+PbVxdkDM5kI4lwaPgSuG04jL1e2rN5ivnL6v28z6edskbWn6ZrWsa40BJ0/ZVcfaa4vF7Tn9Phz48OD63+7++nsfT4imOrNaxnlw5/k2N7f38WQuZyGWkVw3a23AcTtlHDcd2i+k9M7HRs7bXWf9z6c8M84tWePLH+L8P7rub3222THTfZmbeWLex6HW5ZGGl+3d+u9zW+nk2jq11FdCuC+61L2vOJnjFP1cfPOeGM48OTlitZrERnGePL8Pg8yRtJL4yWJc20JqxrtHUpwPHWvmun0y+22iPqx1bfCc8OFuMxw4R71u7tqnZadcYpPL2NbeStL3hx2xxbHOk1Jc5pq1o1+/Revp3bJpHXHVf2fjOUaacscZtmMftT2D5ZraOU1Mr2N3AaHU1+9V22ti8ROIjjmc4jzj7cmW+kV2TWOUSxkE8d1Jb9FzLlnpldJoGhwqA1vM+S01fT26eExalvHz+Pva7dE6+F+Hs8fj5MTJFJDM1rqOkaA2pB276xktA8wtp7eI6cVjhnHsUis1tEzHKfy4o7aWNlvBFbyGU7HRh51AeGVaa05EcFW3bZ4+OY4+7hj7vFpsiZva14xxzjlwys464iZHIx7d8sDGN3enYZdHEObThtqCuDv63mvy2iItOJnxxj+GfDjx93ItWtZ6pj9XGsfHx845oMk5zpYryVm5kb/XGRQUk4v40FF6OjVGvXWsccR9v3p0W6uqucTbj93guzSiVsLpA1roQ50YjAa07hT7dF5e3sp1Ut9KJtM9Oc2+PCPZ4Mp3Tbhyj2QotkAvi5sf6E8od+q6rSyOno5E1oV2xomumImc2rWeMR82enwjzdHVXhP8vh758W0kLInmUDZIXMli2GoDTVxFOPhTVeLa/1KzFp/wBvp6LZj57Tjnw/1RPV7WU2iturGJnjGOUNllLTpATX8sn9TlDHRRPa3a1hIazeATQdMcF4/p+++3Ovt6Vjt6z81q5zNoiZnE8OqcvR77t411i220/XtGemY5RnEZ/5eMYae4dHC5jC8ODaivBnUqSdniCF7HbRu2Z2Xpnl78e3znGeDy71jlWc4+33Nfd3oiYHtcCBVxjjod0QFHeQNSve+nGIxGcRnj7J4R8Gnb9vN5x58Mz4T4OemuCy8bcRSubMWlr2n5W1NGtH/d1VbzjZnPH7f5votWqLaZpasTXPOOc+c/fwy2bbm4kjeTtmc0NaxzgN5e4+oNpwpVq6ozFs83kW1UjEca55+WPCfb4rrSba1dIxgilj27WOcaEAmh3HSpVNlIn5bZmJ6vd9vJyfr2Rxmfbj7ckti6W4fJJvLumaGjdjdpbU1qd1QdVy7ts9vWK0iMWnHsif3I3UiIxjjz5vIbNhuJjM9zWyk7CAPSS3k3gaeKi/c2tri1Ijq4Z48oz+9MboxXhwjn7V/JQ42THS/TxbHwjaZXk9WUUJ3Foq0bTQcea8jsO67n+q6d0/LbOIr+mJr4Z5zE8/e3m2uYjo/hnx8c+OOUYae1uY7fGGV0gmkiDpnsGrqE66nzXu7K2ierOY/wA/zN2qdm6IiOmLYr7OTZMEd3GCI3PBG90Tm8KDcSR5Lj3d1XRtrmOF+U590RGPtLirrtWZiP1R5eXirTY0MumiR3WdGY3C5aK7mH1bTw4cyunt+5i9bXjNcZjE44dMz+bq23mkdMTGJjlE8OMRx9/Hl55dJhrXGT2bryd7YZ7Il7myAuZMxoqAakerlt5hfFes993Fb/T43ruiP08J1znj749s8nf6Z2/b2pOy9orbXxxaM1v7OfP2eKtiJI25K0iu3bseJC4uBpQggh1CCSPAU1XR3+qdvb7NurhuiscPZ04mPDl4zHJy9nesbaxefk6vtPKfu8Xl9bWxyIka8RW1y8OEQ/6LSdatFS3noun07vdk9nOuZn6uus1jH8flMT4++E+oatP9RnX8uq0xz51zzz7pzj2NgbJ7HTOxLnSPaWMY+M72lsgadjajcHB5/MPxXi17yuyK/wBXMRnMzXHTi1cx1T4Tmvl48+D0d+mtNmyeym01zis880tjh78/bLSZYy9e5OQ1n+ScChpoGa7dK05r6z07tdNNNZ7afltPy5zy/izDxe42br75nZOdmePvj/JQZcRw3EduwOmIGkhIIPICtfDku/u+2nbGZ+WaTmPt7VOiZibziPYmzf0dxi71zaRy/NFA3cWta2pqHV/KRwK8bZG6dddNo4dGeqeE9VfDl418vLD2fRO6rq7yuyvy9Vunp44xb2+yccJZe1GZtZ83J2dlTv7f7ygfj7lh4R3e0m2mb4O3emvw8F87trMV64/VTj8PF+k+q1z028+D5DmsTd4bMX2IvBS6x9xJbTebonFpP20qvUpaLREx4vAmMKSsCAgICAgICAgICAgICAgICAgICAgICAgICAgICAgICAgICAgICAgICAgICAgICAgICAgICAgICAgICAgICAgICAgICAgICAgICAgICAgICAgICAgICAgIPoHZA+r9s++rADc+FlresbyHTeQT9wXXp46rx7pcm7htpPvhx/b43Zi0Zyc8fgCV5+79E+57fpX/APK1/wDFD6TbTyxvoyPqB5AfTkOJNOa7f7bjM7I/0w7f/ZURbRqiZx81vjOG3sfprqVsD5QyJ1Q+R3BvkQeC6u6v3OmL3rObRiemK8/O3+L8g06q2vEWnpjzZsicYg1r6Rh1ZQGkkA+kbnUpqrRs1bN81mubWrOOP8XjFePP4e1liejPh+XtbK/Fi36W0jPWbsbIXs2t9W0hoHnr6t2q8P07X3Odm2Y6LVzGJmeERPGOPPlMViOD1+8/p62rrpM3pMRxjFczMcOHhx/Vnio3to22uZ2z25guvSYxur0g4a6fm3ChrVe36X31+5rW1L9WmuYmZj5rePhy6fFxd3rnTa2q9Om/Dhnl+/70eFxQNs6WcllraSNjnlZ6nOaalpDdOPDyVPWu6rNqadfHbeJmscq+HG0+78lqavqTO20/7cY6vPj4R9ya/iZNcSvtzIzcRLUDcaOcDQ6naCCuX0vup06a6tk1mYmYt8M46fPGM8PBp6j9HZvvfTW0a5iJiLcZiZxz9mZ4Z9jG9tYo7KykjtyZJS4vlcRo8OIpt5bQa8NaqfSe8vs7jZFr/JFeX+M+38mW7TFNVZ5dWcznn7Mfc1N0y6injay3Y9jXOlkFS3h5ClDovpNUzanV1cL+6fdhnqmkxPVaerl9vYkizX+S+pitY3vllMwFvo6NrQWuikD/AJw9zRzXk09Om1uM3nXFcTE+M/zVxymOMcI5vS21pX/b4Vtnhac8Inw92OPH9rUyMmhfBdOBMcrhISalrXO12FhPivanE8Innz48swrW9bxavDNeHviPHqbuGcP3OkiDmOrRh9TTUUIPwK4O56qXmM2mYrny4Rjh7fa8jHRPDmwY6ydPGZqmOI7GPZQkEijmgEhpIW2uu/6drVn5rZxE+Gfd/jyaVjHCZmInjKVt11jC6Mt3uG6dr6VjBBDKNFPuXPTsfp8PLjExz4cfm/5s+/xTsrWONs/snj4fD8Vq2+suiBeviijiDQHDRzmuNN2tA47tF4/dV09lFvpdVtl5tw8InHHP8vsels2z3k1tt2fLrrWvHHV09WIiI/ixnxQ9zYRrpn1mdC9x3xQhrS1o1B0BOp2rp9E9Svv1xSsZ6Y42zxmfPl4xzmfHg27yNfa7Z4fNM/p6enEf9U4xPLwmOOeSgIo7aG5ka0S1ALGkbQ4tpUkmtRzXqdzfbNqRE9FrTxj2Y9zzqW13nF5tGI4Y888vZ4tZe3to60gDbXddulc2cO2hu1wNNhHHQ81ta+7r+aKzTlEfxZ8/J6fb9vTE4vaLRGc+GI9nOOPwQzWt3awNZaEs6bi6eo+TqNo0F3iGpFLxEVrj7fuNfca9tptt45iOn29M8eHll7Jm+qxtvPvMMdWvLaNdI818fynmpt3EzOJ8JwU9Mms9dMdVuMeMVj961JmbB08EYlcGEtdNsFGhwGpceJWcWiK9MTxmZ90ez3OSnpu6KWt0+7PP4NvJeX12Lb6foz2sLnNjLvS8scSRqBrtJ5rn09rr7ebX6vm2Rm/lw8Y8v24c2y0dP09nVFqxivCPGc4nz/YtZHHwMmbEZuuIXAStFWAuFRQg6+mmvmvN9F7zZa+Zp01mM/Dwnh4zn4ndaqaeFL9VsfNwxiczwjPP2z7WmmlijvTj4GNje6P/AC7nV2B5B0PxBX0Vtl4xXgnXqm2v61pzEW+bzw2lvH+mWvcGOEejnHhtADjU+XivC3RPX1Vr1R1ZxEeHGJx7+GXJTFrSzoJHPfH/AILIgdXVJe0cdxH/AIfsWdtlu31TEz/uWvnlPnnHtxHOzSKVvM4jlHjPlH24MsdGJbiO3lIYLlzY+FdjdwG5taa+K09Q7qldUbed9dbTFZzHXmMTE+z8eEI7evVeKeFpiM/FtIdllOYbmTqzWcghs3ybQCdxEgk0dwrodfxXy/e3nuK/U1x002U6rxE5mPCMcuflw4cZe32m6O33fPFbW126adUfL7c/8OcxPHEw3kdu7J2tvHcWsBghYZbzY5sYikbv3OlLavBLBUDnTyXgX2x22y06r244imeOY+XHT4Y6uc+D3fk7nXFd9I6+rq2WicTX9XX1xzziOqv3S0WbvrKYyXFlCYmSO6LHsdtZ0o2s6Ya2u7eKVq5fUelemXrHRvv1TFPqYjjbNs5zPLHufN+p91ptabaKzFc9MTy4Vivhzznxnw9qmx1jHFMJnOme6IC2c2lGu/M1zXU9Pq4+PBenOnufqV+lW1IrbN4meM1z7OGcxy8pefWdcVt1T1T0/Ljwny4+/n5w5WeZ+5ht3M6MpdM+M67emfU4c6Gmi+pn9UWjjOOf5uzXqiYnriequKx7c8o+Hj7Fia5abeodvhnt3uq7RzSA4bnGvAnRYX01tXqtzjM8OXGP3fix1aZjZjlat4/OOEe5x1vk5ceLTJRHbPYXNvcxOrSjopGu4/Yvja0zMx5w/V+9tnR8YdJ/uMsILb3WyF1bgdDK29rkGU59aIBx+1zCVX0+ZnVET4Zh4mzm+ZrtUEBAQEBAQEBAQEBAQEBAQEBAQEBAQEBAQEBAQEBAQEBAQEBAQEBAQEBAQEBAQEBAQEBAQEBAQEBAQEBAQEBAQEBAQEBAQEBAQEBAQEBAQEBAQEBAQEBAQfQfZhzLnN5fBv8AlzWKubdjTwMjW726feuvs+Npr5xLk7zhWLfyzDiMbK60ycD3ijoZAHg8jXaVxbK5rMPT7TZ0bqW8rQ+nWrh12gkBh1cTqKUI/etP7e3dO2afzx+T6P8Av/s/rdj114zrnP3t5ZSxt6hlha1j4tkjGta53pHpLS7nXnXgvQ77tbTaJrst1RfhnMRx4zFseExy4eD8T1baxMxb9Mxjl+MZ9vP4vLmEyWtrI183SjcASRsa2T5i2o+YGtdVr29Yp3Gyt4rXZeYx0z/DjhPs8i1pikTHGmOnjHCJ58Pz80FnOBMHPeXPhdR3L1VqOIoSun1Dt6btM1iYjxzOftDKs9Fotj2o7m/mmyLhdy1Y70vm3UfSnpaNeNOCpo7KmvTFu3jE1iceUz7fPPm2nN/ntMzbh7eCWrKkRyDY1pPTcaE05njqqbdc0is7Inn/AAxnGece7PH2/Bz4znybizgba4y6vg1ss1Io42VBY1ktTvcAaH5C3aRxXzfdbadz3VNNf05tx5Tbo/hjhw5xMTw4cHpdvr+lovs52+WPZi3jPHjyxjE8VCOa8obh8e+GRwY6dzC5rC0hwDa+QpTwXo7K6Lx0Vm2u9ImYr1cZic1nMeHnn4uat78bzGYmY4zGeXH7R5Kd03rRyQkkCQUBaSHFxrX4L6HTWt+FJ/Tj3RHs9/n7mFNkxfr8c59jQ2MEsNxLFA5kMrYgC/Q02kVc4HThqt/p4iYjyex3O2L1re8WtHVy9/hE/gtSXe2llcuP1NRvcCDup620H83BKxXq4zxmPu/zc1O3mc7aR8n2j8G4dKWtq5rAGtIcdQCTrX4heP3WnZOa0tiZtwrM5nE+X+mcPO4ZjhlUNrazskBc59KOlLasodDUDxNNV6vcbNsdMUiOPPj+TSu21Jifu8UthiY7qKZoLWNjH1UlyCaUDhtNaEk60ouL1Xv47aInp6uuenp8czGfu4cfY6dMX2WmcxEUrOery5T+fBspLOkTmNO+ZjyHRhhNWN9IkDh/MaEfBePr7mdt6/UitddqZ424dU8sxPjjl5+5jbt8VnE5vFp4Y8PPPv8A2MclinRRQTTTNMsxDn2ziTLHtBA3BwB15KPTfU6TN9WunTjPz8MTM2/h8OHk17jRbXWLWt81o5ceqP8Aiz7muju7V9q+sHVt2F7XxRNo/X0gHd8PBe93PabrfNS/zxiOPL2zjzZxSa3iLcPHOf28WttcbYyzvIH+VLQ6OMnVjtmvprUa0r5Le8TTXnEWtw4cfj7uDs2d7srERM/PxzMePHg00rnySzAy9JwO1kbS4tkdyofIcKql8zaYzjy9r2dURWlZ6eqPGZxmsKhZKRKSS50Za4vHygkrnmJ454zDurevyxEYieGPFvuy+yMl3blobGwfGySSrnPm3bQW8yQOZKiaxFfqTPCPzZbO5xf6UR808seEPqmL9lO+3TtilZbG3j2se5swbIGsdR+m2nDguTuu8pGb6Y/3J/mzj7nkT6Je1omf5uPHw9jT989m9x9pOit7y2jks7wudaXbHBweWGvTcaaOLfUr+nUjZFbWtNdla4xE/LXPl5+9y936dbRnP6JtwnHHHh7vc424hmu2QXHTFA/dM5nqqGuAG2nkvcxOIjnj7c2GrZXVNq58MRn2x4/FturbslY6Spa6vob8x0puGnLjReRNdl8zqiKTSeU8rf4eHk4dVYz80ZhftmsnjjtccyUSzNLbkOfRj9lXUpoDo3cvnNnczN5391MfJPy4jjxxH7cZx7ZejWsbIjXoi3XaPn48JxmeEe6M85S5OBkWZjNsQ9kG0SRzGoYWEtDH7qHb6RT4rH0zvLX7Sde2v6pnptWPm+bjmv8Aq/dl1epU1U7mJ0ca1ivC/KJjnE5/h4fdKOuPdfdYy/oXDOo4si/w3n1ujjDiflcAA6qvq17tmqaRXqvWcVibcbRy6pmPOInMeeHJ1afq9U2xS3PFf0zzmKxPlPKWwx2btJ7B13NcdK4Lnw9NjCxkupka+RjGjeKupSvhVed3/pO3VtjVSnXWYi+ec08JiJn9PLn78PZ7TvdcUtfbaK3iJjp44vOcxNorwnGeXsjPNqbm6MlubctEEUbzI2EMbuBofzuo7jyXtx206bU2a82taOmbRM8YjHKOXHzeDs7mb0nXOK1rMzEYjPH2859znO5ZgLFoY875JAGltaVb58l9NM9NJjlbMfb8Mun0XXndxiMRXxaIOjZLFNHG7ogNjYX61JGooPOtErMRMWiOHJ7tqTatqWtHXObTj8P2J+4rQ2sG6IH6NocGGtRV35ddeKy7yOnXP+nn8eTD0XuY2Xnqn/cnH4eLkclJSxEP/mcfsXzGuOOX2XebMa4r5von+4B/1Nx2RkKa3nbNk9x8SC79xXN2PCLx5Xl5+zw9z5Su9mICAgICAgICAgICAgICAgICAgICAgICAgICAgICAgICAgICAgICAgICAgICAgICAgICAgICAgICAgICAgICAgICAgICAgICAgICAgICAgICAgICAgICAg2/aGddge58ZmG/LZzsfKBzjJ2vH/KStNV+i0T5M9tOus182491O3hhe8rs24rjsiRf46Vvyuin9fpP8rqhad1r6bzjlPFn22zqpHnHBssPkBd46Gfi9o2yt8xofvXjxadO3qjwnL9K7TdXu+ziLceHTZ0NpdGGOPeRcwOBq9xpQcg6lNGr7S/bU7rX19U/NX9ueX4Pwn1Ls/odzfXNcdM8uPH2x7+aYXDpAWtbWF3qErXabSNB5OWezVGukWnNttYjHj9oebavT48fJTu7O6ZK+6ZOQQza/RrnbRz04/bqvQr83P8Aij/OHRp7ik1ik1zxS2j4r233EHY4NPqHq3A7STTistVIpEdE4jPj+XsZ76Tqvjxj7mT8TGxz5HDf1Hb43Pq4hwBB3U4tUR3MTs6I585848vjM8oT/U26Y8Ixjyz7vatje7Y3pNAc0F8lTQOHIcNDVcdux1TeL8OeZj9Pyzx++JYWtXE4WGX8Eth9K2Ms6MnpLNGmgo6oPE8qhefu9M3/ANTO6tq4t/Nx4T+z2cfY67dxWdMUtX5onOY8Y/1R/N7fLmjnEbJGsia5w2RvLuYLmjdwNKAnRb+nat1otFrdOOqse6JmPhhzbq1jGPKPy4taI7Z8rnCJrZZKiINH5CK7ZKV8ea9StdmvGZ6uXVM/s/c2te0Rznpj2+P+lRjsmtBdMOlO4tja5oqRVwApz58uC64isx1Rjj5Oqe5mZxX5qxmePu+3vbmKzay2EZe6cNcWkOaKM2/IARoajVedfbtjbNYxWa1zHnbP6p/5eTh22iYi8cJnm2OPsGvZdvqyRkcbZXzgn0NIFWAOoN9eC+b7nvrUtq4Wi0WxFf5s56bf8Pn8HV2/bxetuWK1zM//ANMf6p5Q1UkrY7oMMtd9AyOlKU14gUqQvoN2jOuszPL9U+OceX2nDjiua5iOXi2r7qxnvWOjikhspSyS6a4tdI0t0Ia7Qkc/ivFt2N9Oi0WtGzdSJiuP04tytNfCfD5c4jk677tM7YxmtJmMxzn24n969mLu9uZelNbsdNNWVoFGPA2kNL2jXcA3mfxXi+ma9GmZvTZaK1rFeMZrNuGcTPhM8sRwep3+3ZtrGq2qv1bTN8x+rpxMRW0R4xjq48fvc9d28b44zvLaktlaBpQgFpJrxqvuOzvszeOmIrE8Pm5/aOOfF4Ou0VjMcbNTeX1u+8eJIgxryIptri1zdvGRreNTpr9i684jETMzPn9vg9PV29/pxaJjhGY4ZifZM/fw+KjI6WaWVlvRziwGraCtKN0rqSWg8NUtMzMxX3/b4OvXSKVrOzhGZ559/wB2cLWSggda9S1Ijk2+qjhT0flAPE1NVbZqt0ziXL2W60bOnZxrn8/F3Hsv3DHh+4rHE3Ugjtcy9lu6TQmpqWcPlHUBa7XmuLv9OdGPLl+16HaXm3czaP0zz/Zxnzff89kYsdG6SGNz53bJLeMSlpJA1AI+YgCtOa+X2XisPekurG3yWP8Aos7B9dayyiaNm120OFCHB/FvH9yvr2WrxziVNuqt69N4zWXyruD2ultclMcYfrLQSBot2eiVm8FwYwkUPlVejf1PZOuaR8lvPjMT+7Ps5PnN/okVvmubU8Yz83wzwctjsTbf1VlnlWOtHW8j3NimBbI/cQGx0oOfE14cF4/qPe952+i23X807K44fw9OeqePh4V/Fn6V2unb3EatvyVi3K3Dq/lrwj7eCW9tG2kNm2ycfqL5oDojTZ+o70GtS2oryJoOK4Oz7r+ttst3PCmqM1nP8uMx58fdxnk9T1LsY9N2xq0XzutmtuGI+bhwz78eyPeizGaHSlxbLYMvq7rmYS9R7wC3eSRTcKjSugHwXb6P6RFL17m2zOvpzSs16Yi05xGJ8vOOc+9w9938zqto+n02i3zX6uqZmPb5fhiIamMxNt3zOe50sjyIX0GwlurwaGvpFOAX09cV20priIitPm59Ufy48PmnjLwZp1Vm1s+ER5e3KOOeC2bK6QN2PYQ3fpQnWo/mWe3tdu63z5i/VWbYn5ZrHKvnx5mueMxEdXDHu9rSNy0L7hscUjTCz0vMlaPJJdUmhPpJoPFerbbWIno8OWOfw/Y9avptsfP8s28f5f8APx8kT76MukffESNjoem00c11DUADRxqaVqpz0Uxn9P2+9Fe1t8saomJt4zymM/hHDyeY/FQQSwTOJfJt3iEmoa5/ybgK/lNVnTtqz5/by/ev3nqF71tSMRHLPnEc+PvavvTJtmngsY+MQD7g6g7jwbQ/evK9V3RERrjw5/ser/bXaTWLbJ/i4R7vNx1/Lvl2j5WCn2815FIxD6DudnVb3Pp/vgB/p720d+Y9uRAu50BbT7qri7L9Wz/jZX8Hyhd6ggICAgICAgICAgICAgICAgICAgICAgICAgICAgICAgICAgICAgICAgICAgICAgICAgICAgICAgICAgICAgICAgICAgICAgICAgICAgICAgICAgICAgICAg+i9u9wdu9zdtwdo92XH0NzYk/0HOOG5sQd/wBGb+RdmvZW9ei/DHKXHs12pbrpxzzhbxvtf35ibpzYbRmUxk/y3djIyaM+DgKh2vwXL3Xp2yYzEZx5Pb9E9b16NnTeemluefD2tzB2b3vGJIBibjpyA0JaKAkHzXX6RXZS3Tspbp8J8p/c5/7op2XdY269lZ208p5w2mP7C7otrQxSW8VtID6ZJ5owHt46gmo00X0lbRjGXwXc6LbdnV4T+E/bijuO0+jKJcjnsZZMkDmkiQvkcKUIO3wVOFccPlbae1pNcRM2tH3QisMR2JYyN3d0OmcXUkZbwO2knxJ0+1ViKzwx9pX7zXbZ+qPw8PY2jf8AREFvQXGSu4mFxj2hjabzV20HzWVaU17eERF7Y/Dhxn9kuS19VsRaZ4conl9pSMf2HIS1317emBRxLDUjlWnHxUdzWtZibxE+DKs6J4zE1ynkxXZ1xcths8nJFNKGmPfGZI/VwaXClD8VhF4+jbr6qVzbPXw5c593ub7ez09URS/PGMceaK57NykTrifqRTWjA5xmgJfq38rmgbmk/Bc23denTfTX6tJxwifhn28GdvTbRMxacYz9/lhyd9jri262QtPXZxSEySAbdK8C012lwauntPUKbIrr2V6NmM9M8c4549y1aReOmc2r+mJ9vHGVe0ycdxdEu2UaC1rq0e41qKNK7LRmJinKfD2cuHl5qb+ytrp45n7o+Lb2UMk1y0Mcds5aCDupuA0Jb5Nrw1Xmd/3M6tM7LY6qTNcxzxMe3hziM54OXVWbzGv2/bkvWNhZTS3FqJB9XIGx2zt5EUh3gO5VFWnQLxu69S36o132xmlbddox80RienjnHCc5+Hg7O300vNqRPz8IrOeEznj4Z5clW+tJrAy2bm0uYSWFhNWVAqKOXpdt6p/U3i1f+zeIn88xaPzn2Obf2/0rzXZwtE4n98K1w0zWral8U7i0ydKlPRQ0bTx4Feh23bxXbatcfT4e/jx+OeGJ96kXrFurGefPl7JbC2yckX+YDD9bKKxXLqPBYWbKCvhx3eK+c7n06N236cViNOZjprOPmic8fj4cIiJdmvvr6vm4/W/mnnjHT9pV7l7JIYek2pYwNmcBSrySQD9mlea7uyjdptN8cLX4Vzx6axj7o8vBy7rVtFceFeM48cz+PtaTI4987t0jSXueHSOaQB6RQceRBX0Fb02TNY/hxn9373T2vd/T5eEcM+37fiqmw+peWsNZmuEe5pAAoSHkDQgNbRabJjHV5Oivc/TjM/pmM4n/AOP3y3WPxE11AIY2O2hhBlc0EdOOrnO57fmXD33qOvtem17cJnGOc5+37XLr17N2z5I87eyMRx4+x7a468sLxs0wd9RJtfCT8zaPNHeRrp9iy/8AKattZ+nM2jOM+Hv93FTuLWiIrjp8f2fnEv0x2rc2mXxFrkTFR8kQE8bgHkSx13jada7gV4Fq0ziJ6q+fn7X2/b7Pqa625TMcff4r9zkHWsjYdhL7oaMdUN9YoHbqClBrt+5IhrNlHHWccERhjc8Meyonc4cXVBFTq7y1SI8FYhrs3YY6cBk1l1Lq3eRbzvJfIxxFR+ofHw1U7aRs1zrt+i3OGdqR1RbHz15T4w+fdy+12eELL/GXAyNvMQ82znAPjL9KhooxzTyLafBb9v8AR1ca0jERyjx8vf48+c+LwfUPTN+y3V1Ts6pzxnjl89njfaSXEMzW/UscI3xlvrjYeda6at5r0d+q/cV121RikRnE+ccIjEvD6Zpms8/tyarITWVi4Oc0une3ps2E7g12h04D969TXfERaY4zwnzmf3OntNW3fHTE/JHGc8mpnAEzbaYyPkhBcx73aN3N3UHw5lWmI6umc5jxerrm3ROyvTFbcJiI58cfj5Izj7htu7QRlzwdfSS3brQ89eSp9KcdMcM/k0nvdc7ImfmxWfbxyjht5ZXG36Iea7YgTQ7tfUoik/pmOEfbLXZvrX/ci2M8/Hh5Nrncs3HWkUjmtbNtDYIWHa4uYNtX0/KPBZbe6rp18JmbTnHPz/J5HYdpPc7JiP0+M48PZ7Z83z+5uZCXzyuL55SSXHiSeJXzVpm05l95WK6qRFeHhDXHn5qXM+r+9FJ+zfbC+jqbd+C6AfTTfC5gcFwdnwvsj/UvflD5Qu9QQEBAQEBAQEBAQEBAQEBAQEBAQEBAQEBAQEBAQEBAQEBAQEBAQEBAQEBAQEBAQEBAQEBAQEBAQEBAQEBAQEBAQEBAQEBAQEBAQEBAQEBAQEBAQEBAQEBAQEFqzyuUshSzvJ7YcaQyvYNPJpCmLTHKVZrE84dThu+M3cRCyvMncl/COR0z/V5HVc+/r/VEz973/S9+iY+nsrXPhOI/FsoMkWydDIvdLC41D3uJo7lV3EfFep6b6rERGvb+nwny/wAHlf3D6Be0/V0cLxzjzj8m7fZNuI2PnpLGTuj4EBv2VXs37jXWZjhn7Y+Htfm8bL6pnHyz+KCXGzRyF9oxkke3VjwSGEniaDgfEq3b91FqRMzWM+fjLbVvi9fn6sxzmPL9jCWa6ixzoCwsdUMfLXi53As+PkunFbxnPFNKUnd1RxjnEez2vcVeXM8jow1vSb80hBDnkNA1r+Zc22tbRmYmcT9p+Ce97etIiZn5p8PCOPs8PJu3m2fHo6WOagcK7RqNZN3hTkvNp2+yJjPTt1Z6eOeEeGPylx5rETjPVw+/x/wWY8xLaXMV9aXUrZ3AGd7jSryTpxIe0gDiq9h9elJ1TWta1t8vTxxHux58G1u5t1Zi1rWnjbPm6O/xuK7qtJbrGwtgysZLnWziAyag9O+goHOC07TvLTb6W2OjdNc8OU+2vu5T4vQ2aa76zt1ZiInE+ceWff4S+Xx2k9lcS3U0LaNeetFr6CSQatPqbtK9XXiJnwk37o2xGqJmLcoz7PwnLo+pG5kU7HD0NoGsNHcd7XvHHnoV427ZfX9SvH5rZ+euY5YnGOHhxj4vItmIjOImOHDnwR3ABk3wtc1odVwYa7eetVn2066Zi+Ouf5onw8ccuXh4o85jkltby1kkdPeMfcRgOFC4sO+lKuc78Vn6n6deYrXR01mccce/MRHLj+DfRelb53RN+E8M+M8uLG8d620pJFT9SZpNS4jcSQeFeGi7uw7adVOq2a25dM45cq+/jxj34Y7LRM8J4/Hj9/i9Bt2WTLeGVzoIiHRg6Bu9tdtCK/iubX2s23zs2R02ms8IjOenxzy4xxxzjzab9tpjpznjn8OP25exkwwttOnLI5ojrIxpG4OdUaOdx4DQlXzencxb6fHZPTwnlXjxx5/nHFWk1vWYm2JiMxGOc+X3NRfNbI57erKIiwvli3AA0IG0O5U5hexGnFemkRGOHw55+3m17e81xOK9WeE/4MbC9sBdvgYBHLHpFGAHtFR6tpHL7UvNZ+Xwrxn7v3tO57bb0ReeNbc5/LLe4PKNspHyXTHXEtd1vbB21obuBJkbrursGgXges+lT3sRbTNaxecWvzn2Y8ve07DvNei/Vas3iPDqxXq9vs5cPHCW8yt1eZAX0jWicNaG7yCCWACpFNdx1Kn0z0ONOi2mZmtOrjPDjXnjPh4fc5u47+23b9WY+bh7eXj+19I9nu5rm5OQxl5O+SaOlxbTuo5w2O2lhPHiQVTuuxpoxFKxSvPFeXH/ACe76P3t9kzW8zM4zEy+tOsuvZTCaRzrloZI6QEAufSvpdy1HAHRcuMvoMNLO5jGSMLWg9RrI2v2kVGriCK+qv3KIhSWjbNfOuXGdrvqdzGncaBsVXkMqPmIA9KmK8VMy6OwbKbYzXM7d5j9MQG8NDDWh2+ok/gpmMTwWjk1fcuF7dyc77jK2jHsmb0GThgbI2tBuDwNemaaldGjub6+NZc/c9pr3R88fHxfFu6/au5srt17i525eKOrpYHNDXMAdRrgxp9fHWi9ft/UNVuF5mJ9rxN3ZbdNJrTjXzj9Xu/yfO3418D2S3W5scLi6YBtJBJX5NdeK7JrWJjM+32n9X1ZpWPmt8sZnhjzwu2llPNdC/f+m07mwxU1Y08zTh8FTbuxM28o+33/AIOHd3FKa/oxx45tPn7vNWyt/jMNIXOjbJK6ro4qUduAoCB/DXmVy973PTTE46p8vty/Nv2Pa7e74ZmKx4/bxcPf5Ce7nfd3btz3cByA5BoXhbt1tlszL7Ptu2p2+uK1jhH4tZJI6R24/YPJZotabTlgpVfX+zoY/cb2vd2GyVjO7O25pMh22yRwaLq2lqZ7Zrj+YE1H2cqrz9s/R2/U/gtwn2eUtK/NGHyjIWF9jryWyyFvJaXkLi2W3naWPaRxBa5d9bRMZjkzmFdSPNza0rqiG6w/Znd+acG4nC3t9XnDBI5un81Kfis77aV5zELRWZdfa/7dvdyePe/DMtByF1cwRE/YXLnnv9MeK8arKef9jfdDB2T767wrp7OMF0s1lIy6DAOJcIi534K2vvdVpxE8fuROuYcGupQQEBAQEBAQEBAQEBAQEBAQEBAQEBAQEBAQEBAQEBAQEBAQEBAQEBAQEBAQEBAQEBAQEBAQEBAQEBAQEBAQEBAQEBAQEBAQEBAQEBAQEBAQEBAQEBA4IN5jc41zBb3pqODJv/3lzbNPjV7nZeqcOjby8J/e6TDZ+9wkpLGMvMfJpLayAOaR4tdxafgqzsm1eiZmPKY4TH28p4Keoejad09fTWZmOfPP28+b6FYZXAZ61jkx4ZDPE1v1UTQ5pa0abXMqXlp0q5tVyadu/t7TFrTs1TnGcZrM+MeGY8uEPlfU/SaV1RPR02riJmv6bR/qj9Ue/wCZpZrW3lmc+IGANe98QDi5rSeFK6FfZdn3F60r1Wi8Y4z5+/yn2Pjb7sTOIjpnw9nlnmwkF1BbtbbsjM5IdINwoSeLhVdmnbSY6/mnHDj9uPvRWKTf55npxw/cwf1ZnOEhL9KHTcwkakhzdQ6i6K6q6+FIxGPtwTExHH/P/JlBcWuxttHVsjXENa5vpLOVPiuXbS9dsTWsdE85jnE+Zs1zjqnnP2+9jZX9/DkjPZzEio3OY4/pvZq30/vC1jXHVHXGbVj9X5/f4t89GuP4bc/+L4/sl0HeUcF5ioO5o42NfcOFvlbdw9AuGCodpwDuP2roicZrw4N+n6lotXPHy5x9v2OctsiZpo2NAaHx1drUhwrtbuHFc2ys69VunhP6vjLk3dv01mZnOJ4e7xbXFW08t61tu0vY0OM8cTQXbQ2hcA7QnbpqvA9Q7mnTP15rF+HRNs9PHhxmPm58/L3L9lq2bLxWsWtPPhx4cc8J4ckcsdoIbzWR5eD9MHHRp+Ubhrxb4c16Wvbu/wBuk9PDHXzmOWazWzGtteZ4T/p5ef8AF8PJLjbGa4dFq1kbW75HP5hlA4Aa1dr5rz/U+8pqied5n9HTPK3h1eUfg17TtbbtkxHLjPwjjOPPh4J2WtnNLEwStETeowmlHbRuLZCA2pA08yvL+pv0xNZpm2azz8ZxmsceHv8A0+LT6Wq1sRb5YzGeXDji2Me7hz8GokiuPqXS9TawlzT6vy6baVFG8F9pr7iJxEc559PHw/Y5ItXp6ccWqiJkF1btjDIzTdJIS51a+onTUnlyWvTOcfb4vSvMV6LzObeUcvZ7o8/FPjorKB8jImvDgyvVfSu0UJOnCpKrGuazGPt/h7GPd7dmyItaYxnlHm9jv5J7gshmLHMYASWgjQ1fqeGg0U2ivH9yLdt0U6rRwn2/clt3NFzO4SPc6MhrIyAAdzRoyvw8Vh3EzNOnPTnnw5cMsttZ6K8I4+PunxbrC5GTD5OLIWhdHM146pbU7mu9L2kDkQTVc8WjdnXE8IiefHPx81e07i1NlbZ4R+T9C4u4nu29KGV7Yo9j4HPbuaSG7ian+PdprwXg5xOH3VePJO2AS3xeyJkgio0Nc+jnB9A80OnD7dFSKwthr8hd2kGUlt2HquFWOdGKyl5aQ3dStADR3lxVse1E82zsLsMdDePeXRk+nQtk3BoqJh/O4bfirzGI4pjhxa25yttNeshLnF7S4yMcB6errSmu0imumqmuM+1nOziybb4/a66ha4Sxx0kA0cDrXj5gcE6MyrPsc1mO28NnYZpLpjm3AbrdgtZIK1DSN3zajnxW+vZNMx4eLi2+nU28bRx83y/uHsfuuDFyXXbzWZFzI90zidszG1oaRHifgt7+pfL00iIq4+29DpN87LfJ5fvl8SyP1cN1J/UWyNvCf1GTAh9fMHVeVe02nMvqqUpqrERGI8IhrZJHSOq77B4IytaZ5sUQIJbW6ubS5iurWZ9vcwuD4Z4nFj2OHBzXDUFRMZ4SPpcHv7nbu0Zad3YTFd2Rxt2MuL+ANuQ3/wDjR0P4Lj/oaxOaTNPcv9TzZn3V9tAKt9rsZ1PE3Epb/wAu1P6bZ/8AqT9x1x5A9+Z7Jgbgezu38Q4AtErbXryAcvVIU/os/qtafin6nsabM++Purl2mOfuGe3hOnQswy1ZThT9INP4q9Oy1V5V/aidlpcfc5TK3chkur24uJDxfLNI933ucV0xWI5Qplte0+++6+1MrDksLkJoZYnB0kBe50MrQdWSRklrmu4LPbprsjFoTFph1nvlhcQ3LYju7BwC2xHeFi3Itt2CjIrkUFwwU0+Yg/Gqw7K9sTS3Ok4/ctsjxfNF2KCAgIPoFzhIX2Vo60htYSOzzkLt0sIkL3tuXtc9lCNsxFAJOQXhU7mYtMWm0/8A7npjjy+WOH/D7HRNOHD+VFj+wMRFBMcrkHzZWHDvzf8ARLZhjJhdEJYwbt25ocI3CVzQzh6Qaq231TZMx9OuKTt+n1zx45xPy8+fyxOefHGERqjxnjjOFvuTsnEXT2GwvobXJxdv2mUGKZA4MkZHaMknc6YHa2V/qfTaa8zUrLtPUdlY+as2pO61OrPLNpiOH8scIWvqieU8enP4NP3xgO2MXju3psReyT3N/jori6jdA+MPLpJWmfc57wCSzbsA5V5rr9O7rftvtjZXEVvMRxz4V4cvbnPwZ7aViIx5ORXqshAQEBAQEBAQEBAQEBAQEBAQEBAQEBAQEBAQEBAQEBAQEBAQEBAQEBAQEBAQEBAQEBAQEBAQEBAQEBAQEBAQEBAQEBAQEBAQEBAQEBAQXbLKXFr6P8SHnG79yzvrizs7bvr6uHOvk29reQyyMns5nQXTDuZtJa9pHMELCYtXnyerXbq3xw4W8nSWnfF0JT/WoPqqgD6iLbHJUH5ngDa800roVfRedcYpjGfHj/k+e9T/ALd1brTf9N/Zy+MOmtcp2pfOe2C6L4XlvTZIB1Wj8zXMqw18C0ro19x3lq/7eIv48efljhL5XvPSY7W0zbqmnDptHH39XL4PLvHxs6c8by6Fpe6GZo2EkULgWlev6Z3tr517IxticzmfN5O2Oj9M9VLcM4+2MIgJhAD02SGtSW+n5tSaFenumMT0zMTEx7cT5eeJc3Dq54e27aOO11YiDuY5o3hxGnClVTd21t0/NwnwmJnh71rW4cuP4Oi7RbbZCzyGD3CSG+hLoQ8k0mg1FQfu+xWibxMxMcvHz/xd3azac0nhnjH73P8A9Mu4r19vDJCWRsEkcQezk3WMk08xrzWEd/r2dv1Xi9aW+XlOY8PDw9qn0s26ZxN+OZzw8/8Aqjy+COM3onjmZsibto6Iuq9pp/KqT2+rEVtXhEZz4e7j4e/xc+a1icTPVnhMMjOA/Y52rh6RyNOflRTSL2iL0tHRwzXxiPxZRThlYa6/uLy1uDcOidC8Dc00jNAGguoKCm1c09to0aba4r18LdUfxTH6uOfw8MuqvcWmfbOMWnh0z/lzXcq2VlwLoiFsjnCn0jgYwWNFNrW6hxpuPLVeH6VqtfFI6+mOUbInM5zztjjHh8GnexMW6vl6s86THTwxy8vPy4tSZ5pJZWSNax0hc9txuq800I2HSvOq+up21aWikTPR0/pxwj3T+xz26Zp1cbWzx/z+0oooZAXtJaYnAVa5vqJPzbuXDhRa33UmYi0xmc4x+9W14xExnq+3IuMbA+Vr2PazazadlHNcK6B4Bp6fNc9O6zeYxPDlwn3cvL2tK9xatemeOZz7vc82Wxkks2R7Gt2vIaNHCvifuW87Ipi0z8OfwiFJm2IvM5zwLmxktmQmJhMrqFr5CNobUmo3fH8qae4rsnFZibR+qOePY0reZ/XmKzHlz+3m2NnkOhG5vQjdcSnV7hv2jgKNNQK8yvD7303r2TNbXrrx/N0x1fnb3Qad/wBOJxWsz5zGfu8H2L2yyUl5gmF0r3mwkdDLFudUQgVbUgeo7ToPJcVq8I459vnMc5fWek7fqaYn+Xh+78G4zHcnUuRbW7mHbJLG5x0c50WooNN24V4VUUs77WhjELpvSlD2OuXNEv1ADC5wd6SwVpuABFCeOqvFVZvhj3MI2QRmCgmuGujNxJuqHBoLQXCoqXUAK0pPgw22zyUbO5ZebLjcyOfY1sm4EuG30PqfzVpQqZrFWmrp8W36AeHsLiI46xbW0a15PEk+J00KztfydHXHg5bJXE148MJFwWDaWyDphvq0a0eNefisrcXPa0zzT4rG3VhZzAuex2kcoB3EH4ni3b4Ka1wrycr3/wBlYfudvVvY/wBZlGtu4mgPFQDu3j5h5FThXrmOMPh3cntdmMYx9zYO/qFowBzwxp6rK14t50pyVZq2pvieEuLILXFrgQ4cQdCFVu8RIgICAgICAg+q9x7sj/t07SvSKvw2YvLAvJ1DJg6QD8AuHXw7i0edYlpP6YfKl3MxAQEHcN7ywzbRsZ6u5vakmEPo/wDi3TmQc/k2n5vwXiz6fsm2eH/8j6n/AC9OPvb/AFIx/wAuHbZPFzX81r2fa3lzjb1+GtreW4/p8U1s6FtsLhzHZTc24Ns9wqTTa3h8oXjad0Ui3c2rW9fq2nHXMWz1dP8A2/09cffPPnLe1c/LE44eX7XEnvLDO7gkyA6v07+3BiR6PV9T9ALbhX5OoPm8F7X/AI/Z9KKcM/X6/wDl6+r78MPqRnP+nH4NX3Fk8Lk8BgHw3ErMrjLJuOurF8PoLY5ZZGzMnDqEESAbS2tV09pp2a9uzMR0Xv1ROePGKxiY+HPKl7RMR5w5tegzEBAQEBAQEBAQEBAQEBAQEBAQEBAQEBAQEBAQEBAQEBAQEBAQEBAQEBAQEBAQEBAQEBAQEBAQEBAQEBAQEBAQEBAQEBAQEBAQEBAQEBAQegkGoNCOBCC7Bl7hg2ygSs8+P3rK2qJ9ju1d/evC3zQuMuLKc1Y/pv8AB2n3FUxarsjdp2+yfa2dnnM3YCkU5ki/gk9Yp5E6ro195aJzPze95Xef292+7j04nzrwbe074ZUMvLYxt5uiJIr4lp/cu7+vi0TE5jPxh873f9r3iI+nMcPN1eK7g7TubNrX3TOo4nfVxjeyny0a7j9i8juu47qdkTqnl9vtmZU1eh016ZndFuv/AEx1flOY/wClfx30dn3DjslZyQFnWYX/AE+8VDjR29pJ5Er2fS+73THRsrfj4zify+0PKtfpvWImJjl48P8Aq5KncuAu7LM5HbIIbd88vTqAajdWlfLcF7Ne8pa80/jpicY8POPNn3E9Mx1Vzn2tWIrmJnWjex0w9Jc2NtXEjQOJP4rpm0X8/uc3VW04mJx7/wAnlq67c8B7DscPWXAs2kaEU/M08lja9ImZzWJ/H4wturSI4Tx+/P7pjxXLe4uazw9TowSt3NY8Fw3M1qQPuXHtponGyK9d68OHCcTzjj4exWt8U6M/LM8fL2fH2qkME7Ll81xIC13qja0Hb6hTidV6O21opNojq8oTs2UmkVrHHxlY+kh6kzp42l7nA6tILdvjVY7N0zFYpPV1eMecfkztsvXFYzGP2rYsXNhMt2wm3uWv6GzwZwJBJq3cdSvDv6jWt/papj5Z+bObYmeeJjxaRqmtYtMTGYnHLn5+5k6FkbGRRtjke528ujruLnD5aminXP1bztva1Yrwjq8Y/mmPD2eKmyJ4UiYtPDjH5IIn9CSR0jmyNILQHGlK/mNKat5L0Ns12YjTbpvw5RmceXsz4zzUraP5c/b7SNuW3TiWTdUQtAaHODw0N4NAOh+C5tWmdETEx8t549ETHH/i5/Fps+pmJtnhHDq8vZlJE2sO+YOZEX7a6bq+FCeKpvnExSPnv754fdE8PxZ1p4z+n2O39ps9Fju532ElYsdkmmFjZPU7qA1iNRQV4j7VXZS9qRExGY/lr0x+PF7Po3c1pumsT8t/tD6Pd423jmBtnloJbJAwBrpA7Vpc4H1fLxK45xD6aaqDqTW5dNL9Q9tIup0gyjx6g1oFNArdceDOaZa+K2u5p/1iYIjGBbQAl8UlHb3UJ0pwIqs+ucqRphsHwiYdWzcBJGJKRho3NkNHlvk3QqJjPFtjyY3LzCzeCSyd46geaklzRtePDa7+xJiETbDXX0UTnGRp3Syub63Da1jwfUQf5lPSztLNj7tlu8gOm3u/UY4lxArrw4qYhGZaK+iljt2vM+wFzukaOLqgkCjRTQ+JSVGlYy5t7yZzpDHK/UNeKhzTwaaHxTCrTdwdmdv5mMyXdu2O6dobmJnSkGmmnB1CFGMr122q+T5328zuLrLE0XtrSoliHqAHiw6qs1ddN9ZcwQQSCKEaEHiqtniAgICAgIPqeHLbz/bd3FASXPxWftLpo/hE7Gx1/Fy4b8O5rPnWV4/S+WLuUEBAQEF//UGf/pv9L/qd3/TOH0PXl6FPDpbtlPsWH9Lq6/qdFev+bEZ+/mnrnGM8FBboEBAQEBAQEBAQEBAQEBAQEBAQEBAQEBAQEBAQEBAQEBAQEBAQEBAQEBAQEBAQEBAQEBAQEBAQEBAQEBAQEBAQEBB48kMcRxAJQfcsh7f9nDuK/wABL2tPjcNbYlt7/rL6i82RTf05l0HydUutnMdO7pbBqagDVWwl84tezMrlrHtaLHY+KO6zUd69t0bg0lbaTOEss7X0ZbsgYw1IOrRu4qMIYd09lw9v4XFXzspBkpcu6d1u+wBksxDA7pu/zDtjjL1Pmj6egoa6pMDp+3u28Q3sLAZZvZs3dWRyuRvrW6MM16x0cdsYBE1otjsa5/Wdq4clOEtT3B7fWI727kxmDylpF2/hJgDk8hcNZGxryGti3sDnSva8ln6bT8pPBRhCkz2z7ndmcninG0jkxNrHkLy7fcNFr9FMY+ncsmFQ+NzZmu01pyromDDx/tt3CM6zEsltJGSWP9WblWzj6EY8NJN06YgFrG0LSC3du0pVMGEPeHaEXbUWIacgzI3OTtTfGW1busxC6RzIujOSHSk9N2+rG7DpqaqJgXcV7V9yZO0xk8NxYRS5uF0+Fsp7kR3F5se9jo4WEU37oyKOIBNADVTgwksuxTl+3u1I8XEGZ7OZDJ2krpnuYwi0bC6NpBqGbd7+SYThqML2R3Bm7Kwu8bEyZmRv3Yy2YZAx3XZC2d5fuoGxtjdUuJ8UwhH3D2tdYSO0nde2WRsr3qC3vMfOJ4i6EgSMdUMe1zdw+ZuoNRVRMDSoCAgICCWK7uIvkeQPDiFWaxPNrr3XpylaZlSdJYw7xI0VJ1eTqr38/wAUZSi5sZNK7T4OCjptDWN+m3sWLaaaCRslrcOY5hDhseRwNeRV67rVnhmFbdrr2fy2fQPdfMZez70ldaTUtrm2trhsbmhzaviAJ18SF6ned5el8Z4YiYeD23o2nfr6rV+bMxn3S5e370y0VerDFPXhUFtPhRckd3xzjj5xMwpt/tnTP6eqv4/m2ln7jRMaWXuL+oaaUc2Utc2n8JofuWGy2Z6qWmlvHlMT78/vYU/tyteEz1x7cxMfGJ/Ylt/cDDfVb7myufpzX9ON7Q7XhqQV1z3+6a4i0Z9tf3TE/i45/tm3Vz+Xy8fvxKR3fWDDd0Ml4yUOJaOmym06bSan9i1r3/VHRtrW1PZmPwV/+u7K8azHUwf3/jpY3MmMr97Q0yOiDnjaKDa4mootNW7tqX6q9VeOcRPCffEYhWfQ+58ZrPLnPl7cJIPcDEhjYZ5bmSGPWIGNp2u8gTw8qrk2W01ta+ulc2j2x+Upj0TubRFbTWKx8cfggf37iWyb2wSzUBHqAZWvkDot473GuKR8vt5z+KKf27tzmZrMfFr5u8sa+tce+Yk1rJJX7vBT/wCQmIxXh58Ib6/QN1eWzHuhF/ridjOnb2EUbB8oqdPuoq29QtnMZj4tv/rcWnN72mVC47nzc79wkERGg2ClAq29T2YxE4j7eb0NPoeikfp6verxZjMRXkN6Lp/Xt5GSxkuNA6NwcPxC5r9ze3CZl36+x105VrX4P0/ge47jL2Fpm4nukbfdNzJAfke6jZK05tINeRCzrHi4dkdNph1sl9aC3bGXgzuG+J7iOi+uhoKaGq0iUTaFJs0MgrIduj2Ofu1idwko0ilP2KZVyq3WRhto5WsDnhtGNkYDU11FafDQqM4Umxb37LyHdchrXN2h7TpqRWvlXRMGcqV3PDM4tDtsbA2rSfSSTUbhqpVmVSS8kt5CI3FxNOqAdG18AUhXLc53EfWRR3ti1sj9jWmL8rm+LfMLSa5XtDkpnV9MrQHREtFfmBb8VXDJBIWFuhBdwNfCnJMIy19w2LbUV3AaePHgg5bPdkdu5bfL0zbXB168WhJ/mHByia5aU3Wq+a5zszMYpzn9M3FqNRPGK0H8w4hUmuHXr3Vt72hVWwgICAg+qe1ZN97Ye5+Fr6v6fb5GNvE1tZCXU+wALh7nht129sx97SvKYfK13MxAQEBAQEBAQEBAQEBAQEBAQEBAQEBAQEBAQEBAQEBAQEBAQEBAQEBAQEBAQEBAQEBAQEBAQEBAQEBAQEBAQEBAQEBAQEBAQYvBLHAcSCkD7/cd2YaPvv8A1Ldd62lz2b9DBFc9sxzXVxLchmPjt5LX6N0fQbvmafUXUb83FWS0nt5ksZcf6OjjumMbgsV3FNm43hz4YIJnylrbvaN5hkbK0P6dX0Pp1Qc339a3E/bOJvsZNi5e0cdPLj7OHFOuiIbucfUS9f61rZ3Pla2odqKNpookls8JknXPtt2/jMX3na9s5HHZHIz30c93dWrzHcdDoPAt45OpTpPOv71KGxyHcHZWVz/duRwd7jLLNzvx4xeWzFsG20scUJZkbiCJ0UzIpp5mtkG5ldtaalEq3dHd3bt5fd2S2+UjuW3/AGti8fazNjMPXurd1p1o2xBrWsI6LztoAKJkXu0sjh7tsFw+6gdjcV2S6xzYuRL9G2We9cxtvdmAdcAmVrmGH1b9vKqDj/ci2v5bTB5SOfHT9tdGTG4IYp05hhbaP6k0TxdNbP1N9x1HOf8ANuUSiXWWFpg4We1/cOTzttjbfC2DLy8tJep9TJHb5K4mb9K1rHNldIWllNw2nU6KUqnbnfXb0WQ7KyF7ctthbZ7L3uSiAc420N90hG9waNW8flqaApkRY24weA7e7fw0HeFtb5i1z09/PlceyS5htWPs2RQSVcxnUYXspJQGgPA0IQaj3Fue3Z8VjHh2Il7sM839SuO32Ojsn2m1vRMrdscX1Bk3n9JoG2m7VRKJcGoBAQEBAQEBB44kNJGhohD6N70TStz+Gma8tdNhLFzgDpXa5dXexE2j/hhzdjstWs4n+KXBjIXQ4uB+IXF0Q9GO72R4shkpPzMafhon04XjvLeMQy/qI5xD71HQn+r86n9Qj/8AKP3p0T5p/qq/yn18P/lH7wnRPmf1NP5T66L/AMo/eE6Z80f1Nf5Xn17OUX4qelH9THk8N+eUYH2p0Kz3M+UMDfTHhtHwCnphWe5swdczu4vI+GinphSd1p8UZc48ST8SpZzOX37/AG2dzMmx2Q7blcW3Fq8Xtmabg6N/pewjydQj4rSs8GGyOL6/kGWjR1ZT+mGEFtOJBqB6eBrxVbSylp7tjpCXbDSTQjWrQBpIPOlKopL17mljXGPaSA4BpoQKUqVaIRLVb3NaQ4uA20cXeoGun4cQiuXo2Ni5DQDcDrXia+KkQOFJTJWgcTr+5MIXbDI3kUjOnP0rdrqvH5NreOhVoIlp7+8ZcX1xctFGyPc4MPHUoiZUZ5SeHhpTxRVUlc6v/bREKz5Ka80FeWbQ/cfAhBzGb7Rw+R3StH01ydepGBtJ/maomsS217pr7nB5btvJY1xMjOrCOE0eo+0clnNZh103Vs1aq2EBB9O/28ZG2i9wXYW7fss+5bC6xMpOg3TM3R/i2g+K4u/rP0+qOdZiV9c8XzrJ4y6xWTu8XdtLLqwmktpmnQh8Tiw/sXXW0WjMeKkxhWVgQEBAQEBAQEBAQEBAQEBAQEBAQEBAQEBAQEBAQEBAQEBAQEBAQEBAQEBAQEBAQEBAQEBAQEBAQEBAQEBAQEBAQEBAQEBAQEG9uOw+87bCf1yfC3cWJ2NlN26MhrYpDRkjm/O1jj8riKHxTAv9k4L3JMn9e7RsLx5hMluLu3YHMk3NpLAGv9M1WH1RgO8wpgZum9xe/X/0+3tpL6LGkzOsbO3htLaB8hEZe6KFsELXvI21d6jwQcvd2F9Z30thd28sF9DIYZrWRjmytkBoWFhG7dXkoGzz3Zfdnb8MM2cxNxj4Z3FkUkzKNLwNxYSK7Xga7XUPkmB7c9kd322CZnrjD3UWHe1kjb1zCGdOQ0ZIR8zWPOjXEUPIpgbLs7G+5Npa3HcPbFjdOsenJBdzshZNBNEyj5o3wyh7Z2MoHOGx1FMDUZ/urO9wOgdlLkSxWrXNtLaKOK3t4WvO53ShhbHGzcdTRuqgUrvJX95DaQXU75orCL6eyY41EURe6TYzy3vc77UFZAQEBAQEBAQEBAQeP+R3wKD6H71mmfwsJ+aLCWLXHl8ruC6+8/VH/DDj7P8ATP8AxS+erkdggICAgICAgICAg6HsHueftnu3H5eNxEcUmy4a380UnpePuNVNZUvGYfqaWWe7c26G1zJmVAYdocxw3Nc4farTXi485KyuiJO3fuaTsqDQ6fgrYQqtkdHK9pO5jdC4ipHwSEK8ULppiyMF7H19HgPFMIQTx9IFhBafOvJThCsZdNanmCiqtLKNSeeqklUkk5ohVmmqaohWknrVBVkm5clIqyTKBWkmQVpJuR1HMFBzuV7bsLol8IFvMdatHpJ8wqzXLopvtHPi5W+xV7ZuPVZVnKRurSs5jDrpsi3JTUNE9je3Vhe299ZyGK7tZWT28o4tkjcHNP3hRMRMYkiX1z3E7eZ7iYdnub2nB1rx7Gx93YaEbpre6jaAbhsY9To3gakfHxpwaL/Sn6V/+WfZ5NLR1cYfHKitOY0IXoMwkDjogu4nB5rMTi3xNhcX8zjQMtonyn/wg0VbXisZmcERMvoVh/t+7vbbNve573H9p2RFQ/KXDWykeULCT95XJbvqZxSJvPsXjXPini9mO1Mm8WfbvuHichlnCkdlM2S3Ej+TGSOqCSeCie7tXjaloj709EeEvnncfbeb7bzE+Hzdo+yyFuf1IX8wflc1w0c13IhdevZW8ZrOYZzGGsVwQEBAQEBAQEBAQEBAQEBAQEBAQEBAQEBAQEBAQEBAQEBAQEBAQEBAQEBAQEBAQEBAQEBAQEBAQEBAQEBAQEBAQKVNBqeQQfVPb26/qlx3HcjIXV/7gZTD5G2dY38Wy1lj6X61Zw973yst4yY43xtbuA10Uwldw8XZbu3ewYe98jPiL6yEtzhY7MOdHJZT3T5YZr14aXWxdcNcN8Ye4sFS0aFSKXuPHmbXszKRZOGO2yd93lkXZ6K2/wAHrRW0b4GNPOMdeRzK+NUJbfHMjuvej28u739S+usPi7y5LxVz7uKzeYHvrxc7pRFByXY8r8j2b31FlZHSWsgxd7O+Qk/5t2SZGZNfzuimlB50qg6ozXE/+4PvGzuCTYzQZywuYnaMFjb2MohYRwDI2wxlvhQINVk72/se9fa5uMe9otMZg5MexlQOpczGS4oB/wCZK94f480HJZz+iYv3MyIktmXWDss3OJLSpDJLSO7cHR1aQaGMUFCo8UO+sva3t6DuOy7dybATlM9fPt7ovcx39ExcDpRtdwDbovpv2mgbUKcJwo5XtvtbJ/6fZjrbD3fcdxlhazYHty9m6VzYObva6SS46nRexzXMdJ/CdxFQkwJ8n2z2rkMbhr+C1w7Z/wDUttiLpmCku32z7W4bv6czrj53t2ECSM+oFJEkNp2BPmc3i8VhsNDl8ZkTj7DHZu6uIYruyhklbLI2cysjF2+Ta31Oa1rKbRWpQfL+48fLju4MjYyWEuLfb3EjP6dO/qSwDdVsTpKN3lraeqmvFVlDXICAgICAgIPQ0ucGgVLiAB8UH0H31e3/AF50B/8AC2FnCR8I93/rLs77/uY9kOPsv+3nzmXz1cbsEBAQEBAQEBAQEBB+lfaDuOLL9lQRyOJvLD/KTVOtGCsb9f5VpEuLZXEusuLh5a4E68AQeQ8PirM5UzI4Ea0Fa0rVFZbjtm/xtvNIJ3dOdw2NqKhwJ8uatVekwrd4X1tLNsidudGdj9aioFat/YUlF5cpJIKKGSC7Do445HfLM0ub8A4t/cg+h4v237ft+22ZbuO6khdJEJnhrwxsbXCrRwO5yl0V1RjMvn3cGMxsMIyGGunXmLc/pu6g2zQvOobI3zHBySxtEeDm5JfNQoqyzUPFSKzpi5wa0FznaADUkqBsb7t+7smsZdCR97I0SfRwML3MaeBkd8or4KZqOcuJJI3lj2uY4fleCD9xUJVZLg6olVklDgQdQeIKhMNNe4i2kJfD+k/wHylVmropvmObTz2k8BpI3Tk4cFSYdVbxPJsO2O7O4u1sozKYG+ksb1ooXsNWvb/BIw+l7fIhZbNVbxi0ZheJmOTvpvevB5YdXujsHDZW+Pz3sO+0keeZf061JXLHaWr+i9oj71/qRPOGEfu72TZ0fi/bTDw3LTVstzJLcgf91wCn+lvPPZb8jrjwhVyv+4D3KvLc2lhdwYKyIoLfEwR2wA4U3gF/DzU17HVE5mOqfbxROyXz++v7/IXDrm/uZby4caumne6R5+1xK64iI4QplB58xqDzBUj7Bmb6Tv8A9kBmr53W7m7GuI7S6u3ayTY65IEZeeLixxGvkfFefSv0t/TH6b/nDSeNfc+Pr0GYgICAgICAgICAgICAgICAgICAgICAgICAgICAgICAgICAgICAgICAgICAgICAgICAgICAgICAgICAgICAgICAg9a5zXNc0lr2kOa4GhBBqCCg7S692M9P9bcssMbbZzJwPtsj3Bb25ZfTRyt2ymu8xMfK3SR7Iw52vipyZVcf7iX1vj8fZ3uJxeXdiGmPE3eQt3yTW8e8yCOrJI2yxte4ua2VrgK+GiZMsLH3Ezcb8oMpDa563zNy2+yFrk2OkjddtLttw0xOiex9Hub6XULTQiiZMqF/3h3Be90N7nfc9LMxzRT288LRG2E24aIGxMHpayJrGta3hQKBd7g7+yOYxs+OZj7DFWl7cNvckzHQuh+quGBwY+Xc+SgZvcWsZtaCSaKcmVq+90c/eWNzE+1sY8pf2jcfkc9HC5uQuLVrWs6ckm8sq9jGte9rA5wFCeNWTLHDe5udxVjj4I7SxurzDNezB5W5hMl3YtkcX0hdvaw7HuLo+ox2wmoTJly9tE26vI4p7hsDZ5A2W7n3uYzefVJJsD3kCtTQEqB2fd3uBenvLD5PB5F9wO1rKyx2KyD2U6otItskpikHySyOf6XipadVORV/+5uat77F3WHsMdhG4m6dfwW1hblsUlxI3Y983VfK94cz0bN20N0ATJljce5OVda2tlZY/H4zHWWRhy9vZWkL2xi7gBAeS+R73B4dRwJ4AAUomTKK07/vY3ZEX+LxuXt8jfPyj7a+ge5kV3ISXPidHJFIGmtCwuLSAKhMmWlzmayWczF3mMnL1r++kMtxIAGguOgDWt0a1oAAA4BQKKAgICAgICC1iWh+WsWHg65hB+BkaFan6oVvyl2Hvc5zvc7MggjZ0WNr4NhYAujvZ/3Zc/Zf9qHCrldQgICAgICAgICAgIO79ne4jiu6RaSP222Tb0XA8Oo2pjP36farVlhvrmM+T7vNLudXUfuWjjVjMAKVUoQPmNdwJa7xBoUFGe7jbIyJxO+Xds0Ou0VOvBFUEkyGVnHZ21tmfTZGyZkbEP6jYXOLHMcaVLHt19VNQpTW3ml727+u+43QRmJtpY2gpBasJIrSm5x5mmgRbZsmznLS9It8jEXfpyWxJbyLmPaWn7EhSGmluPNQhUluES6bsXEyXOWxuQEfVto5ZG3JGvTe0bmF3kVesEQ+sl4BJA1PE+K0XfJfcls9vfMZfSNurK7DnWd4WtEsL2nVhc35m+RWdlXzd8yzWwgfMoWwhfMmUxCF8gIIOoPEFQtENfPaRu1j9J8OSrMN67J8VN8b2GjhRVbROWKJEBAQfVfY4C7xHuJh5HUhu+3Zp9v89sS5p+zcuHvOE0t/r/Npr8Xylpq0HxC7mb1AQEBAQEBAQEBAQEBAQEBAQEBAQEBAQEBAQEBAQEBAQEBAQEBAQEBAQEBAQEBAQEBAQEBAQEBAQEBAQEBAQEBAQEBAQEBAQEBAQEBAQEBAQEBAQEBBnBM6CaOdnzQvbI34sIcP2KYnEomMu/8Ae+BsvdttnIfVZ52wtruCTkSGBjh9lB966+9j5+r+aHJ2U/J0+NZmHz1cbsEBAQEBAQeVHig9QEBAQZwzSQTRzROLZYnB7HDiHNNQiJjL9KYHNx5jCWeSjOs8TTIOYeBRw+9bRLzrRicLEkvJSozx2MyGTuRDaW8s7GlvXfE0O2NJ4mpCmIIiZbb3Anwto2xxOLaC23ZvnkIo/cdKOr+bmVM+S+zHKHCzXAUMlKa4PioFKW4QVX3bmtc0Oo19A4eNDUIKUtx5olUkuPNEr/bvduUwN4ZrIh7JaNlt31LXjlw5+amLYS+i2fuXE3Gz3+XtmWIYB9JbiTfLM7WtGcWjzK0i3mZfK8v3BPe4psU7qvlvJrtreOwPABA+JWUzwTWvFoHzKuWmELptR4VFfgoWiH2vsSx9hO4LKG1yRFlk6Uc2aR8JJ50f8hWvyzyVrGObvcN/t+9t/wCqz3MUb7yyaGiKN8vUjqRUkFv3KcRC8UzPNxXuh/t5ectajsuJodcMkdLZSP2tHToascfGvNVmmeRxicc3xfuLsvunt2UxZvGT2grQSPbWM/B4q0rOazDWsw56SBvFpp5KmGsShIIOqhZ4gIPqfsExxvu83/lZ2xkNx+LQAuLvuVf+OGmvx9z5VH8jfgP2LtlmyQEBAQEBAQEBAQEBAQEBAQEBAQEBAQEBAQEBAQEBAQEBAQEBAQEBAQEBAQEBAQEBAQEBAQEBAQEBAQEBAQEBAQEBAQEBAQEBAQEBAQEBAQEBAQEBAQEH0ftW+xXeHa0fZOZuWWWWsHOk7ZyUxow7/mtZDyDuX/Bduq0bKdFuccv3OPbWdd+uvGJ/VH7XG9w9q9wdu3brXMWUlrI00a9wrG8eLJB6XBc2zVak4tDo17a3jNZaqo8Vm0KjxQW7DEZXISCOwsp7t50DYY3v4/3QVatJnlCtrRHOXX4/2Z70miFxkmW+Es+Lp8jM2Kg/uVLl0V7O/Oflj2ue3d05R80+xZ/097RYb/8AavcNznLlvzW+Li2RV8Oq/wDtVvp6a87dXuR9TdblWK+9ie+PbiyG3FdkRTFurZsjcPlcT5tGij62uOVPvPo7J53+4Puh2/L6LjsbEOhPztjD2Op5OHBP6mv8lT+mt/PZPbY/2q7vcLbHmXtLOS6QRTv61jI88G7zqyv2K0V1bOEfJb8ETbbr4z89fxcT3F27l+3srLi8rAYLuLWnFr2H5Xsd+Zp8Vy7Nc0nEunXsi8Zjk1qouICD6h7PZ4iG8w0jvl/zFvXwOjwPwK0pLk7mvi+iSS81dyPpXal5F2l2p/VMkW9C9cJWRt/xfUKNAB41Gvkr+DopPTGZfLu7O4G5nN3WRbH0o5neiPmABQV81WZYWtmcuemn81CqjLceaCnLcIlV3SSv2M1dRzqeTWlx/AIOz7e9scnl2RvZE6R1GNcyu1rppWCXa535WRREOeeJJoFbpXrSZVu6PbO+xLXPmBbI8VhBdDAx9NP02Sv6hb5uoVEwmazD51dtuLaV0M7DHK35mO0KpKYhTfMoWiEL5kWiELpVC0QjLyUWwxOvFFoq7/2196O4uxI5rW3jZf42Z282sxI2O8WOHCvgrRfB0eTd5H/c13xLmv6jZwWtvG2MxMt3sMgDSak7iQa6KZ2Ea55zPFVz/wDuL7lzuMmsMhjbN7JQWlwa7n5EkJG1FtOfF8nc8ucTwqSafFZN4hiSCgwLfBQlig+r+wleh7gbfn/0xd7aceOtFw97zp/xw01+PufJ2fI34BdzN6gICAgICAgICAgICAgICAgICAgICAgICAgICAgICAgICAgICAgICAgICAgICAgICAgICAgICAgICAgICAgICAgICAgICAgICAgICAgICAgICAgICAgICDssH7t96Yq0bYvuI8nj2ijbTIRi4aAOQc71U+1dNO7vWMc49rmv2tLTnlPsXne6OCmAN12Ph5JOLnsD4gT40arf1NZ50qr/AE1vC9mX/wB2rS3Idjuz8LaSjhI6Eyn8aJ/VxHKtT+lmedrKl97z+4NzGYYL9mOh4COxhjgAHhUCqi3ebJ8ce5Nez1x4Z97kb/J5LIymXIXc13KeL55HSH/xErmtaZ5y6K1iOSsoWEBApVB9Oxlw/v8A7Du8ReHrdz9sRG7xVydZJ7Nv+JA48XFvL7F3Vn6uuYn9VeXucVo+lsiY/Tbn73zEGor4rhdogINl23ln4nN2l+35Yn0kHix3pd+BU1nEqbK9VZh9ynuiYi+AhxI3RE/Kaira05Ld5bLNdzZTKx27b6QEW0YYyNlQwGmpAUzOUzMy1FvBd395FZ2cTp7qdwZDEwVLnFVRENzne0rbBvFjfST5DN7Q+exsG1ZAHagSSkOq7yAUrzXHPm4e/kMc72GN8NDpHL84+Og/YoVa6W481CcNt2XHa3ObYJ6uYwO6sbRVxgkY6KVzW8zG1++ngFaqYh+tu2LGCzwtoyIxuc6KMyzQ0LJHNY1nUaRycGgq0uukYhJn7GG8xVzDI0uBjcfS1j3aCujXgtd8DxSE2jMPxf39Ba22Xc23cwMoNrIqiF0bxvjlha6pax4OrPyuqFndhWHKOlVGsVRl5KLRVjXxULxV5vHLX4ItFUjbW9kFY4HuB4ENNFSdkRzl0a+122/TWZ+CZmDy8n/w5aDzcQFnPcU83ZT0furfwSmHa+VPEMFf5v8Agqz3VHTX+3+6nwiPizHaWQPGSMfeVX+rq2j+2+486sv9IX3/AJ8X3OUf1dfKVv8A61v/AJq/iHtC9/8A1EX3OT+rr5Sf/Wt/81fxYO7RyA4Sxn70/q6qT/bm/wA6oj2plf8A2Z/73/BWjuaMregdzHhE/F9C9g7K4su/pMZkGbLHuDH3eJlkr6Q6dlWV+Lm0+1c3e7azrzE8azEsLemdxrzNqzh81yvbObxGQusde2krLixlfBMNpoHRktr8DSoXbTbW0ZiXHPa7YjPTOPc1xDm/MCPjotGExh4gEgIAId8uvjTVB4CDwNUHqAgICAgICAgICAgICAgICAgICAgICAgICAgICAgICAgICAgICAgICAgICAgICAgICAgICAgICAgICAgICAgICAgICAgICAgICAgICAgICAgICAgICAgICAgICDqPbHNuw3fmGvK0hfO22uByMVx+k4H/AJqrftr9OyJYdzTq1zCn3zhRhO8cxi2ikdtdSCIf+zed7P8AwuCrvp03mFtN+qkT7GjWTUQEH1TsvNG9wEUbzWa0/Rd4loHpP3LWs5h52+mLe9teq188bHu2se9rXO8ASASrMX1T2TwLbXu/PC7Z/nMWxsUO4agSPILx/eaBqpdGmvGX2RsEEbnvZGxj5DukcGgFx4VJ5o6cPjHvbcXVhNG7P4u2yPbN44xwX1u0xXtpJSuj67XHmK6FTLn28+L8/ZiAWd4+FkongNH29w3QSRO1Y+h4VHEclSWUQixGYdYX8cwAIDgQ7cY3Mc01D2SDVjgkSt0v0V2R7y42Oxitss8tjaNLuSS2qa8hFbkve4nwYFo0pdP3t7wY9lhNa2JMdwejGXPPqjuHTMkEZoeLIGOfJ/DoCha+YflvO5Z+UyD5w2jd8gib4Rulc9rR8NyxtbLTXrlDbYbI3GrIi1p/M/QLnv3FK+L1+29G7nbyriPOeDZwdquNDPPT+Vg/eVz273yh7mj+1Z//ACX+5tbPtK1cRstnTO8XcEr/AFGz9NZ+5ru7f0rs/wDvXrE/6rfshubXtWQULY4oeXIuH3Lrr6N3V/1cPfLzd396+j9twp83/DX9s4WXYOGKNrnzkgjc7Y3gASOa76f2xfGbXj4PM3f+y9fLVpmf+KYj8svP6Vbjpmr5WSmjZGUp9y7Nf9s6Z49Vph5d/wD2P3c5xr11mPPM/tWLrtytu9tmd1zGNxDzQOHHTzVK+jdvGYtExPhxcGn/ANg+oX2RmaRWfKv75ay3w99IyKVzHsY5pMjSODq/KF2aPQ9ERm1U7f7673MxF458OEK+Vh+iuHREmu4bTQU20qeStf03tIn9Ec0dr/dnqOyufqz+BPA+Bga5wdLJG5zGgDSgrXgttnpHaxGOiM4Rr/uz1C05+rOIn2fuUWyyncAaloquC3pPbzE/K74/u3vox88fdD2OS4k3BrfU3iFnHomifCfvaz/eXe1xma/cs2VxLG9k7XGKeBwe2VrqFrmmrSPMFZ2/t/VbxmG//wB47iIxalLZ976nc5Lsrvm3tZc9O/DdzmJrZMnDH1Le4DRRplY3gdOK8Tf/AG53GrM6f9yvlylt6X/e1NUzW0dFM8p4x8J/wa6f2kwzntMvdmHdC75XSEh5B/kK8/6HdVt0/Tv1Ppf/ALZ6furm1a2+NVK79qfZyw9eY7gkun1P6OMgcN3ludUKZt3lYz0Tj2w4te3s+/nHb11xP/8Ak/Yr/X+1mEjLO2uy4b25bo28zkr5zXx6YqFjG3bafntiP9L0Y/ta/TmLV6vwau994/cyzLjY4jCWttw6Vrj43Np57vUuimjTbna2fbLyu59H7vVxmmY/08U/b2b7X91r09qdzYSywfdNzG8YTP46P6cOuGNLhFcRDQh9P+xVtlLaI66zNqeMT+x5U8ZxMYl8ZvrK5sL65sbpnTurSV8E7P4ZI3Fjh94XoxMTGYYoFIICAgIBIAqTQIPKjx4cUCo+5B7UICAgICAgICAgICAgICAgICAgICAgICAgICAgICAgICAgICAgICAgICAgICAgICAgICAgICAgICAgICAgICAgICAgICAgICAgICAgICAgICAgIMo5TDIyVvzRua8fFpr+5IlGHf8AvpEB3667AoL+ytLnTxdHtP8A6K6++j/cz5xDl7Kf9vHlMvny5HWICDoOy8n9JlDC40jum7D/AHhq0q1J4ufuKZrnydrPPxWrhfdPa73Z7ZurGOzzcsNhnIY2W7ryUBouYox6KyeLfAqXTr2Rji+nWOYxWR6n9PvIbzpUEvQkbJtLtRXaTSqltmJfCPcH3Eiz9l7g9vzPZNj8YIJsVcNAqJI544pG15guJoVEywtbOX5/luHEAEkhoo0eA4rPKIhVklUNIhNj58qHuZj3PY5/zPj9Lv8AnGo+9VtsiscZw6e37PZvtilZtLcxYS8uGQi+nIjgBEUEfBu75vtdzK49ne+FYfU9l/av8W62PZH721ssRbRMc63hb+m0uc/Qmg46lbavTe63x1TGK+c8G/ceselem/LmJv5V+aVrFNbfzOhY15koem1gqXEcqL0+29F0Vr1bbTPsh856t/f22nDRSIifG3GfuX48Fdxyi4mPTt4x1S0kFxA/KQPNe123b9pnGqIiYfEd9/dXd9xXptstPVw4cI/BtxM2S3ZRvSc4VBrTjqV6OucT0zxfMTWeqczlFbT0hEdq8Olruc7kRXUBKxFrTMrbKcc25JY4Ll0lTtLjo+poQK8PgarebxFZmPBS164X4LS0iP6Q2vH5CdK+Sx1bpvXMcHNfZeeapdXU9uJpIiHNa4UYeGnFTXpn9XH4N9euLYiWMeRjma2Ut27y0gV+U8FtNYmE20TXgXzLafeHxiVw2hg8yaVBHgvMnsZnb1xPA0zavKcKc2Fex7JWAzRVLXsPzAO4LTZ3cRSbX4YdOvuer5f4vBrbTDXbrqQxwneNzekRTQc6FcG31KlK9WPGIenFbXtGqI+ZHa4qXbODI1twAQ9p41JpTRRbuNkxEx4yjZaIt024RX9jNuGZ0WwgOEjiAd3DTU1XR9G04nLnnuuMy6Czsm20UbmMrKxoAI4cyu6vCODy9u3rmYmeDUZC4DMkyckuhNHFx41/hAPgt854u/RTOvp8VyOeO6JuGMGxwG+tS4cvTyqV5Oq9dW2aZ/Uwms6+GeMJcnDavhEBLBOGl7YxQvFNSarO/p/bX2zN4iXp+mf3D3/bTnXsvFM++v3S0N4LJtq24tZepQ7Zo+bSvO7r0Dt5/wC1aYny5v0D0v8A9hd1W/R3OuLR/NHCf3JuzZbeTvDCTtj/AF4L+2cx9KOH6reBXzvden79VLcM1xPJ9df1z07vKTFpiuzHDq4Tn3q/vH2ZG/3H7kmtJdskt7JK6Nw9O6SjjSnxWHad3ikRMOWv9uzu012a7fNaOUvmV9i76xdtuIi0cnjVp+1elTZW3KXgd12W3RONlZhVV3KICAg7X2lmEHcGUuelHM+2wWVmiZMxsjBJHaucxxa4EHa4AqYIdx2/PNnXdl57KMZk+4WYnuGa2knjY91zdY4SyWQkbSkpidq0OB4AKUo+28y7L4rs3L9zPFxf5fKZTt2S+lY3qT4+7tIog57qDeLe4uTsceHDkguZ7B2WG7Z+ubBHHfdj4q47eyRFDuyOQhhMbjXiWyX1yPLp6FB8KAoAByVUCAgICAgICAgICAgICAgICAgICAgICAgICAgICAgICAgICAgICAgICAgICAgICAgICAgICAgICAgICAgICAgyiilmlZFE0vlkcGRsaKlznGgAHiSkQiZw6W57ByVpYvmubm3+qN3Fj4LOCRs7jdSH1RTPY7bCWD+LidBzpvPbzEceecfFzx3MTOIicYz8P2opOw+4IbiWC6Nram3Y192+e5hYyDe9zGMldu9Mji00Zxpqo/p7Z4/mn+prMZjM/BSyXbGaxkV5LeQCNtjPHa3NHtcWvmjMsRG0ncx7GktcNCq21WrnPgvTdW2MeLa2fZd0+S3sLyFttcyZKGzmvnXDAyMTQCXpdM6b9prWvH08VpGieET5s7dxHGY4/LnGEF32Rfx5fJWcFzaG0xsmyW/luYmQtDnubG17606jturBqFE6J6pjhiE17iOmJmJzPhhYs+wL+S0z5vZ4LG9wgi/y808TA50j2ipcT8hY6rHDRx0U17ecWzwmqtu5jNccYsqSdrX93fQ29lai1b/T4L+4knuGdJkT2BxnkldtbG15cKM4itNVX6UzPCPDK/1oiMzOeOOX4Iv9GdwnKOxrIGSXAtvrmPZLGYX2tAesyWuxzKHjXx8FH0LZx8U/Xp059uPi8m7QzceSssexkVxJkY+tZTQTRvgkjBcHPEtdgDNjt1aUok6bZiPMjfXEz5NjhuypT3LhbLJmOfGZV8jYrqynZLHIImu3tbIytHNcBUFXpo+aInlLPZ3HyWmvOvm57F4y8yl42zs2h9y5sj2MLg2oiY6RwBPPaw0HNY0rNpxDe94rGZWoe2c1KzHPbBRmWimnsXucAHR227quJ/KG7DxVvpW4e1Wd1Yz/AKefxTwdm5yfHC+jbCQ+3deR2hnjF0+2ZUumbBXeWgNJ8aa8FMabYyid9YnHw9mfegd23lm3YtTG3qGz/qIdvbs+l6PX6m7h8nLx04qPpWzj2ZT9WuM+3Hx5J5ezs7Fi3ZF8cWyOBl3NaiWM3UdtJTZO+AHe1h3DWnA14Kfo2xlEb69WPh7M+95fdoZyyx772dkIbC2N91btmjdcQMnp0nTQg72B24fCutEtptEZK76zOIaVZNnj/lPwQfRPetxdncG92rnYOyLj4mj1195+qv8Aww4+z/Tb/il88XI7BAQZMe5j2vaaOaQ4HzGqImHeQZAXVpFOP+o0EjwPNbRLzLVxOEQntup/mQ90XMRkB33uBCEQ6SL3SuML2/Pg+1bJuIivNb6+LzLdymlPnNGsFP4Qp6mkcnEDKyQ2FzaR6fVuZ9Q+urmRnc1v/Nqq5WirXDqyvDI2l73cGjiqTaIjMujVpte3TWMy3Vh21oJb52g16QP/AKRXDt7vwq+w7D+2YiOvuJ+H75baKexii22+3a07djB4LbR6bfbHVacfmr6h/dXa9nH0+3r129nCv3+L1uRnY3rCIMGp2uqSOS9vtu0pp+aI4+3m/P8A1P1vuu8ma7Nk9P8ALXhX7e9atJxFA3ofqi4H+YZIfSNdKH8V7FNHXMWzMx5PndtM2+bh08sNhZm2DxNFM+OVzmiQMAp6RpUii9D6VZnlwcu3q5THDwYZPJCMel5LANwc4+o+pcP0q6p6uGV+27ebTy4tVNf3d9I2QOoyM+hp+6pWFbza02iXbXRTVEx4t/iWPY6L1UiqDJIeZ8Auyn6Zizy+5mJz5rhL/rzcSh0jRVzQ3WoHALspSOnHg58R0dMcG3E2+EENAkFCHH4aBef9SItMV8JcXTiWiufrSJXxkTFtasI0NRqB4r0rZw9HX0cIngr2FtdSzi5iFdjDugcNtCBypxKyvyznwa7tlYjpn71q0ZHDk2WsHUZLMPXC41Y55+OjaFeRtvspq6o81JrbZXwnjiG1wV/NbXrzm7VzGxybRsBB3cB6SdfiuL1P0zZ3Gq3Td0aY19tvjMTOOceMJc017slJesjlgL6ExuG0+HLkr9h2dNmr6d5zMfmn1DvfqdxN6xNJtx488qscELH73UfK8ipHHU8SvW06axXHk8u+y98yikuLV+8RPBDQatP5i0nmuqmvEJilo5wrS3d4bJsra9Sc08drY9fxqrTxtiG1dVOvE8o/a1V5JcZD6e2rukoSDShHi00+Cm8xMYduqtdXVbwT397HjLRljbwuEr27nu5Rt8ftXhVjG6LY4TDLTqndbrtPDP3oBe7pLUzndJDt6cw0LgdAPPivW+nS1cTza/SxFunlPg8mif1LyLaI+s4Ua0aOoeIWV+2pTN01mMVtzw+t9hexElrLZZufMxyxPMN1DFDE7VoIkALnEfDgvi+5/uasVvrjXOZzHGeXg+q0ekfVimzr4cLcufi6/uP2i7UyF/le4Mg65nuZw+4MQkDI2lkegG0V/L4rwI9RvspTT01+XFc44830nb79vaTbZTZaK85r/D9z8wSXce58F3HtAO14dQgHzXtdz6Zanza5zX8Xt+m/3h2/dU6e4iK5+NZafJ9p20zTLYOEbzr0z8p+HguandTE4u6e8/t3Xsr19vPw8PhLlrm1uLWUxTsMbxyP7l21tExmHyW7RfVbpvGLIlZkILFlkb6xfLJZzvt3zRSW8rozQuhmbtkjP8r26EIJoM7mrf8Ap/Qvp4TiXukxhjeWm3e9+97oiKFpc7U0TImzPdPceavYL7LZKe9u7YAW0sr69IB28dMCjW+r1aDimRHddw528ZfsushPOzKTtu8i17yRPcM3bZZP4nDqOofNMjXoCAgICAgICAgICAgICAgICAgICAgICAgICAgICAgICAgICAgICAgICAgICAgICAgICAgICAgICAgICAgICAg2vacU83dOHjt3PZO69t+m+Joe9pEjTua00BLaV1WmmM3jHmy3TEUnPlLvMh0Ddvmw7sYMNDmLfJ5x9pdyXEgpcdNkjhMyLZC0ynRtaE6mi7Lc/lxjqzPFxVzj5urq6ZiMx7PzaizfjLmfuW7t5sbJnJMi6S0lyrozAbNz5HSSxCasUkm7bxBO35Qs6zWZtPDqz4+TW0WiKxPV09Ph5to/Mdt5HvHKWV5kIBg8jY2DjdgCOHr2EUMm1rdAwuDJIg3kTRW66zeYmflmI/DDPovXXExHzRM/jn/NpYO5La4sPr7yZrbmXuaHJTQVrIIdhLnhvHa35VnG2JjM/wA+Ws6picR/JhsJLLGw3OfmtrvDXOZuL76mznvZoZrYWErpHOfG1+6Iy7tu5jml4HAK+KxNpia5z+CkWmYrExaK48Oef3Jcvf4rL5Xuu1s8haA5LH40WM8r2W0Ej7UQGVgLqMYRtdRppwopvatptETHGI/YilbVrSZieE29vPKKTI4u+gvMMy+t4p8hgcXBBcySBkP1FmWSSW8kvysLqEerSoFVE2iY6c86x+Cei0TFsTwvb8fFi/KYu0jZi/roZpcf21eWMtzG8GJ9zPK6XoRP4P2iTbpoTWidcRGM8qTB0Wn5sc7xPw81fET9u3EXa9vkJrZ/01jkAIbh+2Bt26aR9sy6II2sc4gmunjoq0msxWJ8p+/wyteLx1zGeMx93jht7TM4+C97Qjvr7GtubC+vn5D6EQxW0LZYYxHUwhsbq0pvHPSpotYvETXMxwmeXwZW1zMXxFuMRjPN8+7dyZxWfx2S4i0uI5HjxYHDePtbULi126bRLu206qzHnD6Bns927Dis3YWN7HP/AEJgx/bjmkHrQ3sTYbl7KcQ0sc6o/iXZfZXExE/p4R8ebh167zaszH6uNvhyMNd4DHC0ms7rFQYmTFSxSyPEb8k+/ltHska8uBliAldQEUZtoNapSa1xiYxj45wbK2tnMW6ur4Yy0Tszjne3sc31DP682A4I21f1PpOv9UJafw7f0ll9SPp5z83L9v8Ag2+nP1cY+X9Xxxj/ABbzuDuKK4ZksvYXeHgsr7HC3YBE1+Te6SFkMlq5m4PbSh/UI27QCKrXZsiczE14x8fcy1asYrMWzE/8vvUc2/FXWEvp8xeYzIXDbaMYbL2bunkZ5m7Gtjurdp+VrKh7pGg6aOKrfpms9UxPlPj8VtfVFoisWjjxieXwn9z58uJ3vH/Kfgg+i++QDO6MZABQQYezjp4aOP712d7+qP8Ahhx9l+mZ/wBUvna43YICAg3eAuyI5LYnh62fboVekuXuK+K5NLxVpYRCnLKoaRBZWNxfTbIhRo+eQ8AFjt2xSOL0/TvTdndX6acvGfCHRNjx2HgBOsjuLvzO/sXDFdm6fY+0tbtPStfHjsn/AKp/dDUXmWubh9XGluDoxvA/Felp7euv2y+G9T9b395OJnpr/LH24oYruTqiT8oFKDgF2U2TE5eFbVGMNva3z3W73MdSRrKVGhK9CvdTNfbEOHZpjqjMcMsYbp7qO2UIoaca1WuvuZnE4XvSOTf4+5gtrUyyCj61Abx8NV6+cUzyeVv12vbEKM7xOdjI+LdfDxXHfXNpw6dcdHHK1irV3o0FCSCRxoSuaYmvJj3GyM8W/uLf6WxibQtaCXuk8SdAPuXr66x4vLpfrvLKyfc7IZZHVjDTUHjtJ4rO+yYmYiOUI3RXMxHNM58d3L0mOLY4qdNw4FxWHbRGuMzHNnETSMzzlnastG3PR6jw9p1a0VBpzXVs2TOqZjmi82mMzHBtCXFwaWbKkfqtGjudFjSa2pHX+pxY4Zabotdk5LhrmSA6i3BO4E6BwPgFn3+KaumIzl6EXxriOMe1LlG3kM8c8bpDK6gfxd6iRQur/Cp0VpSk28JNWzqmevn+LYjIymR8dw4y7m7TJLU6kCpHguOO26rT0/LEsbXtb5p+afbxQPDnySzMFTs2AN4DkPwXZoiYpieeUW2TbEW8GlbbOdI5kJOwto9x01quzdMxXg7Z2YjMr7rF08LILSrbmgjOvFeb3XqX0Zm01nCnb1tfZjGc8nlxj34x7LfpiSYBp3tI4u/NVT2+7X3ObROIw6O97bZp2TTb8s/saq6Ekc0rpXUmutrTWtKNOoCts0x0/JPGqNeJiIjlVJmbO1sbCG3mLHPuR1IzuNWMrpryK87sN2zZa1bt9evZ1RfwmM8P2s8U+GXHvt3StlfCWgSbgHDcdBXnwXdv6pmKxOauXuK2i/VEYifB9u9lu7Jr63v8BfzMfe2DuvbMb+W2eduyvPpv/avh/wC5+x+nsjbHK/P3x++H2/8Ab3efU1dH8vL3Ou9wbx1l2Ln7plQ+Own2kcQXMLR+1eD2Ovr30r52h7XdTjVb3S/IuXsrK87Wgy/1LPrxII7qENLSQeDuK+4v8topHLGXyPb6I1xMxbxxFfFobad1rukjuTJrR7T8uqy39pTZXOeL3fTPW+47S3yfo8l9xx2Xt+lM0F4/5mnxBXi3130znwfofb952vqmvptwvH/VH+Dk8vhLnHSVd64HH0Sj9h8F2at0Xj2vl/UfTNna248azylrlq80QEBAQEBAQEBAQEBAQEBAQEBAQEBAQEBAQEBAQEBAQEBAQEBAQEBAQEBAQEBAQEBAQEBAQEBAQEBAQEBAQEBAQEBAQTWV5d2N5DeWcroLq3e2WCZho5j2moIU1tMTmFbViYxPJtMh3dmb6zmtHC2toLpzXXjbS2htzOWnc3qmNrS4B2tOFeS0tutMYZ10Vic8eHnOWlWTYQEBAQEBAQEBAQEBAQEBBi/5HfBB9F99GEd6wP8AyyYyzc34bCP3Lr72Pn+EOPsv0fGXzxcjsEBAQS2sxhnZIOR1+B0KmJVtXMYbiWUH9yu44gscfNfXGxmkY1kf4BY7tsUjL1vS/Tb91s6Y4VjnLq44rawtQGjZCym4+Nf3rLtexvv/ANy/DX5+fsh9P6v6xp9K0xp0xE7pjhHl/qs57ISSXF7NsJcxtQ0HXQL05rEcI5Q/N79zfbP1Ns9V7c5UnkuNXaACg8lVNeDKBu+UOcPRXWimvNF5xGIba0tBcS9OA+mVwoRx+3wXZTX1TivKXDs29MZt4NtbYh0MjIC0u9Rbub4k04+C9ft9MUiIlxbO66omyd1i2S5FuGuOyvVdxAI05Lp39Mc+UM43TWvV9yo8GAyuDwHMPTYAa8eJC5/qRMTas+5tExaIjHPi2WHaZGsJBI1OnPVU12xxtycfdTjLqrS4tmDp3TRJESP0zWoZzXN6l2ttmub0tMT4ODt7VrfNozXx/wADuN+P+oYbUB8ADQRHVragVP4KPStu+tP9znPm9L1L+nnfP9PwpiPvUbA289y2SMloj02EczwovT27LVieri8vdFq1xPiuwWM0T5JopGkltQXakEnXgt6dxTpic+DnvuiYiJhbuJwxkcU7iyoc6IeBpUrz9U22WzEeLOtbeHg0+GsIpsn1GPMcrZh02nQAO/i+1dvdTWKTa36Yela956aRjjiPi6TJ0ORuWOLXvJBaATShHH9i8ztO2i3bx0xPFn6vrvTubxbnFvDk5N7LuSd0shcGl5YIzrShpqvZrrxERHgvE1iuI8mwtpHx10LafMeRVd2vqjDl2RErrnWLce0ai4LquoNaLx6121vMROauiPpTp/8A7vV8MNc28ja4dJxa6tW1pXcOC7t9Z268T4qVras58Ye5aee+k3XD9twAHMbSlRTSgXFq7emiIiHTt7y+7ZOy89UzwarHS3fVcyZ5ZQ+vcK0bTWlV6O2YiszXhKd9a4zCjkra8cwxGIzRvkcYZqHdQ8BouTRomKzExxtxdPb7KZznExHGFrB4pxfLHIHMEbNhFBuLq1DvsWltM1muPcw7zueETHi3mLy912p3xjs9EHywB7G3bIwdz4J/RKCP/F8QsPXewjuNE18fD3+Du9C76Ncxnhj8n373SuIz7e5UslaGXMcccT66OEkjaUP8wX5z6HWY7ymY41mfwiX1/rG6K9ra0eOPxmH5ZmjZLFcWDh03TP8A0m7a0cCNKr77utcWv1RHF8VS01mLxxxDn24oQOlZMXMcCQ2JwrupzXBXTbOJ4PTnuZtEY5Mbqznt2xyxNcHFxNaa+AoFr3WiIjGObo7PvbUvms4tHivQTsuYn2t0yppSRrh4/vXz/ddlbVPVXl+T9N9H9c1d9r+ltx1fn7YcrnMM/HzbmVdavPof4fylX07euPa8b1T02e2vw40nlP7GrWzyxAQEBAQEBAQEBAQEBAQEBAQEBAQEBAQEBAQEBAQEBAQEBAQEBAQEBAQEBAQEBAQEBAQEBAQEBAQEBAQEBAQEBAQEBAQEBAQEBAQEBAQEBAQEBAQEHhFQR4hB9G93f87Y9n55vqbf4iOF7/8A2luaOH/jXZ3fGK286uPteE3r5WfOlxuwQEBAQbCzMlwI4mCshIYApm2IzKlNFtmyK152dxjrKO0gZC0E/wDmOArrzJXJ2mie63RE8K+Pufcd93Wr0fssxib+H+q37oRZzK2c1mYIatMUlDUg7mjgdF9NvvGOiP01nhHsfj1I3bN07ds9Vr8Zn2tUyIi2lumGm4bGupUGup+BosprHRNol0XtHVFFMQQNDdz6yOBJA4eWq561rjnxdFbTb3MRSOUEDUcAq8pJ4w2eHc4XG+NlK1Dq6ivIfevS9OjN+EOXuax0cZdjjsfcwxS3kcm7psIe08gdTtXtbKxWMvn9++tpikxzn7Zai8yU8cJha6jnuc4tHGnDisO52x0zHjL0NHaxaeqeUIbK3nP6jTUP02u+Y140XHr3118Inmtu2V5eS3aidsxBY+CNhOwcDx4Lp7eZvnhwYbMY55lhe3N702yODqEEGteAPitN0zhbRqpM4gtrq5cWv1EJ0eSeCziszx8DZqrHDxbvEvtHO2NeQ6u5lPzLXfafpz4w87uYtzw6rLWM2MMDo3smjkawu5FpfSmnMLy/SO81dzE1iJ6qunvvQr9vqrttas1tyxPH7lZ5Nw2SsbT6vS13jRetppbXGZeHnpnOUsMMMDWXcLf1aj6hw4Bw0DV5e7bO6Z0+DpiZrFbxOcSj+p33XRe41bTqSHV+3x81622k0pEVngwiuZ6rTzQystYuqQ4yNJq4u0cQTporTe0xjxXtxtivLwVJjKwOMLHFhb+Y11Kp1TwyvXE85YN677YF7CJQ2umo0JCm9YjEwvOItwngoXGNkkeyaMn+YcCD8FNLxGa+TppviImJZ3FtMTCyN/TmhbQPcfmqOCxrTN5meStNkcZmMxLCeaW1DTLSslOo0fMQBrrw4rqikeK1Kxfl4I5ru7hBlsXNc0GrmuOmvGoKm9Z51WpqpbhfLY4CWeaK6dHGGsDS9xB0qeIaft5rh77uPp9PvY9zp4xx5fkqSZeWC6iiuA3riMsD28WmpIry0C6vqxbHtXr20WrM1/Tl0GX90Le89s4e15GTTZS0mj/zDqGMwROLmVcDXcK7eHJfO/8Ahujv7b6zHRNc48eqef73009519rGq3POPh9uDmLG0hyVkJdxbeOcXRNB9O4HjrzK9vXemIjxfO7tltN8Y+XxaPM3Mcd3HbuAmmDqPI9PDQg05+a5+87ulcREZl6Pa65ms25QgyGQmbbvZA4stA4BsZ1du4lu4+C4dt+quYng00aIm2bfqQduBl1fXMZ3CWRjnRMPN1Fxx3HTnMcLOnuNmzVFLU51mOSae3E8D7S8ZQPBpXy4FeL3fbTovmP0zyfqvpXqWr1Ltprb9XK3snzcNe2klpcvt5PmYdD4jkVvW0WjMPmO40W1XmlucIFZiICAgICAgICAgICAgICAgICAgICAgICAgICAgICAgICAgICAgICAgICAgICAgICAgICAgICAgICAgICAgICAgICAgICAgICAgICAgICAgICAgICAg+kY1h7n9nrvGxjflO0rg3sEY+Z1lPXqUH8pLj9i7a/PpmPGn5OK3ybonwvw+L5uuJ2iAgICDpuzrDc6a9dwZ6Ix58yuPu9mIir6r+2ey6rW3T/Dwj3+LrJ2SRx7RL0uoKOFdST+UjivqPSO1169MTP67cZ/c+C/ur1X+r72YiM01fLX4c7fGWpOKdJuY9nSiH+I48BTSqmK69l+mfleL/U44xxldjZj48O+1a89KBziATXc535qLtrq1UpMc4hzzOyd0Wxxs5p1s7e7pDe0ahw8F4s65zOOL1ovw48GwFiIXxxTObWgfJE31OcTyLuSvq1ZtiXL9XqiZhnayMZOTEOnGHD08h9q7+0v0W4cIXtqmaceMumwl7kb2WJlu1rbG1cTO/kfGp5rtm87bZicVh4nd6deuJm0/PblC/lMhiICJm2rLiSRx9RZQVHMLata4zM5cvb6NtuHV0xHtaufuJjpKtt2B7G7Ii3QA8lh0aqTwh207CYjnOPFbxE8lw5xuKuaQOAr+KtG2Kxnkw7mkV/SuX/bdxPj5HwPH0kMge5x+YB3EDx1Xm7/AFaLbvpUxM4h09lS867b+HycGjvMY4RW77aX6hgaTIxooWkmgBCvq2Xnbi3g3+pSscZ42/BcxUM7S0hgEbTR3Mn4Fe3WlYrPBwdxes+90MToW29odxeWsNa6vqwmjdfIrzPTtV622RNYrXLi3z1eP+DZRMndj3X7SyJo0DZaAiuh+3wWPdd717fpV8vg27b0q+zVfbE16afj7k9lHY3DI7OaV1uA4ybn6xl1OPLVYxbZovEdPV1MtFdeyOm1+j8lCaDpXLxZsEu8uaZncXHlwrRensva2uJ9rmmYziZ4RyUrOO6MUguiDcAluzlRdG7ZHCzTbNYmOnkzit3uLhupHUChPhxWs1rP5q2vEe9Zdbs3R9PR7tOdA3xIC8vue5jlDKszPNBct2NlZG1xJNGlv5iOYquzt4jGbc5aV4zGZhz+QutgEDyY5KAhw+81W8WrOYeno15+aOMIbV8csD/qZy6L/pOI0a/4rk7vfOuIxylpsiazHTHFr3RW7ZXtFx1HCtQ35SPinabOqZiZdMWtMZxhuLTKyYrENaZBHLfO3OoK+hnyAjlUryu/2Te//A5rVnZe1a/piOLSwZQX8bnXAG8Aua9opQ1ou3st3nzl137f6Ux0lpBbSTGS4k6cfpFG/nrouvGb9X2lbbttFemsZn8m6vLhlnY2cVvKCfUGmnyh2rXHxKvvp0zmHm6qTsvabQ426mlbfvupQXzl26lNP+8vnd9J6pmeb6DVrzr6a/petljvmut5P05yd0QZruefLzWMRGMTKvRNJiY4w6TtbBX1oH3kwdbSwHfvlow6DgwnX4rm27azWac+pru7Lubx1a4xEe3CfNyWt5ZfVNeDdE1c+vFzRqBXxVs9Wj6PTx5xLH+3u+29n3sdWem04t8fH4OE7lt2zW8d4wepnpkPkeC8zt7YnpfpvremL1jbHOOEucXW+bEBAQEBAQEBAQEBAQEBAQEBAQEBAQEBAQEBAQEBAQEBAQEBAQEBAQEBAQEBAQEBAQEBAQEBAQEBAQEBAQEBAQEBAQEBAQEBAQEBAQEBAQEBAQEBAQb7snuy67W7hgysLetCAYr21PCa3fpIw/ZqPNa6Ns0tllu1ReuG49wOybawbH3J26Td9o5M9S2mZqbZ7jV0Eo/LtOgr8Fpv04+av6JZ6N0z8tv1w4lczpEBAQd7gmtte34ZKUqwyu8661+5eZt+bbj2v0T02Poem9Xj02slnyEWSiEzI6XEek1D6nAcHUX2FNmYzD8LjVbXaeqcxLscB2t3Pl+2zPYtgmtLyrCC8NIMbqHj5qtu3rtvW844MvpWi3CJx8FZvtL3eJZt9mwtp+lsnjofI1K2jVMWnHJ09V4xjm10ntR7gREtZjw5hrTZNF93zLn+ls5eDpm8Tz5q83YXc+ObCL+yfD1XbWyOc2hcNT6gTyXTq0YjjzYdx3NaVmZ4QsTYR8l0y3t7Yuf/ANR40a5x0NPFd+vXFozww8vX3eK5m3u81ySRlrZTWdtI2EM9AYNXOpxKtXuKxHTWMx5uaKze8XtGcuXu7+RjNjCXiOp9XM/uXLu7macI8Hua+2ieM8MtfbTXRlDgQXHgBwB8SvP07Lzb2urZ0zXE8obmCWZ1SyYt2HcS2oAK9DprbPVOYebesRzh2Vh3HeTWRx7nx9Ij1OI1cCua3peuNsbax82HH9fZq1TSv6J8EckDYonB42sNTEGfmPxXrWmvDEfM8+l+q0fiosuZm3TII2GNoNHGnLkKK1Ly6tuumJmJzHg6XFW00lvLLcFsf0uyjaV3h5pTReV3+/O+uuLY63H9GJpbZE8K4/GWpvbsOu5baQxFjaGFklaNcdar1NPbV114RmVtVJ6ItHV7cLeGm6jX2sp/zEVXRybqtBJ1Ve61zOLR4M+51RERbwsgyUlxFJHvH6JH6hbpVw5rppSs14Rwk0VraJxzTscyZkRheS0DUuFDQ8iuPfonM8eCNl55Wjkltmljo3yv/wAuwkTNbwOvMrm7nuotXo1fqngrE16uMZ4wknyEP9QrBC+0bIWiGSoO4040BNAmj0+0UxtnNvN3d/s03tFu3jorWvGPanvsg6SzbFJG1krS4vlaA17gOap2OiaRzmeP3OW/cfUrFemvDx88+blp2w31wGSQu9DhSdurdeFaL0LUnjjwdVJnXXMT8Gpyz5Ldr7eIAxGtSw6Ahc+61r0xMO7taxeeqebTYuGb6sSvqWE0oeYJouPsdWyLTfweh3F69ExHNt+/LgMycDbdu1jbeJjmipq5jaLlvaYrj+Lxc3psVvSZc/biVkcczfyfMGagjjqo1ardPV+T0LRW2YmfvdFjmXdzJNdSR9KyaA8bmih10aP+C9bt7za3HhV4++aUiKxObttFjuti4ZpYzUF/0rHczXlz0VO43xtjFJcuy9qX9lvFzl6232PEjJGzNG7e/TeOYosbUmtJ6uM45vV0XvHGsxj8mvx8cLJXXFek5nqHPaOR+K8vXSb28m+61pjHNXyd/f5CZ8s8srgNKEuI08dVS1c54OvVM1r05yrWF6I3ujuNzoJBTaDq08nNVazhbdqzGa8LQn0msp7c61aQP3Lybx07Pi/QO22fX7XE87Vcqut82ICAgICAgICAgICAgICAgICAgICAgICAgICAgICAgICAgICAgICAgICAgICAgICAgICAgICAgICAgICAgICAgICAgICAgICAgICAgICAgICAgICAgIOk7N78y/a8srIGsvMXdjbf4q4G6CZvA6H5XeYW2nfantjyY7tEX9k+bpZO2/bTuw9ft3KjtzJyavw+S/wNx5RTch/2ot/p6tn6Z6Z8pYfU26/1R1R5w1OT9nvcKx9bcWb6Di24sntnYR4+k1/BZ27TZHhn3NK93rnxx73PXHbPclvX6jE3kVOO6CQf+qsZ12jwltGys8phHDgc7MaQ426kPg2CQ/8AqqI128ib1830zGdl913OBghjxVyHm3a3a9hYa7aU9VFx6+z2zuz0zjqfa9z6t2tfTPp/Ur1/SxjPHOOTOx9qu7bc9ec22P0rvup2MoOYoC4r6Sna3iYmOb8l27K2jFuT6z7eWVvjsVNYxX8F8RKZiLapZHvABaCeIq1ddK4zDDTaOMZzMOpe9jGOe9waxoq5ziAAPMlXbzLiO4PdbBWMn0uOcL66Jp1G/wCC3x9X5qeSmOeGN9lsT0w+eZfvHJ5q+bM6Qvjjq5jHelrQ3U+kaLi7ml7RmLdMOO2q3PZxlu7nPXcmQt7+wDIW2sLAI2NFHaepxHA81b0ztI09v07OMznix7rfSdvVWvTyx8HLgNubi9vYg5sbnOcd2pc88aeAXsdlqrTXiMzHtabLzHTFsdSlFip7hj3EGJlNu4jjz0Vb6IvnPBrbua1mI5qlzbsjjAYwjkXuFA7zC59uqtY4Q6NVptL2wZI01Jox35eVKrPTr8+SN8xPJft/0ZOq4HbyAPOvNdUT08fBy3+aMOix5lvLYy3jenDu/S3aU4cFFazbjLyt8RrtinGfFatXW7p3GNlSz5iTUFabZ+nTLHZFunjLYjIxxW1xC+oMjNwDddI3A6BcN+zps3U2Z41k03tWlqRythoZ7myYepJGJ5pT6TWjQPt5r3MuilLzwicRDA2t+5/Vt5Axsrh8podwVL2iOc82lduuOF4zhuPpjLEI5XtkuI2jc8HQ+NQkbPDDzvqYnMRisq8NkbYuDHb43O1DjQg15Ll7vZivJrbb18+bO9kbNZyRAASU0aAdeWtPFZenVma5xjma+F4nwayNhfGHGHpzM2tY8O+zgV3zGOMuyI+bGeE+bZ3DmXdv0d4NxtpvrxA46rm106Zm0Rwlw0zS3V/C5uwgycOQLYjRgdR5rpQca18ljvvik54Q9fdfXbXx5tjlcZFdSNkewdZxIcY+b/No4fFT2enXGuJzMuXR3M1z5JcLjLeFzPqImu6Lw4NfWhA+Hmrd7strpHSvt7z/AHItHIzmFgyjmXD2GSSJp2RxkN3EcAuHXprvnqjlDLtu8tqmYjhEz9zibu2vzfOifE6B8bQAwelg8dKUWV9W3ZsxEYxHwfQar06MxOYn73SYds8j44nPddvbpFBH6qFwpXaOQXpbOjVqmbznDy9uubTilcTP4qee7lEV621iq1kBFXMG0scNCvL091qjGIbdl6dmszbnPmrGa7vI2GJpuZHucHbmjgKGteK69/cx08Jy06K65nPyxDzJ4tlpaA7unPM4OliAqSaefILC2iOnqjxO37ib284jk0t41kcDTQkP1rwKw7msVpGPF6dLdVvc1Ubh1NzhVea67RwxC3bTgzvdwB5fYvN7iPml9l6Rbp01j2ObPE/FdDxZeICAgICAgICAgICAgICAgICAgICAgICAgICAgICAgICAgICAgICAgICAgICAgICAgICAgICAgICAgICAgICAgICAgICAgICAgICAgICAgICAgICAgICAQDxQXsfns7jT/wDL8jc2nlDK9g+4GitW9o5SpalZ5w38Puz7kQ029wXRDeAeWuH21atY7rZ/NLKe11z/AAwzl93vcqSlc/cNp/AGN/Y1T/V7f5j+k1fyw6HD97dzZPENddZW5mkaS2YmQgkg15U5LzO57nbGz9Vse9916L2Ha7e0/wC3Tr41mcRljdvuXdGfc7bMDu6tdXc9dar63Xe19cTSYx7X45u0fS231W/VS0w+ge3EtzY293eCLbbNjLD1XbG7w4EGp5Lyd3q0U3dPTmcY4eaOz7a95vsiYxENP3Vmr7KXOy+vH3EMcmlrZkNtyDw1HzU8Svb7abTETsjphyT3GyZmOEOTmubF8pZ9OyGri4SNqfSPEk8T8FtpvEbJ6sY8G9NezGczLeY/FMntukHNFrcAUuGCriBxaP8Auq2y1em0Rxzyedu7jptmf1R4Is9m7a3mNrZgC1g2Rjbo8UFOA4+a4qTFadV4zht2/adfzT4q0U56hETXCMkvaWj5m86+C9ft+6rtjgtanDjzRZHO3AcxsG5jG1LQ4A1+Oiz7jd0zyX0dnXnZzck9zJcEvLqA+kcRxXjX2Xtfi9qsVrHBsLKRu5jalzifUeQ14Lt1zHCJ4y4t8c5dDZmod1QHxCriCAXaeC651xNZ6Xk7fZzbjJSR3EVr9NuZHpxpQmgJ0Cw7PZa8TFvBSfo1j5Yt1/xZ/Y9s4abpHaBwJc4fBR3vCvRHi5b7MTHDJ/UIJZ2RgAS0AAB9JB01P2araO36def4uaJ02iM+DV902Vt1Y5LWVzo/ke0jbTTlTitNPXekTZ6HZbcZhl2zFOyVz2EmBg2GorqeHFa7dcTEexj6heJjE/qlPNeQ212XuBYR6Y4iaF5J1cfAVW8bIZ11TemPx8lWG+uroyROJ6hc4tLTp4UURxy2tprTE+DWzXF1b3Bb6g5vzCp0P71lOyY5Q660rarZYiUz3Ae87iGEyA6HUK0zFoxM83N3UdNcQ2Vrc21u47o9odTa/iaVpVTek4xEuLZrteOa89sHWbcNc1jm0JroCOVf+Kyxe2uYmOLnrNojC1aYOW7uXTRODLstJc0H7BRtNpqvHj1H6GK7OLq0ab7o6afN448VVksbI54og0CEkSvkI37m13HyXo7qzWuY+bPg5767RbFufk1kuSiu7dwgnawx0oSKGp5Lh1dzPa1nrr/0uqvbzrt80c3N5TH5FzjI5z5jXa8a6jlRZ7O+pavX1YrPDD1+23644fpXO04Lmy+ovI2yb445Io3bSNsjhTj5Ly++30in0+rMS7o27K2+pSnVEePl7XPPtru8v3OljLzKeIGtSda/2lW02pEZ/hiFfq1pThLrLXGy42LaGFm07m7iCdKF1SPFTo1xu/3In5cvF37eu2J5tBeuey46xeHmWrogPU1orwFV69I6I558npaYiY6eWOb1+TiaOrNZwzvdwaQQG+J05lU7qJxFuaI7aZ4VtaHPXkkc9w/pRtjYaua2tA0DXRePfm9TTSYiImcy1/W6dvI/mRp8SvOmM2fZ0t9PVPualavMEBAQEBAQEBAQEBAQEBAQEBAQEBAQEBAQEBAQEBAQEBAQEBAQEBAQEBAQEBAQEBAQEBAQEBAQEBAQEBAQEBAQEBAQEBAQEBAQEBAQEBAQEBAQEBAQEBAQEBAQb/tLICG6faPNGT6sr/GP7QuXuteYz5Pov7d7z6e2dc/pv+b6p293FZ/0t2Ev7SOdzHGSzlkppUjc2nj4KvZ0vafktOfLzeH/AH32f06/WrTPVOLT5T5/Hkjys0r8iy2s7hzLWXRlq9voLOJ4aV0X0fbbNUxM9PzcpfmWqYikzicR7WhyMcuMdM7HuMkEx1c4VoeNGjwXd/T3rWZ5w7e3tXdj6nCYVrbHz5Ke3dHG2Pc4GQkECh8is9tOnVF8x5t7bY1xNczPk6nKXLu2pY4p4N9yynSiqOm2o40GhXPbu69xEVpw/wBUOCnZ7LbJi0Ynxy5zIQR3UUV05jWhwJqSWuca0BAXTr7asUmLT1dPN1abzSZrleh+rEEsEcQD7ePb1GV3Nr4r0NNNda5rOODmt05i0z+qWnnIlaYnN2mNx9R4046qm7ZF4xjk79czWcx4vW28LYiG0ANCS80OvgFNKU6eHiTttM8WNtaMLhufWh0aDzqq00VmeMmzbPhDcwRudtY0EGlanx8l6NYjlDgvbxbuASP6UEe0kBzS8cncQaeK59fb11zafN518RmZZXr7qzia1rd4aDuDtCR4prpFrdXNGqK3njwaS0n6U5uyN0QLqgE11/KVveOqsvR216q9HimyMEkhfKwufaSRgF3gdC11PLgse30XpXEzwZ6LxHCf1xP+ZavfDYMEz3xMB39Fgo866feujq4cYNkRa84iJnzazNm4dL1JTWUD0jwadRr8FhupMVzHOHb2UViMRyR4m4uI4xOC3YHmrncfTqRRY9rsma8Vu811m01TZm5lfKX7RHzoOJ5ro2TNas+01xjGUWKyc8Egka00cQCRwIGp1XNq2zaOTTuu2rPDLeXmWhfOA2gY2m97xyPCgFPFdeu0xXi8zV20xVdxjBJIHlhdGxnpeD6TXxHkp23mI4eLn7icRjPGZba3uRFJC+GR73biQQDrprpyFF5t+xp0Wi/Hx9zHVs2Ut1V4TDW5hzKGGlBeE75AQC4+RXPpte9sWnFaxnPsb6Zm09czmY83C5KW+iunNZHtMLvS8ga04Eq+3def0RmI8X0fba6Wpz5rFj3dlvqNsxG0jWjW0JHLULz71rsmc1+aWe703XWvy83cYnu+K9ZFH9OWmFgbDG0ihNPzDhqvD3+kTX/d6858Huemf3LbsNM6bUrauMRPtc0xrxlzJcTNq2RzxbNIDaEeXxX0Fe1r9OMRwmOL5nuN/wBWs2iMdXiv5Fl1ibYXrgDbSaQOOoO6tRXVZdv3OrX/ALdZzhza9M7MZiYz+xy1zIZ2PnjHShYB6eO3w/FepMVmvVE4h6musVnpnjLStnnkdKwguqSKjWi8j60zMxL06zFYhrppaB0YGrqCvkFxbb8MPT7LRm0WnwU72WjWxDlq5c1Y8Xq9xfhFVRXcogICAgICAgICAgICAgICAgICAgICAgICAgICAgICAgICAgICAgICAgICAgICAgICAgICAgICAgICAgICAgICAgICAgICAgICAgICAgICAgICAgICAgICAgICD1j3McHtO1zTVpHIomJmJzDtsXlfrrdkzHbLuGheBxqOY8iuGOrTsi1fg+x17tfqHbTS8ZnGLR+12vb+cN11ZJWxiY7mBjqeguFNzfCuq9qvdfX9mZzMPxn1v0W/p+zER1Unlb7eMNQWyNlla1jzscNlTq0h3EeIX0GvuOVI4zLmzGIzhnNlLm2uabAzqfqiR3Fw5NA5BY7uy6rdNp4GvtotXMTy4e72s73JDLNnv8m4ucwja8a6nSlNAo1drq0cY5LW+pF4xObW55azGuEuUhk6jnwFwjELQSQw1NAPBXiKza0xPC0Yw6O4r065iY+bGct9e3dnY5DZG9zAH7pWbS4En+IniKclt9KI1REPL1a7bKZmPDgo5rCkXwmswZ7ScNe0x1LRXiDTw5hafR8Zzh19r3eKYtMRaGpyVnNbNjJaXAio8teB8Fj3VJrEYjLv7TbW+eLLHWl1KWyCjGE0qTTXwVddbTGeTPudtI4c5dA101rBRjy5wJbu/cF06M83lTEXnjCnb396JDsGzaau0NR5+a6MzeMN76aY4una/wCttWyyMFHtIcSea8/fW1L4ryePMfTtiJc9kbu1ikDGRljRrRpqXU8V6MbY4PU0a7WjMy6LC5exu8dJaSRBp20ZLSjtvkFydxOyM7InFYce/V9OeMZmZ5+TDK42N7XuZuNw9sZY+pDdoGgCv2Pc/Vicqatk0mIn9P72nhxf1G+G6pFM0F7Xu1q0aEErr2Zxwji7L9x0YmvGEU1hZxObFbv6ha4UaAKGo1Uaq4jExheu29o6rRhk7FT3rC6hEjdKGg9IH7la8xjirHcRrn2I3YYWrI4XPAYSC+h1q4LPVqrEcIXjuuuZtjis7rerenA2SelA5/kKDyWtqRLHFvGcVSW19dW8j2tjbJPtJbDWoPxrwC5e8i/T8qt9VbYnPDzbhuZubi5jjNoIiI2hoj0BqKPGnBZdtp+SeOerm5t1ImOrMR4fb3trlLbGydqticWfpTudGHna9r3EEkP4/KKL57fS+rvInXx1zGJh7Pbd3q/8f04/3+vn7HF5WCNkBYHAzRt2yxipJa7VrqkfivZ1dv18azjDj7a8zbPhLQ2OPY6SswIZqdv5jTVY7aW1xy4vV391bHDms4G8kOWFlDbvjsyXbgP8U1adarg3TeaYiIiY8VO40xanVaeq3s/YsiwjkunSby2UAHpsO6o4Ek8vivT09v1a8x8s45OT60xXGOC/lcgJoIIrBzJI7WIMdACHbnk+reD5HivG09lspa01jKtIzjria+39sNEXstpHvt2t6UtI57Z4qG+IFeIXfSbUr7J8HXibxEW5xxiVHIf0/EXc7xXqCrWRDUODhpQrPuKa9eZzx8nb2mnb3VYj+HxlyT5dtZXcTwHmvEtOZfY0iNdVFzi5xceJ4qXPM5eICAgICAgICAgICAgICAgICAgICAgICAgICAgICAgICAgICAgICAgICAgICAgICAgICAgICAgICAgICAgICAgICAgICAgICAgICAgICAgIOxxvt/j5u38Pmcp3LZ4dmcluIbGG4gupdbWURPdI+Fj2sbucNVODDU5vtS6wd3msflLiOHKYW5ZayWbQ9/WLi4OkjkDdga0NB9RBIOnNRgVLbAZu5x91kYbKU2FnG2a4unDZG1j3bGkOft3bnaANqePgmBsu1u0Yc3j8xkrrKw4nH4VkD7qeaKaYu+pl6UYYyEOd83FTgYd19ozdvnGzMvoMpjMxb/V4zI2okayVjZDE9pjlayRj2SNLXNISYGlmtrqCXozwyRTUB6UjHMfQ8DtcAVAxlgnhDDNE+ISN3xl7S0Ob/E2oFR5hBdHb+b/pc+VdZSsx1u6JktzIOm3dPXphu/aX7qE+kHRMCnDbXM7wyCGSZ7jta2NjnkupWgDQdaBBscZ27c3+GzeUZKyOPBRwS3ETw7e/6icW4DfAtc6pqmBrTFMHPBjcCwVkBaQWj+bw480Hrre4ZEyZ8T2wy1EUrmuDHkcdriKGnkgjQT2d5NaTtmhNHDiORHgVW1YtGJbdv3F9N4tWeLqrTIMuWtu7R2ydnzs5g+B8lyVm2q2YfRbqafUNMxMe+PJ3HZl/i8qZ7G7eYL0sJgbupUt1JDjx+C7tXcTFo2Vzmsxw/N+f2/tetN8xtmfpdM4tHn5S1uTs5p5WRTPBeGuAlbQxu2mp2nkvp9ezrmIt/G+c07I1zM18JeMwvVxEVtJMGunmLg7doGtbT9q216K7K2pM8kX7zG6bVjhFWNta2mNfMIZP8xoxlw7y1dQeHms6dpFbe2DbuvuiOqPl8laVtxJPvnd0y9lRU7uHDhzXZqi1ufCGtZrFcV48XRYCVkYFpJNR0wq2MVruGpPlULTdE4eV3tZn5ojku3GMN2Cy4DRITQOa0Uc2nGg/MpvvrWKx/Mwp3HRxryaJuMhZIblry63jcGvY6ocXj8oCzv0TnD0Z7iZjp/ilfsIpbl0hkZXY8EjhRc+7OuIw5t1opjE+CDIzQ2tY427HE0dKDU/ALr07fljLTRWb8Z+5YtMtHJbCAa8B6tKnnql4mbZjwZbO2mLdTXS21u0g3IAbuqZBUkCvD4qkTWfm8XXXZaf0tt29NBHcvlt4S1sZDGuca7iTpoVp3ERNJiXJ3XVERmePNZ/qrproW5q+MnYRQ1aAeRVO37alK/KwtpmK9UzxTx4qzkDpKHa5tImnw4GhV77+cRjLK3cXjg8/pEDXNkFIw0fKKEk8jVTrvaYP6q0xjmrSXUj5CYW7Q00dJ8fJaRWPFtXXERxXm2lu6Vsz2UNKNB8PGngue3d16uiJ4ueb2iMIrjFW7tQdr21LQNAtdczzlanc2j3KLrN7Ay5bFuAqHeJPBpPktL1i0Y83RG2J+XLGO8lmrb0bHM+QBlNDoQTryqsqaYpjE4iFraor83OMJ81kOm2OGgkhd6Hwk8QdC4HyXPu1148Gfa6ptx8ecIbtgjji+mo8RtLRwO5oHAuKrppafKMeS+uczPV4q4t5ZmiMWrmyNY4slAAAqPNUtWJr808PFr1xE56uHk8te28rA9l9KTHMSHRTD5dQRz46Lwd/d03WnTSY6Ydt+5tqitq1mK+E/uQ3eOFrDcSW5OwuG6A/NJTjQ8qcQvcrmlIiJzbH3ufX3H1LRFufn5NA/EZGW7dPZSvla5/yU9dT/EvMjbeJzNuPk9Snc0ivTaOP25PctNj8bEJLp2/IlpDbIV3MfwLnnl8Ftv7vV0Rb+Lwhr2fa7t15rEdNInjafyhxl3dyzyuuLl+57uP9gXgX2Tecy+w06aaaRWIxEKEkhkdU8OQVVbWmZYKVRAQEBAQEBAQEBAQEBAQEBAQEBAQEBAQEBAQEBAQEBAQEBAQEBAQEBAQEBAQEBAQEBAQEBAQEBAQEBAQEBAQEBAQEBAQEBAQEBAQEBAQEBB9essm6w9uPb17e1LfueQ3eVdHFcR3Mjg5t5HRjBA9rfWf42u+Cslc7txZtb33LszM7JvkzWBfMbuRgc6S4fNI+CeRu2MGNzzG4igFOSCb3mvL2xx3c+NvpMlfQZTLwT4m2ubO5t7LFMtDI0xwyzNbE6rHiFnR9BYN3gEklyfttcC37I79mOMiy4bDiwbGcTOjdW8I3EQOjk9PHRyiEQ7CXFX2Uyvt9mIA/ti7bislcMwsEAmdaW+L6kglsLa49ZfdguczqknfV24hSlfxE7b+79qMk+LJOkdn76KGbNzMurx8AbbvAMjY4j0i9zi1rgaVNDQqRzPbWUyfcGA7amzH/AM6li72ghhgvJBs6MsDHvt2vf6WROLR6Pl8lAj9276+t8C/D5K6ymYuZ83NkrTI5KzurNlrA6N0ZtovqmtJdISHOaz0N2jbzSSWs7UvO47P2f7hucA+4humZzHie4s9wmjidbXA0ez1sDn7QSPhzQdL3yyll3++dmzLS4HtyXOsoGkZB8lu643tHB5cav/mqgy7rx19/qL3hvzA8WT8ZbiO5LSI3da7snx7XHR25jS4U5IIu8nZfN9vdyxukyWCnw9rZT5ftbIxRy4xjIHRQxHGXLdIXEvDmsDfW0n1OCSPi6qgQS29zNbyiWF21w+4/FRasTGJaat1tduqs4lvbXJQXm3XoXTdRQ0qf5SuaaTScw9zX3evuI6bcLfhLosJnraK7bFm2u6Dh0zdxir2tJFS5vPRdmj1LZqiZpETbHi+W9S/teOrOqemM5mvh8PJ1ncljjbowHt97brHRxDY6N24lxJ4jiPtXteh91s365teMbM8nyvqGunbdxNeNYnHNz8WPyDpI3GFzgz0Pbz1B1PgvavE1xMsbb9cRPHm3Vu3H2bXRTM3Tn8hFWgU4l2q6K2ia8HnXnZs4xPBq5L9luH3MLHh0jyI6ggtHM/auS3cdETNuUuyNM2+WZjhCSDK5OQwzCXo9J3VlmroaGmvjw0WG7fFaRM+PIv29KZjGc8m4nk+r2zW7gwBtZC6o3O47qcty4fT900mabP1ZcMzFZxMI2XohY8F9ZHirj58gvd2R1YwidXVMcODWzwte97pWNLXU2ipO3StVWYrbn4OylsRERKayZZuuGR27HOaxu90pJA8/StomJqz2zeKzNvuedw7GUMmgbqyBoOpPMuXJaIimYOyzPL71KyydyyT06xH1OjGlPgV0Ut1RxdO3t6zHHmvOyUlq0yXLAHkboYq6CvDdz1UTWYjjwhzRoi84r8Vux7si6cjrsb5A39MwijWkcNP7F5sdv9O07KT1NZ7Kk2nqicTHD3rVrc3E10yeSQSWkoIY8emtKE6ciF69beEc3Bt7fo18scUN9/ky+WNwfI6pbXSgPj5qn6uadPz8J4QysLu50cHGV+wF3VNW1I4UXJu1VierlLSZils4jg9lZM/aGFzZXfON24Cnx4rortzVjWYjnyZWs2TgvGtfEXWxdSg1BDua2z1RlGyuu1OE/MtvsGNuX3cdu6R413DhUmhJCzvfGIY12TNenPBTyUwdctc7Yd5BJA/6YOtK6DVZxqtauJn3/sb6K/L9ubXXeTMBDY4gzaS8kmjvVpWgWPb9jXVOczLr1dt185RS5Rl86MgOa5g1G6tR50ouqem1ceDfR2sUzE+PL3t1fdw3rsTZwSRRthDQ7qHQ7vlaKnwC8jt/S6a9trY4ebXuu+2dzSmm3LTwjEcZ97Tzdw2EUkvWk3mM9N0gDdnoFNwB4rp7i+u1s5x0Zc2r07bfHTHPi57N99sewxYaI28pP6l2PSXAcNreR818vfdPXNo5vovTv7fxMW3TmY5V/wAXG3Fy50j5ZnmWZ53Pc41cSeZJWD6eZiqm97nmrj9iljNpnmxRAgICAgICAgICAgICAgICAgICAgICAgICAgICAgICAgICAgICAgICAgICAgICAgICAgICAgICAgICAgICAgICAgICAgICAgICAgICAgICAgINvj+8e7cZY/QY3OZCxsfUfpbe6mhiq8+r0Mc1vqrroghw+dvsXfwXTHdeKO5gvLiymc50Fw+2k6jBOytHitePiUHaZX3Rxktl3C3G2+Vfc9zQvguosnfi6s7ZkszZnmCJsbC54LKRuefSPFTlOXE4juDPYWSSXDZO6xssoDZn2c8kDngagOMbm1A81CHkuezcuUblpcjdSZVjg9mQfPI64a5vAiUu3gj4oM5+5e4ri9bfXGVvJr1kvXZdSXErpWzFob1A8u3B+1oFeNAEFrtPuq77ezeNyIZ9baY67benGSvcIJJGt2bqCoa/adH0qEiR0GX9wsa7tjK4HExZSaPNSQSXUuZvW3ghFtIZWi3Y1jAHl2hkdrt0pqpmTLT4bvjL4Xtu5xGKlmsbqfIQ5BuTtpnwzM6MEsBiGyho8TVOvJRkaV2SyL/q993M768g31ZHnrkO3gzVP6lH+r1c9UFi67j7hu7OGxuspeT2VvH0ILWWeV8TIqg9NrHOLQ30jSnIIF53H3Fe42DF3mVvLnG21PprKaeWSCOmg2RucWtpyoEGuQEBAQX7XLSxgRzDqx8Kn5h9qytqieXB36O/tXhb5qtpY38kT+tjrl0Mh1LWnaT8RzU6t+zTbMTiWu/te37uuJiLeyeboYO+bl0boclEXb6Vnh9DqDxC9zt/XOObxmfOHyXef2lFJ6tM4x4W4/i28ncFhNbh9g9kjwQKONHjT+E6lX7a9u5tN72iIryjL523pW7VbG2JiPZy+97I3IuvY39MM0a3pmlSOJJHLiunbWs52bOXgxrOuKTGU97iJLob2gNjYSGtPojaPEj8y5+3vS1eMTbyZau5inDxn4z/AIM5YZ7LcJJ+q4sDtrBStDQVXp6O2rwnpxj8UVvXZyjHFXaIX9NjWudPK6jiCQG68PNejThwaTmMz4Qs5WBrLMB56UZHqO0lz6fsXPiuJZdveZvw4z+TUW2TuIi0236YPpLTqaDzTVsnpd2zt62/VxWbjI3d1bve6MBjSCSddP4uGqztutXhFeDKmitLRGV+xmxttaMuImskuA4Cm0eku4ktPJadEcKxyc+yNs3xyhz2Ue6OSYueZS5zjvOo4rHuLzrrMc3rdnSLzEcuDW2075GbyabdQPJcGjba0Znwdu3XWscubf4y5e60ELy4OZJUOHKq9LREzWbeLx+4pHVmOWF68jFxchoeWnxcQGmvPVb65mYiZc2q3TXk2mKbaFzv1Oq1jWsNGkaqvdViaYcfcTbywluImmUTNAIaQQQf2gK3baemqlLcMSylEzJd8DwIy3c1hFQfgfiotqif18la4mMWjiu4LP3FpekEdQvZtnZxGvAgcAuHvfT/AOo14mcdPJ19vunt7ddY4cuPjDDIMiNw+yoPldJHKGgjaR8tfh+K27XXNaVmZc956bTav6epxeQtYuluLiJH1O6vFoPBdW3XFoexo2zn2NX9ZZ2Mhd1g1oO11dTT4Befffr0ZxaHo17bdtjhWft7Ued73F1II7KKsDG7WdQacKV2hedt9atjFYz73V2H9vdEZ2T80+X73KXFxJId8z686f2BeLfZa85l9NXXWkYjgqvuCdGaDx5qmFbbPJDzUsxAQEBAQEBAQEBAQEBAQEBAQEBAQEBAQEBAQEBAQEBAQEBAQEBAQEBAQEBAQEBAQEBAQEBAQEBAQEBAQEBAQEBAQEBAQEBAQEBAQEBAQEBAQEBB9C9o4+27iTPWd/im32TfhsrPa3c7g6G2bBYyPDo4aazGQaPcfSOArqpgc/2VjbRz7vP5SITYbARtubiF/wAtxcvO20tP/wCbKKv/APZtekEL/vFbWtt7mZ6G1gitoGyxFkEDGxxM328bnBjG0a0bnHQJJLoXdkds5fBdgW78rFh8xnLCSC1iZaulE90chcRxyXcrXM6bHeiJrqOOnCgTAy7B7VIyHaDMvb2s1vPlMzZz2T7dpl6lnasLxPKa9Voe4bGkekg+KmISgweAivMV2U2zitIby9xfcE11cXFu24bJ9MZ3AvaaVeGM2xu/IaHkoGtwvtfBfwYSyuM02z7l7ktnXmExRgc+N0dXiBtxchw6b7kxO6YDHct1KphGHvbvtlY5Kz7bkvs63H3ndc09pibMWz5i24guDb/5hwe3ZG5+0bgCdeGhTBhy2Dw8eQ7kscLdXLbFt3dsspbst3tic+TpbyKtq0OOuqgdDiPa7LZF1vbuuGWt9c5a5xLYJWuIazHw9a9uXFuuyAU9IFTyU4MPMr2BYQWuIyllmQ7AZS8kx02RyFrJZutJ4g17zLEDMXRmN4ewsJJ4UBTBhavPa5hGBnxeRnmsc3k24cSXtlJZSxzv2FkrYnPf1IntfVpDq6UNEwnCab2wwFpb3N5e9z//AC6yvG4m7vrWxlnjiv6OdIH+tn+XjaB+rxea7WmiYMOBu4G293PbtmjuGwyPjbcQkmOQNcQHsJAO11Kio4KEIkBAQeglpqDQ+IQiVuLJztG2QCVvnx+9Zzrh2a+9vXhPzQssubOU6O6b/wCb+1V6bQ6I3ar8+DZW2Yy1vK2aO4Mu3hvO8U8F0077ZEYmcx5S4O49D0bazHTHH+Xg3ll7gXEUDoby2Mu413tdSnlQrv8A/KRaIia4x5PnO6/tOJtnXbHvhZh7vx91J+oY4JHCjpZN5P8AYvT1ep65/i+95+30HfrjhHVHlGFluViibW0kY97OD6g1rxovS19xWYzWYlxW7O/8dZiE/wDVr66a+Mxh7g2hPJyrfdav6a5Yf01Kccp8OzGut3yTBj5mipZQD5eFFetY6eEcbSz7qdkWiIzhZg2T3EjDbudbysoA0bW1p/aubvovH6bOjsr6dd4tu+asZ5c/Y5m4iuMbcFr43VkNXE/LTWlCs9W2aTn9XU7KTXdXMTy5ea9BiI5LeZoJcZWF7HA1+UVofCq6Nuj5ZmPFy37qYtHslREVuyNzSwxmIDqbuGvDSmixiaxOMfLDpm9pnnnLbYe2gfCC8uDnk7QCOA0XoasdLh7q9ongzyccbbeEtNImk7nGhJ14U8lleMcuSvb2mbT5s7HJ/TO6Wza35xJSvEaVC3mItGFd3b9fFesb+MuAewtLnaGh3OrrVTGYq5t2mfCV2e/tGRH6iaK3kZURh7gGnnX4rhr3OqZmL2iZhjTt7zPyxa0T5Q0Evd+Ex0wkivhOZNZmRtLjXnrwWM+saJzE5+57keh9zupGa48sz+xTn914WW8sVpjepK5+6K5mf8reY2jx+K8XufUM3idfCkeEvT7f+1q/TmNk/POOMOQyfceWyErpJXthaSSGRDY0VWW/1Pds5zj3Pd7T0jTojERn224tQ+WJpq5253Omq4eMvQm1YQvuXHRg2j8UwznbPgiJJNSalSzeICAgICAgICAgICAgICAgICAgICAgICAgICAgICAgICAgICAgICAgICAgICAgICAgICAgICAgICAgICAgICAgICAgICAgICAgICAgICAgICAgICAg7b2vzPaOFvcle56/uraS5x97jYIbW0FyCL62dAZXPM0W3pl9dtNfEKYGvxne+SwFldYXFCyyGFfdm6j/AKljradz3tb0mSlk7Zumen+XcaVKZFj3U7yte7+87zMWcLIbJ4jZbbbeO2kc1sbQTMI/nduqA5xJ20HBJklvMR3Z2Abfsy8yk2QiyPZsQ32UFuySK+cy8lvI42zGRnQo54a5xa6o4cEGeA9zsTBc9uXuUbN9VYZfNZTJ9KMObTKQxtj6dXDcd7XbhpQKcmVTtzvzBY6DtVlwJ64bHZuzvNkYP6mSZO2DZ6hubWVu46U81GU5W8F332dDcdq9y5J143uLtGzjtIsXDCx1vePtDIbOT6kyNMIbvaJQWOrt04qcoUMR33iLa79u7i6Exd2vezXWXLIwatlyH1X6Pq9Z2cjTVRkcXI25vsrJ9BHJLcXM73WsUTS6VznvLmBrG1Jd5BQPrvd3uK3B+62JupbaSFmJsnR5u2tX7Zm3+Wt3PyckTj8szJLjT+ZlFbKctTb+4Pb+P7i7durnMZruu3xt1Nc3l1kfS2MSRGKA21pLLO0ywOPUL3P9RoPNRkyy/wDuL2/bRdv2j8rlc87E9xwZu7yt9GWvkga0B8cMT5pnNLdvAu9RJ4aKcmWu7V7vwWPv8lkIs7lu3chPkJbkzWcLbu3u7KRxc23mtnSRND2mur97SDQjTVlDke6spj8t3LlMnjbJuNx97dSz2tgym2GN7iWs9Pp08tPDRVkatAQEBAQEGTJZGascW/AqJjK1bzXlOFhmRnHz0ePMKs0h0V7y8c+KUX8DvnYW+Y1UdEtI7qk84Zsmtj8kmwn4hI6oT1areK3b5LIQU+nvXtA4AP0+5b07vbXlaXPt9O0bedaykjy2Wjk6gm3OpTUBb09U3VnPUxv6PpmMdPBcj7v7jiYWMmABNdG/8VMep7erqzxcV/7b7eZzNZ+9i/u3PvoJZRI0Cm1wBB151V49U2Qr/wDXdEcomFyHvzJwtcI7OBhcKEtBA+5b29avMYxDlv8A2xqtztdBc943ly4uls4t7gA5zagmgoKqa+tWiMdNWur+3ddOVrYe2veuUtWFkEEQbrQOBNCfBUv6ve1cREQjb/beq85mbIrzu7M3bGseyFjWA02ModePNZx6ttiMRj7m2n+3tFJzHVPvlXl7izchr1Qz0tadrQKhooFWfVd/8zenomiv8OffKrcZXKTGs95IeWryBT4LC/ebbc7WdGv0/RTlWsfBTkmjP+JKX04VJcufi6ImkeKM3MQ+VpP4JhWdtfCGDruQ/KA1ThWd0onSPd8ziVLObTPNiiBAQEBAQEBAQEBAQEBAQEBAQEBAQEBAQEBAQEBAQEBAQEBAQEBAQEBAQEBAQEBAQEBAQEBAQEBAQEBAQEBAQEBAQEBAQEBAQEBAQEBAQEBAQEBAQEBAQEBAQEBAQEBBnDNNBKyaCR0U0Z3RyxuLXNcOBa4UIKDFznPc57yXPcSXOcakk6kknig8QEBAQEBAQEBAQEBAQEBBkJJBwcfvRMWlkLiccHn71GIW+rbzlkLu4H51HTC317+b3624/iH3BOmE/wBRfzPrbj+IfcE6YP6i/m8N3OfzKemFfrX82JnmP5ymIR9S3mxMjzxcfvUqzaWKIEBAQEBAQEBAQEBAQEBAQEBAQEBAQEBAQEBAQEBAQEBAQEBAQEBAQEBAQEBAQEBAQEBAQEBAQEBAQEBAQEBAQEBAQEBAQEBAQEBAQEBAQEBAQEBAQEBAQEBAQEBAQEBAQEBAQEBAQEBAQEBAQEBAQEBAQEBAQEBAQEBAQEBAQEBAQEBAQEBAQEBAQEBAQEBAQEBAQEBAQEBAQEBAQEBAQEBAQEBAQEBAQEBAQEBAQEBAQEBAQEBAQEBAQEBAQEBAQEBAQEBAQEBAQEBAQEBAQEBAQEBAQEBAQEQIkQEBAQEBAQEBAQEBAQEBAQEBAQEBAQEBAQEBAQEBAQEBAQEBAQEBAQEBAQEBAQEBAQEBAQEBAQEBAQEBAQEBAQEBAQEBAQEBAQEBAQEBAQEBA5ICAgICAgICAgICAgICAgICAgICAgICAgICAgICAgICAiBEiAgIHJAQEBAQEBAQEQIkQEBAQEBAQEBAQEBAQEBAQEBAQEBAQEBAQEBAQEBAQEBAQEBAQEBAQAgICAgICAgI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" name="AutoShape 9" descr="data:image/jpeg;base64,/9j/4QCqRXhpZgAASUkqAAgAAAADADEBAgAgAAAAMgAAADIBAgAUAAAAUgAAAGmHBAABAAAAZgAAAAAAAABBZG9iZSBQaG90b3Nob3AgQ1M1LjEgTWFjaW50b3NoADIwMTQtMDMtMTdUMTQ6MTg6MzMABAAAkAcABAAAADAyMjAJkgMAAQAAAP//AAACoAQAAQAAAOgDAAADoAQAAQAAAPoCAAAAAAAA+gIAAAAA/+wAEUR1Y2t5AAEABAAAADwAAP/hA+dodHRwOi8vbnMuYWRvYmUuY29tL3hhcC8xLjAvADw/eHBhY2tldCBiZWdpbj0i77u/IiBpZD0iVzVNME1wQ2VoaUh6cmVTek5UY3prYzlkIj8+IDx4OnhtcG1ldGEgeG1sbnM6eD0iYWRvYmU6bnM6bWV0YS8iIHg6eG1wdGs9IkFkb2JlIFhNUCBDb3JlIDUuMC1jMDYxIDY0LjE0MDk0OSwgMjAxMC8xMi8wNy0xMDo1NzowMSAgICAgICAgIj4gPHJkZjpSREYgeG1sbnM6cmRmPSJodHRwOi8vd3d3LnczLm9yZy8xOTk5LzAyLzIyLXJkZi1zeW50YXgtbnMjIj4gPHJkZjpEZXNjcmlwdGlvbiByZGY6YWJvdXQ9IiIgeG1sbnM6eG1wPSJodHRwOi8vbnMuYWRvYmUuY29tL3hhcC8xLjAvIiB4bWxuczpkYz0iaHR0cDovL3B1cmwub3JnL2RjL2VsZW1lbnRzLzEuMS8iIHhtbG5zOnhtcE1NPSJodHRwOi8vbnMuYWRvYmUuY29tL3hhcC8xLjAvbW0vIiB4bWxuczpzdFJlZj0iaHR0cDovL25zLmFkb2JlLmNvbS94YXAvMS4wL3NUeXBlL1Jlc291cmNlUmVmIyIgeG1wOkNyZWF0b3JUb29sPSJBZG9iZSBQaG90b3Nob3AgQ1M1LjEgTWFjaW50b3NoIiB4bXA6Q3JlYXRlRGF0ZT0iMjAwNy0wNS0yMlQxNTo0MDowMSswMTowMCIgeG1wOk1vZGlmeURhdGU9IjIwMTQtMDMtMTdUMTQ6MTg6MzMiIHhtcDpNZXRhZGF0YURhdGU9IjIwMTQtMDMtMTdUMTQ6MTg6MzMiIGRjOmZvcm1hdD0iaW1hZ2UvanBlZyIgeG1wTU06SW5zdGFuY2VJRD0ieG1wLmlpZDoxRTg2NjMyOUEyNDMxMUUzOEY1Q0I3ODAxNjc3NjM3QiIgeG1wTU06RG9jdW1lbnRJRD0ieG1wLmRpZDoxRTg2NjMyQUEyNDMxMUUzOEY1Q0I3ODAxNjc3NjM3QiI+IDx4bXBNTTpEZXJpdmVkRnJvbSBzdFJlZjppbnN0YW5jZUlEPSJ4bXAuaWlkOjlFMTI1NjRBQTIwRTExRTM4RjVDQjc4MDE2Nzc2MzdCIiBzdFJlZjpkb2N1bWVudElEPSJ4bXAuZGlkOjFFODY2MzI4QTI0MzExRTM4RjVDQjc4MDE2Nzc2MzdCIi8+IDwvcmRmOkRlc2NyaXB0aW9uPiA8L3JkZjpSREY+IDwveDp4bXBtZXRhPiA8P3hwYWNrZXQgZW5kPSJyIj8+/+4ADkFkb2JlAGTAAAAAAf/bAIQABgQEBAUEBgUFBgkGBQYJCwgGBggLDAoKCwoKDBAMDAwMDAwQDA4PEA8ODBMTFBQTExwbGxscHx8fHx8fHx8fHwEHBwcNDA0YEBAYGhURFRofHx8fHx8fHx8fHx8fHx8fHx8fHx8fHx8fHx8fHx8fHx8fHx8fHx8fHx8fHx8fHx8f/8AAEQgC+gPoAwERAAIRAQMRAf/EAMcAAQACAwEBAQAAAAAAAAAAAAADBAIFBgEHCAEBAAMBAQEBAAAAAAAAAAAAAAECAwQFBgcQAAEDAwIEBAMFBQYDBAgDCQEAAgMRBAUhEjFBEwZRYSIHcTIUgZGhQiOxwVJiFdFyMyQWCOGSQ/CColOywmM0RCV1F/GzVDXSc4OUJlYnNxEBAAICAAQDBQUGBAYCAQMFAAECEQMhMRIEQVEFYXGBIhPwkaGxMsHRQlIUBuHxYiNygpIzFQeiFkNTJDTCY3MlF//aAAwDAQACEQMRAD8A4VuvHjyK9ByJmR048UQsMbWn8XIovEJmtry15hSusRxf8Ci0QtRRa7afb4KJleKrsFtX0EVePl/sVZlrELMcIHHUqq8QssjqPwP7kWiEzYSaE6V0PxROGbYqctVGVsJunrXx1ChMVZdHyULYZmLRp/7aImIZCLX7UMDohtb8P3omIeCLUITDExIYeCHy4n9iKzDEx+onwU5R0oXRA8QmUYYdEgFw+DR5q2VJhA6Onx4BETCIwA+ojRvDzKQpMKk0IcTv+9TEomFGaAg6ioPAq0SztVVli5firMphVeyiKonsUKzCBzCfs5qYnEqclmyuDGQCaN8eZXoa7xeFpiLxiW8ie2aOp0ZwIXl952+OLm03nXbEtFmbEtJdGKN4/FcunZ4O69c8YaQhdLJg4KqYRuHNVEbhrVQtEsCFCWJUSQwIVUsCoGJUStDwqEsCgxcFEiJwUJlC4KBXkCgVZWolVkCIVnjVShgVCGJRLxAQEBAQEBAQEBAQEBAQEBAQEBAQEBAQEBAQEBAQEBAQEBAQEBAQEBAQEBAQEBAQEBAQEBAQEBAQEBAQEBAQEBAQEBAQEBAQEH2VkfMfcvUlyLDG00KLxCYMIpzrzUrwswx1p4+KLRC5FCXaAfFRMtK1XoYNKf8Ai8VSZaxC3HHpTgRwULxCw2LcNw0/i/tRaITRxhvLQ8VGVsLDYtaeOh+PIqFsM+lzP2/FQvEJWRnbw4fsKJwzEBI8UThMyymez0xk6+BVZtAmGLu9D0nU05KPqV80Zjzevxl3tb+k7nyT6lfMiY80Jsp2n1MI+IKmLQlEYD4KycHSoK+ARVE6L0+Nf3IYRGLw4+CImGEkWoaOA0r58ypUwhdFuNKcdB8FOVZhBNHT0t+UKVcK0kYOnEIrMK0sW0EcQeKK4UJ4KajVqtEs7VU5YldjMKzmePDxRWUUjABqPg3+1QpMIXtodzuPJqvrv0yrE4bDH3hJAedRpTyXdesXqrv19UZhsLiJs8JH3LwN+uaWW7XbmOmXKX1uYZiKek8FvrtmGl64lUIVlUbgqylGRyUSlGQolZiQoGJVUsCFAwUJeKFmJCgYFQI3BEoXBQIJGGleSghWkaPigqS/coFWQaohEUQxKJeICAgICAgICAgICAgICAgICAgICAgICAgICAgICAgICAgICAgICAgICAgICAgICAgICAgICAgICAgICAgICAgICAgICAgICAg+1saQfAheo5ohYY0H4+CleIWIoyPMHii8LcUNTRvDmomWlatjBFoBwp+ZUmWsQuMjFOFKcQoXiE7Iq6nj+1F4hajb+b7HDxCqtFUohp/dOoULxCeOPcKf9qIthsLXFXM4qG0aeLjpqFnbZEIm0RzbS2wVuz/FcXE8RwCwndM8lJ2+S9HbWsXyxtH2KkzaebObTKQOaAQAo6FXu8+CnpHpeU6UvN4PEKOkRyWtrL88bTXnTX8FMTMLRaYVZsJA8HpOLSeR1C0jdMc142T4tTeYu4hNXNq0cHDULauyJa1tEqfRoC7w0HxWhMIHRUHj/YiEbo9rdPmdy8AiswrPjpw+1SrMK8kVBUcfBTEqTCs9ilWYVZYqV0q08UVlRmt6a/lPDxV4ljeqnLHQ0Aq7l4BWZTCs8UrTV/M+CKq0jefE81DOYRseY3hw4rq7fZ4JpPg3tlOHsCp3mnMZcmyOi+VPNWQewvA46ryNVumcPRz11y5twoaHiF2MUbgolKNwVUo3DmqpiWBGqhLEhRJDBwVZSwKgYlRK0PCESxIJ5aKMCNwHj9yghE8+AoolKvIFEoVpAiypKFCFWQIhC5SMVCGKJEBAQEBAQEBAQEBAQEBAQEBAQEBAQEBAQEBAQEBAQEBAQEBAQEBAQEBAQEBAQEBAQEBAQEBAQEBAQEBAQEBAQEBAQEBAQEBB9yjINA/XwdzC9VhEJ2Qn5hq3kQi8LkLeAPE8Coy0iGwggLdBz4qky2iFxkYpoNByULxC1CytCdDyKL4WmR/eOXgqrxCdjKGoGvMKF4hdtLKSdwYwVrqD4HzVbWiOaZnDfWWIggo6T1yDx4BcttszyZW2Z5L+4DRqrFWWWJqeJ+xWwPQK8ArJwzbE8nhxUZT0yzbbSUUZW6JZOtZEydDE2sgHBMnRLHovB4JlE1k9TVOFXgcDoVSapVLzEQzax+h/4V5q9dkxzXrsxzaO5snxSESNoB+PgumtoltnMcFOWMkkniVZCs+Px+xETCu9h+1SrMK0kVdVMSzmFd0VeX2f2qVJhWljpUD5Txef3IpLW3EW2rRo3x5lXiWVqqEzFZlKs9qhWYQPakTics5WcdOWP2E/BejWeuqdleurcyNE0JHkvD7rX02yp2ez+GXKZC3MU500KvrtmG164lScFoqjcNVSUoyOSiUoyNFCzEqBgQqpY7SeAUDEtHM/dqoTEvCRyH3qEo3VPFRKWDgoELgiZQvCgVpQqkKso0RKpIEVQOUjAqEPES8QEBAQEBAQEBAQEBAQEBAQEBAQEBAQEBAQEBAQEBAQEBAQEBAQEBAQEBAQEBAQEBAQEBAQEBAQEBAQEBAQEBAQEBAQEBAQEH3RrDWi9VlC5A0t1H3IvENjbQtcKj0vPBp4fYqS2rC9Ews9JHxCrlpELcUYdqOSLwssjry18FVpELMbeR48ioXw2ePxslw8U9LW/M48lnfZFS1sOjgghtowyNtG8/Gq5JmbcZYWtlmau1PJXiFXrGl2gCstFVmOzc7Uqs2aRRO2GFg11VeK+IgM0beAU9MmXn1PEAKeg6g3LqcFPQjqeC68Qo6E9TNk0buIUdMmXro4njwJUcUYhA+zI1H2KYsrNEG17NKalTzZzGGM8ENxH03io8edVETNeSa2mHPX+PfbvNRVh4FdNL5dFbZa2WNaCs+Mc0RKF8dNTy/BSzmFaaMAVOjT+XmVZnMKcza6HhyHgiswozRVBaePJTlSYa2aM6+KvDC0YU5G0KlSVeRqhS0IgS1wcOINV09vfE4RSeLfWMwewHxVe91ZjLl2R0Xy1+ctaguA8wvJ0zicPQt81cueIXWxRuCiUwjd4qowLSToKqq0SwLAPmNPLiVAxJaOAr8VEpRuJPFVlLAqEsVCzEqBgVAicESheFArShQQqyBQlUkCIV3KUIyoQ8RLxAQEBAQEBAQEBAQEBAQEBAQEBAQEBAQEBAQEBAQEBAQEBAQEBAQEBAQEBAQEBAQEBAQEBAQEBAQEBAQEBAQEBAQEBAQEBAQfeoGn4+S9VSF6CLcQB9oVZlpWGygjpqR8FSW8LsWtGuFR48wi0QtsiLQC01b4j96rLSFqNocNdDyUNIhsLCwfcShnAD5n8qKl79MJmcRl00MUcEQjYKBvBcfG05lz2nLKnM/ctIhVLDC57h+BSZaVrldbDHEKniqc2sRhi6dx0arxVEyMtp3mrvSD4qcxCs2TtsGfmJP4J1K9SUWcP8KjMoyG0hI+VMyZYusYiNKhTmU9SJ1i4D06qYsdSu9kjHcx5KcZWiUjJyNHcBxVJomLJCyORtR8x4KnJOMqcsDozUcFOcs7VwikjjnjLHioKjjE5RE4c7fWL4JS0ioPynxC6qXzDoicxlQfF48+FP3LREq0rfhuHAcgiswqSitT48SpUmFKVlNOSsrKpMzSvMJDOVC5j/MOfFWrLO8NdMxXYSqvChWVd4oVNZxOWcr+LloSyvDgvQtHVVTuK9VcthexCS3J5hfP7a9N2vaX6q4cjcRlkzmAc9F1VnMExhE6OnzEN/b9ymYRlEdgqAK/H+xVlKN7nEeA8BoFWZTCIqqzAqJIYOVZSwKgYniolaHhBRLBygRvChMIHhRIryBRKFSQIsqSjVQiVZ/FEIyg8KDxAQEBAQEBAQEBAQEBAQEBAQEBAQEBAQEBAQEBAQEBAQEBAQEBAQEBAQEBAQEBAQEBAQEBAQEBAQEBAQEBAQEBAQEBAQEBAQfoCFi9RWIbG2j0HiVSZdFYbCIaAUqAoXiFyGPSo4nlzUSvC1CCDpp4qrWIXbeHquDWCjzoByKiZW5OrsrVtrAGH5uLz5ritbqlha2ZS0PE/YrxCia3hc868EmWla5XSWQtoOKrEZbckbGSTk8m8ytOEM5suw2zI+A15kqvNSZThinCGYjJU4RlmIVPSjL3o6KekyxMKjpT1PDGQFGDKN0TXD1CqjCVSazLQS3VvEjmpiVolVq5jqj7kmFolM17JG0KymMLxxVpoCx1RwUxLO1Ve7tm3MJaabxq0nxSs9MorbEuZuIyxzmnQjQ+K64l0YUJWfgrIVZWc0VmFSVlR5q0MpVJGqVJhSmj4t5HgiktZOwivktIYWhSkbQkKWcqz2qGdoZ2ocyVriQ0HTVd3b2zGExxjDoIzG6OmrqjnoF5nfa8Tly9tbpvhy+Xa9k2npHCg0Wem2YduyuJawhas0blVKNw1KrKURGihZ4WmmunxUYRlgQPFVWYGngoIYElRKYYlVWYFBg7goIQPUSmUEgUShUlHFFlOUKEKz+KlCMqEMSiXiAgICAgICAgICAgICAgICAgICAgICAgICAgICAgICAgICAgICAgICAgICAgICAgICAgICAgICAgICAgICAgICAgICAgICAg/Q0DKkBepMprDaQN58acFm2hciZUgD7UaQuRtVWlYW4m8AdVDSHQYKyGtw4aDRnx5rm328FNk+DcF1TQ6gLOsMJZxRlztNQrTwXrXK/6Yo9OKrEZb8mEMTpn1d8g5q/JnaWwZGGgACgHBRhnlM2OqtEIymbGFeIVmUjWKUMhGhl700MvOmg8cxBG6MKJhOUT2UVJhaJUrm2rVzRrzCRK0SpbS11R9ymYXysNc2RlDx5FYzGFuapIwxvpyTmymMNNm7QaTtGh0f8AFbabeDbVPg0UzOa3XwqSM4+alWVSRqlS0KczKH4qzOVOdulfBGcwo3MDvmpQHmdFarK7WzMjb4uPloFdhKtI88gGjy/tRSYVuZ8eK27e2LIrzb6xk3RtKd7TMOXb8uzLWZ+HUuHxXlaJxOHoX41iWhLHfD4rqY5RuaKcfuUSmEbqch96qI3ONfD4KuVohEVAxKrKzAqBgVCWJ4KqzEoI3KJEL1CZQSKBUlCCpKoFV/FShEVAxKDxAQEBAQEBAQEBAQEBAQEBAQEBAQEBAQEBAQEBAQEBAQEBAQEBAQEBAQEBAQEBAQEBAQEBAQEBAQEBAQEBAQEBAQEBAQEBAQfoy1bqSvSlpSGyhbQBUlrC7CNKlJXiFyIBVaxC5bxF7mgDVxoFEyvDr4IhBbsjH5RT7Vw5zOXNacyyArp960hEL9rFsbvVZlvWDWeXaNDz8FeOEItLYRRhrQ0ClFDOViNlfgrxCsysNZ4K6uUrWIqlbGiMsxEoyPekmR4YipyMCxDKNzESiexRMJiUDmUVJheJULqANO4DQqYlaJUw4tdXkq2heJTTMEke4cVlyWtGVGeISwvidzGnxUxOJyzrOJcrPGWuc0jVpouyJdMqMreKsqrSROOtNPE8EUlVmZGBUncRyH9pVoZSpyu4hoDa8+J+8qVJhrrhpc011I8VPipMNXM1Xc8qj2OpqKfHRSpKBwaHan7lak4mGbaYuRuzaBw8V2b4zVj3UcpZZlpdAD5U0XgVnF3XrnNHJuGpXYzRuCiUoncFWRG5VWhgeKhLAqJGDlVMsCoS8ULMCoGBUCF6JlA9QKsqqQpSoKr+KlCIqBiUHiAgICAgICAgICAgICAgICAgICAgICAgICAgICAgICAgICAgICAgICAgICAgICAgICAgICAgICAgICAgICAgICAgICAgICAg/Sdq2MtGhBPhqvSlrVsY2Dk4H8FVpC5HG4AaKJaQtRDRVaw3ODg33YJ4MFVjutipecQ6Jx1ouesOZnAze8K8r0hdmdsYGhVrDeU1lFRm4jV37FazG0rzG1VohWVljaLSFE7GIqnZGoyhM2NQjKQMRGTYiMvCxEsHRgpkyheyisshcxEoXtUTCYVZo9zS081m0iWqlZQkKy7K3dX0lZXhesopYy16qzs53MW7I7ouJ0eK0C6dU8G1JzVqZiB8oA8zqtUzCjMCa1NVKJVZI3cxQeeimGVlKRjRxdw5BWZypTbQ4gNrXxRSWruN1SOHkFpEue0cWvkGpUs1aRRCkruMdSQhejPGim+M0bC/butT5L5/bGLtO0nNHITCkjh5rrhEoXKJETuarKyN3BV8SEblCzEqJIYOVZSwKhLFQsxKCMqoieoT4IHoKswUEKUqgVH8VKEblAwKDxAQEBAQEBAQEBAQEBAQEBAQEBAQEBAQEBAQEBAQEBAQEBAQEBAQEBAQEBAQEBAQEBAQEBAQEBAQEBAQEBAQEBAQEBAQEBAQfpa3bqPIL0JbwvRjgjSF6IkcNFVpWFyInStD8VDSIdJ2/G3pySUoTQLl3zxiGe3whs+JJqqxDFcso6epRZvreykvlDfEq9eSbS2UbaAActFEMnt7ewY7G3eRuA4wWcMlxKGCrtkTS920GlTQLSFLS+Yxf7o/bMhrjBlGsJA3m1ZQV+EqdUM+p2uX92OzsX2JF3yJZb7AzSRxRvtmAyb5HFlCyQx7S1wo4HgpmUZddgMpa5nDWGXtQ5trkII7mBsgAeGStDm7gCRWh8VCJldlurSB8TJ5o4nzu2QMke1pe/8AhYCfUfIKEKfc3cFh252/f57INkdZY2F1xcNhaHSFjOO1pLQT9qIfLGf7sfa1zm7oMrGxxp1XWrNo/wCWVx+4KMj61hsvjM3irXLYu4bdY+9jEttOytHMd5GhB5EHgpFpzVKUb2ghEqz2qyyrcyQwRPlmkbFFGNz5JHBrWgc3ONAAiUJLJGNkjcHxvAcx7SCCDqCCOIKpMLxLX3cYDyfHVI5LwqNdteKBVstCS5aXNDlkmzR5yJpiY8nhUaLbTPFbVLn5ttDQV+K6GinK53LSvhopVmFKUKVLKUo1KsylSnGoKKS1t031FXqwu10o1VmUq0gUKWT2DqTBehr40VvxpLcXArbPHkvD7qMXV7KeDj7sUnd8VvXk0tzVnKUI3cVSUoncColMMHKq0sCokhg5VSwKgYlRK0MSoSwPFBE/ioTCu9QhVlUJhSlUCq/ipQicoGBQeICAgICAgICAgICAgICAgICAgICAgICAgICAgICAgICAgICAgICAgICAgICAgICAgICAgICAgICAgICAgICAgICAgICAgICD9NwbKn00+1eg3hdhDKjUp4NIXI2t/i/BVlrVciZrxCheHVYWMtsa8ySuPb+pltnitgFTDNsLb0wkqk83RWODy3JdcCvAGq1nkpZs2AaKIZqHeI//ALLz3/067/8AyXLTwZ2flztbvLM2Xsrme3rftWfI2F4+frZ/a51vb9RrKk0jd6o9tQdwoq54Ms8HbfUydsf7W7e8wWViu7mXIxyyzxxtkZE+aWkkGydh9TAADVvHUaKBvPcr3H7zw3YXt3b4u9OM/wBQ28AymaZGwOj9EIIZpsj/AMRzzQDQaURCp2PE/J/7g34LN5KbvOz7bt33GFy1w8Odazfoy9Quh2sedx6fqqg+v+9w/wD9Sd1//Tpv2IPy/b965pnsK/tdvac82MfNIXd0Pa51vHW6Mp20jIDmu9Fd/wDYoH27t2LuPB/7d8YzsPJ2N7kBE55y9zK2C2hbLK+SdzTOAAY3O2ASAa6nwUji+2/cbunCe6fbeCj74Z3rjc2Y4cu39N8dvcSkscyJ7K02Gjm0Oo4hBZd3F7r9y+6ve/aeG7pdirHGsnnhc6JkhijhcwCOGgBaXOfQuJ0HBEsuxvdrvmf2K7m7guJv6jnMHcC3tLyVge4RyCP9SUAAP6XUcan7VMSRLhs93B3DfYPso5TuW57ptu7Z2vznbb3x7W9G5YGwtEQbIzdXhpqPBQP1RBY2thaQ2NowRWlqxsNvE2tGxxja1orXgArS1hVvAKA0VYaQ1rydySsmcN0Kxnm0nk1OWjLrM6cCFpq/UjXPFzUo0XU2lRlClWVSUalGdlKYepX8GalONEhnLXXY1VqstjWTDVXYSrSc1ClklkaStXfp/Sif0y3b9YH/AN1eN3kfMy7KebkL4UnctKcm9uaq5WVRO4qiUbuarKUZRaWBVSGBVUwwKgYlRK0MXcVCWB4oInqEwryKBWl4KCFGVQKj+KlCNygYIPEBAQEBAQEBAQEBAQEBAQEBAQEBAQEBAQEBAQEBAQEBAQEBAQEBAQEBAQEBAQEBAQEBAQEBAQEBAQEBAQEBAQEBAQEBAQEBB+m4DodF6DohdhpuCeDRdipUaKktKrcVEaQ6zE0+gb8SuPZ+pjt/UsjiFMM4bJhpAqeLojkxstZvsK1tyZ2bNnFRCir3Ta3F12rmbW2jMtzcWNzFDE35nPfE5rWjzJK0Zy/PnZ3/AN7+2vb/ACHZ1l2LPKzI9cOvpfmYLqMRvAjDg00aNKlV4s+LcXPs93riv9vNx2+2xkve4L/KQX78ZblsjoowWt2k12lwayrqHmowhL7l2/dYx/td2pZ28OSyEdlHJd9mXQJE0sEIHUuRVrenGGvGrxr4ohtvbjvrL9p98Y7s3P8AYOP7Vd3ASLa4xgDNzmg7S+hl3t3Db83prwQfWPdvF5DK+2ncmOxtu+6vrqxlitraOhe97ho1taaoPz1iWe+eP9rpvbu27En+muhPE/IyEbwy5lMj6MLgwH1UBJ81A23dvs17hY/2CxHbljE++yMOQdf5jGWzt52yh+2NlCOp0nFpcBz1HBSMW9n965L3G9vs7b9kSdvYLGG3hltoxHvibBJWSa4DNu3cXemtXUFTxQdN2R2b3VZe+Pfuau8XPBicla3TLC9eB05nPkiLQw15hpSBxGCw/eHZPsD3hFlDJ2xkb2/jbbG5G2SaORjGvii2bzuka1zR+7iiUNlmu8Pbexse4ct7X4mzs4WQxPy0DRHdetoDXF4km2SP8S3ipzhOX6Qs7yG+sLa+gr0buGOeLcKHZKwPbUeNHK0tIQ3lNn2qkc2kNZIdVMrJWGsJWFubRq8r/wC6P+I/ar6+aKfqcvJwK620qUylVUl4lFJUp+KtDKVKf5SphnLXXamrK7WTcVoxlVkUM7M7P/EC79H6UT+mW9f/AILv7q8fvP1Muy5y4+//APeHK9P0t7c1VysqjdxVUonc1WUozwULSwKqQxcqphGUIYlVlaGLlCWDkET1CYV5FEirLwUSQpSqBUfxUoROUDFB4gICAgICAgICAgICAgICAgICAgICAgICAgICAgICAgICAgICAgICAgICAgICAgICAgICAgICAgICAgICAgICAgICAgICAgIP03ANCvQdELsINQnguuxA6KktarkTSi7qsOa2NPAlce39TLbzWhxUs4bFv+AqeLojkxsiOt8arWeSlm1j4qIZytsWrNYjRErcfBVUlyPfftN213nfWWUvJ7zHZnHNLLPKY6YwTsYSXba0cDQkkaV1UYQg7V9lu2sHn4e4rq+yOfzlswx2t9l7k3DoQ4EHpto1oNCQoQ+goCADVBiVIjeiXPd7dm4DvHBS4TOQumspHNkaY3FkjJGV2vY4cHCpU4S4Jv8At/7Zf0Ycvm83m8bbva+HF316XWw2fKCxrWkgfFMJw+jFjWMaxjQxjAGsY0UAAFAAByCmV4Urw+kfFVheGslJSV0sZPRKwtzaNXln7bU+ZCvq5o1x8zmZHGnL7guttMKUzzrw4+AUqTCnK868PuCKTCnO81HD7grwzlSnedp4fckM5a67eacB9wU1ZX5NZM414D7lowlVkefAfcEUsksnHqjQfcu7T+lE/plu3vIgdoPl8F43eT8zLso5uPvnkzu0H3LWnJtbmqucfAfcpQjc7yH3KuU4Rudx0H3KsyYRF2nAfcoythiXeQ+5RlLAu8h9yrlMIy7yH3KCGJPkFEpiGLj5BQswcdeCgQvPkFBCvIfIKBVmOnBRJCjMVCVR/FShG5QMCgICAgICAgICAgICAgICAgICAgICAgICAgICAgICAgICAgICAgICAgICAgICAgICAgICAgICAgICAgICAgICAgICAgICAgICD9NQOOoqvQdELsJO4J4LwvRNd4FVlrWVyJp8h9qheJdLgHAwyMJFQQVy744s9rY0FfFRDJsYBWGlPvVPFvE8EcJDJgSQKFbeCktqwhVhRajNRoFpCkrLCpVWYjoolWU7SoVSAqEMgVA9PBB4NQg8cDyQROKlKGQ6KYTCs8hWWV5KqsrQ194/1AeAUQ0hr5HVKiVoTCghWMtGkzbwI2N8SStdMcTV4uekApzXS1mVKUDxUqqcoNSjOZUp/mVmcqU59KmGctddlWqyu1kx1V2EqsihSyewb+ovQ18KK7OFJbi4NLd/wXh9zObq9lHBx10azP8Ait68mluau5ShE7iqpRu5qspRngoWlgVUhi5VTCMqCGJUStDFyhLByCF/FQmFeQqJQqynRQmFGUqBVdxUoROUDFAQEBAQEBAQEBAQEBAQEBAQEBAQEBAQEBAQEBAQEBAQEBAQEBAQEBAQEBAQEBAQEBAQEBAQEBAQEBAQEBAQEBAQEBAQEBAQEH6atya6DiPBeg3bCES6Hh8TRF4mFyNrfzPH2aqstKytxOhB5u/BQ0jLdYO5a25DA0APFPtWO6OCLxmG9e51eKwrLDC5ZlxbQpMNqTwePjDZKk0WlSZbG3ka6NpGpGhUcpZTC5E4keCvEqSsRmisqsRuoiFlrqhVVSByhDIFEPdyD1pFSokCUETqFEoJGk8CrRK0KkhI0OilZXkd9yrMrQ1k8tXEqV8Kvpc8DgqStCaUUYAFivMuazT3OnLRqGin2rp1RiF9fJpZSQCtl5U5XGqlSVOV1VMKWU5iNxVvBlKjPTRFJa67OqtVjslrZq1V2Mq0iRzUlcxrKvqvQnhRn3E4ov37tts7zXz+yc3adrGKOPmNXuPiV1xyRPNE7ggidxVJSjdwKiUwjcqrSwKiSGDlVLAqBiVErQxcoSwdxQQvOqhMK0hUIVJioTCjKVArORCMoMUBAQEBAQEBAQEBAQEBAQEBAQEBAQEBAQEBAQEBAQEBAQEBAQEBAQEBAQEBAQEBAQEBAQEBAQEBAQEBAQEBAQEBAQEBAQEBAQfpaCeQhpr9y9GW1YXWOJ46qGlV2Ik0pqqy0heiY7Suh8Dx+5Q0iWxtaQyNeTq0g66f8VFozCYnLqmSskia9mocKhcccJw5phJbTOD1Nl6LNxHX1falJaWSWcwY7adA79q0mGcw2MbtVESpKyxy0UmE7HIhOySihEpmvBUKsw5A3IgD6EFRIzJVRG4qYSjcVKUUgBGoqiyhdQOLD0zqeRUQvEtPPuaaOFCpleGEDKu3clneV6sLuYMa55NA0VWcRmSePBylzcOc8l2tTUrurDfCnNIw8dFKsqUzRQlqlWZUZQ4cR9qlnaVGQ8SrKSpTH1fBGctZcu1KvDC88VCQ6lWZSruJqrUjMqzzbTGM0BouvuLYq5+6nlD3MyhtvReDXjd10jFHKOIqu1mjcoEbuapKUTuCjxTCMqqzEqJIYOVZSwKhLFQtDEqBG5BA/mqphWkKIU5ioTClKUQruUDAoMUBAQEBAQEBAQEBAQEBAQEBAQEBAQEBAQEBAQEBAQEBAQEBAQEBAQEBAQEBAQEBAQEBAQEBAQEBAQEBAQEBAQEBAQEBAQEBAQfpG1bpRzgCOQ1P4L0phpWW0iDAASKebz+4KrSJW4ZgBQVNOQ9IUS0iFqOZ50GgPhoqtYhZgJcRQVKL5dJhLgGMwPdVw1aB4Lm3V8WeyPFsyS11RoFSJYrsTxJHTmq8m8TmEVNj6FaxKsr9rcbxtPzD8VEwpMLsblaJVmFhj1dSUrXohI16ISCQqMIw96gTBh4ZUwYStk3MBVMIw8JRLAlEonlQmFeQosqyxtk9Lm1CTK0K0loI2np/cVlLWLYc7m7lzAISCCdXfBa6q+K2uM8XPSEGpB+zmulrKlM7U+SlVUlcisq0szgCeKtDKVOSRh4iilnKlKGkOIP71OFJlqbgOqaa/BXiHPaVF5UqIQKuW3b1zKK828sWbY/wTvb4hx7Pm2YavuCb8v2Ly9EccvQvwiIaA8V1SxYOVZSidwKrKUbiqphGTqoSxKiSEblWUsSoSxULMCoEbioEEh4qEq0hUIUZyoSpSnVShC5QMCg8QEBAQEBAQEBAQEBAQEBAQEBAQEBAQEBAQEBAQEBAQEBAQEBAQEBAQEBAQEBAQEBAQEBAQEBAQEBAQEBAQEBAQEBAQEBAQEBB+i7a4cHACjQdCG6L07LUbCB2lPBUbQvW4cTUDTmTwRfK7EYwf4z5aBVaRK3G80FTtb4DQKF4XbS5dFI17NC0qtozC2M83UwTMuIRI3nxHgVx4xLntGOCaCUxuoVaU0lalYJG7gorOGsoo3FrvAhawzbG3uQ8UdofHxUTCswttekSrMJmPV4lWYSB+ilVkHoPd/BB5v0QS28lat+0KsomEpKqMHOUJROKJQPRLDbTVUmV4hXnfQEqIg5tLfRMmBbI0OB8VtXg0icOevsQ5tXQGv8AIf7VpFl4u0VwJGO2SAgjkVfKVKQg8DQ+ClS0qc7taHkrs5lTmdRp80hSVC5fRtFMMrS1s8jvj8VowlWklNKcfjqiklq1j5RUEc9NV26K4jKM4jLfRsDItCDpXwXmd7fM4c3bR1Xy5XMSl1wQeSppriHXsnMtaVoojcolMI3KojdxVV4RlQhiVWVmBUEsCoS8PBVWYOQRPUCvIdFCZVZSoQozlQlTedVKERUDEoPEBAQEBAQEBAQEBAQEBAQEBAQEBAQEBAQEBAQEBAQEBAQEBAQEBAQEBAQEBAQEBAQEBAQEBAQEBAQEBAQEBAQEBAQEBAQEBAQfoSBriKn0jxOi9RES2kEsYoWjeTxJ4fcqYbwusc53zHQcByUL1lbilFBT7VEtIWY3E8efBVaRK5E8D480WbTGZAwSUJrG7iP7FlspktXMOgBbI0Paag6ghc0ThzzCzbT09LvtSYaVslliDvU3gprZaYRh5aaHRaxKizDdOGh1CTCJhcZcsdzofAqMSrhOJPNMq4ZCRT1Iwy6nBOow86idRh5HcsZK0l3OhHxUJmGwc7wUKI3FQlG4qUsKc1WZWiEcjtFVMyozur+4K8QQoSiqusoTN4plLWXlrFK0te0OCtEmXPX2IeyroTuH8B4/etK2RMtHN1GOLXgg8wVopKlM5pd4U+5SpLWXT9SrxDG8tfK6pVmUq7zqprGZUlex0NTXxXdaemrLubYrhevpRHbnzXgbJ6rte1p01y5GeZzpHOrxPBdccIRKFzgeI+7RBE4N5H71Ajc0+GniqSlETxUSuwPBQhgVVZgVUYlJTDEqqzBxQQvOiiRXkKhMqkrlEoUJnalQlVcVKGBUDFB4gICAgICAgICAgICAgICAgICAgICAgICAgICAgICAgICAgICAgICAgICAgICAgICAgICAgICAgICAgICAgICAgICAgICAgICD77C9zjUmp5kr1VIbC2mA9I58FSzakr8Ly4eYVZawuwuA15eKLxK2x/nQH7yqr1lYjkrw08lDWFqJ/BEtvjck6A7HGsZ4+XwWOzXlFq597etc2VofGag6ghc+cMJjCxDclvpPBJhatkzo2SCreKRbC+Mo9j2LSLKzD1kmtftVsqykZORqDRSYSC6f/EoxCMM3XUmnqU4hGGBncSauKJwwMtCmRvbS461sx3OlD8QqM5hmSoHlFEytEI3uoqkyryH7lJCnLrr+CtCVWQKUqczVORSmjTJlr7iPiFaJQ1N9aRSNIe0HwPMK0SrLmshiJYwXQncP4TxWtbqS5u53scWvBa4cit4c8ypPcpUlGxpe8DxXR29MzlFW8s4gxgVO924jDjvPXsw1uduqAsB8l5eiuZy9C3CMOedxXXLFG5QIydVSVkZJGo0USQwLvEVUZThgdp8vxUEMS08tVXC0SjdoqkMColaGLlCWDkEEhUJhWlKiRTmcolChK5BA4qBgUGKAgICAgICAgICAgICAgICAgICAgICAgICAgICAgICAgICAgICAgICAgICAgICAgICAgICAgICAgICAgICAgICAgICAgICAgICD7sx5qvVZwuwu4ePIKF6y2UEtQCNTzHJUmPBvErrJBx4n8FC8LMUldDx8VEwvErUb/DioaRK1G/Ty5qF8rEcpJAH2IlsrPIyW59Jq38wPArO9IkmsS3lte29yPSaP5tPFc1qzVjakwtRvew6HRRzRE4WW3DHaOULxZkYo3CrTxUxbBiJRmB44K0XR0sdkgU9R0vXCSvBT1IiptkLk6jpeiB5OqrN0xVtMUdm6Inj6h+9RFlL1bAkBFUbnIZROPioEEjqq0JV3hMivIKqRVkamRUmYmUKM0anJLXXEWqnKGruoq1V4lnZpL/HwzgtkZXz5rSL4ZzDnL/BTxkugO9v8J4rWmzM4ZWqq2Vs/qetpBHIr1K4rVltv0VbSV4hhJ8tF4nc7Oq2Fe01/xS5PITmWc66Ba664hre2ZUiVZVg4qJSicdFURuOtFVaGB4qEsCokhiVWUsdx/wDxQwxq08qfBVWYGnI/egifVQlXkcqphVlciFGdygU5DUoIioGBQeICAgICAgICAgICAgICAgICAgICAgICAgICAgICAgICAgICAgICAgICAgICAgICAgICAgICAgICAgICAgICAgICAgICAgICAgIPuTHCmug/FeqxiVmGTTwH7UWhdgn28PlPEKsw1pLYQyAU8DwVG0LcbiefDmi8StxPBGugH4qJhbKwyUk6fcqtIlZY/aKDj+b+xFspmS/ciyzHMQQQaeaiYWy2trmJo2hsv6jeJrx8ljbVE8lJ1xPJsYMlaTU9W1x5OWU65hnbXMLgkr8jqgeCpKsSlFw8H4ImLMhc+KhPUyNwPBDqDcaodTCS5oKkgDzTB1II81bwXDHb92oBp4HQq9dck0tLp91RXkeCMUbnAKEonOJUiJyCFyCF4TIgkCjIqytTIpzMU5QoTxqYlEtbcQq2VJa6aDjop6lVR1mXOpTiunTHijDN+Kgez1sFeR5hN/cTHCHLsr1zhzHcOPuY2O+n/UaPy81yabZnMt5r01xDiZA5ri14LXcwdCu/LBG4qBG48lVKMnVVlKMniVErMCoQwJVVmJKgYFQliSqrI3HRBE9xAUCtI/TUIKkrhqoFGZygVXFBgVAxKDxAQEBAQEBAQEBAQEBAQEBAQEBAQEBAQEBAQEBAQEBAQEBAQEBAQEBAQEBAQEBAQEBAQEBAQEBAQEBAQEBAQEBAQEBAQEBAQEBB9tY6nHUr1HPEpmuNa81K8LUUiLRK/bzDg4+nxVJhtWy/FLwB0HJVaQstkqfCiLxK3FJT++fwCiYWymbJ4KGkSmZJ96hfKxFIK1PAalE5TCbkeJ1KghPHKNXeGgROUkVzK11WvI58VE1iUyssy120fPX4qk64R0VSszVzUVpx8FH0oROuHrs3c0Go4eCfSgjXCOXK3Jp6yKgcNFP04TFIQS3UjxUkngdSrxVMITMeZ0Uky77AX5u8VC8mr2Dpv+LdFy3riXLeMSuuKqqwJQYOUCNyjIieEyIHhRkQSBMipK1MoU5o6plVRmiqpyhTkt6ngrV4yqR2YHqIXTa/TCmyfBFctDWlefe/VKddMcXP3URe8nktaziCWov8La3TaSx1PJw0I+1XrtmFJrlzGS7YvLer7f8AWjHL8w/tW9d8TwlSaNE8OaSHAtcOIOhWuVUTjyVUwjKhLEqJIYEqqWBQhiSqytDBxUJRucggkcoFWV6iUypTPUIUpHaoISVCGJRLFAQEBAQEBAQEBAQEBAQEBAQEBAQEBAQEBAQEBAQEBAQEBAQEBAQEBAQEBAQEBAQEBAQEBAQEBAQEBAQEBAQEBAQEBAQEBAQEBAQfZmO+8L1J4OVYY9F4lPG6mvJStlbik4V4cgi8Suw3FfS7hyKpMNq2XoZNoG7Un5f7VVfKwJPPXmUXiU7JuR+9RhaJTteoXiVlslBTjTV3x8FCYlmyXmCi+U3Vo0N58ShDNkxAJrXkicshNoFCcs2TDcNUMjphp8EB82jfh+9DLzrVb9h/DVEZRGbzopMul7JyNLmazcdJW9Rn95uh/BY7o8WWyHYkrnZMCUGJUZGDlCEblCULwoEDxVRlCvIEyhVlYmUKskfJMjBttrqNFvWcQieDyWMALm27cs61zLU3g3EgKlWlmtkt/JadSmFaS2UdRhWktvJR1GGryPb9jetPWjo/lI3RwVq7pryVmsS5LKdoZC13SW/+YiHIfOB8F007ms8J4KzTDnnBzSWuBa4cQdCF0M2BKrKzAlQSwJUJYEqFkZKgRvcoFaVyEKcr1ApSvUCq4oMCVAxKDxAQEBAQEBAQEBAQEBAQEBAQEBAQEBAQEBAQEBAQEBAQEBAQEBAQEBAQEBAQEBAQEBAQEBAQEBAQEBAQEBAQEBAQEBAQEBAQEBAQfZpY3Rv4UXv7tPjDC0eLJjuZ+5cikSsMfzPHwReJSskIUrrcMgpU8OQ8UWiVyK5I+bWv4Kkw1rZbjlp5tVWmVhkgI0OihaJWIpKerkOXmpWynEw4E68T8VGFolNG+pA4galQnqZmYlx1ULRLPq+kDx1RaJe9UeKJyzZLrx5FCZDNWmvAUQyOl9DdfH9qIyCUUFTwP7UJlE6WhohlYxuRdZ5CC5B/w3guH8p0d+Ci1cwrMvqrZGvaHNNWuALT5FcTAJVRiSoGJKhKNygROUZQieFGRA8VUZQge1MiPpVKvUeOYGhU2bFJ4qVwdDRYRK/Jr5Y6mqvlVWfD5KOpGFeSAeCjqMK74FHUYQut/JV6jCJ1v5KOow1OV7XxuRaetEGycpWaOV6dxanJE1iXE5nsrKWO6SAfVQDWrR6wPMLt193W3PhLOaTDmngtJDgQ4cQdCulRGSkphg5VWRONEEMj6BQKkr1CVKV6hCpI5BCSoGJKDFAQEBAQEBAQEBAQEBAQEBAQEBAQEBAQEBAQEBAQEBAQEBAQEBAQEBAQEBAQEBAQEBAQEBAQEBAQEBAQEBAQEBAQEBAQEBAQEBAQEH3+9sg4bgNfBfQaN8Wh52nbNZ6bNPJG+J+vFRu0+MOm1XrH81yKwsRkHU/KOKLxKZsh+b7gpWhNHMi0StQzlvA6eCrMNK3XIpg75TQ+CrhrErbZgDQ/l4+ZUJiUjJK68RzULZTxy0YXV1PBSnLJsx5qMLZSGZpdSvDRMJiWXV14qMJyzbLx+BQ6h0mop4D9iEWDJ+m34n9yHUxEuh15VTCOpjJM3cTXjr96nBlH1x+4phEy+ndm5P63BxBxrLbkwyf935fwXFujFlJbslY5GJKhLAlRkYE1UIYEqsyI3KuRE4KMiMsqVMDwtAS18Kyry8FhM5WiMKMralTlEq741GUIXxqvUYQPiUdQhdF5KvUjCJ0KibJROhVeowjdCqzYwwMCpNk4aXM9nYnKAmSPpz8po9HV8/Fa6u7tTlyRNIl8/wA52Hmcdukib9Vbj8zB6gPNq9LV31L8J4SznXMOYfVpIcCCOIOhXYoryO1QVZXqCFOV6iRUkeoFZxQYEqBiUHiAgICAgICAgICAgICAgICAgICAgICAgICAgICAgICAgICAgICAgICAgICAgICAgICAgICAgICAgICAgICAgICAgICAgICAgICAgIP0PbXUc7AQfXzC017J1yw36IvGYQXlk14JaPivc0dxFocuvdNJ6bNQ+3ex/g0akqdujPGHVMZ4wNkrw0aOS45iYUSNkqoXiUrXqVkzJqcUWytRTU9VeHD4qExKyy6IAadfFVmrWLrEcwIG00J5KF4lZM5FGnWmn/b7VCYZRzN3DWlNUwnLMS61UJy9EinKepm2T5teSGXnU80Tl6ZR0/Pd+5EZeNk9VPGoQmzF8mjTw0p9yIyjMw4VTBl1ft1l+llpLJxoy7ZVn99n9oXP3FeGURL6QXLilLBzlUYkqBiSqzIwJUZGDioyMKVKiICgCWthCJ50WEymIVZRVCUD2KMoQuYq5EL2KMiFzFXqETo1XqMI3RqkylGY+aiZEZjVZsMTEqTZLExqs2HhiFOFfJZzZLQZ3sfC5dhMsXSnPCaPQrfT3t9fKeCtqRL5l3H7cZzF7pbdv1lsPzMHqA8wvX0eo0vwnhLG2uYcRcb2OLXtLXDQg6ELvUUpXqBVe5BESoGJKDFAQEBAQEBAQEBAQEBAQEBAQEBAQEBAQEBAQEBAQEBAQEBAQEBAQEBAQEBAQEBAQEBAQEBAQEBAQEBAQEBAQEBAQEBAQEBAQEBAQEBB9fsr6SB419K7L64syrfDpbO8juWgA+pc1bWpKNumLxwZ3NoyUUaNBx8/Nev2/dxPNxRe2ucTyaa5s3sdVo0HJdV9cXh11mLxwQB1OK4r65qiYmEjXqhEpWurQeKLxKYSa6H0tUpykZNrrxRbKxFP6t3h/wBgownKVt06uh0UTVeLp2XQ2kkeSr0rxeGbZ2cjRMStlIJvByhOWbZnbXGvh+1DLzrO8Qhll1ndM68x+woZYCYgiruaGWL5WBpBPB37VPFGULrlo4JhE2hJY5eSyvYLuM0dbyNkHwB1H3JbXmMKfUfdre5juLeK4iNY5Wh7D5OFV5E8G2WZKqMS5VyliSq5GBcoyPKVSIA0Ci1sCNzljMpiEDzVQIzTmqzKETgqzIicFWZETmqsyInMCrkRlirMpRuYq5EbmKsyMCwBVmU4YFoVJkwx2hUmycPNoVJkwx2qsyPC0EUOoVJlLme5Pb7AZtjnSwiG4PCaPQ18106O/wBmrlOYVtriXyDuz2sz+H3TW7TeWg/MweoDzC93tvUte3hPyy57a5hwcjXscWvBa4cQdCvQURkqBig8QEBAQEBAQEBAQEBAQEBAQEBAQEBAQEBAQEBAQEBAQEBAQEBAQEBAQEBAQEBAQEBAQEBAQEBAQEBAQEBAQEBAQEBAQEBAQEBAQEBAQfU2mui9BzrVvdSQOow6c/NVtWJTW0w39jlo5Ghjj8TzXLak0ng1mtbxxXnxxytrxrzXZ2/eY4S4L6La5zDXXWNrq3Qr1K7K3hpr7iJ4S18kMkZo4aeKz2dv4w2mueT1ri1teZ0C5ZrMc1GYkoAPvVVoska/RFspWv2s0Op1/sUpeiUonKTr0AH2onLMT+ahOWQnTCYszFwdh15hMHVJ9QfFRhPXL0XBLHa6aKcI6pRm480wdUvXT1LteIqpVygdP5oZYmXUeB0KIy+w+2GY+t7cFq91ZrB5iI57Dqz8NF5Xd1xfPm6Ndsw68lcsy1YlyrkYEkqAp4qeQFwCztcRucsplOELnKBgSqzKGBKrMpRuP3KuRFK9jR6iAPEqkzhatJtyhTlyVnH+fcfBuqznZDqp2G23hhSlzcQrsYT5krKdrrp6VPjLX3PcscQJfJFEPFzh+8qvXaeUNo9P01/VLU3XfOLjFX5CNo4enXXyoCtI0brcolE/0lJxOMtZP7j4JpIN655/ka41/BX/APH7p8PxU/r+1rOOmf8ApVX+42JO+jpnForTaQT5J/43b44aT6jojlH4If8A7jYpzmgRzkO/NQUH4qf/ABd/5que3rdK8tdp/wCn96E+5WOBI+muNOJ9P9qj/wAVs/mqvPreqP4Z/BLF7kYhwBcJo/Ij+wrO3pW2OWJX/wDL6fGJ+5Yj9wsOa/qyin8p5rOfTN3s+9b/AMl2084/BPD3/hniv1myvDe0j9yzt6dvjwR/V9nbybK27psZwOldxSV5bhX7lz27bdHOs/cWjsp/irHxwutyjH1DgHDmBqueZmFp9N12jNbOZ7l7E7Wz7XPfD9LdHhPEADXzHNd3beqbNXDnXycm30a/hMPk3cntZ3Dii6W2aL+0GvUi+YD+Zq+g7b1TTt4Z6be15u3sd2vnVxb2OYS1wII4gr0XIxQEBAQEBAQEBAQEBAQEBAQEBAQEBAQEBAQEBAQEBAQEBAQEBAQEBAQEBAQEBAQEBAQEBAQEBAQEBAQEBAQEBAQEBAQEBAQEBAQEBAQfUQ7bpzPFdzBkDTTmrIZskc01aaFRMZOTbWOYcwhrz/Yue+nybV2eEt5BdwzN4gE8lWm21JY7e1i3GHslmyTSgofuXpae9iebk+fXLXz431FzNA3gF3Ratm9O4rbmoyQysPqafisr9tE8mvTnkxqR9i57arQriWZl8dFnJEshIi3UzMnq+GiJiQPCJy9D/NSMw87DrzQedQ+KGXrZPS/Xl+9Bjv8ANDL0PFWH7EMoy9QjLwvKmImUZdj7WZg2fcgtXmkN+wx+XUbq3965+80TNOrybaZnL7KSV4zqeUTAaBRNsGWDnLKbGEbnqiUbnVUIRkqsyI5JWMG57g0eJVJlelJtOIjLXXObtmVEdXny4LG22Iehq9Nvb9XBzuY73sbIf5u8itq8GV9R+ziorXZf9MOuO20av1T97j8h7pY31G1imvKGm/Rrf/EarWOztn5pwrPqFY4a65/BzeS9yc9Idtu2K2BcQKAvNBz3HTXyXVr7HV4zlxbPUN0z4Va277izV249a7m6fB+pYCa8mtpQLWKa68qxlxX3bLcZtMqgkle5z5gHgt/wy7Y1zWnjoanVReJnGOENtFqUznjKWFwF22O3DZH13Fwk2R6gUo70lp41TpivG0pjr2Z6a8Hs0LZZz0rYbJKtbG4/mpTRxpUitVWuyZlS2itY4zGUDrKWCUxuaA9g9cRdSoAqQr9czPFnbpmOAW28jY44wWEggl3EuJ0Fa6aKMzzIpEeyEz7aGKGJ8rhuPBg5tB1+1Vi9kfSrnMqk1oJpNzRQP+UDgOQW9duIcttczPBYgsHk+p7WujG6h4EBZbL+Xi318Y4sXutWVIaXkjgRwd9/grR1SpiuParNx26hDqN5vOgAW31cOfp4tkxrra3ZNb3EguWnXa4irf3rCZzPGIxLW2vhiJn7eSxD3TmopQ36tz26bQ9oI4feue/Yab8649zr0d7t1VxFpx/qbu070uQXfUwtDdNmtHO8fJcGz0es/ps9DT61f+KuWm7jtO28pGyWCx23UhJlNNtKcajzW3b07jTOLWzV6ejuO07jMbIiPf8Avcbe9nQmpt3mNx1DX8F6NO7nxg3/ANua7xnTZob3B5G0qXxlzB+duoXTTbW3KXz/AHXpe/T+qvDzhryKcVq4BAQEBAQEBAQEHu1xBIBIHE00FfFB4gICAgcUBBPY2F9kLuOzsLeS7u5aiK3haXyO2guO1rak0aCUENDtDqHa75TyPwKDxAQEBAQEBAQEBAQEBAQEBAQEBAQEBAQEBAQEBAQEBAQEBAQEBAQEBAQEBAQEBAQEBAQEBAQEBB9NBpx+xdsMGQcpyMwVORkCpQngupYj6Tp4KtqRKYtMNzZ5ujQ151PI+C57aZjk164tzbaO7t5WgVAPP4pXdajC/aRbjD11vG8VpULt1d95uadeynJUlxbHHQUJ8F3U7mtlq91MfqhUlx0oJLdR4LSa0s2rtpKH6aVrtWnTXRZz20eC/TE8ke1w8lnPbSdMnqWc6bIxJud4Kv058jiy3O2DTn+5PpycXm53gn05OLJhPqqORopjVJxY+rwVo0WTiWYZIWildCtI7aTpSfSSucdFpHbxHM4RzTxY5xOqt8lVLb6w2NhbutJ4riPSWB7ZGHnVpqsN3cVxMebH+ptM/LD7nZXcV1Zw3MZq2ZgePtC+WtbE4evFsxlKXLKbJwwc9UlZE56gRkqJlCKWaONpc9wa0cSVSbYXprtacRGWnv8AuGKJjjHRrW8ZH6ALCdmeT1NPpsRGdkuBzvuTZRTOht2vyFy2tWsIDBt4+o+FFpTtrWn5pw2t3evXX/bjLgL7v3uTJXPS6rbW33MJZBpUOcNN+p4HVehTtNVIzPGfa83b3m2/jiPY0H+Wlunbi6V8j6eo7nEl1NFpauzwnEKVtriPmiZnxSXUktxM5rYnR0oCXE7iGjbp9oVM1rznMrRS1uNYxE8ntxbS2oHWDnONC0uoNwcK6N8AFWJi36UTWa/rROf1QHMLgyp1I0Vo+TmrFOqfkhaja58np3PkJ9PM/AAaLG+3h7Guv0/ZecYwlMIZC8lrHFwIc2urSTStBwpRVreJlt3Ha30xxZBpkeLh0TZIm0DmUIjDtvNtedFe2/p4Qy1dnN4y9IZ0y+cOcBUQkCgLuYJ8AuXMzPB7Ua9NKRnE+xCwMMbtwNTTaQOB4LSLzEsb9j9b5tfJtI2WrXQxuEj3uYRP1AG0e46NjNdWcDqqzsy447DZE8uK1K606TYYo21Z8wjdu9YPpJ5UoVnx819WukWxeJjKxF0mGR8sIYyNzS+BrQ4OpwII4HXxVeq0xjKPoaM4rP6lCa1hdO5rv0mVLTShqQ6vLit9W2cOHuO3nr4QsxC3aHRNYfp3NJ6J+YgktDvis/qT1Zduz0/p0+HzMG2FzFNE62eJpWgSFjNdpA4nzV/qxbm4L9vascvZGS7hyF290tywNduc8ucAKA8a6Dmr/VpWOGXLHb7bTEcMtrPioH2tvE87rh7N8e06FoBq3wXPG2a2nDorXqrM2jHTwU7Kyydr1nQSNa57DEWvOprpt4FaTtpM8ZZTr2cOmGIxd7NeQC827ZCAN1KO/ipTkpm9MYhpq/qNUzeszGHt/wBu25dL9KTWI7ZWHUA6nSvKix13jxe9X1zfSteqsXz8Jx+Tlc12fE4F8sXTJ1E0fDXxXXTfavjmGka+y77hETr2+U8J/dPwcfku3r2zq8Dqwj87eXxC7de+tve8XvfR92jjjqr5w1S2eUICAg+r9u9rdlx5bsbtnLYp15dd1wW19fZZtxIyWH6yd7YIYI2kRbGsiHU3AuO40LaBWwlprDtXBTW3YMkkBLs7m7mxydHuHUt47y3iYwa+mjJXCo1UYGx7e7WwUU2WnvsNZzY+PMzY+3vsvkX2NqIYnHdb24iLZZLjaQS87mtFKipU4DMdr9o9qQd4XNxjTmX4LuOPEY2G5mljjdbvjuHnrdF0bnGkIoQRr5aJgbbKWvbfbOE9zcRa4eO6tLebEvtXXE05kYy6/UjjLmOYHdBzyWmnq/NVBpJuy+3Wd1ZDHi3d9Lb9otzETOo+ovTi4rnqVrWnVeXbeHJRgbDEdsdhvusNhLvDvlkyfbLs5eZNtzK2eO4htprnbAyvSDH/AE+1wc0/NpSgU4Gkyfadl3BhO3Mt25YWuHucmy/Ze2ct8yG2rYzRsZJHLfSt9TmzgObvNaVAUTCHV+3nY2ItYe3L+8wceYjnv72PuLNySmSzxP0LwGf4bvpntDaSkybmyA7QpiEuefiO3LjA9rSf0efMdz94XFwZ5raXoHbFknR/5WBoELZJ2DZ6m7GDWngwN1e9pdhxWeNy99j7C1tbfuC2xWUtMVkpb5v0V0yQu+okLnbZ4TFXfG7a7XTRMCp2v7f4uw7iwuGzMchyl9ncjZukilkhcLLGxOiO0xkU6s5Pq8G+BTAms7jtLIdq+12LzGHhjtMhJfWs98ya4bJFvu+iZQN+31SvbI6o0pQUGiSOK7r7bt+3sFhbS6hLO4rqS9uMg5xPot4pzaW8eyu0Vfbyvr4EKJQ7Ps/sPtNvbvbV7norCWLuN88mRvb3KNsJrKzZObZj7SEvZve0xvkcXNcDo2iYThpz212vZ9p4wsx8uczmby1/ibS4tpnNaY7WaBrJYI21a+WQS7Y6+nWpromBf717P7bi7MyuUs7GwxmRw2StbQW1hkX5GUQ3ImaY76pfGJmOhHrjIafUKaKZgfLFVAgICAgICAgICAgICAgICAgICAgICAgICAgICAgICAgICAgICAgICAgICAgICAgICAgIPpId46rrZTDMHwU5QyB8FORkHKUYSNNT5c1aEMg6p3eCCWK6mjOjlE1iUxMw2Ntm5GUDiQsLaI8GkbfNtLfMwvFXUPLRZ9NqomlLLTLm2k4Op8VevcXqxt2cTySdJjmkijq6BdFO+lhPbXrylE6zjPFq6a9/CM7IROx0J5LaO8qn+ovHgwOLZy/ar/1VU/1U+T04sbG/Eqf6mqf6r2MRiwn9TU/qvYljxjQTw1B/Yqz3VUf1U+TJuPjHgqT3tUfX2TyhMy0iDXD4FYW76EY22ZubC0A6DT9i5797MrR2lp5o33lvH+b7lz23Xs3r2lY5qU+ciYaNI1URrtPNtEUryfSfavuIZHDz2bz+rZSekHj036j8ari7vV0T73RqvmHaF642mWBcoyMC5VmRQv8AKxW42t9Uvh4fFZX2Yd3a9jbZxnhV8+7t7/tse1wLvqrsaNhafS0nhvPJU1a52S9LZsp29cVji+YZbuXKZp0bp5SRucXWzP8ABDaemg0cT5lenGqmqJ+0vJvu27rYn7kdvdPjY5jnRsZXZvcN27cKUFfAc1xzSLW8XobNWzTT5sMY7aKQbpZWRihBjHoq5oNNW+eit9SaW5Zc80i9c5x7FGOxijmMjpWGvT9LRUaEE8edW6rpnupxwhjHaRnE2SOhmhcJtziHEuY4ig8aBZ/VrbnDS2uaTwngxawkB8ri+oJBdUnVROzHCHRp9P27I6sJdoYzaBQbRvcNdzjqOPyrK1+rm7+27W+q2azjzWob4RvaKAB8YZKWVaHNBrR1Ofms5rwevNc8IeXcjJLoOii6NvU7IiSQABuFS7V2vilXL3Gu0xiY6ktuxtzcRmQAl7xvjA2s1P5qcB5qszhpGzpr0xXDBznTDpuio2LcQ0cgTWgryqp/T4ufb2Ndl8+L1kTAx0HQBlIB3EkOYOOo05KJnxZR2962jptw/NbbJBoZh04pQwPEYDi1g0JaHH5vTUaqIxMt6xsiuI+aXoyZjdNHD6bZ9GPD2tJc2tTu5gka6KYcN+xtstFrx83s/Ylt7u2kewCMu3Ael1dS3i4DQUHgVE5hnf06c5iVuDHMjfaPmY5trMf0nltW1rrup4A1VJspGvMTETE2h1OHxWAZYtuLi7dFPJUgfIHN12jqHlt5BTWY5y6rdX6axE4+3JZusHZXNptw4bdAPo9jHGoIFWuYWcCCVWJgvbMT1/Lw+3Nq5+1cnIyt7BLHHFGC99RrTXdqq0tMZcuz6VJjomMzKF1pcRxxXNRJawu6UbgA11XD83FTmMZcGysZtWP1TxZlhdLo0VI3OA4eJrRU5zJOemPfC0+3upZqRRfUtDfQ0cGka/HRWzMkTM1xM9PHj7kgw04jkuxG/Y/b13Pbta2opXgkTPJFqdOI/lQx2Za8l2x0RqNw1bw4hUjgraZmcx5R/i0l32lLeB01rEQCabmCrCTw0C66bYnm9Htu/wB+icZ+pT+W36o8+m08/db73A9y9lSQzOZLCbS74gEUa7zXbr3zXnxhts7Ltu+rN9E9N/GP3x4OJurSe1lMUzC148f3LtraJjMPmd2i+q3TeMShVmQg+le3fudbWGe7SZnLCyezAzsgg7gmbM64trB0pe+PYx3Tk2dR+xzmFza6clMSNNgfci6w1pZW4xVlkZsPfy5DB3t11i+1llcxz6MY9kcjXGJrgJGnadUyZY23uPctsX2t9iLHJGO/uMrjJbjrA2d1dFplLGxyMbKwmNp2ShwqEyZVe4O/MpnbbNwXcELP67lGZm7kj3AtnZHLHsYCSNh65OuqZF1/uXc3OSz11k8TaX9p3FFbR32Pe6eONr7MNEEsckT2SNc3Zr6qGpTIk/8AupkBYvY3E2Iyk+K/od7mD1nTzWQhEDG7DJ0mPaxrRvY0F20V51ZTlRt/cHKQZLH5BtrAZcdhn4GJh37XQSW8tuZHeqvU2zk6aVA0TKMtVe564vO3sTg5IoxbYd91JBKK73m8cxz99TT09IUoFGR9MwuR7avO0e1bCV/bt3Z2EMkebZnZbi3vbd0l2+WRkAgdF1Ium4OjLQ926tfBWS5TId/HG9x4mbtZgjxnad3du7dkuA50kltPdPnaLlrjrVr9ppTTzUZQpZvvgX+Am7fsMNZ4bETXcd+6C1dPI/6iNj493VnkkeQWyU28G0FOdWTK9d+7HcF33jiO67i3t3X2Gt2W8MFHiKQtY9r5ZKO3b5XSOe8g8UyZUsZm25bA43tC8ZYWgsppX43uG8lnhdZsncJZmO6Rcx7XOZ6d0ZIJ0TIy90O6291d85PMRSma1c5lvZyubsL4LdgiZJs/KZNpkI8XJJLPCe4UuPxdhY3mFsMw7DSSS4O5vhKXWrpndRzSyN7I54+p6wyVpAdXkaJkyq2nfmbs4MA22EUdx27kJ8rZXO2rnT3L4nuEjfk2g24oABxKZFnM+4BvsJkMJYYSxw+NydzDfXcdqZ3vdcwF5Dw+eSRwaeqRs+UcuaZHJqAQEBAQEBAQEBAQEBAQEBAQEBAQEBAQEBAQEBAQEBAQEBAQEBAQEBAQEBAQEBAQEBAQEH0YGi6mbIHwUjIOr8UVmGYd4qYQz3UFPHUq2Rlu5fepyjD0OQZblIy3EUoaIJWXc7ODlE1iUxaYWmZadgaPtWc6YleNsrUefkHEn7VnPbrfVhYZ3A3nRR9Cx1VnwStzsPMBR9OyMU8khzdvtboOf7U6Lo6aMf65b+AToudNHjc9FuAFNdPwSNVk/JHggf3A38qmNEp6qx4IHZ6UkgV1BV69uidqrLlbh7ONKH9q0jVEKzslUfcSv+ZxKvERCuUZdVTlDrPbLNf07uqBj3UgvgbeTw3HVh/5lyd5TqpnyaabYs+6ErxJl2MS7RUmUtRlswyFjmRuALQTJIeDQOKxvs8Ier2fY5+e/J8m7q70ubrq2uKe5sQqJrwcXEiu1h5V8VfVriONmnc95n5afe4X6IysLppQ8eklxcXPNTwHw5rqjdWOUcXHfXeOE8OKQ3wjbM2KMSsdu6bXaBu4Ur41bpTko+na/GyZvWmJieJDYSS1D5QZId5LSNvBvI8NaaJs3RWMVTWs3tE3mZyktYSJCWFjXvc0AcDproCNtFzzeeb1or29/liJhhdWEVvJP1Glk5LSz001OpBpoBRW+ta2GVPTszOOMPRFOXmJz2UaWtftc1zQHHiAONOdFEy7dXY14cJkktHsuKRgyRAUBoQKDU6OoqxbMO6dEz/peyNBk37qteKup4+H2KI5O3ttUcrQzs2CN5mZqYgHAAV3EGtCotKt9NZzx4SuQMEt/wBV7BeAsc97dzmUcWGhqf4XUKiZxC9Nc219P6fBad21krOyfdSh4t5WmMSA03aVp8K8VWdkTLGfp3t0xPzQ1whmbAwOPUZT0ROO0PaTX008HeavNuKt9eJz+Pk2FtDg5If85LO25DQXEMDyWjQBtTyVXPe+zPy4n4ti7O4v6VmOt7B1wyNxDXPO6teYDToVXlxYR29ov1zbDddv+3smesvrpQbd8j9IQNlGivCo1qaEFTEcODj7r1D6VppXjjx9/wBuSnm+y5rHINjn3SSyMcGNjPPkSOFHc6K9aTyW095Fq2zyq6LsrtDJ2NvFk45A+B3UpaS1AZuBbUVB4hTecT7YcHf79d56cYnhiY/b8Wvm7YzFrG15iOyAPHAOaWu4AN4+n4rGa8fY7a7aXnpzxn72eEupsHdb7ermPaGSkbRVp/h48PNJifBbfqjdTE8/t+bqmZbJZe1eJI44WAbC+Xc4PjdzAoPBU2WmcRE8XnT2+nTMWtNvZ71GTtNsDXRPuXx2zgJHxAVB28yTqppSccuLn295WLZ6ePm2GLxmFtiyJ0e54IkbO2pBZxpuA2mq2rov5OTf6hFscXQWxso7kxW8AYSC/dpR1dSNeajZTHGVI3Ra2GN4Gvn9QaxjRVg21bIPPxWUy0jh7ctBe9uYvoPkgc5r2kv6Wu0k6U56KuJ8Ia/VieDX2VnkrEslhkc5lWsFGhreOrSKU8ljM8eDs2bNdo4VxP3tvlsLhs1bOiyDRLuqPl2yRkaVaRw1XTXbjMVlxaZnVsi+MWr4/sn2T7XxL3A9uZcYaSn6iwkJFretFHNP8LxyP4FdejfMS+ki2n1DXi0YvH4f4Pk2Qx89jOYpRp+V3IherS8WjMPk+77S+i/Tb/NVV3KICAgICAgICAgICAgICAgICAgICAgICAgICAgICAgICAgICAgICAgICAgICAgICAgICAgICAgICAgICAgICAgICAgICD6JVdOWeHoKlDIFEs2nx1AUwiYZNdU7lOUPd3iiGQOinIya6pUwYe7uanI9BUoZF1SUIKoFUHtVORk52jfh+9MohjuRL1rqOBPDmmUPKplL1rqOHxUIK6OH/bREsKoPNyDKOeSJ7JYztkicHscORBqPxUTiYwmMv0fgctHlcLZ5Bh0uI2ucPB1KOH3r5vbXptMO+s5jLDLZDoM6bDSRw1PgFzbL44PT7Dteueq36YfG+8u8ZLy4kx2OkpbR1FxO0n1u4Ftf4RzWmrTjjPNfvu76s1r+mPxcnDOQ5jA4CPi+mg1FNRzpRabInDn7e9M/PwSsbaULWEkvJDDy2kVNf3KnGI4unuNkbrx08oe20LnHp9NrHn0hwFXDb6tK6iqidktO47aKWhnMYbdz4JohPJOGGK5qWmPTdwbo460NVWJzDo7e0Ti0eHHHmwFwRC6NkDA7cxzJQSXDZU8/4jxUY83t9v29ptmXsj4+jEGMMrnFzpQQAQ8nk4auFE+LopS0XnNeBZXrrOR8kbQ17S10bqAlrmmopUGuldFMxlpeImMS210HZW8+qbKby4mkBcwM+YEesEAAVAbUUWPV08JZapmkRXGKxDsc7Z+32Q7NZf43GzY7JwudG/QlryynGpNBTVXtesViIz1/gx7Se5p3HRe0WpL542PdG82xkMh0c0ABpaePD7FL2L6IjnEJMTYZS5uBFZse57yIzs4Guu3z4cEmYUvaNdc34RzfU8ZM6DH2+OzNnIeuza+bbvYCXV2HaWlgqKLDGOb5e+L3m+q0cJ5fbmZXs/F3EMktnC22lJ3tEJNI3tpRzBrxotdlJq5uz9Xta3Tfjjhx8Y9rUW/YvWuYHM0cA/6t9fn3H8oNOI8lGMxhrt9Riufwbqw7Nx8E0lR1ZnOBYaA6g0Bofl0CtMZcO7v7zEex0osbnGWl1PA7fNIxojjJrtcKnny1WloxX2PLpebT02xzaO3iyV1IL/IN6k7hQHboB/2Cj554OndtitJrE4rM/F0lnJdvg6JgJY71gNIaCOQVIjjiXD1dMTicwnlhikZWdo9LadKldToPUCPxXXTVrmOEuW3cbqWzyVZMZjonBjbRjbh7Rvka0n1Hw00oqTozHsdV/U9uIrNvmQW962OIxRRNa5jjV+3UiunHQblrr7asPOt3Vr+PFTyEU01xO+S9dDGA13ScTt205kcR4rebRGPlz7XPFJvM5vhs8TZW0ce572TmSronDVtOPD7Vw7d1p5cHpaO2rEc8yyu8OZrxtzE8tFAC0HSrSaUPiaq2vuI6ePJXd2czszVFa2M1sJWTHrTDWMbnVDeFNf2BXnZGzhEI0dnsjM85iPaisry5jvTFcBxbK9xhaSHagenXjRa7K1mkdLDt9s12/Nnm2D7SYzPe91YpS1zYaUaDzPx5rytkZn2S9+bRmMNPOb2G5FrG0kxk+oODXO3HTTzXPEdMxx+ZpfX11m+P1fb8FtttHk7CWwyNq6WOXdC7qtFDtHlroeDl3zsi3GYxP7WHba7dvfPVnyfA/cXsKfEXTrS4YfpZS42VwdeHKviujVs6ZiYn3va0bf6/VamyvTek8J8PZMfth8lubeW3nfDIKPYaFenW0TGYfK7tNtd5rbnCJWZiAgICAgICAgICAgICAgICAgICAgICAgICAgICAgICAgICAgICAgICAgICAgICAgICAgICAgICAgICAgICAgICAgICD6CHLdRkCpyh7VWGdaCn3oh7UcFKXocfiiJhluBU5RhkHED8AiAOCnIza7WvgpiSTchh7uCnJh7uTIbkycWTncPgEyiHm5MpNyZHm5MhuTJh7uG/4/vUoxwYblVLzcVGR5uFUyPrHtBngcTe42V2tm7rRD+R/Ef8y8f1KvTMW83b2lZvMVhF39n7m2sHiCrrm63AcTRgHqOnkvJ1R1W4vpO6t9LVFa+58ynt4XvklZ6YhtpX0g1A3D7DwXZ9TweLGqcZmOCCSOaKdwlaHOAGoADeFRy8PvWmY8FJzOfalZHNEGXckZdbglscjR6XOArT7K6rG0xbhHN6entdmuOqOCZkzjI4xbmyOYKySAilXVPjp4LHGHbTXbdbjyTzRTW9sJZYIZ48hSRo1Lo9rj6a19JcnVl1001ziuYmn7VaSGNkLW7qOcA81IJBI+WoTM5ep2kTPi7bs+3ubp97aYSSJ91FZCZ0jtrI+owlnCRrvUQ5oFOJWN6Z4z4ObvJisRbbnp68eOcT7pce+zuDeObM1zbkGpi2erfuAoRy4rSLRjg9TFZiJr+nzfTvbbt60t7227hnif0YCTHZucCSKbHucac9aKtLfPmf0w8b1PuZmk6Ynj/N+MYfU81he2872fcWWJtHXEU7XvZPHRpafnrWviKL0bV131/7cZeB2/cbdO+LXnEx4PkGL9rX38Eck1xLbPaP1GFgDmuA4ceXkvNiZl9R3PrddM8Ii0e91GK7IwkDbeWCffJbAAPrtBoSSSPMlaTqtE8YeHb1+e46qx4rl3bZd7ukxsL3Bocx7iS9r2nSg0BBNfsWfH3uPRGmnHjGfxhXtLHM2p23BE7C07WNIY1r3GrnCnECp4qaxPKWvcb9E8YjE5/DwbXHWF6DJO5oLNBIdahoHLzXbq0TaJxyeRv2a4485hZt7Oaa7bLCfQSS4DTQakklTTTMuHZ3HGccl2WJj4nAAvAFdATqPhok9taeC9e9rWuY5rDIYbe1pC9jp9vyV4kitF310RWvNyW7mbcZ5qcseSAa+RnTLnasjANdPPgue3bTYjfauMpPoXSFpaKPApSR22tda0pyVadteOS2zbF44pLW2xrQ9l46Jzo9a7vUDzW9azPNjWuuviotix0c72TShrJNupPEE+lpdpprzTXrzyU22ivOVDKYX9WUREBkDDvbuLw0Hh8Q4JenhKmecx4NfYRXkrWi4uCQDu3REtA8OAp8FW2qseCab728fueXf10LTE29kDG7iXyODnAu1GtKqlddfJa+zZHDqlsMVdykM68j5ZDVonoCzWlGiuvHmsu4pEfp4YdfZb71nnPFNkvqG3IkMoir6YZQyu1zgNwd/aq6qxMclu7m0W4TjPseDJ3cwLXiNrI9Q+jm1aDTXjxXN3ERWM+D06aNttUXzHPkiHSu3ywmMNaza+K5B3AknUfYVzT22eUe34N9FbxeazmJxlIYWWkxngeH3DGOHSJJBH5XU8ys6dNLRlru+pemMfbyabu/HO7iwc1vcCNspq624tpIzm2tfmXdXpjbET4/b4ufbTu9E9Wuc3xE48/Ovx5PzJ3ZiZBvlLaXFsSydvOgNPwXoaZmtppLu9SpXudNe51+UZ93+DlF1vnRAQEBAQEBAQEBAQEBAQEBAQEBAQEBAQEBAQEBAQEBAQEBAQEBAQEBAQEBAQEBAQEBAQEBAQEBAQEBAQEBAQEBAQEBB3octlGYcpGbSOP3KYJeg81MSjD2qkeglEPaonL3caCinJh7u8URhkHDafPRTlGHocUyPdyINwUhuCZGTnCv2D9imZIebh4qMpNwTI83BMoNwQelx9J8v2JMjxxO4qJkYlw8UynDwuUJw6DsTIm27hZHu2x3DDG88BXiB968z1S0dEQ970Ltpva1/wCWGx70yk0mXdbseWQwR0eRoCXakHyXj6Y4e9195aJvGf4XOwuFxBM25uHMaQOnCxtS91CK66ADmt4iKuXd3N93TXHD7oX7DH2126dlxcFkvT3Bzm1BDG6CtQAdNOfgsp2S9KPS60iJmcoZo5JLaKGaIW9sHOcwMJNHtaGvLmkupwCjqxOYe1s0UtwrOeH+SS0xb5ITHHM1/UAfHECC/bVw1bxHiQq22eLo7fsorxmJj3rc1tI+zbCIS7pVEsrmFm0flqT4rKLwj+hnqmc8J5cVfH2duzIGzu9v07m7XOcQNjtTo748Fa95xmObW+i9addeboe07zujCtve4Mbasnxlu02txczND4wxxB2gGlXVaFfqmI4fHhwcnda9G7GrZMxeeOI5tpiWZjJmSd7JA65n6tza7RQsLQS4PPqa3kBVc0zGcc3P3l6aaVrXHVWuI+/y82yj7mmxzJ8e6guA30gn0NLtRQ/mFOCUicT7XLPafUmNmfll0faueuWWW903SaQXSB7toeTx+C7+0rsrmK+Ly/Ut+rTmZ5eDa468+pb9Qz1RPO5hcA2lfy1+1bb6RSemI4vD7DfO2Jva3yvXNhldIxhbE0O/U2gA1+PBZ3i04y6dG7XSZmsQsskMbiwMHDXfzqeKmmrphW3cVtbj4K91eRNf0nEbt21sYAq7z1WurTmcy4u77yP01XWZ6ygtWWWPZSaQbpXuaX08qBehWMRwhw37qI+XxlL2rhru+muZpmyNtydvAsEgoKmhWtKRzlnp1zaZ59Lrrq0bDbbekaaAbRWgH/BbRh13riGqjxdg+967IHNl213HTUacPgqTSJnOGMUjOY5rU1jbiUSTPpE1lSDQ+omlfJWx5LzWM5nk1mXt7Dpgxve97eDYxUUPDcs70meDPZNecOemjkt7gT3bHvgYdW9MBzmnXcKCrvBYzp8I5uedk1nqty9zXfUtu79phh/ypJ6xkHqbXRpHIeStWYivCeLDM7NkcPk9vNZLLF1kelID1oumYYXkPMZ/iGtKKttkzPHm6KaaxGYnh5RPh7WNpZMlaWE9J0bdhjFKcKjdz1WV4w6dURMdOOKnkLeSCaOKVu/q0o/WgANQKnTTmsujq455L22zThjmjnBt4Xm3cdzho4CrmuGooPOiVpEzmUb99ojEfgtw5vIThgiti2KP/FfIKk+A28iaLm2VrW0Vmf8AB2au7venV08vYxlnvbkQ/SsbGxkw+o6m2M0AqQ0A666FZX1YieMdLo7e17xmImPeqHKWVoxz7q4jdK1xO1vCPWo3UAr5qkbZzM18Yw7+07iYz1zxnh8Pe1OUyFzI+M2svVM9en0B+qd3BgB8Vx2rMzGXo6d1JzOc48+SbEZO+uheQOkY0WbGRuLyBskJ9Vaj1bea6afJGbT7I83n93Nonr1ziJ+D5R7n2NnF3LL0JBNBfRdRzwKAudUOp9q7K7ZtET4w7PRdXTptrmc1ta2P+bj+fJ8aniMUz4z+RxGvkV6kTni+c2UmtprPgwUqiAgICAgICAgICAgICAgICAgICAgICAgICAgICAgICAgICAgICAgICAgICAgICAgICAgICAgICAgICAgICAgICAgIO5DlsrhkHIhJu5DgpGW6lB96ZHtVI9qpyh7uQw9qpQ9qUSyLtAFI8qEyPanxUZMPdxUmDd5IjDJ7vUdFMkQx3+Sgwb/JDBv8kMG4onD0uJaNeBIRGGLiNDXiEmUwx3BQZNyCXHSvinMzDR8bg5p8waryfUZzMR7H2/8AatI+lefOW0yRmv7u6vY/8FxDnuJAPAaUNK/YvPpHTDze8ifrTSZ9yS0bDFbC5cwXMbSIzHXa5pduJ5GvpH2Kl5zPk9X0706s0+b9U5wXOMEEbJP1Cyb5YS11SK6a8KqsXmU07Prt0zPy1XP6f9LB1JOtFJI1s1vHHtczoh41e46tofFqRaJenXXNbRjGOXHzbjF90Wkd/GzIbGxbDHHdMa3eHbqBxLRy8Vl0TMOzbqma4rz8vD3PLXH3MeUMk/VuMc5zgyRxdtfqdjjXksbTGE7u7rOua0tWu2I9nB0dz2zG+CL6KFhnnaXgNIdtNagtrWhqOHgqWnjGHjdv6jak/wC7P+K0cDc3TIHiz/p8TWB0kIeRFK9o/wARzAdtd3iFrM2tHDyYbPUorMxFurj+qY4xHlEqGSv8rjp3tt+sN42yFrd1XNaCR5pSJ5mjRXbMWmY+0tbFjLvIPbPKySW4fRrnn00qKD7l1atczGXRv7muvhGOmHd4vEBtnGyWJ7YtobI6tatHMgD7V6WrMVmY5vjPWNsbbRX+GebfR/oWbWx7GWjKdOStas4614rl6rbL5nm5rV06tWIQWskJeRbEGJ3qroa1+bxXVak4+Zx120r+lPM6EQMjiadwA3uJJG0agUK0isMOrhmFuy7auLsB2zZDIf8AEdQmhHEVXTr0Rjizmlrznwdfje1cXbMZsi2ubSruZp4rfhHJ16+2rDd+lgo0UY3kFDpHOqwEileSCnP02ycQ0kcTzVoZWxlQuLqNpo7bUCu4AEU8CFMYZWsqOymMjfE+M/JXc2NpcCSOZGlBRTLL6tYxj8GgzvcdkXh74ZLg7fRBEKv2ni7aFz7ePCJR9Ss8ZjKOG3hltJY2QFzbppL2Seh3q5aVUauEZnwZ31xMTEfxNGzEMtJ2fVSbYmtcGkvo4x/M2rqipbwpzVNu3r4wpo7SacJn7e9BlMe36QsilkY0P3RSk7dCNBUH1t5eSpXbMTmW/wDT5+WOfm2Nmz6jExWl9R905rpI5G+ANAR5rHbeOqZh16tU2rFbRmVdlrdxyu68e2Xc1gdX0kHk3481ybNvVGIdWvtMXmZjMYV3ZPFyZJ1pHJ/nI2kvj4OBrQin2LK+jx+3H9z0q769Nq1j/HDQd3Z21x2RbbRl0kpYN0TdBvJJLSTw8Vp/T45s9lbXmKxPLH4uPyExlfbTuaGyFhc17q7enUhzXeJ/cpifJ1U03016b8cTjz4+DEzQ4+CIvbLHE1jnRFz9hJc2gLCfUQPAKbxbZb+b3Hb9rstE5+WXmJyklvLc24JuHPdG0XA0bUAUrzq6uoVOnHPhj2OjvOxteK9GIxGefk5bvl0TclGGtDZepIJeOprqQP4TyWlJzDo7XqiI6nzXPMDcpKBwIafvFV6On9MPA9SjG+zXrRwiAgICAgICAgICAgICAgICAgICAgICAgICAgICAgICAgICAgICAgICAgICAgICAgICAgICAgICAgICAgICAgICAgIOzD1oM2vpr9ynKJhk1/PwUoZCREMg9SMg9MjIOCGHu5Tkeh2qnKMPS/UpkwblI93Ig3eaD3cUHrn+o/FJHm5Em5A3eaDzciHu70lB4XDaPJBjuUJw83JkwksneqRv2ry+/jjEvs/7V2fLevxXY3AQuceXpbTjuXBEZnDm9RtNd9p5T4N5jGwyxQxxx1lcKyDaT6dwAeGg+p2ulFzWzl7nZ9zW+rq8vD2t4y3ltrnbLcuEMRbI5sgdscIyNjmbtSPX4+lZWy6tFq7K9UVjP2z9vFusrDFkbB0z3RmGGJwt2seBIxopuaY2kukHp51AVZtPOGOvXFbY48/h9/gp4XtPts2ZvZQ76tswYIXOJ2FrqB1ObXcdVrF5tGJln3XqF626azzj7fGHT5Fthe4cWrZY23sDnlsbKGUtrQVYeVAtLYjGMe14UxaN2MTice772zwkljirONjq3Mw9UjgCNopWlDr5Kaa4njLz/UNk678s5eZ66dfx277drY7aXa4xuNSTxLdOC3rituHN5+yJ3x836cNtlWYd2Lhmc5zH25aaGrqUbSlOfFL6ovHy/ql6Fe6r29cz+nGFIS28dqZI2ua4gUcG+ktpzHmtNOqY4S8zuu7+pE2rKaG/Lcc6QxOo5pOwNdqBWoFarpjVbw5OOO4iI482TMfc5Cxge8OifUb4RQAxjg379Vv29K0y5e6pfdEc49nsXcTh6yywW0Ulu4Gm9+rDTwBH7F031TaIyx0151iJhusZg3OvP8wahusYpRummqimmI4umlJmcS62K2j6Yjr6RyWmXbFIxhaDdtAOCq0YkwwNJe8Na48XHmfinGUTMRzU77Lw27DRwJpWtdFOPNW14clkrs5KQMnn6cRI2hjtT/KduqrbdiODi3U654zwaHL41o2uguXhhNHyNLvR4akqdOyc4ni4O77eMcJx7fJbhnjt7SsnVDBQB9ACQf5eJBU2mPi01ziPFHZXED7m7kjja2Z4bRzjWrdvDT5f7tVzVxPth1zMxHLjKjm8uyOKKPH3TDOXbZoYqOkGnBoqNa+avMzPCeTKcVxieLnMpjryayN5cNvWdPc//MStIBaRtAZXUOqqUz4YabIiJ6sTMNPb5LLQseMxkmwWkWtrACCXgk6h3EUI5q221Yr8sZlbstO21+OcIbnuy7gEV5ayH6UENIJ3FtTrXnx5ea863z2xaX0Pb9pauecT+z7fc7XE9ws7jxL3wSbZ28Q3ix41GnhoubZFtck321njP3OVz0TIciJ8kHfXuio6drWxseHcDUU0FNVvTZFuMOOldl7zXx+3FpMiHyTyPlhYerSW3Ak3NaXtoKO1JDVE2rXi9LT2PVwj5enh7J97O4mhNhbtu7YwzDaI5pB+noab2V0I1qarK1ePVE8HVq0XjNImZxzc9nJ7a6BY8EXMTndR2hjNKN3N104Lq7Xq18Y/V+x7Ne2mY+WcR+P+LC2njhjbHAXREMa5wcAxz2Dc4Vf8eCbMXjMziUzpiOE8a+5zveN5LPk4WzVMoq/ef4HcKU0os9VcRljtmsTWKvn2VnE1/K8cK7f+XRejrjFYfJd7s69tp9qoruYQEBAQEBAQEBAQEBAQEBAQEBAQEBAQEBAQEBAQEBAQEBAQEBAQEBAQEBAQEBAQEBAQEBAQEBAQEBAQEBAQEBAQEBB1LZarRCQSoM+pyQZCRTkwzEilD0SIMxIiMMg9Bk1/4KchvQN6GHvUUhvTI9D9QmUBfqUyPN6ZMG9Mh1EyG9MpBINfgg86mh+9BiZVA8MqZGVtMG3A8HaFcvd06qe57XoPdfS7iInlbg2UTQS8kF2wbqA8q0XkZw+h9U7OLX6m7tJOlFC63bUyPAkjeAHNMYaQ5ruLQS5YX483d6d29deqImPD83aSzdXtsyyjp+prBI5rTua7SlB8wrzXNMcPa0106dkRXyW8T2/DY4jrC6BfNOJHWwiDnU2mn6h9W2nzBWtiYiZ8+Sm3dm+McIjnn9n5NnchuTkgtbKJsMpYHPlczZ6+BY4gcVvMxaeEPE02i0XtbnW34MHY+0bJvtLWWKWFrY7mR53OfJQ/LTQAJSsM9vcXrGZmJzPh+1tbeaExsuXtPVHoex400+Wnik8HmX2bLT145cF1roL2Flr0djwdrJGUFDSta6UHJa66zM5c/cboxMQqyXMDIW2lxN/gupo01qPl3HwXo01RHGOcvn9ncTaJreeEJI3uE5+kn+pjtY2v3hoaAzwpr6m8lvMRjGObm6rdXCcxWPwbG3tH3GKldq6aRxljANG/3ajStFtMdNcRC2mOrj4sLWWa5ha23k6Tq6sJPIUK4sz1YejX56fLPFctb3I2F42r5Hig6jJBoQebCuymyelzWzS3NuWdwNdOTIXMiYaF9DtP2rWszMe1ae4jPshtLfuLHtG5044VpxNFfpleO5pHi2FxnGR2f1EcZmbSraEV+KRTjhrbuMVzEZaOfPRXbmOkq0sO5rXcD4qt56eEMq7I2cZ4NTkbw3MojO4N4hrdNAsPqTybW7TMZmWqde4+3n6Ilaw8ms1d8aqZ1TbjLO+mdfJdfnbSzjMkzhJauBD6DmNaBMxSeEcWdM3nEqlz3NaXNibmeGRkDpejGHtoRtFQ4eIWdr5le2v5czHjhTmylrFDIy1bse+Nzg+rnAuI50J8VSNlYjnlS+mYnn+bkoDZdSNkzixrn6ycXVHw1Brzqsr9zbPDwdlPSo6c5z9vze5CV8bzJj2MuGNY4dd7vWHGvqAcRrrok9zmMTPFvr9NiJrjhOfHjw+3m4yWK8dbjq7mxh7tznUJ4hoBrXgubMWtEZ5vrKTGqua1jhHuWLKKG0H1gmM4g1La0aCD6QK13O05haToxOHjdz6js3zFIriZnj7my7FyN23MunDWxxBplvWlzWsDT6XOcNKEOcubZiYmOb0u57ekxHH2Q+jZrA2GXsfno8tPQmA3Fm4UOo5FebbZbXOfBwxWazw4S+T914/K2Fx07g0gt2sLJeAeXA14a00oW8l6Xb7K7I6oxx8HqdpFYpi0zNp+77e1gO35b/t+bNTXLYTbztbbWEjyd1vUHczceAHJdlK9NccGUd5WN0aojq6o429vFoZXut7xr5mgQtfuZFSrntBqCCNFp01tWennPN6u+1sdPnVdupJLqee4NY97alhADQxo0af4WgHiuS1a1xSFdeK646pxj7fe+dZHI9WWe8J9LRsir4NFGrelOUPL7ruozbZ9zliSSSeJ1K7XyzxAQEBAQEBAQEBAQEBAQEBAQEBAQEBAQEBAQEBAQEBAQEBAQEBAQEBAQEBAQEBAQEBAQEBAQEBAQEBAQEBAQEBAQEBBu2T+auhK2dBIJvNSMxMgzEqDIS+aZGQlU5RhkJfNBkJdFKHvVQOqg96vmgdXzQetl1CmJDqqMjzqpkOqmQ6qZHnV80ATa8UHgl1p46IMeqhhiZUS8MvnqOChMTMTmG3sbwODJaB5jI3xkkBwHEGmuq8jfp6bY8Jffdh3v9Rqif4683c4S2lyloy5hj/yjKMuQx7dwoSS01FaNA3a8ftXm3r0zMS6NndUrwj9ctta4u1mu3dWV/0bNvMVa3c6hFahvnQLCZzDr+patPDq+33uqtrSxikhY2UzWwY19vE5gFQdGu6gNdaLSIxP+DydndzjMzET44/c3EMEFwAwzFm1m+Vhq59QeRpx1oumlK3zOeEfi8jdviszeJ4R7FR13bw3jsdC55fIC5j6VDXUOvq1V40TFZxyeVPqdZ2fTiJnPimdjJ2MjLpTMxrtSPS0nzArQqkV+5v3V7xw6fBsLZmHbKy62yskL+k5pcQ3008TR2p4r0aziOHJ48zqzynP2+9aucbhppGSTUAl0Lq7SKcxwAV6XmJc+7t9dvigbju3mSPiEjYiP+q17muNdRXXXdRadc54uaO2pEYXmNtIYttk8zWxAdM2N247uBpTgaLo12zE8eKuzV0TwiceKKTECEudab20FWtdqaU8SuXEzbMu6NcVrmmU8TJ5bf8AzMZfNtq1lfU3zB5LoiYjh4OWa2tGZj5lZkt9b6dN1XaNYXNc0g8RTkr9VcZYVjZExGFSJmWglic9pjDnULYyHtI46lKbePNF+3vTHD7nQXF5GbYC2ZI8PA6rBVrSOZpy+xdNJi04mYhe08PliZa28uLZzAWAwtHpcCdW10UbO2vHGWujuqVnEw1c+ZjZG/6dsk7Y6h5b6Wmg/iOpXJNscPF6ddlL8Zn5Wiubtu5sMdv0piA8ztG9wrwbtp4cVTZtth26Yi2ZrxhHaz3F5NBbucykMrWscXAOcSTXgeC5bbM5jPHDDbpmPnmMR4S3fdEFtbWkUMZBa8lz3EijGN4uc0cauNKpbZEV4+DLT2cXtFYza15nHw+3NybsiLaV5gnjilnLWGINoDu0od3AAcNVlO2k8MTMw9m3pN415zwx4Npj4msF1e3exz2AQ/Tv2l2/hUDloOIVs9U/K8rZrnXbxxLRXkjXytj3NgG4mN9DTc2oFRzqBpRY7oiPtwen2l5nhETiI4+fNrjjp7VrXTvPSkJ6ce8FoPAu/BRWs8nobe/rfhSsTj7fgh6MUV0XSwRSwlrmukc4Fge4aH06VCnZaeMTOZaadMzSOn5fd/jxw8Zb3EZkktblrms2yXDdmjdwIYBWoIpy+9Vi0zMTPNve9MYxi08vhzfX+zbj6zt6zuGsAa6MAMpqNunIDwXD3dOMvJvwtjKbJ4u2nB6kYc0ghwoDxFOfxXzu+1qTmODbXZyOV7JxtwaujLS4Bp2EgbQ0NFADQaBZav7g7jVOM597t1bOmODVXvYdvO1jW7mvYzbETqAaUFarfV/cd45xnPNtO+c5cj3L7eZ9rDHjbpsjpmbblz6sJGhDW/NTgva7T+4dVozeMOTubdcdL5l3H2d3XZRhj8fI6CMAvki/UBJ0A9Oui9zte8034xaOLxO/2TmKRyhyb2PY7a9pY7wcCDp8V6DzniAgICAgICAgICAgICAgICAgICAgICAgICAgICAgICAgICAgICAgICAgICAgICAgICAgICAgICAgICAgICAgICAgICC22UqRK2dTlCRs6DNtwpyMxP5oMxP5oMhOpGQn80GXX80HouEyYZddTlGDrjxTJg6/mg9E+vFB51/NA66B1/NB51/NA6/mg864TJgM9CmTDEz6qMpwxM6ZHhm80EtpfmCUH8p4hZ7NcXjEuvsu8tov1R8XV4DuO9xN0L2wkPSkoLmHSj2V1GtdfArytmrHCeb6+ZpvpF6/5PpU/dXbuZtY57VrmyHYyaDbSgY01rTxr9q4ba5ieP29rDt6bY4W+asftbTGusekZmVENBWBtXMqa0FPAnkomJlzdxEcK/nzbjHGNsE01o1wLdscTSaV9fqLdSpi3Txc0RSJxbOOOf2JbPP2c0jpHW4D4mu6kxqXeBpoCuqm2MYmM5YX7euuZtEcfD2MBn7c3AMc7GW/yF3y0PChJU6Yw5d0b84jOFo31hedOK7uQGtcXNHpAd5aVAXXWYjk8nfS88bZxHs4PL27wtvctgIfKx7TJG1rtoLAaU04rSYiIywmtuPCZ4qVxaWD71rvqX9CQfol1dDQ0ZWtfTSmizmMznwehrmtZituHwUI8lbY2Z31EszbWY0a6KtSfSdCPVXx8lXMRPDm1tWNnhmPZw+KW3zmRmdcXsMbyyIvEb+o4OEY+XQn1Vopm0+DWe11ZiZtiZ/BsLPvKN8ZuJ7vokhrpInu0bUVp5qfqov6Xsi3y8eKw/PPvGTSNYXxv1DwaEN8W0pQq1LzM4cncdvFMzZYgyYit4Tbyl8sQq7cxz2F1NRub4rovWPi87Tt4x0zn4IxnHRXDHTROikcD02B5dub/MNdp+KiZzGPJvFLxM3xhrpu47ea9dbXrHGKcV3baN1dTU6aLp7XvYi3RP6J4Nb+lbNuqdkzHXHh5+x7DbMimnimdICHA2wDdzCQPDzXnd5W1Ns1t4fi9DttNPo1vTHTbn7J8kD5oXvdEHEPLK1aKVcHAbf4llrpaY+Zp3u+Ncf7fD2+fsasNt4Hucxu2aPcZi/l6iCKaaEU0XRTVWvF5095uvWKT80e5jeZSJmOuTK7qRta9rXAUcXV9JBP5fJeffOycRwfV+mdtXTFcR/uTzn84aBl3a3JcHNDXNjLQHHUbda0oQfFU5eL0dumYrE14fNx+P2wsWV9aY90brqR88T2Pp0yQda0c7jo3mr2rMzMwx21+pXpiIic+P28XlpPPkmth6onmY8FhqPvFB5KIrhW1a64mcY4f5Q1uUzYlhcaeqKravBaNwdzH5SVeKTPFt23a012jhwnyxy/aqNvbbZbiVg2zbywDhQmhfuP8J+1W6c8YaxuiLWiOOMfkvWDrm5nsbO3nE8N47o7gTGQxhG8a/yklaRqib8eDm22rETmPmjj9779irWO3sIY42hrGMa1rBpQNFAFzdzreF1ZniXLKjhpzXznd63Rru1U7QCaA6cPJfL93qxOXbrnKpK8MPi4rkrGS1s8IVSxjq1FSeJWuVLcIxDD+nW0po5o1XZ2vcWi2MuLZriWqzPtt29l4nMurOOWoIDi0bhXwcNQvruy728cpeft0Q+Y9z/7dnRxulwdw5rxqIJ/W06cA4ahfSaO66ubjtE1fKM92j3FgZAzKWT4AeEg9Uf/ADt0XarFolp0WEBAQEBAQT2No68vbe0bJFC64kZE2ad4ihYXuDd0kjtGMFauceAQR3MYt7iWB0jHmJ7mF8bg5jtpIqxw0c000PNBtsP2rkMrichlmT2tpYY0sjlmu5hF1J5WvfHbwto5z5XticQPLUqcCpn8Ne4HNX2GyOxt7j5n29yGO3M6jDR212lQowIrfG39xYXmQggdJZ48Rm9nbTbEJn9OPdr+Z+gTA9ymPfjrhsElxb3BdFFN1LWVs0YEzBIGF7dA9u7a9v5XaIKlRStRQ80AEEVBr8EHqAgICAgICAgICAgICAgICAgICAgICAgICAgICAgICAgICAgICAgICAgICAgICAgICAgkDkHocpGQeUGQlKIeiUoMhN5qcjITpkZCfzTIy6/mpyPROmR4+5IjcQdQDT7kH3/uPs+0t813Ba3/AGbaY7smxxsk9t3HDDLFPHMLRr4Xsl6rhKX3Ltm3ZTXyRZ80tO0shl7XteKEWVm3IWN9eTXv6jSy3sppevPdn17jG2I7em3VtBxRCv3X27iMLhcHfWGRdlhmG3Ezb+NhhtgyCTpGERSgTCVjtX7tKEU8UJdt2r25krns3tO6wnZVn3I/JXF5HmLq5hke4CO6DI2mZssQiHTJ1og5DK4DtaXu3uOKyzlvi+3cbdvjsprgSzzSsdIWsZBBG100u2h3OpoNTxQZO9ub6HJZy1vcpZ2trgbe2vrnIHqviktbwx9GWFrWdRxc2ZpDCAeSGGL/AG+umZi4tXZS1GItsbHm5c5tlMP0E+0RPEW3rdRz5Azp7a7vLVDCl3rgMd2/JiobK7fkBf2Ed+ciBst5mTucGdCNwErQzYWv6mu4HghLZ4320mvo8NH/AFyygyncdoLvB4yRs2+clz2CJ8jWGOJznRbWF5o4oYZ2vaMeY7f7NtbNkVnlcrLmW3d1KHeoWRD2NeBX5Wtc0UHNDDU9v9k5bPWeJubKaFoy97cWMbJNw6X0kDLmWWQgO9AjfWjau04IYa3P4zH49trPjsza5mzu2vLJbcSRSRujdtcyaCYNkjOtWkijhw5oNR1vNRlDwzJkWrDLPtn0OsZ4hZ7NcXji7Oz72+i2Y5eMOjsb9zXtu7GTbI3UjkfIhefs1Y4WfV6e4rur1a598O8wPfGPFvLth+mzG4ujBcem8EUaNTyJ+Wi5dmrEebH+nvt2RXMRXxz+yXsPc2SknLZy8tBdtEby1we4au+HksrRHN6semUiMdVY9/5Nlhbu/dOGW0rBcurG8yklgJFSdPm4q1YmI4PP9Q064zmPl58OaHJz2VmWwXZbcFp33Nuz01c81p8TRRxzzU0VtsibV+Er7s9i248y4+ybG5pLQ57tGh5H5Tx+5X49fNzR6bs2Wmuyfln8Vc5G8uZLWQSh8Bo14ja8OYSa0OgV/qWmcJnsNGmuMYmPbGG1tO4HW7oi9nUkjBDCJCBWpNdPlK3pt4ODf6PW95tE8I/D/JWm9wYZInbWlz3OpJK4dTUihcNAB9yWtLo0f27bPzTmZTYa8xroiya/dtfUbTUEknRo1/hW0bK2jycu7s9mrZNppnH2yvul7Oii+jlkd0WvO4Nc41NQdtQHECtNFjEVzl1abd5bjH2+DcY6+x7bINigfHbM2xhopGHA6UH5nK0bYrZw916bt25i05+34Mj3RiGXLIWAC2aA5kI1Brx0A/atJ2Z8Wev0u1I4RiIXZM5iZ5o44YtsgcXBzgBpStAQKLXXurxy4u69O2zGa+CnlLK2yBikjlbF6ajbrwNACAVjbEy9DRttqpFZjMzL2e8Yy2s7x8oAjBEklARRujiCeBqF09/m+rXs84xPwYenUiNm3R0zPzZjHhlpDcxyNlnh3fT28b55Lh426NpuGn5vCi8y2y15zM4nk97X2VNVIpMdU2t+M+Ll5+4bWUvLpXuunn1uIAadTwpx9Pip6J8HpT2ERwisdLV5LNsuomRWwkDA9x2uIeIw8enYdPm51WvRMcZ8munT9Kc2mPt5qDrrq75rcbYYixkkMj9S4ggED+Uc+Sv4xPArbEYnnP2x8U1nkWxwGXpluyhFahriD+YHQhZcuEZU21i1uPj+DYYP+oTzx3WKlfBeklja0pG1w27gaU8gmMZjxcO/Zr116dmOj85XLiCSd1wb+5jkmc4PkOjQ97WkVqW8Spifl4yw1zM2jorivhznh+zDwW9rPaxWF2W/5YODWwt3ybK7gNK1+Cx65mYmHVXV0WnZHHq8/wA249s+3Hf6p3kMlggj3tD3Dc0SCrXNZxDhXUjgunRGePkw9Q31nXwzH+D7wyAMhAoBpxUbq5eFWVK4Y3i7RvP7F4fda3VSzTZO4Y956TdgNK/YvlfUI8odOqZw08szG8TqvLrSZaTeIVJcnaxVL5GtA5kgLpr2l7coZdeeSnJ3dhoDV91GP+8D+xdNPS90zmIXr2+2/Klp+CWH3D7cb817H95/sXt9t222vOsov6Z3M/8A47L0XuH2rJRpvoteRK97t5mObj2+ldz/APp2e3l12lmYHQSSW87JBR0bi1wIPkV7OjZDyN/a7K862j4S+Sd8+x2KmbLd9uyC2uPm+nJrC7xA5tXb9PMcHHG6a83xXLYXKYi6Ntkbd1vLxAOrSOFWuGhWVqzHN01vFozCkoWEBAQEG77Gjjl737dilY2SN+UsmvjeA5rmm4YCHA6EEckgfRDl5O38HDdYu1tI7267zydnLdSW0Mz/AKRotv8ALgSseBG4v1AH7SrJWO68neYjtHvjA44x2+Jtu8hY29q2GEhltI28c6NriwvGrG0NagaAgJJKfuKW4wndPfncj72DF2kvcD8fb3jcfHkr+ScNdM6CFk7mwxRbCHSOOrvSBzUix3Rk7vtyH3ZxuGbFY2MT8VMy2FtAGsfeujFxRj2P2A1PorRh+WhUChkI7fD2+f7hx1rbjL4rt3tsWL3QxyNg+tihZcXQje1zOpwbvI0314oM6WbJ3dyyWFm7LX3Yj8vdQPt4+iL9t2IY7sQbem172MbJo2hPKhTA4v3HuHZDHdoZq4jiGTymJkkyM8MTIetJDfXEDJHsiDGbunG1pIGtFEolxKgEBAQEBAQEBAQEBAQEBAQEBAQEBAQEBAQEBAQEBAQEBAQEBAQEBAQEBAQEBAQEBAQEHtUCqD2qD2qBuQe7kHu5Sg3IPdyBuQePcSxwHEggIl9quu9OwLX3Gv8Av2DuGW9jnt3MZ29DZ3Eck7n2QtejPLKGwiLd6ncdOAqpylT9usxjbqTt0RyvB7W7fzUmXIhMzIxNNKWbrclv1UZbcN3xhwqDqRQpBDQd/QS33bmI7hsslBddvRTTYmwsYLJ+NbbSNaLmTZA50oe2TfudIHuNdDyREpLe97QyvZva1je9zHBZDBSXzrhjbO6nlIubkSxvhfCAzcGt5uGqDdXfuN23lst3hkLDIydqZLM3trPYZh9u6ed1nBEY54qwBz4ZZ37ZnbdHH0lyZSo93d/9u5aXu+W2ubiU5nE4W0sn3DHdWSexdb/UdU8Af0XHdwPJMobjtjOYW8iyGWMp/p2G7Qx+KyT5LZ13EJ3zsjdHLZ7ojOzTR+8Bho7iAiXH+5NreyMwvcLsjFkMXlrZ8GJbFbOsBbwWDxD0G2ri7Yxpd6XNc4O11rVJRLrWXfaeJl9tu5MvlJLe4wuGtr0YplvJI+7MN3cSQNhlb+mzdINr+pSg1FeCJabAe4ODt5ey57+R7ZMdd5iTMiOMu6TMoaMewadTaHl20eFEyjLC3zXZWMw/buDtu4b0y43KXl9dZ3H28kJhdPbRx28sDZdsjmxviHUGjiK05IlQ9xO5MPlsdiohew5ruOCSd2S7gtrQ2LZoHhgghe0tidNIwh7jIWDjSpUTKJcNuRBuQeblCU1tez27w6N1PEckmImMS01bba7dVZxLe2uYtroBs36cvj5rlvomONXv9v6pTZw2fLbz8G5sctd2T2OIFzAPymm6n95cl9cWjHJ6lLdPGfnr728n7nhu3MdaSugeIwyRshq8mtPTXgA2gFFlOuY58Xbo3abcJ4ceTE3G8/rHbI3Xc8Elx5fBV6Xfe8xWOiPlbaK3hGPfI9o2xfqOBIb8pAI1qXauFA34qtJxZnu+tbHXMcfL7YTQ93uiAjbCX27RoDRjgTTdTjVa1tLy9vokXiZ6uMyivZ5XWsWSLwy2muXxMja9vWBawVLmgVp6uPBLXm1XX2/Z6aWnXj5unM+SvJDbMsmuZdh0kb9pha0hrmltatdT1UNQVXpnm9PTs446eDya4dK0uAqX8zq4/ABKT4LU1xPCVr+oWv00UkEBiuoz/mHCvTMZ03tDjXcrYljTtcbJmZ4Ty88+S7bZYtmjhdLIWMkElm0EbWB2m526tNKqZmYhhv18JmI444rUdobaS4N5+s+Q79zHBug9e1oNK14UTOZy87ZaLYiOENbc5vuPpvnEboGsIOxtB+m8UNW8SDolMN/6XTGK80svc91cb43OlieXgmGIF2jR8ulNdyjjjDGnYa4mJiInh4/bybZ13cXPYUEsscjn2l8GyxkEEsNTQCnDVet09XZ4jji35w8ykV1+rTGYjr0/jEtbcZ3KGCSKG2cyMMLZXbHa609VNGinELzZ1T5/b2PeiNcTm0xn3wpvuopTDF9G58MrhFb3LmkOD9AXuDaudSug8EiswpX5cz1cfGP3eTWXc99ZXRgbC07G7JTtq17S0FoLdPlGvxVojgw+n12zMz0rjLANhY63kDJZS1ghlADgHt3OLnacDQDRUi3Ba23HCY4Rx4fb708cdo2ItuA4zPJ3Ag9Nzf4W6aUpxVrTaLZwxm2eUxiPv+0t1tNjjf6jZxF1mXtidsbVoqKnqeWoWfTPCPNzWiuy/RbhbGf8mofcXUl4zbGPymjmkUcXek7j4q0ViJ+33uyvRGufj4+xM0gSsA/RAdJ05z6QTzBA1oFFfFOzq6Iz7Hee2htI+4HdJ7Q91sHTg6ercNw+FeC6OzjjLwvUZt05v5vrskrA0Fmv7Fvto8at8uezeWtbOB813M2ONgqXOIAXi9zry69NJtOIjMy4C67vyOWlMPb+PlvGGoFyR04q/wB53FfP93p01/7t4r7PF7+v0u0RnbaNfs5yRdmd2ZFlcpk22QNf0bVtXeVXErzLerdtq/7VOr22b1r2uuflrN/+L9y5F7advirrvr3hIArLK776Bc9vXd8/pxX3Q2jvbR+mK190Ngzs/teGIRsx0NGgAFzQTT4lcs+pdxaczeys93tmf1Shf2v24GmmPg3V5sCtHqHcfz2+9aO52fzSgf2124BQ2ENT/IFpHf7/AOe33rx3GzzlTvO0+2bjb/k2xlh4x+g/+Gi6tHqPc1/iaV7nZHOctdcdosiH+Qv7m2INQ3eXtp4UK9rtvXd9ecqX16dv/c10t8HM9x9qZe9t3QXkMOQtzTUeh4I5ipX0Hb/3FFuF4eTu/tntb8dVra7ffD4/3F2jeYyRz44pOiOMbx62D969bV3OvZ+mXi956N3Hb8bR1U/mry/wc6t3liAgIJrK8urG8t720kMN1ayMnt5W0qySNwexwr4OFUFufuHNTwMt5rt74Y7yTJMYaUF3Nt6k3D5ndNvlomRle9zZ6+Zex3d6+ZmRvBkr5rtv6t4A8CZ1B81JXcNNUF+29w+9La4yVxFlJOtlpRc5Bz2RSCS4FaTAPa4MlG40eyhCnJlHa99d222QvcgzIvfd5KFttkHzMjmE8TA0MbKyRr2O27G0JFQRVRkyxs+9u6rPJjJ2+Rkbei1ZYOe5rHtfaRsbGyCSN7XRvYGsaKOaeCZMo7vu/ua7vr6/uchLLd5O2+ivZXbfXa+n9GgG1rB020a0ClNEyKN3lMheW1lbXU7pYMdE6CxjNKRROkdK5racjJI52vigqoCAgICAgICAgICAgICAgICAgICAgICAgICAgICAgICAgICAgICAgICAgICAgICAgICAgICD1AqgVQKoPaoFUCqBVBtndrdwM7YHdElm+PBOum2MV6+jWyTuY5+2MHV4AjNXDQHRBuO0+z/cCWO1z3bu61uJHSjFvZdRWt3cuiFJhZxOeyWfb8rgwGvDU6KRjPZ+5HekceSupLnMMjLoopbi5i9BB9bWslkZt140ag2nt92rizdzu7ktWzOuBfWOOsnvI/XtLSSee4rG4bhAWMY3Whc7ntKRCYg9tcXhs70sfc4OG4tI4biTN5R07zfNAifJG6xgY9pJjDW+hsT9xru04EQ+fh2gUC9hs/msJeC9w9/Pj7sNLOvbSGNxaeLTTi3TgUDMZ7M5u8N7l76fIXZbt69xI6RwaNQ0V+Ua8AgrTXdzO2Js0z5WwMEUAe4uDIwSQxlSdrQXE0GiCLcgbkF2DEZG4w95mIow7H2EsEF1NuaNslzv6Q213Hd0ncBogo1QKoFUCqBUohdtMtdW+gduZ/CVS1ItzdXb95s1fpnh5NrBlbG4oJP03/gsLaJjlxexq9S1bOF46Z/BsIri8jo6Cfe2nyn1CngsJrHjD0Yvaa/LbNW2Z3le/RfQ3MVIXPa6RzOYZoND4eSyjt4jk6o9QxMTevGvLCRmSxt28iI7HvPBxofPQ0AVba7Q7tHe6rc7LcMIDWyh7SwkHc5odUtOv7VSZ8HZ0RfhWcy2WIwV1dSTPt3umdbxmVog1A0/O5xaGDXVRa3gx27Yrjq88cUcMdu+4Nx62QW5BdGQTWh1aHGuvPVWrExHg6ZienzmyC6kETWtEG9rX1E+1wDwTUaH4q1JwU2dOePw8mbG3hEUkVu+W33asDC0kmlWmlTTkFOY4s7baznqmI+K1Pk8pRkL7RrXMobcvZ6wK1bx4/LTgq4c86tfOJ9/FsrTMMfEWXMEjJonVLyCRU14tAJNaUUzz4uTbp5TWYbTBY64mkff2bHMtZQN0p2tlLx6i6h1+bkrxGeM+Dz+67itZiluNueOOIh2H1MJxNy/cZQ2RoaBtJDiQNaU0rqu/RNo7S+J49UPA36evv8AVFq9PyT8cOYzl+bK2tjO1zfqg6SWCImoY1xa5peKj1VqvLrSMvp9OuL3twj5cREy56buG24iFxBo0sqWvaWmri0jg6nBa11zE45Np7LjziPbjPw9zU3ORcJpbmWAubJXpMcael/yu0pu0FCVrXhMRw5LTMdMUieSMyTQvY0BtyDtIcGl2rmioq4a7eHkVExwxK07M5/h+37VyS5mLBGIy2F23rOqW0IFBT7NKLKZy5LVjh5+DYtfDDgnywZkW8Yc/wD+VzSbepHpvdTQE/FWmOMMNl6xs/3K5/1+UuZyXdWNgumyfUfVEBrXdEkuLR5n06cFt9OWf/k61iddYn9mf8Wmuu+MvO18cEUccbjVhLalleO3kKqa64hjbu9lsdMYw6b2Ty7md9tbezulluIHtYHOrTaQ46Lq7bniIeZ3+yOnN7Zl+hO7e9rPBWEYDTPe3HotLRmr5HfuCr3eyuuubSz9M7LZ3d8U4Vj9Vp8HN47s+8y9yzK92S/USGjoMa2ohirycPzFfmnqv9x3vM108I8/3eT6quzX29ejRHvtPOXWxRQwxtjgjbFGzRrGgAD7Avl7Wm05mcy5ZtMzmR7iOH3KIhMQifuA46lXheFZ5Ou5aQ0hXkLXDU0pwWkLwqufU6mvgt61aRCCT0h1OPNdmui8IC6jKniuqK8VsKZmJNKa8V0xRr0qWRsLG9tzHdRNdXmRqPgV0ar2pOay113tWeD5d3f7dWYL7iJpDKn9aMeoH+fx+K+h7T1G3KXD3vomnuY6qR0bPZyn4PnOS7fyFjVzm9WEf9Vmo+0cQvZ1762974zu/Tduifmjh5tYtnCICAgICAgICAgICAgICAgICAgICAgICAgICAgICAgICAgICAgICAgICAgICAgICAgICAgICAgICAgICAgICAgICAgICAgIPoIyeQvfY/IC8uZLhtp3Bjba1bI4uEUMdhdbI2A6NaPAKfAXM8bv/VHtb/TN3/7Kwv8ATdn/AJ31b+ttpz+o31UjkPcJmP8A9f8Acv0Qa6z/AKre/TkAU2fUP20ookbHs/3P7m7altI4pvqMdZR3EdvYuZDRn1McjSWvdG9wo+TfSuqZMve3u9sNib7GZuTCdXuTESOnt7uK46NtcTl7pI5bqARucXRuf/03tDgACEyNT2hPh2924y4z1rJfYltyJcjbQsL3PiFXP/TaWlzR8zmgioqKpA+qYztjHdwdw4LJX5wWS7diGSkdmMVbSWsc8lnZuvIrS/sY2ROaYwzdRse57Kjc7RSlhjrHsLuPL9sukmsMxk4JMnLkf6dj58dZ3dvaWRu7WCRjordjpBLGWO2CpYQCg0naV5Zd031lksv23a9XFWWYvetb27bayyMlla/UW9rJBC1kbjA7V+3VzCA5Bte0bLD9zzdh53LYux+qu85e4rIwW9vHbwXlvBbxTxufBGGxbmGZzC5o8K6hIEHamMw/e9p2i7K46ztTL3O7FSfQwsterY/TR3DbZ/TA3ndVrXu9evEoILbuSHOdg9wvyOHtYraDP4Zstti7dlo99sXXX+VAiDQ5zWtIY4+vXUlBV9xbezyWAny+Cbhr7A2d+1kd1jrV2Pv7CKcPENneW5aze12zSQl53NPr1SSXzJVQICAgICCaG7uITWN5CiYiea+vbak5rOGwhz8wAEzA8ePNZTorPLg9HX6rsj9URZaZksdN81WHz1Wc6bRydlfUNF+fyrUL6a21yW+TXU/BUmJjnDr1bY567/i2Fjn+4MeXm3nO2Ru2RvJzfA0Iqsp10l027jd4zFvfDoMJ7nXmNtZ7a5xkN0J3mR79A4k8a1BCvFIiMQ4+6vfbeLTmvTGOEtoz3Zxtw6Nl7j2wxRH9IxxNeWj4E7dAFH0/JatqxGOq/Hn/AJtvL7s9qn1wmSrSNjJo3UB2n1tDKDjyKmvXEOLZ2HbXmJva1p+KXD+6mF+qfdXk9uZ3s2gua8Bo4bQTXhxWdpvzw67dvoiOmt56fe2bPcrtiR7XTXVkGM3MdRxMhaHDa4kgVJWv1b/yvO29jSLRNdlpnh9s+xSue+u2C8QW+ZhbBIf1trC35m6+qnIjkOaztWc8uDt0xWfmtziOGZ/Z7V3GdxdrM7Uyd3ZTtZaR3MbLqR9XN3PIppx1C9DVW09peOXzQ592z/8A2Gm03i2KW+Hscxnu9u2Syz+jvmTTRtf153xvJL93p9IBFNq8yuqfJ7Md5SsW6pzE8oq5u97wxrgHNkD5ASHOjjc0uBHOtOPBbV04lWPVtfLovj24/e1113c10bY4WyPax2+PcGtArx8T8FP0oZ6/UscejE+9Wm7qyMhHRiETQAKOcX6/mPLidVaKxCs9/tnlEIrjuTuCZga666LGt2gRgM0+PFTw8nn7NVrzM3tPuziPuai5vInvL7m4M0nMklxWmLSxzp1xjP3Kr8nC3SKOvm5TGufGWVu+rH6aq0t/dSabto8G6K8UiHLfutlvFuOwcz/Se78ffPeWsDyyV1NxLXilPtNFrS3TOZc06p2fLH6pl+muwrB+XuJu6skOrNKTFYRuGkUbCRVtfHxX5n/dXqt9mz6UTiPH9z73Zqr2uqvb08P1T5y7rdw8AvjsOJg5w18yrRC0QjkLQ0UP2q0LwqzSHj9y1rDSsK8k/p14njRaRVeKqsj/AEVrp4raleLSIV3SADdSq7Ka18K0jy0hwOh4hddK+DSIQSzUGhqCuitF4qic9tCdB+1aRVbCtK9rnbePNbVq0rCCQNLHscwPY4Uc0+BWsLx5vnPcuObYXzmx16L/AFMB5A8l7PbbOuvHmt3VOqsX+9yOQwVhd1e0dGY672cCfML0de+1efF813fo+rZxr8tvwc3fYi8syS9u+PlI3Uf8F2U2xbk+b7nstmmfmjh5qS0cggICAgICAgICAgICAgICAgICAgICAgICAgICAgICAgICAgICAgICAgICAgICAgICAgICAgICAgICAgICAgICAgICAgIOmh9xO5Ie2H9sRtsf6PIB1IjYWjpHPDXMbKZjH1DK1ryGybtw8VOR5hvcbu7DY6CwsLqNsVoZHY6aW3hmuLMzf4htJ5GOkg3HX0Ea6jVMmXNVJNSak8SdSoBAQXMRl8lhsnbZTGXDrW/tH9S3nZSrXUpwIIIIJBBFCNCg3Vx7kd3SXePube5ix7sVM65sYcfbwWkLJ5AGySmKFjWPc9o2uLgat9PDRTkyxu/cPuy4vsZex3UdjJhpHTYyKwghtIIZXkOkkbDC1sZdJQbyQajThomTLK49x+7pcljchFdRWUuIdI/HQ2VvDbW8Tp/8Z3QiY2Nxl4SbmncNDomTLyb3E7rkyuLyTJ4baXCl7sVb21vDBbQOkJMjmW8bWx7nk1cSKlMmWstO483Z4+2sLS6dBb2d8MnamMBr47sMawSteBuqGsGlaKMjcZP3P7yyED4JLqG2jkuob+QWVrb2hdeQFzmXJMDGHq1cSXKcmVbP9+9y52zfZ30lvHbTTC6uo7S1gtfqLgAgTXHQYzqvG51C7hU+KjI55AQEBAQEBAQEHrXuHAkIJ47+7Z8sh+9VmsTzhtTuNleVpWGZq7HzUd8Qqzpq6K+pbo8cpW5w/niafgq/QjzbR6pbxrDMZi2PzRH7Co+jPmvHqdfGr3+p2J4scPuUfSt5rf8AkNX8sn9Qx54hw+xPpWP67T5SG/x3g77k+nY/rtPlLtcNf2Q9p+43hrtgyFm0+ZI0/Yu7VSf6e8f6oebu7vX/AFVLRE4itnDnKWg4RE/cuL6U+bvn1DX4VlgcuwfLCPtKn6PtUn1Hyqjdl5j8rGt+yqn6UM59Rv4REIX5G7d+cgeWitGuvkwt3eyfFA6WR/zOJ+JVmFrTPOWKlAgINl25s/rVrv8Al3Hj47TT8Vlv/RL0fSMf1WvP80P157bkHs3Hgcdrv/SK/IPW/wD+Vf7eD631KP8Afs6RzqVC8qIcUQrvcBy1WkQ0iET3n4+StELxCtNKOBJpyWlar1hXkfUUH3rWlWkQglcA3jw0XZqotCtNLWlTp4BddKNKwryymhB58F0VqvEKrnUANdRrRbxDSIQPIadzhq41otohpCLc07v4uSvhbCNrXk+r7FdaZcd36aSRA8RGdf8AvL0Ox8Wl/wDsWcWXr1MPHm7EvBFDqPNFLWiYxLU32EtZ6vh/Sk8vlJ8wuim6Y58Xjdz6XS/Gnyz+DRXVjc2zqSt9PJ41BXVW8TyeFu7a+qcWhXVmAgICAgICAgICAgICAgICAgICAgICAgICAgICAgICAgICAgICAgICAgICAgICAgICAgICAgICAgICAgICAgICAgICAgICAgICAgICAgICAgICAgICAgICAgICAgICAgICDu8V/wD8Wz//ANYs/wD8srqr/wBm3vhyW/79f+GXCLldYgICAgICAgzikdFKyVmjo3BzT5g1UTGVqXmsxaOcP0h7Nd+Wc1kzFzyNjZId1sTykPzxknz4L88/uX0q3V9WsZ8/d5vv7Xr3emN9Of8AFHlL608gVdVfGQ4ohA6WpJ8VpFV4hWfJqDXVaRDSIVpnHU+PNbUrlpVWkkdQV48ars1a4XiEEh3AuOi6qRheFdzi0bjQ10AXRWF4jKvJKKenV3NbVq0iqB89Haiv9q2iq8VQSyenUVJK0rC9YRuaRTafirrZY3MkdtE6Z8gawCri7wSsZnCaRNpw+Yd0Zn628O35RoP7o4VXt9rp6Yc/qG+KxGuPi0RlXXh5E3YGVThSbsTKmFZuwfI1wIcAQeIKmFLWiYxPJq7rFQvq6E7D/DyXRTbPi8nf6fWeNODVzQSwupI2nnyW8TEvK2a7UnEwjUqCAgICAgICAgICAgICAgICAgICAgICAgICAgICAgICAgICAgICAgICAgICAgICAgICAgICAgICAgICAgICAgICAgICAgICAgICAgICAgICAgICAgICAgICAgICAgICDucM4v8AZ7uOLlHlLKTTjq1zdfLRddI/2Le+HJef9+vulwy5HWICAgICAgICDb9sZJ9llYWukLLed7WS05E6Nd9hWHc6+qk+b0vSvUL9rti0fpn9Ueb9Cdv+4V7jyywzoMkAAbHet1Ib4u8V+f8Ae+iV2Zvp4T/L+591bt9e6OrVPHyd1a5SxvImyWszZoXfK5pqvnNnb31zi0Ylw21WrOJjEj3ta4gcONUrWZIhWc6rjzbyXZrpiGmFeV1KDjTiuulV4hUfIa0Jp5LprVpEI3yBzTX7FrFVohXe4E6GlONFtWGkQhdJtdUj4FaRC8Q8lcNjqf8AdUxBENdf5aysYt88o6lNIhq4ramqbTwhtXXM+58/7j7wlvHGKMgMB9LBwHxPMr1u37SK8Zcnc+oU1R06+NvNyr5y4kk1J4ld0Q8C22ZnMozMrYZzsYGbzU9Kk7GJmU9Ks7GBlU9Ks7HhlU4V+oxe5rxtcAR4FTHBne0WjEqM9iw6xaH+E8FrF/N5+3tY51Unscw0cKFaOOYmObxECAgICAgICAgICAgICAgICAgICAgICAgICAgICAgICAgICAgICAgICAgICAgICAgICAgICAgICAgICAgICAgICAgICAgICAgICAgICAgICAgICAgICAgICAgICAg7zsSP+odkd64aIbrs29vkIGc3C1krIAP7pXXo4671+Lj38NlLfBwdVyOwQEBAQEBAQEDUajQjgfNB9n7eybMrgLWeQiRxYI566/qM0dWq+Y7rV9PbMQ+t7DfNtdbRPFMI5rWXq2M77Z9a+kkBUnF4xeItD3NfqFsYvHVDa2ffncNm0suGsvGeLtHfeFxbPSNF5zX5ZbZ7fZ49LZxe4+Pd/j20sZAHCh1WP/iLxymJXr2kT+m0SuDvbASRg9YsJHykGo8jRUj0/bE8kf0d4lC/u/BkVE9T5g6LWOy2eS8drfyRnuzCACk9Rz0P9iv/AEmzyW/prq9x3hiYtWOMocfyjh8a0Wte0vK0dtPjwam79wLWMERxtqD+d3L4BdFewtKtp00/VeHNZPv27uK7JCByaz0t/tXbr7GsOTZ6tqpHyRmfa5q7y91cE7n0aeLR+9dtNUQ8jufUtu3nPDyhRdKtYq8+djAyq2Gc7GBk81OGc7GJkU4UnaxMinpUnYxMinpUnY86oU9KJ2POqp6VfqPOqmEfUYvc14o4VCmIVtMTzVpLemrNfJWc1tfkgUsxAQEBAQEBAQEBAQEBAQEBAQEBAQEBAQEBAQEBAQEBAQEBAQEBAQEBAQEBAQEBAQEBAQEBAQEBAQEBAQEBAQEBAQEBAQEBAQEBAQEBAQEBAQEBAQEBAQEBAQEBBuO0u5bvtrP2uXtmiQwktngd8ssLxtkjd/eatNO2aWzDLbqi9ZiXTdye38eQgk7k7IrksFMepNYx63Vk92ro5Ih6i0HgQt9nb5+anGv5MdfcY+W/C34S4JzXMeWPBa9ujmuFCD5grkdbxAQEBAqgVHigVHigVQdx7cZQt+pxz3aGk0I8+Dh+xeX6lqzEWez6PuxM08+LsZZV5cVe+qSyratRUllWkQjOFSSanArWITO63nKtJcuHBx+9Xiqk77+c/eqyXcn8Z+8q8VUnuL+c/erSXTzxeSPMlWirG26085lWfKtIqwm6J0ivFWU7EZkVohjbYjMit0sp2MDKpirOdjEyFWwznYxLypwrN3hcVOFZu83KcK9YKngCfgiOpm2C4f8ALE53wBUTMR4tK6725RP3JBj8geFtIf8AulR118147XdP8Fvul7/TMl/+ll/5So+pXzhb+j3/AMlvulhLi8vSjbOanM7Cn1K+cKW7Tf8AyW+6VV+NyDPntpG/FpU9cebGe22Rzrb7kLo5G6Fjh8QVOWU1mGKlURIgICAgICAgICAgICAgICAgICAgICAgICAgICAgICAgICAgICAgICAgICAgICAgICAgICAgICAgICAgICAgICAgICAgICAgICAgICAgICAgICAgICAgICAgILuIzWXw1428xV5LZXTf+rC4tJ8iOBHxVqXms5icKXpFoxMZdgPdu8vWbe4sFi86aUM80AimPxkip+xdP9XM/qiLOf8ApIj9MzVie6/a+ch1x2U6J5+b6a+ka0f3WkKPq6p50/E+ltjlf8D/AFB7Q/8A+KXv/wDXH+xT9TT/ACz959Pd/NH3M/8AU3tDGAY+z7qVwHCW+fSv2J9TT/J+J9Pd/P8AgzPfXtsxtIuwoCeRlupHfsCfX1/yfifQ2fz/AIDfc3tqLSHsTEtHLeXvP4p/U1/kqf01v57PHe62Or6Oy8G1vIGEk/en9VH8lT+ln+ewPdbH117LwZHMCAhP6qP5Kn9LP89mR9yOzrk0yHYeOczxtpHwur9gT+ppPOkH9PeOV5bDBO9oslk4JcdNd9sZKu1kV27r2j9wptMnFtfMqm3Tp3VmsfJM+fJro37tF4v+uI8uEt1nsTf4i6+nvGgbhuilaaskb/E1y+d7jtL6bdNo/wAX2fZ97r7inXSffHjHvaSWZUiHTMqcsy0iFJlTlmWkQzmypLN5rSIZTZWkmV4qxtdA6VXirG2xC6RXirC2xG6VXirG2xGZCrYZTdiXK2Gc3ZRRTSupExzz/KCUmYjmtSl7zisTLYQduZWahMYiHi8/uCwt3VIero9A7vZ/D0+9srXs18r2sdM6R7uDIm1J+HFYz3k+EPUp/a2Izs2Y9zc2ft457N7bKaVrTRz3+kV867VS3cbPGYg/o/StWeq/Vj2/ubKLsWWF5a2wa1zSBQNL9SK00BVa36+P1K/ew3es+l9vEY03tnl8k8fvZNwbIpDHWNrhoem0HX7F3aPTLbKxabTifZ+/DyN//sTtNU416J/+MfllkMfHuLTISRxoKUr8V2z6DSteq1/h4uPZ/wCztmPk0V+Nv3QlmxdvHA2X6kNc4msTgain83A/Yop6H1XmsVviP4pmsR8ObP8A/wCmdx05jXrmfL5uHx5Ijj20BbLWtKGmlOKmfRtXGPmzHtx78Zjiz/8A+nd346tf/wAv3sX29sdzI94ezRzzq0nwC0r/AG/XE2zOPCMxn8sEf+yu94TOvV/8v3sX21uwHqSlm3TdtLmk+ALd34rPZ6FWOETb8J/c6NX/ALI7i/8A+LX/ANUxJFZWU8e76gEng0s/tIVb+gWiua2mfg6I/wDY9eW3t+PsmJRS4G1fGdwhd4tLCDr8AVx09P2znptGY8M4n8XRT++PStv/AHNNq/8ALH7Gvm7Mx79fpG/GN1P3hUto7ivL5vdxdGv1b0DuP4vpz7c1/NrbzsOBpq3rQV4Bwq37P/xWX9ReOcO2PROy3f8AZ3R98S1Vx2ZfMJMErJR4H0lXr3lfHg5t39r9xXjSa2aq5w+TtierbvAH5gKj8FvXbW3KXjb/AE/fq/XSYU+dOa0cYgICAgICAgICAgICAgICAgICAgICAgICAgICAgICAgICAgICAgICAgICAgICAgICAgICAgICAgICAgICAgICAgICAgICAgICAgICAgICAgICAgICAgICAgICAgICAgICD7h2BlD3X2TLgLp3UyGOiMuMld836Q9UdfAhTFfq0tqnnHzU/bDppf6FqdxX9Mz0bI/Kzk5pfs8l40Q+pmVOWZaRDO1lOWZXiGNrKkkq1irC10D5FpEOa2xA6VXirntsRl5KvEMZu8a173BjGlzjwaBUqeEKRm04jjLbWfbGQno6WkDD/Fq77gue/d1jlxe72n9udxt42+Svt5/c6HH9mWzaOMTpj/FJoK+QCiKdxeOrHTTznhDp3/8AiPT/APv7Ivf+XnP/AEw3cOIt4oascNDt6UbaU0rUmnBbafTotPzdds+MRw++Xh93/wCxtOqMdrpj/m4fhH700TbRj2MDB1jqGmruHxXr09N11zjX8Z4/ufJ97/e3qe/Mxs6K/wCmIj8ea+zJXkT2ujkLHOPyt/TaacR6KLm7j0mk0zEY+7h8OPF4Wz1ru9k5vsvaPbaVnL5PrxwdWRskjG/qP63UaNv5Q0UaweXHxXF6V6Xs12tNPli0eNMfnmZ/CPI77uLbYrE8bR/qz90coj8fa175Zqbm8tSdxHp4mnEr6jT20WrGf1R4xHH4vN8ebz9OaFw9QAIa5/y1rrQHRUimL4vHXef0xbGceacTXjhtrGxwr7H6WOWaS+dIf1A1zo44m09RoC86Vrp4L5nu/Uu81bpvatPoV/hmaxa0/wAv7nratHbbNcxm075tziPlivjMxjKi6TGRXQijL3uiO6R7nAbtrqAtbrQAea9nVo7vuNfVa1a9XKuJ4Zj+Lln7nLP0qWrwtatZ+ac4zx8OeOHvS9BlyZOgzpTNaZulI5oaY9KbCTUmmpC83X32ykZ2R9T+GLRWc9XKM8OEcMe82aKbbTOuOnnbpmeVffPOcIY2sj9ZLeo9hdHsI9Lt20b6jyrRduufrRNZr08Ym0W4Rav+mYnhOf2w5oxTE5zw4Y8PeoTdVu+Z5M08ZO/pgA1fSrtnA6L2NWrppn+DwrM5jHv/AGLxbrtjlFvP9/gzjlhm3kg7AQRvFKedCtZ19Foxj5vD/Dx/Nlas1whlvem94c7eGgljGVdITw+SnJZT29bT1TE/L4T4+7x/FrTRNsY4e2eEfewhyl41jAGCQyANe1zS2QOBr6Dq0aLK/ptOExmI8s8/fDf6VPmiZ+PCY/f9ySbMttnDd1JooyHGlQBu+6ngVnu7GZicdNfbWOP+MI7bRe8xiYjyjP7mc2Ww145pEDmv16jnVdWvy8v3rz9HpGyP1zW8Z5Yx+L2v/M9/2851XtT/AJ+qP/krCKzllEbZWtJqCBX9jlfZ6FptEzHXSY+L6DtP/YXe66/71K7I+7/BUve1Le73g27Ji2pLo9HADidF42/tNmnGLZiZxHh+b3+3/uf0jvuG2k6r+2P2x+1zF/2UAXG0lLXcelL/AGrL+ptWcXjDu2f27TbXr7bZF6/bxhz97i7+ycRcQlrf4xq0/aummytuUvn+67HdonGysx+SoruUQEBAQb3A9jd25+zlvMPjJLu2ieYt7XRtL5Gt3mKFr3NdNIG6lkYc7yTAywvYPeObxz8jisXLdWbHPja8OjY6R8Td0jIY3ua+ZzG6ubG1xCnA8xHYnd+ZxkmTxmLlurKPqASNLA6Qwt3SiGNzmyTGNur+m123mowM8X7fd6ZXHMyWPxUtxZSxyTW8odGDMyEubJ0WOcHyuYY3VawF2nBMCzbe3+ftM1grfO4q7bZZm5bbwss327p5TuaHwxuLnRxzjePRLQiuoU4MKuI7C7tzcVzc4fFy3VtbzPgruja50jBuMUbXOaZpWt1cyIOKYGnsLC9yF/b4+yhdPe3crYLa3Z875ZDtawA01JNFA6NvtV7gufbt/o72/VbhG901u1jXM27o5XukDIZPW30SFrjXgpwYUJO27m2w2WlvbC8iyeLv7exmqI2wwvlEu6GZh/V6rnRejbpoa8kwJ8n7d97Ys2bb7Eywuv522ls0OjefqX0LYJAxzulKa/JJtd5Jgwkh9se/Zrs2gw8sc7YI7uUTvhgbHDM4sidK+V7GRmRzSGNcQ48gmDDW3Panclq24NzjpofpL1mMuWyANfHeSAuZC5pO4OcGGmlPNRgZP7S7mZc3VqcbMbqyvY8XcwNAdI29lLxHbhrSS57jE6gbXgmBsLv2z76tLyys5sS83GQdLHZtjkgla+WBm+WLfHI9jZGN1MbiHeSnBhqcf25ncjBbz2FjLdR3d0Mfa9IBzpLosD+kxoO4naQTpQc1GBL3D2p3D27LBHmLM231TDJbSB8c0UrWu2u6csLpI3bXaOAdoeKYG8wntxk892ZDmcNDJc5B2UmsJ4nSQw27ImW8UkbjJKY2h73yloBfryFVODDVYvsXu7KX19Y2mMk+pxjunkWzujtmW79xYGSyTujjY5zgQ1pdU8lGAsuxu7bzM3uFhxkjcljanIwzOjgFuGuDazSTOZGyriAKu15VTAuO7JurbtzPXWRhuLXOYbI2OP8A6e5oGt22Yu3NoXF36Tdm00NeeinBhDj/AG671yGSvcba4p7r3GyNhvo3yQxNimeaMhdJI9jOq4ggMDt3HTRMGEt37b90x3eUhsrcZK3wz5YslkLaot4pbaPqXDHPmEWsfDh6j8tahMGFbJ9hd4YvDNzOQxctvji2J7pXOjLo2zisLpomuMsQkHyGRoryUYFWTtXuGO8urJ9i9t1Z2f8AUbqKrKstDG2XrH1Up05Gu011TAuN9ve9HYiTLjEy/wBPjtxeGUujDnWxaHddkRd1Hxtaauc1pDedEwYbbsH2tz3cuQxM1xZzRdvZCcxvvY3RNlMTCWySwxPJe9jHCjnhhaOZUxBEOJcKOI8CR9xUDxAQEBAQEBAQEBAQEBAQEBAQEBAQEBAQEBAQEBAQEBAQEBAQEBAQEH0DG+1ePu29u20/dFtY5nui2iucVj5rW5cw/USvhhjkuGBzGF8kZbw0U4HIXuGNlZzPuZ+nkLa9lsbiwMb6sMLfVJ1qdI+urdtd3PgowMn9tZ+PEy5aaxlgx0L443TzjpbnzVLBG2Ta6SoFfQDQalMDbdt9mY/J9uX/AHDlM2zDY6xvILAl1tNdPfNcRySto2HUDbE7ipiBV7s7Ovu3szbY5s7MnHkLaC+xd3aNeW3NtdN3RPZG4CQE0ILSKghJgaWa0u4J3280EsVxH/iQvY5sjaCp3NIDhpqoHtzZ3lrKIrq3lt5XAObHKx0bi13ykNcAaHkgu3fbWessW3K3tjLaWT5/po3zgRPdKGdQhsTy2RwDSKuDdoqNdUwKdtj7+6IFrazXBIcQIo3yaMoXfKD8tRXwQX7ft24n7Wuu4GSt6VrfQY42u0mRz7iKSVrgRpQdKlOOqYGsdBO0SF0T2iE7ZiWkbHE0o/T0mo5oM7izvLZsTrm3lgbO3fA6VjmB7f4mFwG4eYQQoCAgICAgICAgICDtvaTOnF932O51I5JWtI5Uf6Hfg5KW6dlb+U/m1rHXq2a/5q8PfHFuO8rP+ndzZOyAo2K4fsH8rjub+BXF3Oro22r5S97sd/1NFLedYc5LKqRDS1lOSRaxDnvdXfItIq5b3QOeStIhzWuwFXENaKuPADircmWZmcQ3eN7XuZy19yTEw8Ixq8rmv3UZxXjL6Hsf7d2bI690/Tp+P+DucL2hbQTshuC3HsI3SPeN0gbStSPE8gsraN16deJvxxFa85n8o9s+C3cf3L6Z6db6WrFtnjPhHvn9kJ5IbWAP2R7ww1EmpcQD4cvFfR9j6f01i0ViLT5zE/b4Pzj1X+8u+7yZr19FJnlX5eH5vDdXjP1rUhu0Ha8uI4ildF27Ow1zWa3+a08cc8/fwfM6b9N4mZmLezm9tBdOD3OO+ugeQW7jzIHABdN64iIrPL8P8fDmy3TXPDh+LNtvDT6iW5O9pqY2N4MHOvOpXDXu98TNKaptmcZtPj93JrXo6f2fbgjGQt5Iv0i11KDUGgrzPNdle0zFYmYjHl++fNn9G1Z4vLS3iu4uobj6WOR9JHNBO0NFXbdDt4a81n3m3bp/7VJvMxz5ceXGZdGuIi8ReYx7c/fiOaaV8QBcZB0mgua/j6SKbw3iufTXf9W15jp4x1RHu+3sc3TOemOPFQbkz0IW/VP+mjJc2N7AHSONPUK8jpquy+iJvN6x894xNvKPD8/Dxd19VsTTp+6eFfP48GyZ1mSboJBDKNWyV2/Gh41PJebfTS+yIvSZp+meHVE/5c7TMuLVaYnMTiY+A23EsMjKsoDV7SQCW1pQA0/BR/UX0bJjM2rnlFfP+a0JrHDqjnHtYCMvlD2hoFCKka8V2xqtWs9F8WmfhHnGP2+bKbYjCa66hlYZZRKSxu4Bp0oKbeA1Gi8rtvTrzExmNdInxmJieOcx/pz/AJNtlpmYmZ6pxHs9mGVq7GG6c246jIiDI0tNZdrQdor8upIqSFz91q7yNdYzHVW3/L7/AN0e3DXV9KbT1Z6Px93lx80mQlsbyINjiFs/phrmtd6XAiheCdd2o0XR6dO/Xa1r3nb83OYnNc+HLhEcePA27KWxNa9M1x7p/wAZcreCGC5pA+QyR1b09xaDuGtHGmvkF9FE54zE58nodvNra/mivTPjz5ez9qayM1nM6MkOjLCPqA6m2mtHMOulfBLR/DMTMQw7jp216uVs/pxz+KeN94ZXxvNJXkBtwWNdG5nHa4itKjxUV6eXHjy/yY2rTEWjl/LmcxP28lu6gZFauayBgc6tGtG2rga6BTo2VvXNf0+Huc1LTN/mmWMdyxxHWhcydjRRrta18CDrRc14taeEx78/hOE31Y/TMTWXsckc9wTazPimYC1wbVuh0Id4+BCts0RaJresWrGOnPFaJvqrx5WTXf00sLQ+NsTohtfIXaHX5qHQeHguXZ22ysWrONlZnhE1j5fZnm6uy9S39taJ0WmlvZM8ffCnPi4iwASNeHD1Aj0j7CT+C8i/pMbJn6dba7+U8Y+E+Hxffem/+wZxFO7p118Zjn8Ycvl+zraQl8NIJTrVusbq/sXn3+tonGys48/8X0tey7H1Cs37S8dXl/hzhyV/jL2xk23EZA5PGrT8CtqbItHB8/3fZbe3tjZGPyVVdyiAg+o4XHXncHaPZTcHkrfGXHbl9fHLXktxHA+xdPPHPFfua9zHOYI2UBZXVlOJCsls8HA/MSe3eZsMpbCw7Xupv6/dTXEdu63dHkn3j7t8cjmvpcQPBaWgkkbeKCft/wCj7iZaOyNvYzdpfX5CW2zNvfjH5PAw3Fy+R/UDntD20d1WNMbt1drXV0QUu1sjj4M97Pht9H9NY3F2ZZXPawRtdlJiHyAn9Peza71ckFf25yFnHj+1vqLqNj2d8R3M3UkaC2M28YdK7cdG1Grjooghla4+87hwnajsFlbfHS9u5PJOyl9JcRwusHTXbbiK/LXuY5zOm3RzK6t28aKRyPt1cxRe6XbdzPctMLM1aySXkh6bS0XLSZXF1NoPzGvBVQvXl8x3trnIPqQ6afuqGcxbwXvYLa5/U21q4biPV4qZS7zM9wYO07n7qyNzcwzWUfeHb97IGPbJ1LeBs7pnsAJ3ho40UjTxYXLYXvOHI5LOWzcZk+7LO6gtY7mKZl/GLl8oyFWPcGRxMf8ANJT56cigpujuu6+2O7cLjp4rjPydzDKyQy3EcT7q02Tw72Plcxj+jI8OIroHV4IOosu4e2rrv3uCyvchBPZWGPxWQN8JAYrnJdtwRdQRPOjzL+qxp/N9qCllMl21nM12Wb7JNt4+6bpmc7jmhmEDobttsyzEb5RrCZLiGV24/KJK6IIMpmp+2ezbC5dY43DZnGd1WuSZhcfOZpGwRW0tHzEzXBdvLdta1pSvFqDZQ5TtPtz3HxGDs7m0uMQ23zF1bXEku21bd5yKVtoyaSNzdm2AQRPcHAtqdRRBxfuJc5C27XwmCusXicIyK6ur2LFY64muriLqsjjdJO+Se6axk2wbGh9fTupQ6xKJe4fC5DuL2miw2Jnt35GHPz3cuOluYoHmB1nDE24pK5jSyN9QTXSteFUhLqs8zCZ/J935TCxWPcGTjvrG2ba3t30bP6eCz6U+SDDLbies8ZbuLiGtO6mqkZd5vte4rrvrB4K6tLrI3/8Ap28s2RTMjju7ezsRHPHA+VwBMb5Gu2OduoDzCDDt3uiy7Nh7ivM1dwd13+PyeBbHMJtwDoYJmSOhIP6ptI6xMe07Q8NdyCDKy7Ux1t2zm8Xezx5jFw9yx3mMnGRtsa6dotTI2U3V1ujm6sUzRIxnrjdqeKDUd8ZXNM7cyx7jgZZ5S/7vjyeQxEUjHNfA+y6sZZsc4SRFr/Q8Eg8aoNl3O1lplfcvuq4vrafA902UkWBdHPFI68feXEM1u1kLXGRv0zIzv3NGzbTwQZX9rE6/7h7nde2jMTkuzm2uMkNxCZLi5FhbxPgZEHdQPjdE/cHN0p5hBUtsnZf60wT3XcXRi7FfbF5kbsbIcRcDpE1oHb3U28anxQX+2LX6/ur237qs761hwWKxtpYZCaS5hhda3NsJWTwPjc8SVme/c2jaO318UHxF3zu/vH9qqh4gICAgICAgICAgICAgICAgICAgICAgICAgICAgICAgICAgICAgICD77ib7K2937Wx2PaMWbfJh7NrcqILh11bl95cNLoZ2u+njdCP1GufGdp1Kslq8Vjba0GPxtvJHmrS39yHQxS3L2iO7ayKNodJIat/UAqTTVBrfdm6yFvgHYnISZnKzS5qfIw5TMWVxZttonxuj+li65cS6Q+t4bRvpFEklB2NPcQe0XcD4MFB3A857HD6K5huLhjR9Jc/qbLd8T6jhWtNUhDqMrjci7uxvcAlvsLfR9oR3+R7fxzWfW2sZeLNtjZB7XOtozGWy8N8bC7jVErDbm7j7p7JyboLq3v8A/Smaf/8AMZBdXY6LL7o9eUsjLyxtNoc2rRQckGr7EvsllpPa6+yT5MretyGajbPcvM0/Tijjkb0zJudJJE5xkij/ADPoBxQcx7n3V/HgsDhci/K5G8sJr2Z2czFrcWkkjLkxlttELkukLY+mXuqfmcaaKJJW8LP3vb+0OIl7UN6y5Pcl22WTH9Tq7/prUwMcYvVtL66fKTSvJIHRd2/QQ3/crrbpx28fe+HM5ioImzi3mNzTb6QBNv4KRFf4fO2p9zLp+Oc76juuwZaQ3bTHFcSf1Kd7WEybWljg9u51aUcg1/uZ/VMz21l8xLcZiwjs8xGcj25nWtlZFd3IkbTHXVGuLIwwtdFtbRu060CSS+RKqBAQEBAQEBAQEBBNZXT7O7humGjoXteD/dNVExmFqWxMS+r+7Jae6GXjPkv7O2uQfHdHQ/sT1Gv+7nziJeh6Nf8A/b4/ltaPxcFLIuSsO69laR61rDkvdXc6pWsQ5bWT2OPub6bpwN0HzvPyt+Krs2RSMy27Psdvc36aR758Idnhu3ILUNc1u+U/9Zw1Pk1V7bs93dzmPl1+f25voO67r0/0Smdk9e/y8fu8I9roraS1tYd0cfUuQ5pbIBv14bdfT51Xq6/S70mOmI+ljFpmfmn2+z3R978w9Z/uvuu/mYtPRTOYr4fHz+P3K80gmvg3cXPaSH7qva3mSXaDefwXtatXTSKxH6fL5fg+ciZik2n+L75/wZTOvhEY2toHNJMzSDSnCu4a1HktddI48c2mWda0i2Z9nCVcy3zbRjKj6lzmxk7gHBv5qAVoQOOqmdETaLTHzfb7YbdGubzP8GJn93wyszstCxz5JCWy7Q2jtug5DyPNVi9pmYiI6fynxz/gw12vExiOMexhPbmRsbP+k87ZWDhQasoRrooi0TNorEdfPxTr2dOZ8fD9rOQWcTYOo4taD+m1x0LwNFMfNnl9Tln3/minXbqxHv8AcimhhmjuLeNkjXuaHP3EBpc7Xa2h1qVanVjN5iax4+cebWt5pNbxMftTNw5s2RukjP1cjHMfG5xDmkUBY5o+XXguGPUdW2Zxb5Y6fm/hmPOJ8cePktvm8cJ4R1cvH4+LYf0WXaxssccckgpR5BeGtbX5RU05UOq8bb6zSNkX12vOuvCZxwnjw4z+Ps+DWnZbcY4ZtPCM/N5/pjj+3PBRNndR3IZdO29F5HRaNpDacHDxBXtz3tNlJnTMTmJmJj7cXLfFM1mJi3jnz/YruANy64dNsY4dJsQ0oWOry4kkfcujXExWK9MTOOX8Me1bq+ToivHnn3/sZxXNxNeObIykTW1he2pDw409R8jyWF+3rqraKR83DjH5/D8kbKVjXExObeMT4PTk4w50e/a0v2u1od40aaHi3U+pZ17GsxMzWvViYj4+X24kaL9P4/b2+xdjmjHWifG2Z7otKuoWVIAcPE+S4+71bbRT5prM3rmfDhWeHuzxz7MKaZisTM1zmMR7JzHH3tYL9zH+iDo2gpG9rwC5pJ0OnCi9WO1pMxNpzs4TmJx1f4fk3nVExMZ6rTx+371iOKKYiZwEzdri3qgEDdoNoKx7nuemfp/pmMdP+M/y+fixi9qRMRwVr7Ftlniljk6Fy0bWHUBw5DzFNFtorbp6rTmeeft4N+372aUmkx1Un7f4rdhFB1XTuaAZB/mYt22hDafNTkRUeK5/U7z04/Tx/XjOJ8Ph4T5M+vj02+asZx4M/qKvax8QiY0gOuBU0A03UJ4lYU0bZ12tS2Zj+GY8ff8At8YUxSceH24oLuOMtleYyQ3aQ9x9NWn8gFSCfFepprPCZiMzx4eH7zXeYmIifP3/ABR2mYxb3SRPc5kjHNo/QNoQSQTzNaa1XL3Vb2v1UmLRHOs5j4xaPyl037G9aRMxPzcvh7HkTnf4IdEx8lTDXVj214DlupxXTHRb4R8YZWp/FicRz84/wexSC2q0wbd8lD0jubuI4bTq3gqRrm3TPVOafj7/AHovH1OOeUeP24pHuNw3faeoxilzDIKgCuh01B+Oi4+5mvXFNscLT8uI5+/zlt22y+ieuvVW0ceqs/bgqXGLiuYXAMqDUPhkpx8AvJ7/ANI6LxOnnPHH7n6J6R/fNNkRo76ItE/x+H/NH7YcRmu1Xwb5rIFzG/PAfmb8PFebr3znpvws9rv/AESIr9Xt569c8fP7vOHOftXU+dEHha08QDTggFrSakAkcCgFrSakAnxQe0GunHig8oDyQC1p4gGnBB7pzQKDigUA4Dgg8DWitANeKAWgihAIQe0HggUGunHig8DWjgAEHtBSlNEHgaAKAUHkgFrTxAPxQC1p4gGnCqBtaRQgU8EHtBppw4IOjwve1xjsMMJeYvH5rFRzvu7a1yMcruhPK1rJHxPgkgkG9rG7mlxaacFORru4u4Ml3BlX5PIln1DmRwsjhYI4ooYGCOKKJjdGsYxoaAoGsDW1qAKnmgbW1rQV8UCg8EAtaTUgE+KD1AQEBAQEBAQEBAQEBAQEBAQEBAQEBAQEBAQEBAQEBAQEBAQEBAQEBBsou5u5YrH+nxZe+jsNpZ9Gy5mbDsPFvTDg2nlRMix2l3Tedt53G5SKMXcOOuRdNx8znCB79pYTQfK/adHgVGngkSN7le/sV/pnJ4DCWeQZBmpLeS/lyt8L0s+mkMrW27GxQtaS7i91XU05lTky1faNp39cC4Hasl9EwOY25daXDrVjpHV6bC7fE10jqHaypceQSB7g8J39f5O8v8U28GUsJenfXnX+nuIpn7htfLK+N+87HAitdCg1d9d523yE0d5d3Avrd0sMrnTue5rnkiZu8OdUPLnbqGjqqBsOze7p+3Mzb3r4TfWkMVzAbJ0rotrLyIwyvgeN3Rl2uq17RxATI2PcHfGOue1v9MYe1vo8dJeR5CefK3gvZ+rFG6JjIgyOGOJlJCXUFXaV4KZky19t3vmLLte0wWNlmsH2t7c3hv7aeSKV4uooYnQuDNvpHQB481GRovqLjoPt+q/oSPEkkO47HPAID3NrQuAcdUFm9zebvmCO+yN1dxtY2NrJ55JGhjDVjaOcRRp4DkmQyGbzWSjhjyOQur2O3G23ZczSTNjHCjA9ztv2IKSAgICAgICAgICAg8OoIQfVO/5OvhOzr7duM+HjY53iYnbT+1X7+M9E/wCl0+j2xGyvlf8AOHCyOXJEO/ZZWkdUrWIcd7LeKxU2Qm2t9MLf8STw8h5qm7dFI9rs9N9Nv3d8RwrHOXd4/HMtYY2wwVjqKDgP7zyt+y9Pi8fW3zinhHjb/B1f3F/cun0un9L2uPrY4zz6f32/JfhsaP33B6zgPQCNobX+EcF9Nq3x05rXGJx4Pxzuu9vttNpmeq05mecz75U55HNt54gWidlBI5o3E1H5a/w14rorEzGYjpaaqx11mf0z8Pv/AHM7RlpbSOt4nPurh1HSMqCB8daLKeu3VXwz4/j7U9xbZsiL2iKV8OD2/wAhdTRy3EshkMUlLh8ra1dwo0ilQPJX7fRTRTFIita/b7SvFZ2bPm42vGYxP5/bgkuRdOkio0NZHWQvpV5LxQNAHA66pW9KXxFsz7Zy5dXRETnnPD2cHl/HbsbDdSQiSRtGubQkfHj9ymnTaJiv8K3b3vOaRbELQjxrLE3hO0sLXBnLa4Ekt19TgfJefTuNkdxOvEzTpn5vK0ccZxy/yTXXa0TWJ+fOMez3ozEyeZr3sf6ACyM0FCP5ftXfEx0zEW4+Ps/ZyYRea1xExx8ViNlnaxbyS6SQ7pHE0YZS6g0H8ugXl9zTuL7o6Zimuvx8I5xyz7PYv11vGMTMxH3faFyxyf0UxebaK8kJBayYFzQ6nGlRrrzXH3/pVu4xFtk6tcVxmuOOeMx7Ptxa9n3f0pz01v8A8XH8PFDPe3j5HTOe4TPe95kAodzh6yNvj4LnjsKWiNUxETFKxGZzXHhw8/GVJ7nZ1/UiZi2ZnMcJzPtVWCeZgkbGQ+jnEOrw5u0+zivZ2z2+jViZ/XjGPHH4MunNpjn7kbrWeO72vnEpB3vLahocGnaGNIqQTrUro191nXmkYvM4xPhPLn4454y22TSImI90T5/bkxlEkrY4Iw+Jry4ucNKNb6iKj+LgFM0+abTxvEY4TP24qa5iubTicfnP7kps99tHcmVpdJwjru27KaVI4HcVjXv87NlZjFdVY4+23hHux+S1o6Yj2zPv+37k15Bc2d6LYwhtfWXSHa4xciGtLuI1WXYd1Tdp+pExbj4ZnE4419vFbuO1nTaa7MxMcv8AHyZiSJrHkRxvbI8OfC4auDRVrd1K0NaVWNotE06rzW0RavX4ZnhMY+GePCOSlNvTGP4eqOHjw9vh7cc1ZkdpuMkMbbYOOgYSRofkHHhSi6qfVjFNkdXRzvy908PH3K7dk2mc/d73k9LkcDDI17tpIOgpxFOWq10VjRmbTnP4R+5ET0z4TEx4MGunguG9Zu7rgmlajeCTTaeTvBbdzpjfr6c/dP4LYrMZjnXzjwe5G4ju42zRE27n6Qw8nEAVYQ74aqnZdtbRSKRMzHtx5z+z7Q2mf92Z6Y6fHGcR7YW58cG2FvN9SHF5c0hlWyRuZT5qijtwNfBeZ23e7Ld1trNJxTGPbE8p+HkpakVpXZExbqzmvlj7c4aG4wjHbnuuNjXfPKPmNfUC9exNeqOUxMx7vvdmn1K1ZiOnOOUfhwWoX25DYZgz9FzGRUFPWRTe3m0aqdtZm0TGOHj+xzbItxtWZ+bOfd5T5sL+4vmudamJronMrE5lQRX5yPHXXyUV6OqZjHzRHKWuiuuaxbqnNZ5T+DHHPuYxscavLWua+Ru15bX1f3gr2rEREW+E+1Xu+i05iMRnlE8PZ7m5xrrH61/11JLdwp0y8xtJLCWbXcjXXwXi+pzvnt4to6ovWY8OqefHNfLGY4KdpFOuOuM1xbxx4T4+8zEFtMyCOKIxsaysUz2gSncSfUW6ObXxXlaOwjuK3te1Y29UY6Znpj/TieMS+m9G/urZ6fNaRE27f+WcZ485rL573D251S64t2bLgCr4xwePELkzfTedeznD9A7vstPe6v6ntZznnHn+6fOHIkEEgihGhBXU+Xw8QEBAQEBAQEBAQEBAQEBAQEBAQEBAQEBAQEBAQEBAQEBAQEBAQEBAQEBAQEBAQEBAQEBAQEBAQEBAQEBAQEBAQEBB2fbPa3bGQ7H7ny1zeyy57F2bbqzsImlsULPq4YDJPIfnc8SnYxvAak8ApGOIxHa2M7Og7n7jtLjJuyd9NY47HW9x9IGxWjGOuLh8myRxdumayNtKVqT4JA97jwXaPbXcd5jr2O/ydlIy3vMRc29xDbONpdwNuIus18M4L9sgB20FQUGGHtbR08WSZg8rku0G3scTbCK7aZReBrHet0UNNz2VDP0214B2hSEuo7smy9nmO9LWfCR91xydyRS3N7SVsIuBHOGxG3tXh7XvEzmg76AgjUqRw3fOGx+I7zyuJxe51pbXHSt4ieo9hIaTCXfmdE9xjrzIUShNnPb3unC2gub2CF7WzstLmG2uIbia2upASy3uYonOfFI7aaNcOIpx0TBgz3t73Vg7MXd7bxPjbcCyuW2s8NzJbXbgS23uWQue6KUhpo13gRxTBhlmvbfu7DwslurWOUm5ZYzQ2k8VzLb3koJjtriOFz3RSvoaNd4U4pgw8zvt33Tg4GT3sUEkRuRYTutbmG5+nvHCotrnpOd0pNDo7wPgmDD3Pe3HdmCsLu9yUELG4+dttkreK5hluLWSQkR/UQxuc+NshadjiNUwYbnH+1WSgxeevs6yOJ2Nwz8jHaw3ULrm3nc+LoC7t2l0kYfHISGuA86JEGGkvfb3uiyw7srcwwMhijhnurcXETrq2guS0QzXFs1xmjjfvbQlvMV4pgw6Idt+32Ut+5MfgmXb5e3MdJkI+53z7re7dAWNe19sY29GOZzy2Gjt1aVrqpwl85VUCAgICAgICAgIPpPcc3V9s+xpwPSwXlq53myQED9q6O5jOqk+9XsL9O+8eeHFyuXDWHqbJLK0lvLpkEfFx1PgOZVr3ikZlHa9tbuNsa685fRMLioYIWtaysMelP4nef2qPT+3pttO3dPTrj8Xu/3J61T0ftY0aP8Av3jh7P8AVP7G+vALRggkl3va6ro4/U0PPIig9Qpquvsr233m1a5pjnflHu8onPCH4p3XVMzF7ZvnM8fGfP2+aK4a2aQxMuWTyOYN0rSaMO2tKupq3guymy2qudmv6dInlwxPHn0xljbXPVHHqz74+HHH25NEcXIyfoQyj1upPcbvUWuZU7hTy0XuabRekWrExnz5/byds93Ex1WjlHyxjhz8P2omPZjrOc0o57jHHICCS0cDpyHh4qltfTMWzjH5fb7cWkxPc7Kx5RmY9v28eWFz6eV5t7iojhi1ax3pJBIAcR/EaklbRsraemueEZ4e1x/UrXqrztPjzby7Fx+mx5IiEZFsQA0lu4gO4VNfNeD6dOqs3muK2z82bZmLR4TPLHnjgx7jr+WLcsfLwxmPt58VHr1kEIZo6o4V+Xm6ugBXra6RXV8tp8/COfGWc04dXk11xaTXEkUshdvq4G3cKsbTWoA+GmupXRfZWJ58fw48nbq31pE1jGP5vH7flC/Ey8bbtuJInmQjkOZO2lRpw4rzZ9R122TqiYpP4/bm5r64zw/R5+BJK1wjdEWAuJEZdUgmnKnNd2vXWJtH3+fvlnFJjMTl5aSNe7c2dm6MVeWir3bR6fDb6qhYdxpma9MUi0eEZjEfb282lq9POLR5e9bhj6jJRoHtA2akFziQKNFDXQnReX3EzprXp/ReZzPPFcTPjwiPcpSkWz54/bH4to2S2s2MbHC6Z13bNEzSaOa0ODpSOI9TWaeC+e2btmzFrX/7W23RPwxTPj8szy5S9as6tWIrTPXrr1Rn25t/1RHDy96hfyWZuXOt5etbsAAlDaEN19NXVJ2/LqvR7LZs116bR0bpnlM5jP8AN5R1fhLj7ytevFJ6qcPDGPZx8uWWsbaROJLa7TrG0/KK8tpPLivqNm7ZS0Zx04/HHm552zjEtjY2sr53xxhm6Jjpamm0dIbjTly0C+d7zvdc5+pnoveIjhxzOI9kxwmM+Pkvo02vacYzWJnjPlxQXs+9sIDP1trm7m1dUNFQXk8GnhQFen2Ou3b2vXP+3XE8sYzz5c8ec+aszFoz5c+M/bKxBb9W2+oAcS1u6f0k9J26jGlw09XIrh7vuKW7mlIrEZtiOP64mMzbp/0ytGnNJmJzERx4Tw8uPta6BsNvujjYWt6lZKngXfmaPCpXvxSb68Z4z5cI9v8AkpsvbZxtPhw+HmibeSWu51zC1tvI7Sf/AKwpXa1zeGqw26Pq7It1caxy8OPP8vtlvGut69NON/w+Ersb3XEjpC5zy75ZRWpB1HLULHubT29aRrxSkzOc/p/wmXPaJmfm4yyHRDjFKyrnuOwuO4gg1NBz05LPd9adkbNc9VY44jhExjh+Pj7UV8c+zj5MhA58ZkYS9gftBBoQTUj08aekrltt02nH6LzWbcMxEY/m+JOu2JmOUTj7Qq3to23imiMRaZiOq2u0ndoNOIBC9Xs+5p3HzRacRmPDj58vJpH1K3jq4Wryz97fd1diWdjg8fmsPI+8w8wY1s4AdNbz1/VimLRtAB4Erk7H1Ob7ratkdOyuZjHK1fDHi9jue3mKRu1z1a71+bP82PJor2GS3t2XbGmcxet4YRXbShLgOHHRaae51ddtUZjyrMYzn+Xzw8nTp6+EzERb8PLPkvWYtZbK4lMRmkjax7K8WsdQbgBWhBLfvXjd73O+m+tP06r29/V0x+n4xnhzhv2+rXGrZNuN68McfHhNuH8s458Jy1uRMtuaPZ0pYnAnqA7XNcKbfJfR9lal9cWi0TEx9vH4ebDVqnq6Zj4eME9rmb0sONtLp/TPrfFE+SgI4bQDVVmNOusxaaxnnmf3uvtOyvOYtXq8o/bnwZSdtdxGxEs2Lv8AfWrSbaT0muoI2j0lcXqde37jXGL0645cY+59J/b3fdz2PddMVn6Vv1Rx/wCqPbH4w4DuzBywPdd9F0MjTS5he0tcDw3UI+9fNdvs49E+D7X1nsq2j6+vlP6v3uYXW+cEBAQEBAQEBAQEBAQEBAQEBAQEBAQEBAQEBAQEBAQEBAQEBAQEBAQEBAQEBAQEBAQEBAQEBAQEBAQEBAQEBAQEBB9D9uMU2btXvAPyOOtJMtjmWNjDeXsFvI+aO9t53DZI5pDenG4hx0KmEwhsLW37n9vsfgIMjZWWawORvJelf3EdrFLZ37IqyxyylrHGGSA7m13EEEAohrPczMYzKd1vOLm+pxuPtLPF2l2AQJm2Fsy3MzQaHa97C5teSSS5/H5bK450j8de3Fk6VuyV1tLJCXt/hdsLaj4qAsMrlMfJJLj724s5ZWlkslvK+Jz2nUtcWFpcPigitSBdwudMYB1GF1yAXOj9QJkAGpLfmQfZ73K9t2d/B3N3PJhrvNWeYsLyxyuBmBlykDLkPupryzjc5kZ6Q37nMjfv0oalWSjzXdIw0093LdduPxV5nLK9Fvho2y3d/bWty64FxK5j3GDYPyyAOc5xFOaZMqLHYntjvn/V133Hb3mNuO5bfI22Ox8wuTdWf1Ek7ru4jY6sLoGvGxkrd+4mgHFBWljxva/b2fsrnMWGTn7hzGOlxv0Vwy5/y1pPLM+9l2E9HcJAwNko/V2miDLO9wYd+R917ht3DcNyOTtZ8eA8O+qjjybpXdL+MdPXTkmRs86cP/XvcPumPOY+bHd0Yu7fhoWXLHXUr7qaCXovtwepE+IMLSHgVI9NUFTPOwt/2zkbvuS9w+Snjx0Q7f7ix0ohy1zcsbGyK1vLNryXNYwFsj5owRtqHnRBx2RzNxD7d4XDWstvDa3dzd3WTht5t1xPLHI1sBvI9rSxsbP8FpcQdXaFQhyqgEBAQEBAQEBAQfQci583sjhJh/8AA5i4i+yRhcF1246I/wCJy0nG+f8AhhxznhzQ4cCuGIevNsxl13aGJeY2OA/Xu3BrK8m10/tXFvmb3ikPtP7f7WunRO+3OY/+MO3uri5t4n2liGGAtazUULum6oc6n8xJ1Xr9jo0bJrO3+Hq6fujx+3F+L+vesz3vd7NnGNdscP8ATXl+9Se18rhLOXNe8h8wZroNTodV7mvdXE11x09NflieEW9v4PA6+PmvttsRa4EXgkD7pxIbZMaQWDxLeZI58F4/c7u73d3Pb1rjTiJm/D5v+GfDyxzejXRpnRN52Z3TbEVnwjxmZ/JqixlxE2WTdE973P1btIcailBTkF7+vNLRSsfLWsc+f29kuG1praYjE+5GxvShjglh3z/M9wYCCa0Br481tGubz1RPyz4ecrWnNptWcV9603qOjY6Nm924AAkOLgOYOnErK1KUtNrT0/L7uEfu+9jWubY801wYg0OO6EbRuO6pBAG7UU5jkvM7Xt4iOqZre0/p8Oryz7vxRn5sVj/ND9W9zttvCI2SBvUaAWh7Rt9XGla8vFddu0j6XTst12rmYmecez9nxa3nznHDHD7fFnuD2ODZRUcS3WhOoWPTaNmbRinC3t4Rx4e//BhjGMwmq6NgEh1aNQNa050BWnbxq2366xHCfLj78zx+9FonOFSN36m1o2RtILSRtBLtS0AeFV07pjjNeNp5Y8v2/bDS0cMzxlibV4vmTxxhjS2kjmmhJ14t4aaKadzExHVGLWzw/HC8bYnX0zOeP24tpYWUUl2wBrZXl7WNj3OaZASaDQGg8ea+d9R7q9u26oia4zabRx6Z5WzE4+Hg37PXWdkRb565/Ty6s+3H3orp4+nc7ptje01aWg12UoG7fxrxKz9O1zfprmenlnEc+duPOOHCPCOTLZieGIif2fb4ooZpI5be4iFSHt6Z2hwLtwppwOpC9PuO3rsidW2cViszafHp8p8vNnq6q2iY/VE/kiuZ7lrLmYNYZgXFhA9NCNSQOa3nVqmKxWZjp+XnOeXD/PmtSItsjq8eaAy38sohe6IR3DS55jqx/TYQBSmnqoCtI7amv5ornE5jM8Zmffx8W8zris3jPVGI5RjPtTRvjifHvDGvMnUYxpO14FTX4EGhXT3VL2p00nEzwmeeOHh7fJzRnOcZiPP8lmxnmoYmSmFl40tuA0PLdu4fMacuK8vvdMTtjbesT9H9OcRPVjhMe3w48GuvbemYrbEX4T7ufJVvWOFy+2gmkkjeNrZGtDGtZXbu119XgvQ7Lbe2it78LY4+PGMqzFK5mMTET/1fBBcSzRwEODXtiPr4ULQA1u+tdamtFvW/1KZj5YmPj7f806qxa3Dhn7cGdtkbj6aSJ0UYvS0Da70gagtLfCoC4dui9t9LTnorHw4cs+fnHtaX10rPDjrnx8Y8/t5LTIWSWeySJu6N4f1nPJkaXNIABrTz0Ci17a99MW+W0T8uIxPtjxzxxxlj14rPTHjz9nljyZP+shEEks+0vDek4UBLKlrdRzNFzV09tutesUn5bz1Rjx4Znj98RyTab1mJ/wBPDj4KNteuF+36mVsnXBAicDWoG0cDWnJetv01tTpi3R4/LjzaWr8nVFc9PjLfdqd2ZbAGZuNnP08h/wAxZ3A6kcmlaPY/yXD6p6dTfWJtw6PGOH3eXtX09/u0TmuMTzj+Gfg3j+8+27ucDIdmWsm/jLazPt6v4/IK6Lz9nY7NdYmvceHDqis8PHEy7a9/214zbVXq/wBOY/L8kzO9+0raKQWvaVtG0EseJ5pJXHbQ8taELi3en9zO6tbbJnlMTiPHy9vmv/5Dt61+TTXj5zn73t37m5WGNosMTi7eWXa/dFA156VKAOL91S0qmj0rRa8R1bIjjXjw+eJ4+Xhx/a02es3rxilKzPHMRn4S0k/uR7lOuHMuc3NF0i5nRhZHDua7g6rWjVo4Bexq9I7OYi9aVtSf4s9UfbwO59a34xxrPD2dM+WPJ7H397gBjOjmryRrQHzOlf6w2lDoNEv23p+vEbNdI5Ry4Z9kuX/yvcWm3zzwzy5f5L+S9yrue1ZF3bibXuDBy0guXOa1lywubUOZK2hBoefNfL9/6fTVaJ1zNbTnh5ceHHx4fhh9r/bHe37ulqWti9fHwmJ84fMPc32vx+Hx0HdnaVy/I9nXr+luk1nspz/0J/L+F3/Am/a91N/ltGLx+Lbue2tqtNZfN13OYQEBAQEBAQEBAQEBAQEBAQEBAQEBAQEBAQEBAQEBAQEBAQEBAQEBAQEBAQEBAQEBAQEBAQEBAQEBAQEBAQEBAQKBAogICAgIFECiBwQKBAQKDigUHHmgICAgICAgICAgICD6BYg3HsblGk/+45qGRo8pYw39pXXXjon2WcluG+PbVxdkDM5kI4lwaPgSuG04jL1e2rN5ivnL6v28z6edskbWn6ZrWsa40BJ0/ZVcfaa4vF7Tn9Phz48OD63+7++nsfT4imOrNaxnlw5/k2N7f38WQuZyGWkVw3a23AcTtlHDcd2i+k9M7HRs7bXWf9z6c8M84tWePLH+L8P7rub3222THTfZmbeWLex6HW5ZGGl+3d+u9zW+nk2jq11FdCuC+61L2vOJnjFP1cfPOeGM48OTlitZrERnGePL8Pg8yRtJL4yWJc20JqxrtHUpwPHWvmun0y+22iPqx1bfCc8OFuMxw4R71u7tqnZadcYpPL2NbeStL3hx2xxbHOk1Jc5pq1o1+/Revp3bJpHXHVf2fjOUaacscZtmMftT2D5ZraOU1Mr2N3AaHU1+9V22ti8ROIjjmc4jzj7cmW+kV2TWOUSxkE8d1Jb9FzLlnpldJoGhwqA1vM+S01fT26eExalvHz+Pva7dE6+F+Hs8fj5MTJFJDM1rqOkaA2pB276xktA8wtp7eI6cVjhnHsUis1tEzHKfy4o7aWNlvBFbyGU7HRh51AeGVaa05EcFW3bZ4+OY4+7hj7vFpsiZva14xxzjlwys464iZHIx7d8sDGN3enYZdHEObThtqCuDv63mvy2iItOJnxxj+GfDjx93ItWtZ6pj9XGsfHx845oMk5zpYryVm5kb/XGRQUk4v40FF6OjVGvXWsccR9v3p0W6uqucTbj93guzSiVsLpA1roQ50YjAa07hT7dF5e3sp1Ut9KJtM9Oc2+PCPZ4Mp3Tbhyj2QotkAvi5sf6E8od+q6rSyOno5E1oV2xomumImc2rWeMR82enwjzdHVXhP8vh758W0kLInmUDZIXMli2GoDTVxFOPhTVeLa/1KzFp/wBvp6LZj57Tjnw/1RPV7WU2iturGJnjGOUNllLTpATX8sn9TlDHRRPa3a1hIazeATQdMcF4/p+++3Ovt6Vjt6z81q5zNoiZnE8OqcvR77t411i220/XtGemY5RnEZ/5eMYae4dHC5jC8ODaivBnUqSdniCF7HbRu2Z2Xpnl78e3znGeDy71jlWc4+33Nfd3oiYHtcCBVxjjod0QFHeQNSve+nGIxGcRnj7J4R8Gnb9vN5x58Mz4T4OemuCy8bcRSubMWlr2n5W1NGtH/d1VbzjZnPH7f5votWqLaZpasTXPOOc+c/fwy2bbm4kjeTtmc0NaxzgN5e4+oNpwpVq6ozFs83kW1UjEca55+WPCfb4rrSba1dIxgilj27WOcaEAmh3HSpVNlIn5bZmJ6vd9vJyfr2Rxmfbj7ckti6W4fJJvLumaGjdjdpbU1qd1QdVy7ts9vWK0iMWnHsif3I3UiIxjjz5vIbNhuJjM9zWyk7CAPSS3k3gaeKi/c2tri1Ijq4Z48oz+9MboxXhwjn7V/JQ42THS/TxbHwjaZXk9WUUJ3Foq0bTQcea8jsO67n+q6d0/LbOIr+mJr4Z5zE8/e3m2uYjo/hnx8c+OOUYae1uY7fGGV0gmkiDpnsGrqE66nzXu7K2ierOY/wA/zN2qdm6IiOmLYr7OTZMEd3GCI3PBG90Tm8KDcSR5Lj3d1XRtrmOF+U590RGPtLirrtWZiP1R5eXirTY0MumiR3WdGY3C5aK7mH1bTw4cyunt+5i9bXjNcZjE44dMz+bq23mkdMTGJjlE8OMRx9/Hl55dJhrXGT2bryd7YZ7Il7myAuZMxoqAakerlt5hfFes993Fb/T43ruiP08J1znj749s8nf6Z2/b2pOy9orbXxxaM1v7OfP2eKtiJI25K0iu3bseJC4uBpQggh1CCSPAU1XR3+qdvb7NurhuiscPZ04mPDl4zHJy9nesbaxefk6vtPKfu8Xl9bWxyIka8RW1y8OEQ/6LSdatFS3noun07vdk9nOuZn6uus1jH8flMT4++E+oatP9RnX8uq0xz51zzz7pzj2NgbJ7HTOxLnSPaWMY+M72lsgadjajcHB5/MPxXi17yuyK/wBXMRnMzXHTi1cx1T4Tmvl48+D0d+mtNmyeym01zis880tjh78/bLSZYy9e5OQ1n+ScChpoGa7dK05r6z07tdNNNZ7afltPy5zy/izDxe42br75nZOdmePvj/JQZcRw3EduwOmIGkhIIPICtfDku/u+2nbGZ+WaTmPt7VOiZibziPYmzf0dxi71zaRy/NFA3cWta2pqHV/KRwK8bZG6dddNo4dGeqeE9VfDl418vLD2fRO6rq7yuyvy9Vunp44xb2+yccJZe1GZtZ83J2dlTv7f7ygfj7lh4R3e0m2mb4O3emvw8F87trMV64/VTj8PF+k+q1z028+D5DmsTd4bMX2IvBS6x9xJbTebonFpP20qvUpaLREx4vAmMKSsCAgICAgICAgICAgICAgICAgICAgICAgICAgICAgICAgICAgICAgICAgICAgICAgICAgICAgICAgICAgICAgICAgICAgICAgICAgICAgICAgICAgICAgIPoHZA+r9s++rADc+FlresbyHTeQT9wXXp46rx7pcm7htpPvhx/b43Zi0Zyc8fgCV5+79E+57fpX/APK1/wDFD6TbTyxvoyPqB5AfTkOJNOa7f7bjM7I/0w7f/ZURbRqiZx81vjOG3sfprqVsD5QyJ1Q+R3BvkQeC6u6v3OmL3rObRiemK8/O3+L8g06q2vEWnpjzZsicYg1r6Rh1ZQGkkA+kbnUpqrRs1bN81mubWrOOP8XjFePP4e1liejPh+XtbK/Fi36W0jPWbsbIXs2t9W0hoHnr6t2q8P07X3Odm2Y6LVzGJmeERPGOPPlMViOD1+8/p62rrpM3pMRxjFczMcOHhx/Vnio3to22uZ2z25guvSYxur0g4a6fm3ChrVe36X31+5rW1L9WmuYmZj5rePhy6fFxd3rnTa2q9Om/Dhnl+/70eFxQNs6WcllraSNjnlZ6nOaalpDdOPDyVPWu6rNqadfHbeJmscq+HG0+78lqavqTO20/7cY6vPj4R9ya/iZNcSvtzIzcRLUDcaOcDQ6naCCuX0vup06a6tk1mYmYt8M46fPGM8PBp6j9HZvvfTW0a5iJiLcZiZxz9mZ4Z9jG9tYo7KykjtyZJS4vlcRo8OIpt5bQa8NaqfSe8vs7jZFr/JFeX+M+38mW7TFNVZ5dWcznn7Mfc1N0y6injay3Y9jXOlkFS3h5ClDovpNUzanV1cL+6fdhnqmkxPVaerl9vYkizX+S+pitY3vllMwFvo6NrQWuikD/AJw9zRzXk09Om1uM3nXFcTE+M/zVxymOMcI5vS21pX/b4Vtnhac8Inw92OPH9rUyMmhfBdOBMcrhISalrXO12FhPivanE8Innz48swrW9bxavDNeHviPHqbuGcP3OkiDmOrRh9TTUUIPwK4O56qXmM2mYrny4Rjh7fa8jHRPDmwY6ydPGZqmOI7GPZQkEijmgEhpIW2uu/6drVn5rZxE+Gfd/jyaVjHCZmInjKVt11jC6Mt3uG6dr6VjBBDKNFPuXPTsfp8PLjExz4cfm/5s+/xTsrWONs/snj4fD8Vq2+suiBeviijiDQHDRzmuNN2tA47tF4/dV09lFvpdVtl5tw8InHHP8vsels2z3k1tt2fLrrWvHHV09WIiI/ixnxQ9zYRrpn1mdC9x3xQhrS1o1B0BOp2rp9E9Svv1xSsZ6Y42zxmfPl4xzmfHg27yNfa7Z4fNM/p6enEf9U4xPLwmOOeSgIo7aG5ka0S1ALGkbQ4tpUkmtRzXqdzfbNqRE9FrTxj2Y9zzqW13nF5tGI4Y888vZ4tZe3to60gDbXddulc2cO2hu1wNNhHHQ81ta+7r+aKzTlEfxZ8/J6fb9vTE4vaLRGc+GI9nOOPwQzWt3awNZaEs6bi6eo+TqNo0F3iGpFLxEVrj7fuNfca9tptt45iOn29M8eHll7Jm+qxtvPvMMdWvLaNdI818fynmpt3EzOJ8JwU9Mms9dMdVuMeMVj961JmbB08EYlcGEtdNsFGhwGpceJWcWiK9MTxmZ90ez3OSnpu6KWt0+7PP4NvJeX12Lb6foz2sLnNjLvS8scSRqBrtJ5rn09rr7ebX6vm2Rm/lw8Y8v24c2y0dP09nVFqxivCPGc4nz/YtZHHwMmbEZuuIXAStFWAuFRQg6+mmvmvN9F7zZa+Zp01mM/Dwnh4zn4ndaqaeFL9VsfNwxiczwjPP2z7WmmlijvTj4GNje6P/AC7nV2B5B0PxBX0Vtl4xXgnXqm2v61pzEW+bzw2lvH+mWvcGOEejnHhtADjU+XivC3RPX1Vr1R1ZxEeHGJx7+GXJTFrSzoJHPfH/AILIgdXVJe0cdxH/AIfsWdtlu31TEz/uWvnlPnnHtxHOzSKVvM4jlHjPlH24MsdGJbiO3lIYLlzY+FdjdwG5taa+K09Q7qldUbed9dbTFZzHXmMTE+z8eEI7evVeKeFpiM/FtIdllOYbmTqzWcghs3ybQCdxEgk0dwrodfxXy/e3nuK/U1x002U6rxE5mPCMcuflw4cZe32m6O33fPFbW126adUfL7c/8OcxPHEw3kdu7J2tvHcWsBghYZbzY5sYikbv3OlLavBLBUDnTyXgX2x22y06r244imeOY+XHT4Y6uc+D3fk7nXFd9I6+rq2WicTX9XX1xzziOqv3S0WbvrKYyXFlCYmSO6LHsdtZ0o2s6Ya2u7eKVq5fUelemXrHRvv1TFPqYjjbNs5zPLHufN+p91ptabaKzFc9MTy4Vivhzznxnw9qmx1jHFMJnOme6IC2c2lGu/M1zXU9Pq4+PBenOnufqV+lW1IrbN4meM1z7OGcxy8pefWdcVt1T1T0/Ljwny4+/n5w5WeZ+5ht3M6MpdM+M67emfU4c6Gmi+pn9UWjjOOf5uzXqiYnriequKx7c8o+Hj7Fia5abeodvhnt3uq7RzSA4bnGvAnRYX01tXqtzjM8OXGP3fix1aZjZjlat4/OOEe5x1vk5ceLTJRHbPYXNvcxOrSjopGu4/Yvja0zMx5w/V+9tnR8YdJ/uMsILb3WyF1bgdDK29rkGU59aIBx+1zCVX0+ZnVET4Zh4mzm+ZrtUEBAQEBAQEBAQEBAQEBAQEBAQEBAQEBAQEBAQEBAQEBAQEBAQEBAQEBAQEBAQEBAQEBAQEBAQEBAQEBAQEBAQEBAQEBAQEBAQEBAQEBAQEBAQEBAQEBAQfQfZhzLnN5fBv8AlzWKubdjTwMjW726feuvs+Npr5xLk7zhWLfyzDiMbK60ycD3ijoZAHg8jXaVxbK5rMPT7TZ0bqW8rQ+nWrh12gkBh1cTqKUI/etP7e3dO2afzx+T6P8Av/s/rdj114zrnP3t5ZSxt6hlha1j4tkjGta53pHpLS7nXnXgvQ77tbTaJrst1RfhnMRx4zFseExy4eD8T1baxMxb9Mxjl+MZ9vP4vLmEyWtrI183SjcASRsa2T5i2o+YGtdVr29Yp3Gyt4rXZeYx0z/DjhPs8i1pikTHGmOnjHCJ58Pz80FnOBMHPeXPhdR3L1VqOIoSun1Dt6btM1iYjxzOftDKs9Fotj2o7m/mmyLhdy1Y70vm3UfSnpaNeNOCpo7KmvTFu3jE1iceUz7fPPm2nN/ntMzbh7eCWrKkRyDY1pPTcaE05njqqbdc0is7Inn/AAxnGece7PH2/Bz4znybizgba4y6vg1ss1Io42VBY1ktTvcAaH5C3aRxXzfdbadz3VNNf05tx5Tbo/hjhw5xMTw4cHpdvr+lovs52+WPZi3jPHjyxjE8VCOa8obh8e+GRwY6dzC5rC0hwDa+QpTwXo7K6Lx0Vm2u9ImYr1cZic1nMeHnn4uat78bzGYmY4zGeXH7R5Kd03rRyQkkCQUBaSHFxrX4L6HTWt+FJ/Tj3RHs9/n7mFNkxfr8c59jQ2MEsNxLFA5kMrYgC/Q02kVc4HThqt/p4iYjyex3O2L1re8WtHVy9/hE/gtSXe2llcuP1NRvcCDup620H83BKxXq4zxmPu/zc1O3mc7aR8n2j8G4dKWtq5rAGtIcdQCTrX4heP3WnZOa0tiZtwrM5nE+X+mcPO4ZjhlUNrazskBc59KOlLasodDUDxNNV6vcbNsdMUiOPPj+TSu21Jifu8UthiY7qKZoLWNjH1UlyCaUDhtNaEk60ouL1Xv47aInp6uuenp8czGfu4cfY6dMX2WmcxEUrOery5T+fBspLOkTmNO+ZjyHRhhNWN9IkDh/MaEfBePr7mdt6/UitddqZ424dU8sxPjjl5+5jbt8VnE5vFp4Y8PPPv8A2MclinRRQTTTNMsxDn2ziTLHtBA3BwB15KPTfU6TN9WunTjPz8MTM2/h8OHk17jRbXWLWt81o5ceqP8Aiz7muju7V9q+sHVt2F7XxRNo/X0gHd8PBe93PabrfNS/zxiOPL2zjzZxSa3iLcPHOf28WttcbYyzvIH+VLQ6OMnVjtmvprUa0r5Le8TTXnEWtw4cfj7uDs2d7srERM/PxzMePHg00rnySzAy9JwO1kbS4tkdyofIcKql8zaYzjy9r2dURWlZ6eqPGZxmsKhZKRKSS50Za4vHygkrnmJ454zDurevyxEYieGPFvuy+yMl3blobGwfGySSrnPm3bQW8yQOZKiaxFfqTPCPzZbO5xf6UR808seEPqmL9lO+3TtilZbG3j2se5swbIGsdR+m2nDguTuu8pGb6Y/3J/mzj7nkT6Je1omf5uPHw9jT989m9x9pOit7y2jks7wudaXbHBweWGvTcaaOLfUr+nUjZFbWtNdla4xE/LXPl5+9y936dbRnP6JtwnHHHh7vc424hmu2QXHTFA/dM5nqqGuAG2nkvcxOIjnj7c2GrZXVNq58MRn2x4/FturbslY6Spa6vob8x0puGnLjReRNdl8zqiKTSeU8rf4eHk4dVYz80ZhftmsnjjtccyUSzNLbkOfRj9lXUpoDo3cvnNnczN5391MfJPy4jjxxH7cZx7ZejWsbIjXoi3XaPn48JxmeEe6M85S5OBkWZjNsQ9kG0SRzGoYWEtDH7qHb6RT4rH0zvLX7Sde2v6pnptWPm+bjmv8Aq/dl1epU1U7mJ0ca1ivC/KJjnE5/h4fdKOuPdfdYy/oXDOo4si/w3n1ujjDiflcAA6qvq17tmqaRXqvWcVibcbRy6pmPOInMeeHJ1afq9U2xS3PFf0zzmKxPlPKWwx2btJ7B13NcdK4Lnw9NjCxkupka+RjGjeKupSvhVed3/pO3VtjVSnXWYi+ec08JiJn9PLn78PZ7TvdcUtfbaK3iJjp44vOcxNorwnGeXsjPNqbm6MlubctEEUbzI2EMbuBofzuo7jyXtx206bU2a82taOmbRM8YjHKOXHzeDs7mb0nXOK1rMzEYjPH2859znO5ZgLFoY875JAGltaVb58l9NM9NJjlbMfb8Mun0XXndxiMRXxaIOjZLFNHG7ogNjYX61JGooPOtErMRMWiOHJ7tqTatqWtHXObTj8P2J+4rQ2sG6IH6NocGGtRV35ddeKy7yOnXP+nn8eTD0XuY2Xnqn/cnH4eLkclJSxEP/mcfsXzGuOOX2XebMa4r5von+4B/1Nx2RkKa3nbNk9x8SC79xXN2PCLx5Xl5+zw9z5Su9mICAgICAgICAgICAgICAgICAgICAgICAgICAgICAgICAgICAgICAgICAgICAgICAgICAgICAgICAgICAgICAgICAgICAgICAgICAgICAgICAgICAgICAg2/aGddge58ZmG/LZzsfKBzjJ2vH/KStNV+i0T5M9tOus182491O3hhe8rs24rjsiRf46Vvyuin9fpP8rqhad1r6bzjlPFn22zqpHnHBssPkBd46Gfi9o2yt8xofvXjxadO3qjwnL9K7TdXu+ziLceHTZ0NpdGGOPeRcwOBq9xpQcg6lNGr7S/bU7rX19U/NX9ueX4Pwn1Ls/odzfXNcdM8uPH2x7+aYXDpAWtbWF3qErXabSNB5OWezVGukWnNttYjHj9oebavT48fJTu7O6ZK+6ZOQQza/RrnbRz04/bqvQr83P8Aij/OHRp7ik1ik1zxS2j4r233EHY4NPqHq3A7STTistVIpEdE4jPj+XsZ76Tqvjxj7mT8TGxz5HDf1Hb43Pq4hwBB3U4tUR3MTs6I585848vjM8oT/U26Y8Ixjyz7vatje7Y3pNAc0F8lTQOHIcNDVcdux1TeL8OeZj9Pyzx++JYWtXE4WGX8Eth9K2Ms6MnpLNGmgo6oPE8qhefu9M3/ANTO6tq4t/Nx4T+z2cfY67dxWdMUtX5onOY8Y/1R/N7fLmjnEbJGsia5w2RvLuYLmjdwNKAnRb+nat1otFrdOOqse6JmPhhzbq1jGPKPy4taI7Z8rnCJrZZKiINH5CK7ZKV8ea9StdmvGZ6uXVM/s/c2te0Rznpj2+P+lRjsmtBdMOlO4tja5oqRVwApz58uC64isx1Rjj5Oqe5mZxX5qxmePu+3vbmKzay2EZe6cNcWkOaKM2/IARoajVedfbtjbNYxWa1zHnbP6p/5eTh22iYi8cJnm2OPsGvZdvqyRkcbZXzgn0NIFWAOoN9eC+b7nvrUtq4Wi0WxFf5s56bf8Pn8HV2/bxetuWK1zM//ANMf6p5Q1UkrY7oMMtd9AyOlKU14gUqQvoN2jOuszPL9U+OceX2nDjiua5iOXi2r7qxnvWOjikhspSyS6a4tdI0t0Ia7Qkc/ivFt2N9Oi0WtGzdSJiuP04tytNfCfD5c4jk677tM7YxmtJmMxzn24n969mLu9uZelNbsdNNWVoFGPA2kNL2jXcA3mfxXi+ma9GmZvTZaK1rFeMZrNuGcTPhM8sRwep3+3ZtrGq2qv1bTN8x+rpxMRW0R4xjq48fvc9d28b44zvLaktlaBpQgFpJrxqvuOzvszeOmIrE8Pm5/aOOfF4Ou0VjMcbNTeX1u+8eJIgxryIptri1zdvGRreNTpr9i684jETMzPn9vg9PV29/pxaJjhGY4ZifZM/fw+KjI6WaWVlvRziwGraCtKN0rqSWg8NUtMzMxX3/b4OvXSKVrOzhGZ559/wB2cLWSggda9S1Ijk2+qjhT0flAPE1NVbZqt0ziXL2W60bOnZxrn8/F3Hsv3DHh+4rHE3Ugjtcy9lu6TQmpqWcPlHUBa7XmuLv9OdGPLl+16HaXm3czaP0zz/Zxnzff89kYsdG6SGNz53bJLeMSlpJA1AI+YgCtOa+X2XisPekurG3yWP8Aos7B9dayyiaNm120OFCHB/FvH9yvr2WrxziVNuqt69N4zWXyruD2ultclMcYfrLQSBot2eiVm8FwYwkUPlVejf1PZOuaR8lvPjMT+7Ps5PnN/okVvmubU8Yz83wzwctjsTbf1VlnlWOtHW8j3NimBbI/cQGx0oOfE14cF4/qPe952+i23X807K44fw9OeqePh4V/Fn6V2unb3EatvyVi3K3Dq/lrwj7eCW9tG2kNm2ycfqL5oDojTZ+o70GtS2oryJoOK4Oz7r+ttst3PCmqM1nP8uMx58fdxnk9T1LsY9N2xq0XzutmtuGI+bhwz78eyPeizGaHSlxbLYMvq7rmYS9R7wC3eSRTcKjSugHwXb6P6RFL17m2zOvpzSs16Yi05xGJ8vOOc+9w9938zqto+n02i3zX6uqZmPb5fhiIamMxNt3zOe50sjyIX0GwlurwaGvpFOAX09cV20priIitPm59Ufy48PmnjLwZp1Vm1s+ER5e3KOOeC2bK6QN2PYQ3fpQnWo/mWe3tdu63z5i/VWbYn5ZrHKvnx5mueMxEdXDHu9rSNy0L7hscUjTCz0vMlaPJJdUmhPpJoPFerbbWIno8OWOfw/Y9avptsfP8s28f5f8APx8kT76MukffESNjoem00c11DUADRxqaVqpz0Uxn9P2+9Fe1t8saomJt4zymM/hHDyeY/FQQSwTOJfJt3iEmoa5/ybgK/lNVnTtqz5/by/ev3nqF71tSMRHLPnEc+PvavvTJtmngsY+MQD7g6g7jwbQ/evK9V3RERrjw5/ser/bXaTWLbJ/i4R7vNx1/Lvl2j5WCn2815FIxD6DudnVb3Pp/vgB/p720d+Y9uRAu50BbT7qri7L9Wz/jZX8Hyhd6ggICAgICAgICAgICAgICAgICAgICAgICAgICAgICAgICAgICAgICAgICAgICAgICAgICAgICAgICAgICAgICAgICAgICAgICAgICAgICAgICAgICAgICAg+i9u9wdu9zdtwdo92XH0NzYk/0HOOG5sQd/wBGb+RdmvZW9ei/DHKXHs12pbrpxzzhbxvtf35ibpzYbRmUxk/y3djIyaM+DgKh2vwXL3Xp2yYzEZx5Pb9E9b16NnTeemluefD2tzB2b3vGJIBibjpyA0JaKAkHzXX6RXZS3Tspbp8J8p/c5/7op2XdY269lZ208p5w2mP7C7otrQxSW8VtID6ZJ5owHt46gmo00X0lbRjGXwXc6LbdnV4T+E/bijuO0+jKJcjnsZZMkDmkiQvkcKUIO3wVOFccPlbae1pNcRM2tH3QisMR2JYyN3d0OmcXUkZbwO2knxJ0+1ViKzwx9pX7zXbZ+qPw8PY2jf8AREFvQXGSu4mFxj2hjabzV20HzWVaU17eERF7Y/Dhxn9kuS19VsRaZ4conl9pSMf2HIS1317emBRxLDUjlWnHxUdzWtZibxE+DKs6J4zE1ynkxXZ1xcths8nJFNKGmPfGZI/VwaXClD8VhF4+jbr6qVzbPXw5c593ub7ez09URS/PGMceaK57NykTrifqRTWjA5xmgJfq38rmgbmk/Bc23denTfTX6tJxwifhn28GdvTbRMxacYz9/lhyd9jri262QtPXZxSEySAbdK8C012lwauntPUKbIrr2V6NmM9M8c4549y1aReOmc2r+mJ9vHGVe0ycdxdEu2UaC1rq0e41qKNK7LRmJinKfD2cuHl5qb+ytrp45n7o+Lb2UMk1y0Mcds5aCDupuA0Jb5Nrw1Xmd/3M6tM7LY6qTNcxzxMe3hziM54OXVWbzGv2/bkvWNhZTS3FqJB9XIGx2zt5EUh3gO5VFWnQLxu69S36o132xmlbddox80RienjnHCc5+Hg7O300vNqRPz8IrOeEznj4Z5clW+tJrAy2bm0uYSWFhNWVAqKOXpdt6p/U3i1f+zeIn88xaPzn2Obf2/0rzXZwtE4n98K1w0zWral8U7i0ydKlPRQ0bTx4Feh23bxXbatcfT4e/jx+OeGJ96kXrFurGefPl7JbC2yckX+YDD9bKKxXLqPBYWbKCvhx3eK+c7n06N236cViNOZjprOPmic8fj4cIiJdmvvr6vm4/W/mnnjHT9pV7l7JIYek2pYwNmcBSrySQD9mlea7uyjdptN8cLX4Vzx6axj7o8vBy7rVtFceFeM48cz+PtaTI4987t0jSXueHSOaQB6RQceRBX0Fb02TNY/hxn9373T2vd/T5eEcM+37fiqmw+peWsNZmuEe5pAAoSHkDQgNbRabJjHV5Oivc/TjM/pmM4n/AOP3y3WPxE11AIY2O2hhBlc0EdOOrnO57fmXD33qOvtem17cJnGOc5+37XLr17N2z5I87eyMRx4+x7a468sLxs0wd9RJtfCT8zaPNHeRrp9iy/8AKattZ+nM2jOM+Hv93FTuLWiIrjp8f2fnEv0x2rc2mXxFrkTFR8kQE8bgHkSx13jada7gV4Fq0ziJ6q+fn7X2/b7Pqa625TMcff4r9zkHWsjYdhL7oaMdUN9YoHbqClBrt+5IhrNlHHWccERhjc8Meyonc4cXVBFTq7y1SI8FYhrs3YY6cBk1l1Lq3eRbzvJfIxxFR+ofHw1U7aRs1zrt+i3OGdqR1RbHz15T4w+fdy+12eELL/GXAyNvMQ82znAPjL9KhooxzTyLafBb9v8AR1ca0jERyjx8vf48+c+LwfUPTN+y3V1Ts6pzxnjl89njfaSXEMzW/UscI3xlvrjYeda6at5r0d+q/cV121RikRnE+ccIjEvD6Zpms8/tyarITWVi4Oc0une3ps2E7g12h04D969TXfERaY4zwnzmf3OntNW3fHTE/JHGc8mpnAEzbaYyPkhBcx73aN3N3UHw5lWmI6umc5jxerrm3ROyvTFbcJiI58cfj5Izj7htu7QRlzwdfSS3brQ89eSp9KcdMcM/k0nvdc7ImfmxWfbxyjht5ZXG36Iea7YgTQ7tfUoik/pmOEfbLXZvrX/ci2M8/Hh5Nrncs3HWkUjmtbNtDYIWHa4uYNtX0/KPBZbe6rp18JmbTnHPz/J5HYdpPc7JiP0+M48PZ7Z83z+5uZCXzyuL55SSXHiSeJXzVpm05l95WK6qRFeHhDXHn5qXM+r+9FJ+zfbC+jqbd+C6AfTTfC5gcFwdnwvsj/UvflD5Qu9QQEBAQEBAQEBAQEBAQEBAQEBAQEBAQEBAQEBAQEBAQEBAQEBAQEBAQEBAQEBAQEBAQEBAQEBAQEBAQEBAQEBAQEBAQEBAQEBAQEBAQEBAQEBAQEBAQEBAQEFqzyuUshSzvJ7YcaQyvYNPJpCmLTHKVZrE84dThu+M3cRCyvMncl/COR0z/V5HVc+/r/VEz973/S9+iY+nsrXPhOI/FsoMkWydDIvdLC41D3uJo7lV3EfFep6b6rERGvb+nwny/wAHlf3D6Be0/V0cLxzjzj8m7fZNuI2PnpLGTuj4EBv2VXs37jXWZjhn7Y+Htfm8bL6pnHyz+KCXGzRyF9oxkke3VjwSGEniaDgfEq3b91FqRMzWM+fjLbVvi9fn6sxzmPL9jCWa6ixzoCwsdUMfLXi53As+PkunFbxnPFNKUnd1RxjnEez2vcVeXM8jow1vSb80hBDnkNA1r+Zc22tbRmYmcT9p+Ce97etIiZn5p8PCOPs8PJu3m2fHo6WOagcK7RqNZN3hTkvNp2+yJjPTt1Z6eOeEeGPylx5rETjPVw+/x/wWY8xLaXMV9aXUrZ3AGd7jSryTpxIe0gDiq9h9elJ1TWta1t8vTxxHux58G1u5t1Zi1rWnjbPm6O/xuK7qtJbrGwtgysZLnWziAyag9O+goHOC07TvLTb6W2OjdNc8OU+2vu5T4vQ2aa76zt1ZiInE+ceWff4S+Xx2k9lcS3U0LaNeetFr6CSQatPqbtK9XXiJnwk37o2xGqJmLcoz7PwnLo+pG5kU7HD0NoGsNHcd7XvHHnoV427ZfX9SvH5rZ+euY5YnGOHhxj4vItmIjOImOHDnwR3ABk3wtc1odVwYa7eetVn2066Zi+Ouf5onw8ccuXh4o85jkltby1kkdPeMfcRgOFC4sO+lKuc78Vn6n6deYrXR01mccce/MRHLj+DfRelb53RN+E8M+M8uLG8d620pJFT9SZpNS4jcSQeFeGi7uw7adVOq2a25dM45cq+/jxj34Y7LRM8J4/Hj9/i9Bt2WTLeGVzoIiHRg6Bu9tdtCK/iubX2s23zs2R02ms8IjOenxzy4xxxzjzab9tpjpznjn8OP25exkwwttOnLI5ojrIxpG4OdUaOdx4DQlXzencxb6fHZPTwnlXjxx5/nHFWk1vWYm2JiMxGOc+X3NRfNbI57erKIiwvli3AA0IG0O5U5hexGnFemkRGOHw55+3m17e81xOK9WeE/4MbC9sBdvgYBHLHpFGAHtFR6tpHL7UvNZ+Xwrxn7v3tO57bb0ReeNbc5/LLe4PKNspHyXTHXEtd1vbB21obuBJkbrursGgXges+lT3sRbTNaxecWvzn2Y8ve07DvNei/Vas3iPDqxXq9vs5cPHCW8yt1eZAX0jWicNaG7yCCWACpFNdx1Kn0z0ONOi2mZmtOrjPDjXnjPh4fc5u47+23b9WY+bh7eXj+19I9nu5rm5OQxl5O+SaOlxbTuo5w2O2lhPHiQVTuuxpoxFKxSvPFeXH/ACe76P3t9kzW8zM4zEy+tOsuvZTCaRzrloZI6QEAufSvpdy1HAHRcuMvoMNLO5jGSMLWg9RrI2v2kVGriCK+qv3KIhSWjbNfOuXGdrvqdzGncaBsVXkMqPmIA9KmK8VMy6OwbKbYzXM7d5j9MQG8NDDWh2+ok/gpmMTwWjk1fcuF7dyc77jK2jHsmb0GThgbI2tBuDwNemaaldGjub6+NZc/c9pr3R88fHxfFu6/au5srt17i525eKOrpYHNDXMAdRrgxp9fHWi9ft/UNVuF5mJ9rxN3ZbdNJrTjXzj9Xu/yfO3418D2S3W5scLi6YBtJBJX5NdeK7JrWJjM+32n9X1ZpWPmt8sZnhjzwu2llPNdC/f+m07mwxU1Y08zTh8FTbuxM28o+33/AIOHd3FKa/oxx45tPn7vNWyt/jMNIXOjbJK6ro4qUduAoCB/DXmVy973PTTE46p8vty/Nv2Pa7e74ZmKx4/bxcPf5Ce7nfd3btz3cByA5BoXhbt1tlszL7Ptu2p2+uK1jhH4tZJI6R24/YPJZotabTlgpVfX+zoY/cb2vd2GyVjO7O25pMh22yRwaLq2lqZ7Zrj+YE1H2cqrz9s/R2/U/gtwn2eUtK/NGHyjIWF9jryWyyFvJaXkLi2W3naWPaRxBa5d9bRMZjkzmFdSPNza0rqiG6w/Znd+acG4nC3t9XnDBI5un81Kfis77aV5zELRWZdfa/7dvdyePe/DMtByF1cwRE/YXLnnv9MeK8arKef9jfdDB2T767wrp7OMF0s1lIy6DAOJcIi534K2vvdVpxE8fuROuYcGupQQEBAQEBAQEBAQEBAQEBAQEBAQEBAQEBAQEBAQEBAQEBAQEBAQEBAQEBAQEBAQEBAQEBAQEBAQEBAQEBAQEBAQEBAQEBAQEBAQEBAQEBAQEBAQEBA4IN5jc41zBb3pqODJv/3lzbNPjV7nZeqcOjby8J/e6TDZ+9wkpLGMvMfJpLayAOaR4tdxafgqzsm1eiZmPKY4TH28p4Keoejad09fTWZmOfPP28+b6FYZXAZ61jkx4ZDPE1v1UTQ5pa0abXMqXlp0q5tVyadu/t7TFrTs1TnGcZrM+MeGY8uEPlfU/SaV1RPR02riJmv6bR/qj9Ue/wCZpZrW3lmc+IGANe98QDi5rSeFK6FfZdn3F60r1Wi8Y4z5+/yn2Pjb7sTOIjpnw9nlnmwkF1BbtbbsjM5IdINwoSeLhVdmnbSY6/mnHDj9uPvRWKTf55npxw/cwf1ZnOEhL9KHTcwkakhzdQ6i6K6q6+FIxGPtwTExHH/P/JlBcWuxttHVsjXENa5vpLOVPiuXbS9dsTWsdE85jnE+Zs1zjqnnP2+9jZX9/DkjPZzEio3OY4/pvZq30/vC1jXHVHXGbVj9X5/f4t89GuP4bc/+L4/sl0HeUcF5ioO5o42NfcOFvlbdw9AuGCodpwDuP2roicZrw4N+n6lotXPHy5x9v2OctsiZpo2NAaHx1drUhwrtbuHFc2ys69VunhP6vjLk3dv01mZnOJ4e7xbXFW08t61tu0vY0OM8cTQXbQ2hcA7QnbpqvA9Q7mnTP15rF+HRNs9PHhxmPm58/L3L9lq2bLxWsWtPPhx4cc8J4ckcsdoIbzWR5eD9MHHRp+Ubhrxb4c16Wvbu/wBuk9PDHXzmOWazWzGtteZ4T/p5ef8AF8PJLjbGa4dFq1kbW75HP5hlA4Aa1dr5rz/U+8pqied5n9HTPK3h1eUfg17TtbbtkxHLjPwjjOPPh4J2WtnNLEwStETeowmlHbRuLZCA2pA08yvL+pv0xNZpm2azz8ZxmsceHv8A0+LT6Wq1sRb5YzGeXDji2Me7hz8GokiuPqXS9TawlzT6vy6baVFG8F9pr7iJxEc559PHw/Y5ItXp6ccWqiJkF1btjDIzTdJIS51a+onTUnlyWvTOcfb4vSvMV6LzObeUcvZ7o8/FPjorKB8jImvDgyvVfSu0UJOnCpKrGuazGPt/h7GPd7dmyItaYxnlHm9jv5J7gshmLHMYASWgjQ1fqeGg0U2ivH9yLdt0U6rRwn2/clt3NFzO4SPc6MhrIyAAdzRoyvw8Vh3EzNOnPTnnw5cMsttZ6K8I4+PunxbrC5GTD5OLIWhdHM146pbU7mu9L2kDkQTVc8WjdnXE8IiefHPx81e07i1NlbZ4R+T9C4u4nu29KGV7Yo9j4HPbuaSG7ian+PdprwXg5xOH3VePJO2AS3xeyJkgio0Nc+jnB9A80OnD7dFSKwthr8hd2kGUlt2HquFWOdGKyl5aQ3dStADR3lxVse1E82zsLsMdDePeXRk+nQtk3BoqJh/O4bfirzGI4pjhxa25yttNeshLnF7S4yMcB6errSmu0imumqmuM+1nOziybb4/a66ha4Sxx0kA0cDrXj5gcE6MyrPsc1mO28NnYZpLpjm3AbrdgtZIK1DSN3zajnxW+vZNMx4eLi2+nU28bRx83y/uHsfuuDFyXXbzWZFzI90zidszG1oaRHifgt7+pfL00iIq4+29DpN87LfJ5fvl8SyP1cN1J/UWyNvCf1GTAh9fMHVeVe02nMvqqUpqrERGI8IhrZJHSOq77B4IytaZ5sUQIJbW6ubS5iurWZ9vcwuD4Z4nFj2OHBzXDUFRMZ4SPpcHv7nbu0Zad3YTFd2Rxt2MuL+ANuQ3/wDjR0P4Lj/oaxOaTNPcv9TzZn3V9tAKt9rsZ1PE3Epb/wAu1P6bZ/8AqT9x1x5A9+Z7Jgbgezu38Q4AtErbXryAcvVIU/os/qtafin6nsabM++Purl2mOfuGe3hOnQswy1ZThT9INP4q9Oy1V5V/aidlpcfc5TK3chkur24uJDxfLNI933ucV0xWI5Qplte0+++6+1MrDksLkJoZYnB0kBe50MrQdWSRklrmu4LPbprsjFoTFph1nvlhcQ3LYju7BwC2xHeFi3Itt2CjIrkUFwwU0+Yg/Gqw7K9sTS3Ok4/ctsjxfNF2KCAgIPoFzhIX2Vo60htYSOzzkLt0sIkL3tuXtc9lCNsxFAJOQXhU7mYtMWm0/8A7npjjy+WOH/D7HRNOHD+VFj+wMRFBMcrkHzZWHDvzf8ARLZhjJhdEJYwbt25ocI3CVzQzh6Qaq231TZMx9OuKTt+n1zx45xPy8+fyxOefHGERqjxnjjOFvuTsnEXT2GwvobXJxdv2mUGKZA4MkZHaMknc6YHa2V/qfTaa8zUrLtPUdlY+as2pO61OrPLNpiOH8scIWvqieU8enP4NP3xgO2MXju3psReyT3N/jori6jdA+MPLpJWmfc57wCSzbsA5V5rr9O7rftvtjZXEVvMRxz4V4cvbnPwZ7aViIx5ORXqshAQEBAQEBAQEBAQEBAQEBAQEBAQEBAQEBAQEBAQEBAQEBAQEBAQEBAQEBAQEBAQEBAQEBAQEBAQEBAQEBAQEBAQEBAQEBAQEBAQEBAQXbLKXFr6P8SHnG79yzvrizs7bvr6uHOvk29reQyyMns5nQXTDuZtJa9pHMELCYtXnyerXbq3xw4W8nSWnfF0JT/WoPqqgD6iLbHJUH5ngDa800roVfRedcYpjGfHj/k+e9T/ALd1brTf9N/Zy+MOmtcp2pfOe2C6L4XlvTZIB1Wj8zXMqw18C0ro19x3lq/7eIv48efljhL5XvPSY7W0zbqmnDptHH39XL4PLvHxs6c8by6Fpe6GZo2EkULgWlev6Z3tr517IxticzmfN5O2Oj9M9VLcM4+2MIgJhAD02SGtSW+n5tSaFenumMT0zMTEx7cT5eeJc3Dq54e27aOO11YiDuY5o3hxGnClVTd21t0/NwnwmJnh71rW4cuP4Oi7RbbZCzyGD3CSG+hLoQ8k0mg1FQfu+xWibxMxMcvHz/xd3azac0nhnjH73P8A9Mu4r19vDJCWRsEkcQezk3WMk08xrzWEd/r2dv1Xi9aW+XlOY8PDw9qn0s26ZxN+OZzw8/8Aqjy+COM3onjmZsibto6Iuq9pp/KqT2+rEVtXhEZz4e7j4e/xc+a1icTPVnhMMjOA/Y52rh6RyNOflRTSL2iL0tHRwzXxiPxZRThlYa6/uLy1uDcOidC8Dc00jNAGguoKCm1c09to0aba4r18LdUfxTH6uOfw8MuqvcWmfbOMWnh0z/lzXcq2VlwLoiFsjnCn0jgYwWNFNrW6hxpuPLVeH6VqtfFI6+mOUbInM5zztjjHh8GnexMW6vl6s86THTwxy8vPy4tSZ5pJZWSNax0hc9txuq800I2HSvOq+up21aWikTPR0/pxwj3T+xz26Zp1cbWzx/z+0oooZAXtJaYnAVa5vqJPzbuXDhRa33UmYi0xmc4x+9W14xExnq+3IuMbA+Vr2PazazadlHNcK6B4Bp6fNc9O6zeYxPDlwn3cvL2tK9xatemeOZz7vc82Wxkks2R7Gt2vIaNHCvifuW87Ipi0z8OfwiFJm2IvM5zwLmxktmQmJhMrqFr5CNobUmo3fH8qae4rsnFZibR+qOePY0reZ/XmKzHlz+3m2NnkOhG5vQjdcSnV7hv2jgKNNQK8yvD7303r2TNbXrrx/N0x1fnb3Qad/wBOJxWsz5zGfu8H2L2yyUl5gmF0r3mwkdDLFudUQgVbUgeo7ToPJcVq8I459vnMc5fWek7fqaYn+Xh+78G4zHcnUuRbW7mHbJLG5x0c50WooNN24V4VUUs77WhjELpvSlD2OuXNEv1ADC5wd6SwVpuABFCeOqvFVZvhj3MI2QRmCgmuGujNxJuqHBoLQXCoqXUAK0pPgw22zyUbO5ZebLjcyOfY1sm4EuG30PqfzVpQqZrFWmrp8W36AeHsLiI46xbW0a15PEk+J00KztfydHXHg5bJXE148MJFwWDaWyDphvq0a0eNefisrcXPa0zzT4rG3VhZzAuex2kcoB3EH4ni3b4Ka1wrycr3/wBlYfudvVvY/wBZlGtu4mgPFQDu3j5h5FThXrmOMPh3cntdmMYx9zYO/qFowBzwxp6rK14t50pyVZq2pvieEuLILXFrgQ4cQdCFVu8RIgICAgICAg+q9x7sj/t07SvSKvw2YvLAvJ1DJg6QD8AuHXw7i0edYlpP6YfKl3MxAQEHcN7ywzbRsZ6u5vakmEPo/wDi3TmQc/k2n5vwXiz6fsm2eH/8j6n/AC9OPvb/AFIx/wAuHbZPFzX81r2fa3lzjb1+GtreW4/p8U1s6FtsLhzHZTc24Ns9wqTTa3h8oXjad0Ui3c2rW9fq2nHXMWz1dP8A2/09cffPPnLe1c/LE44eX7XEnvLDO7gkyA6v07+3BiR6PV9T9ALbhX5OoPm8F7X/AI/Z9KKcM/X6/wDl6+r78MPqRnP+nH4NX3Fk8Lk8BgHw3ErMrjLJuOurF8PoLY5ZZGzMnDqEESAbS2tV09pp2a9uzMR0Xv1ROePGKxiY+HPKl7RMR5w5tegzEBAQEBAQEBAQEBAQEBAQEBAQEBAQEBAQEBAQEBAQEBAQEBAQEBAQEBAQEBAQEBAQEBAQEBAQEBAQEBAQEBAQEBAQEBAQEBAQEBAQEBAQegkGoNCOBCC7Bl7hg2ygSs8+P3rK2qJ9ju1d/evC3zQuMuLKc1Y/pv8AB2n3FUxarsjdp2+yfa2dnnM3YCkU5ki/gk9Yp5E6ro195aJzPze95Xef292+7j04nzrwbe074ZUMvLYxt5uiJIr4lp/cu7+vi0TE5jPxh873f9r3iI+nMcPN1eK7g7TubNrX3TOo4nfVxjeyny0a7j9i8juu47qdkTqnl9vtmZU1eh016ZndFuv/AEx1flOY/wClfx30dn3DjslZyQFnWYX/AE+8VDjR29pJ5Er2fS+73THRsrfj4zify+0PKtfpvWImJjl48P8Aq5KncuAu7LM5HbIIbd88vTqAajdWlfLcF7Ne8pa80/jpicY8POPNn3E9Mx1Vzn2tWIrmJnWjex0w9Jc2NtXEjQOJP4rpm0X8/uc3VW04mJx7/wAnlq67c8B7DscPWXAs2kaEU/M08lja9ImZzWJ/H4wturSI4Tx+/P7pjxXLe4uazw9TowSt3NY8Fw3M1qQPuXHtponGyK9d68OHCcTzjj4exWt8U6M/LM8fL2fH2qkME7Ll81xIC13qja0Hb6hTidV6O21opNojq8oTs2UmkVrHHxlY+kh6kzp42l7nA6tILdvjVY7N0zFYpPV1eMecfkztsvXFYzGP2rYsXNhMt2wm3uWv6GzwZwJBJq3cdSvDv6jWt/papj5Z+bObYmeeJjxaRqmtYtMTGYnHLn5+5k6FkbGRRtjke528ujruLnD5aminXP1bztva1Yrwjq8Y/mmPD2eKmyJ4UiYtPDjH5IIn9CSR0jmyNILQHGlK/mNKat5L0Ns12YjTbpvw5RmceXsz4zzUraP5c/b7SNuW3TiWTdUQtAaHODw0N4NAOh+C5tWmdETEx8t549ETHH/i5/Fps+pmJtnhHDq8vZlJE2sO+YOZEX7a6bq+FCeKpvnExSPnv754fdE8PxZ1p4z+n2O39ps9Fju532ElYsdkmmFjZPU7qA1iNRQV4j7VXZS9qRExGY/lr0x+PF7Po3c1pumsT8t/tD6Pd423jmBtnloJbJAwBrpA7Vpc4H1fLxK45xD6aaqDqTW5dNL9Q9tIup0gyjx6g1oFNArdceDOaZa+K2u5p/1iYIjGBbQAl8UlHb3UJ0pwIqs+ucqRphsHwiYdWzcBJGJKRho3NkNHlvk3QqJjPFtjyY3LzCzeCSyd46geaklzRtePDa7+xJiETbDXX0UTnGRp3Syub63Da1jwfUQf5lPSztLNj7tlu8gOm3u/UY4lxArrw4qYhGZaK+iljt2vM+wFzukaOLqgkCjRTQ+JSVGlYy5t7yZzpDHK/UNeKhzTwaaHxTCrTdwdmdv5mMyXdu2O6dobmJnSkGmmnB1CFGMr122q+T5328zuLrLE0XtrSoliHqAHiw6qs1ddN9ZcwQQSCKEaEHiqtniAgICAgIPqeHLbz/bd3FASXPxWftLpo/hE7Gx1/Fy4b8O5rPnWV4/S+WLuUEBAQEF//UGf/pv9L/qd3/TOH0PXl6FPDpbtlPsWH9Lq6/qdFev+bEZ+/mnrnGM8FBboEBAQEBAQEBAQEBAQEBAQEBAQEBAQEBAQEBAQEBAQEBAQEBAQEBAQEBAQEBAQEBAQEBAQEBAQEBAQEBAQEBAQEBB48kMcRxAJQfcsh7f9nDuK/wABL2tPjcNbYlt7/rL6i82RTf05l0HydUutnMdO7pbBqagDVWwl84tezMrlrHtaLHY+KO6zUd69t0bg0lbaTOEss7X0ZbsgYw1IOrRu4qMIYd09lw9v4XFXzspBkpcu6d1u+wBksxDA7pu/zDtjjL1Pmj6egoa6pMDp+3u28Q3sLAZZvZs3dWRyuRvrW6MM16x0cdsYBE1otjsa5/Wdq4clOEtT3B7fWI727kxmDylpF2/hJgDk8hcNZGxryGti3sDnSva8ln6bT8pPBRhCkz2z7ndmcninG0jkxNrHkLy7fcNFr9FMY+ncsmFQ+NzZmu01pyromDDx/tt3CM6zEsltJGSWP9WblWzj6EY8NJN06YgFrG0LSC3du0pVMGEPeHaEXbUWIacgzI3OTtTfGW1busxC6RzIujOSHSk9N2+rG7DpqaqJgXcV7V9yZO0xk8NxYRS5uF0+Fsp7kR3F5se9jo4WEU37oyKOIBNADVTgwksuxTl+3u1I8XEGZ7OZDJ2krpnuYwi0bC6NpBqGbd7+SYThqML2R3Bm7Kwu8bEyZmRv3Yy2YZAx3XZC2d5fuoGxtjdUuJ8UwhH3D2tdYSO0nde2WRsr3qC3vMfOJ4i6EgSMdUMe1zdw+ZuoNRVRMDSoCAgICCWK7uIvkeQPDiFWaxPNrr3XpylaZlSdJYw7xI0VJ1eTqr38/wAUZSi5sZNK7T4OCjptDWN+m3sWLaaaCRslrcOY5hDhseRwNeRV67rVnhmFbdrr2fy2fQPdfMZez70ldaTUtrm2trhsbmhzaviAJ18SF6ned5el8Z4YiYeD23o2nfr6rV+bMxn3S5e370y0VerDFPXhUFtPhRckd3xzjj5xMwpt/tnTP6eqv4/m2ln7jRMaWXuL+oaaUc2Utc2n8JofuWGy2Z6qWmlvHlMT78/vYU/tyteEz1x7cxMfGJ/Ylt/cDDfVb7myufpzX9ON7Q7XhqQV1z3+6a4i0Z9tf3TE/i45/tm3Vz+Xy8fvxKR3fWDDd0Ml4yUOJaOmym06bSan9i1r3/VHRtrW1PZmPwV/+u7K8azHUwf3/jpY3MmMr97Q0yOiDnjaKDa4mootNW7tqX6q9VeOcRPCffEYhWfQ+58ZrPLnPl7cJIPcDEhjYZ5bmSGPWIGNp2u8gTw8qrk2W01ta+ulc2j2x+Upj0TubRFbTWKx8cfggf37iWyb2wSzUBHqAZWvkDot473GuKR8vt5z+KKf27tzmZrMfFr5u8sa+tce+Yk1rJJX7vBT/wCQmIxXh58Ib6/QN1eWzHuhF/ridjOnb2EUbB8oqdPuoq29QtnMZj4tv/rcWnN72mVC47nzc79wkERGg2ClAq29T2YxE4j7eb0NPoeikfp6verxZjMRXkN6Lp/Xt5GSxkuNA6NwcPxC5r9ze3CZl36+x105VrX4P0/ge47jL2Fpm4nukbfdNzJAfke6jZK05tINeRCzrHi4dkdNph1sl9aC3bGXgzuG+J7iOi+uhoKaGq0iUTaFJs0MgrIduj2Ofu1idwko0ilP2KZVyq3WRhto5WsDnhtGNkYDU11FafDQqM4Umxb37LyHdchrXN2h7TpqRWvlXRMGcqV3PDM4tDtsbA2rSfSSTUbhqpVmVSS8kt5CI3FxNOqAdG18AUhXLc53EfWRR3ti1sj9jWmL8rm+LfMLSa5XtDkpnV9MrQHREtFfmBb8VXDJBIWFuhBdwNfCnJMIy19w2LbUV3AaePHgg5bPdkdu5bfL0zbXB168WhJ/mHByia5aU3Wq+a5zszMYpzn9M3FqNRPGK0H8w4hUmuHXr3Vt72hVWwgICAg+qe1ZN97Ye5+Fr6v6fb5GNvE1tZCXU+wALh7nht129sx97SvKYfK13MxAQEBAQEBAQEBAQEBAQEBAQEBAQEBAQEBAQEBAQEBAQEBAQEBAQEBAQEBAQEBAQEBAQEBAQEBAQEBAQEBAQEBAQEBAQEBAQYvBLHAcSCkD7/cd2YaPvv8A1Ldd62lz2b9DBFc9sxzXVxLchmPjt5LX6N0fQbvmafUXUb83FWS0nt5ksZcf6OjjumMbgsV3FNm43hz4YIJnylrbvaN5hkbK0P6dX0Pp1Qc339a3E/bOJvsZNi5e0cdPLj7OHFOuiIbucfUS9f61rZ3Pla2odqKNpookls8JknXPtt2/jMX3na9s5HHZHIz30c93dWrzHcdDoPAt45OpTpPOv71KGxyHcHZWVz/duRwd7jLLNzvx4xeWzFsG20scUJZkbiCJ0UzIpp5mtkG5ldtaalEq3dHd3bt5fd2S2+UjuW3/AGti8fazNjMPXurd1p1o2xBrWsI6LztoAKJkXu0sjh7tsFw+6gdjcV2S6xzYuRL9G2We9cxtvdmAdcAmVrmGH1b9vKqDj/ci2v5bTB5SOfHT9tdGTG4IYp05hhbaP6k0TxdNbP1N9x1HOf8ANuUSiXWWFpg4We1/cOTzttjbfC2DLy8tJep9TJHb5K4mb9K1rHNldIWllNw2nU6KUqnbnfXb0WQ7KyF7ctthbZ7L3uSiAc420N90hG9waNW8flqaApkRY24weA7e7fw0HeFtb5i1z09/PlceyS5htWPs2RQSVcxnUYXspJQGgPA0IQaj3Fue3Z8VjHh2Il7sM839SuO32Ojsn2m1vRMrdscX1Bk3n9JoG2m7VRKJcGoBAQEBAQEBB44kNJGhohD6N70TStz+Gma8tdNhLFzgDpXa5dXexE2j/hhzdjstWs4n+KXBjIXQ4uB+IXF0Q9GO72R4shkpPzMafhon04XjvLeMQy/qI5xD71HQn+r86n9Qj/8AKP3p0T5p/qq/yn18P/lH7wnRPmf1NP5T66L/AMo/eE6Z80f1Nf5Xn17OUX4qelH9THk8N+eUYH2p0Kz3M+UMDfTHhtHwCnphWe5swdczu4vI+GinphSd1p8UZc48ST8SpZzOX37/AG2dzMmx2Q7blcW3Fq8Xtmabg6N/pewjydQj4rSs8GGyOL6/kGWjR1ZT+mGEFtOJBqB6eBrxVbSylp7tjpCXbDSTQjWrQBpIPOlKopL17mljXGPaSA4BpoQKUqVaIRLVb3NaQ4uA20cXeoGun4cQiuXo2Ni5DQDcDrXia+KkQOFJTJWgcTr+5MIXbDI3kUjOnP0rdrqvH5NreOhVoIlp7+8ZcX1xctFGyPc4MPHUoiZUZ5SeHhpTxRVUlc6v/bREKz5Ka80FeWbQ/cfAhBzGb7Rw+R3StH01ydepGBtJ/maomsS217pr7nB5btvJY1xMjOrCOE0eo+0clnNZh103Vs1aq2EBB9O/28ZG2i9wXYW7fss+5bC6xMpOg3TM3R/i2g+K4u/rP0+qOdZiV9c8XzrJ4y6xWTu8XdtLLqwmktpmnQh8Tiw/sXXW0WjMeKkxhWVgQEBAQEBAQEBAQEBAQEBAQEBAQEBAQEBAQEBAQEBAQEBAQEBAQEBAQEBAQEBAQEBAQEBAQEBAQEBAQEBAQEBAQEBAQEBAQEG9uOw+87bCf1yfC3cWJ2NlN26MhrYpDRkjm/O1jj8riKHxTAv9k4L3JMn9e7RsLx5hMluLu3YHMk3NpLAGv9M1WH1RgO8wpgZum9xe/X/0+3tpL6LGkzOsbO3htLaB8hEZe6KFsELXvI21d6jwQcvd2F9Z30thd28sF9DIYZrWRjmytkBoWFhG7dXkoGzz3Zfdnb8MM2cxNxj4Z3FkUkzKNLwNxYSK7Xga7XUPkmB7c9kd322CZnrjD3UWHe1kjb1zCGdOQ0ZIR8zWPOjXEUPIpgbLs7G+5Npa3HcPbFjdOsenJBdzshZNBNEyj5o3wyh7Z2MoHOGx1FMDUZ/urO9wOgdlLkSxWrXNtLaKOK3t4WvO53ShhbHGzcdTRuqgUrvJX95DaQXU75orCL6eyY41EURe6TYzy3vc77UFZAQEBAQEBAQEBAQeP+R3wKD6H71mmfwsJ+aLCWLXHl8ruC6+8/VH/DDj7P8ATP8AxS+erkdggICAgICAgICAg6HsHueftnu3H5eNxEcUmy4a380UnpePuNVNZUvGYfqaWWe7c26G1zJmVAYdocxw3Nc4farTXi485KyuiJO3fuaTsqDQ6fgrYQqtkdHK9pO5jdC4ipHwSEK8ULppiyMF7H19HgPFMIQTx9IFhBafOvJThCsZdNanmCiqtLKNSeeqklUkk5ohVmmqaohWknrVBVkm5clIqyTKBWkmQVpJuR1HMFBzuV7bsLol8IFvMdatHpJ8wqzXLopvtHPi5W+xV7ZuPVZVnKRurSs5jDrpsi3JTUNE9je3Vhe299ZyGK7tZWT28o4tkjcHNP3hRMRMYkiX1z3E7eZ7iYdnub2nB1rx7Gx93YaEbpre6jaAbhsY9To3gakfHxpwaL/Sn6V/+WfZ5NLR1cYfHKitOY0IXoMwkDjogu4nB5rMTi3xNhcX8zjQMtonyn/wg0VbXisZmcERMvoVh/t+7vbbNve573H9p2RFQ/KXDWykeULCT95XJbvqZxSJvPsXjXPini9mO1Mm8WfbvuHichlnCkdlM2S3Ej+TGSOqCSeCie7tXjaloj709EeEvnncfbeb7bzE+Hzdo+yyFuf1IX8wflc1w0c13IhdevZW8ZrOYZzGGsVwQEBAQEBAQEBAQEBAQEBAQEBAQEBAQEBAQEBAQEBAQEBAQEBAQEBAQEBAQEBAQEBAQEBAQEBAQEBAQEBAQEBAQKVNBqeQQfVPb26/qlx3HcjIXV/7gZTD5G2dY38Wy1lj6X61Zw973yst4yY43xtbuA10Uwldw8XZbu3ewYe98jPiL6yEtzhY7MOdHJZT3T5YZr14aXWxdcNcN8Ye4sFS0aFSKXuPHmbXszKRZOGO2yd93lkXZ6K2/wAHrRW0b4GNPOMdeRzK+NUJbfHMjuvej28u739S+usPi7y5LxVz7uKzeYHvrxc7pRFByXY8r8j2b31FlZHSWsgxd7O+Qk/5t2SZGZNfzuimlB50qg6ozXE/+4PvGzuCTYzQZywuYnaMFjb2MohYRwDI2wxlvhQINVk72/se9fa5uMe9otMZg5MexlQOpczGS4oB/wCZK94f480HJZz+iYv3MyIktmXWDss3OJLSpDJLSO7cHR1aQaGMUFCo8UO+sva3t6DuOy7dybATlM9fPt7ovcx39ExcDpRtdwDbovpv2mgbUKcJwo5XtvtbJ/6fZjrbD3fcdxlhazYHty9m6VzYObva6SS46nRexzXMdJ/CdxFQkwJ8n2z2rkMbhr+C1w7Z/wDUttiLpmCku32z7W4bv6czrj53t2ECSM+oFJEkNp2BPmc3i8VhsNDl8ZkTj7DHZu6uIYruyhklbLI2cysjF2+Ta31Oa1rKbRWpQfL+48fLju4MjYyWEuLfb3EjP6dO/qSwDdVsTpKN3lraeqmvFVlDXICAgICAgIPQ0ucGgVLiAB8UH0H31e3/AF50B/8AC2FnCR8I93/rLs77/uY9kOPsv+3nzmXz1cbsEBAQEBAQEBAQEBB+lfaDuOLL9lQRyOJvLD/KTVOtGCsb9f5VpEuLZXEusuLh5a4E68AQeQ8PirM5UzI4Ea0Fa0rVFZbjtm/xtvNIJ3dOdw2NqKhwJ8uatVekwrd4X1tLNsidudGdj9aioFat/YUlF5cpJIKKGSC7Do445HfLM0ub8A4t/cg+h4v237ft+22ZbuO6khdJEJnhrwxsbXCrRwO5yl0V1RjMvn3cGMxsMIyGGunXmLc/pu6g2zQvOobI3zHBySxtEeDm5JfNQoqyzUPFSKzpi5wa0FznaADUkqBsb7t+7smsZdCR97I0SfRwML3MaeBkd8or4KZqOcuJJI3lj2uY4fleCD9xUJVZLg6olVklDgQdQeIKhMNNe4i2kJfD+k/wHylVmropvmObTz2k8BpI3Tk4cFSYdVbxPJsO2O7O4u1sozKYG+ksb1ooXsNWvb/BIw+l7fIhZbNVbxi0ZheJmOTvpvevB5YdXujsHDZW+Pz3sO+0keeZf061JXLHaWr+i9oj71/qRPOGEfu72TZ0fi/bTDw3LTVstzJLcgf91wCn+lvPPZb8jrjwhVyv+4D3KvLc2lhdwYKyIoLfEwR2wA4U3gF/DzU17HVE5mOqfbxROyXz++v7/IXDrm/uZby4caumne6R5+1xK64iI4QplB58xqDzBUj7Bmb6Tv8A9kBmr53W7m7GuI7S6u3ayTY65IEZeeLixxGvkfFefSv0t/TH6b/nDSeNfc+Pr0GYgICAgICAgICAgICAgICAgICAgICAgICAgICAgICAgICAgICAgICAgICAgICAgICAgICAgICAgICAgICAgICAg9a5zXNc0lr2kOa4GhBBqCCg7S692M9P9bcssMbbZzJwPtsj3Bb25ZfTRyt2ymu8xMfK3SR7Iw52vipyZVcf7iX1vj8fZ3uJxeXdiGmPE3eQt3yTW8e8yCOrJI2yxte4ua2VrgK+GiZMsLH3Ezcb8oMpDa563zNy2+yFrk2OkjddtLttw0xOiex9Hub6XULTQiiZMqF/3h3Be90N7nfc9LMxzRT288LRG2E24aIGxMHpayJrGta3hQKBd7g7+yOYxs+OZj7DFWl7cNvckzHQuh+quGBwY+Xc+SgZvcWsZtaCSaKcmVq+90c/eWNzE+1sY8pf2jcfkc9HC5uQuLVrWs6ckm8sq9jGte9rA5wFCeNWTLHDe5udxVjj4I7SxurzDNezB5W5hMl3YtkcX0hdvaw7HuLo+ox2wmoTJly9tE26vI4p7hsDZ5A2W7n3uYzefVJJsD3kCtTQEqB2fd3uBenvLD5PB5F9wO1rKyx2KyD2U6otItskpikHySyOf6XipadVORV/+5uat77F3WHsMdhG4m6dfwW1hblsUlxI3Y983VfK94cz0bN20N0ATJljce5OVda2tlZY/H4zHWWRhy9vZWkL2xi7gBAeS+R73B4dRwJ4AAUomTKK07/vY3ZEX+LxuXt8jfPyj7a+ge5kV3ISXPidHJFIGmtCwuLSAKhMmWlzmayWczF3mMnL1r++kMtxIAGguOgDWt0a1oAAA4BQKKAgICAgICC1iWh+WsWHg65hB+BkaFan6oVvyl2Hvc5zvc7MggjZ0WNr4NhYAujvZ/3Zc/Zf9qHCrldQgICAgICAgICAgIO79ne4jiu6RaSP222Tb0XA8Oo2pjP36farVlhvrmM+T7vNLudXUfuWjjVjMAKVUoQPmNdwJa7xBoUFGe7jbIyJxO+Xds0Ou0VOvBFUEkyGVnHZ21tmfTZGyZkbEP6jYXOLHMcaVLHt19VNQpTW3ml727+u+43QRmJtpY2gpBasJIrSm5x5mmgRbZsmznLS9It8jEXfpyWxJbyLmPaWn7EhSGmluPNQhUluES6bsXEyXOWxuQEfVto5ZG3JGvTe0bmF3kVesEQ+sl4BJA1PE+K0XfJfcls9vfMZfSNurK7DnWd4WtEsL2nVhc35m+RWdlXzd8yzWwgfMoWwhfMmUxCF8gIIOoPEFQtENfPaRu1j9J8OSrMN67J8VN8b2GjhRVbROWKJEBAQfVfY4C7xHuJh5HUhu+3Zp9v89sS5p+zcuHvOE0t/r/Npr8Xylpq0HxC7mb1AQEBAQEBAQEBAQEBAQEBAQEBAQEBAQEBAQEBAQEBAQEBAQEBAQEBAQEBAQEBAQEBAQEBAQEBAQEBAQEBAQEBAQEBAQEBAQEBAQEBAQEBAQEBAQEBBnBM6CaOdnzQvbI34sIcP2KYnEomMu/8Ae+BsvdttnIfVZ52wtruCTkSGBjh9lB966+9j5+r+aHJ2U/J0+NZmHz1cbsEBAQEBAQeVHig9QEBAQZwzSQTRzROLZYnB7HDiHNNQiJjL9KYHNx5jCWeSjOs8TTIOYeBRw+9bRLzrRicLEkvJSozx2MyGTuRDaW8s7GlvXfE0O2NJ4mpCmIIiZbb3Anwto2xxOLaC23ZvnkIo/cdKOr+bmVM+S+zHKHCzXAUMlKa4PioFKW4QVX3bmtc0Oo19A4eNDUIKUtx5olUkuPNEr/bvduUwN4ZrIh7JaNlt31LXjlw5+amLYS+i2fuXE3Gz3+XtmWIYB9JbiTfLM7WtGcWjzK0i3mZfK8v3BPe4psU7qvlvJrtreOwPABA+JWUzwTWvFoHzKuWmELptR4VFfgoWiH2vsSx9hO4LKG1yRFlk6Uc2aR8JJ50f8hWvyzyVrGObvcN/t+9t/wCqz3MUb7yyaGiKN8vUjqRUkFv3KcRC8UzPNxXuh/t5ectajsuJodcMkdLZSP2tHToascfGvNVmmeRxicc3xfuLsvunt2UxZvGT2grQSPbWM/B4q0rOazDWsw56SBvFpp5KmGsShIIOqhZ4gIPqfsExxvu83/lZ2xkNx+LQAuLvuVf+OGmvx9z5VH8jfgP2LtlmyQEBAQEBAQEBAQEBAQEBAQEBAQEBAQEBAQEBAQEBAQEBAQEBAQEBAQEBAQEBAQEBAQEBAQEBAQEBAQEBAQEBAQEBAQEBAQEBAQEBAQEBAQEBAQEBAQEH0ftW+xXeHa0fZOZuWWWWsHOk7ZyUxow7/mtZDyDuX/Bduq0bKdFuccv3OPbWdd+uvGJ/VH7XG9w9q9wdu3brXMWUlrI00a9wrG8eLJB6XBc2zVak4tDo17a3jNZaqo8Vm0KjxQW7DEZXISCOwsp7t50DYY3v4/3QVatJnlCtrRHOXX4/2Z70miFxkmW+Es+Lp8jM2Kg/uVLl0V7O/Oflj2ue3d05R80+xZ/097RYb/8AavcNznLlvzW+Li2RV8Oq/wDtVvp6a87dXuR9TdblWK+9ie+PbiyG3FdkRTFurZsjcPlcT5tGij62uOVPvPo7J53+4Puh2/L6LjsbEOhPztjD2Op5OHBP6mv8lT+mt/PZPbY/2q7vcLbHmXtLOS6QRTv61jI88G7zqyv2K0V1bOEfJb8ETbbr4z89fxcT3F27l+3srLi8rAYLuLWnFr2H5Xsd+Zp8Vy7Nc0nEunXsi8Zjk1qouICD6h7PZ4iG8w0jvl/zFvXwOjwPwK0pLk7mvi+iSS81dyPpXal5F2l2p/VMkW9C9cJWRt/xfUKNAB41Gvkr+DopPTGZfLu7O4G5nN3WRbH0o5neiPmABQV81WZYWtmcuemn81CqjLceaCnLcIlV3SSv2M1dRzqeTWlx/AIOz7e9scnl2RvZE6R1GNcyu1rppWCXa535WRREOeeJJoFbpXrSZVu6PbO+xLXPmBbI8VhBdDAx9NP02Sv6hb5uoVEwmazD51dtuLaV0M7DHK35mO0KpKYhTfMoWiEL5kWiELpVC0QjLyUWwxOvFFoq7/2196O4uxI5rW3jZf42Z282sxI2O8WOHCvgrRfB0eTd5H/c13xLmv6jZwWtvG2MxMt3sMgDSak7iQa6KZ2Ea55zPFVz/wDuL7lzuMmsMhjbN7JQWlwa7n5EkJG1FtOfF8nc8ucTwqSafFZN4hiSCgwLfBQlig+r+wleh7gbfn/0xd7aceOtFw97zp/xw01+PufJ2fI34BdzN6gICAgICAgICAgICAgICAgICAgICAgICAgICAgICAgICAgICAgICAgICAgICAgICAgICAgICAgICAgICAgICAgICAgICAgICAgICAgICAgICAgICAgICDssH7t96Yq0bYvuI8nj2ijbTIRi4aAOQc71U+1dNO7vWMc49rmv2tLTnlPsXne6OCmAN12Ph5JOLnsD4gT40arf1NZ50qr/AE1vC9mX/wB2rS3Idjuz8LaSjhI6Eyn8aJ/VxHKtT+lmedrKl97z+4NzGYYL9mOh4COxhjgAHhUCqi3ebJ8ce5Nez1x4Z97kb/J5LIymXIXc13KeL55HSH/xErmtaZ5y6K1iOSsoWEBApVB9Oxlw/v8A7Du8ReHrdz9sRG7xVydZJ7Nv+JA48XFvL7F3Vn6uuYn9VeXucVo+lsiY/Tbn73zEGor4rhdogINl23ln4nN2l+35Yn0kHix3pd+BU1nEqbK9VZh9ynuiYi+AhxI3RE/Kaira05Ld5bLNdzZTKx27b6QEW0YYyNlQwGmpAUzOUzMy1FvBd395FZ2cTp7qdwZDEwVLnFVRENzne0rbBvFjfST5DN7Q+exsG1ZAHagSSkOq7yAUrzXHPm4e/kMc72GN8NDpHL84+Og/YoVa6W481CcNt2XHa3ObYJ6uYwO6sbRVxgkY6KVzW8zG1++ngFaqYh+tu2LGCzwtoyIxuc6KMyzQ0LJHNY1nUaRycGgq0uukYhJn7GG8xVzDI0uBjcfS1j3aCujXgtd8DxSE2jMPxf39Ba22Xc23cwMoNrIqiF0bxvjlha6pax4OrPyuqFndhWHKOlVGsVRl5KLRVjXxULxV5vHLX4ItFUjbW9kFY4HuB4ENNFSdkRzl0a+122/TWZ+CZmDy8n/w5aDzcQFnPcU83ZT0furfwSmHa+VPEMFf5v8Agqz3VHTX+3+6nwiPizHaWQPGSMfeVX+rq2j+2+486sv9IX3/AJ8X3OUf1dfKVv8A61v/AJq/iHtC9/8A1EX3OT+rr5Sf/Wt/81fxYO7RyA4Sxn70/q6qT/bm/wA6oj2plf8A2Z/73/BWjuaMregdzHhE/F9C9g7K4su/pMZkGbLHuDH3eJlkr6Q6dlWV+Lm0+1c3e7azrzE8azEsLemdxrzNqzh81yvbObxGQusde2krLixlfBMNpoHRktr8DSoXbTbW0ZiXHPa7YjPTOPc1xDm/MCPjotGExh4gEgIAId8uvjTVB4CDwNUHqAgICAgICAgICAgICAgICAgICAgICAgICAgICAgICAgICAgICAgICAgICAgICAgICAgICAgICAgICAgICAgICAgICAgICAgICAgICAgICAgICAgICAgICAgICDqPbHNuw3fmGvK0hfO22uByMVx+k4H/AJqrftr9OyJYdzTq1zCn3zhRhO8cxi2ikdtdSCIf+zed7P8AwuCrvp03mFtN+qkT7GjWTUQEH1TsvNG9wEUbzWa0/Rd4loHpP3LWs5h52+mLe9teq188bHu2se9rXO8ASASrMX1T2TwLbXu/PC7Z/nMWxsUO4agSPILx/eaBqpdGmvGX2RsEEbnvZGxj5DukcGgFx4VJ5o6cPjHvbcXVhNG7P4u2yPbN44xwX1u0xXtpJSuj67XHmK6FTLn28+L8/ZiAWd4+FkongNH29w3QSRO1Y+h4VHEclSWUQixGYdYX8cwAIDgQ7cY3Mc01D2SDVjgkSt0v0V2R7y42Oxitss8tjaNLuSS2qa8hFbkve4nwYFo0pdP3t7wY9lhNa2JMdwejGXPPqjuHTMkEZoeLIGOfJ/DoCha+YflvO5Z+UyD5w2jd8gib4Rulc9rR8NyxtbLTXrlDbYbI3GrIi1p/M/QLnv3FK+L1+29G7nbyriPOeDZwdquNDPPT+Vg/eVz273yh7mj+1Z//ACX+5tbPtK1cRstnTO8XcEr/AFGz9NZ+5ru7f0rs/wDvXrE/6rfshubXtWQULY4oeXIuH3Lrr6N3V/1cPfLzd396+j9twp83/DX9s4WXYOGKNrnzkgjc7Y3gASOa76f2xfGbXj4PM3f+y9fLVpmf+KYj8svP6Vbjpmr5WSmjZGUp9y7Nf9s6Z49Vph5d/wD2P3c5xr11mPPM/tWLrtytu9tmd1zGNxDzQOHHTzVK+jdvGYtExPhxcGn/ANg+oX2RmaRWfKv75ay3w99IyKVzHsY5pMjSODq/KF2aPQ9ERm1U7f7673MxF458OEK+Vh+iuHREmu4bTQU20qeStf03tIn9Ec0dr/dnqOyufqz+BPA+Bga5wdLJG5zGgDSgrXgttnpHaxGOiM4Rr/uz1C05+rOIn2fuUWyyncAaloquC3pPbzE/K74/u3vox88fdD2OS4k3BrfU3iFnHomifCfvaz/eXe1xma/cs2VxLG9k7XGKeBwe2VrqFrmmrSPMFZ2/t/VbxmG//wB47iIxalLZ976nc5Lsrvm3tZc9O/DdzmJrZMnDH1Le4DRRplY3gdOK8Tf/AG53GrM6f9yvlylt6X/e1NUzW0dFM8p4x8J/wa6f2kwzntMvdmHdC75XSEh5B/kK8/6HdVt0/Tv1Ppf/ALZ6furm1a2+NVK79qfZyw9eY7gkun1P6OMgcN3ludUKZt3lYz0Tj2w4te3s+/nHb11xP/8Ak/Yr/X+1mEjLO2uy4b25bo28zkr5zXx6YqFjG3bafntiP9L0Y/ta/TmLV6vwau994/cyzLjY4jCWttw6Vrj43Np57vUuimjTbna2fbLyu59H7vVxmmY/08U/b2b7X91r09qdzYSywfdNzG8YTP46P6cOuGNLhFcRDQh9P+xVtlLaI66zNqeMT+x5U8ZxMYl8ZvrK5sL65sbpnTurSV8E7P4ZI3Fjh94XoxMTGYYoFIICAgIBIAqTQIPKjx4cUCo+5B7UICAgICAgICAgICAgICAgICAgICAgICAgICAgICAgICAgICAgICAgICAgICAgICAgICAgICAgICAgICAgICAgICAgICAgICAgICAgICAgICAgIMo5TDIyVvzRua8fFpr+5IlGHf8AvpEB3667AoL+ytLnTxdHtP8A6K6++j/cz5xDl7Kf9vHlMvny5HWICDoOy8n9JlDC40jum7D/AHhq0q1J4ufuKZrnydrPPxWrhfdPa73Z7ZurGOzzcsNhnIY2W7ryUBouYox6KyeLfAqXTr2Rji+nWOYxWR6n9PvIbzpUEvQkbJtLtRXaTSqltmJfCPcH3Eiz9l7g9vzPZNj8YIJsVcNAqJI544pG15guJoVEywtbOX5/luHEAEkhoo0eA4rPKIhVklUNIhNj58qHuZj3PY5/zPj9Lv8AnGo+9VtsiscZw6e37PZvtilZtLcxYS8uGQi+nIjgBEUEfBu75vtdzK49ne+FYfU9l/av8W62PZH721ssRbRMc63hb+m0uc/Qmg46lbavTe63x1TGK+c8G/ceselem/LmJv5V+aVrFNbfzOhY15koem1gqXEcqL0+29F0Vr1bbTPsh856t/f22nDRSIifG3GfuX48Fdxyi4mPTt4x1S0kFxA/KQPNe123b9pnGqIiYfEd9/dXd9xXptstPVw4cI/BtxM2S3ZRvSc4VBrTjqV6OucT0zxfMTWeqczlFbT0hEdq8Olruc7kRXUBKxFrTMrbKcc25JY4Ll0lTtLjo+poQK8PgarebxFZmPBS164X4LS0iP6Q2vH5CdK+Sx1bpvXMcHNfZeeapdXU9uJpIiHNa4UYeGnFTXpn9XH4N9euLYiWMeRjma2Ut27y0gV+U8FtNYmE20TXgXzLafeHxiVw2hg8yaVBHgvMnsZnb1xPA0zavKcKc2Fex7JWAzRVLXsPzAO4LTZ3cRSbX4YdOvuer5f4vBrbTDXbrqQxwneNzekRTQc6FcG31KlK9WPGIenFbXtGqI+ZHa4qXbODI1twAQ9p41JpTRRbuNkxEx4yjZaIt024RX9jNuGZ0WwgOEjiAd3DTU1XR9G04nLnnuuMy6Czsm20UbmMrKxoAI4cyu6vCODy9u3rmYmeDUZC4DMkyckuhNHFx41/hAPgt854u/RTOvp8VyOeO6JuGMGxwG+tS4cvTyqV5Oq9dW2aZ/Uwms6+GeMJcnDavhEBLBOGl7YxQvFNSarO/p/bX2zN4iXp+mf3D3/bTnXsvFM++v3S0N4LJtq24tZepQ7Zo+bSvO7r0Dt5/wC1aYny5v0D0v8A9hd1W/R3OuLR/NHCf3JuzZbeTvDCTtj/AF4L+2cx9KOH6reBXzvden79VLcM1xPJ9df1z07vKTFpiuzHDq4Tn3q/vH2ZG/3H7kmtJdskt7JK6Nw9O6SjjSnxWHad3ikRMOWv9uzu012a7fNaOUvmV9i76xdtuIi0cnjVp+1elTZW3KXgd12W3RONlZhVV3KICAg7X2lmEHcGUuelHM+2wWVmiZMxsjBJHaucxxa4EHa4AqYIdx2/PNnXdl57KMZk+4WYnuGa2knjY91zdY4SyWQkbSkpidq0OB4AKUo+28y7L4rs3L9zPFxf5fKZTt2S+lY3qT4+7tIog57qDeLe4uTsceHDkguZ7B2WG7Z+ubBHHfdj4q47eyRFDuyOQhhMbjXiWyX1yPLp6FB8KAoAByVUCAgICAgICAgICAgICAgICAgICAgICAgICAgICAgICAgICAgICAgICAgICAgICAgICAgICAgICAgICAgICAgyiilmlZFE0vlkcGRsaKlznGgAHiSkQiZw6W57ByVpYvmubm3+qN3Fj4LOCRs7jdSH1RTPY7bCWD+LidBzpvPbzEceecfFzx3MTOIicYz8P2opOw+4IbiWC6Nram3Y192+e5hYyDe9zGMldu9Mji00Zxpqo/p7Z4/mn+prMZjM/BSyXbGaxkV5LeQCNtjPHa3NHtcWvmjMsRG0ncx7GktcNCq21WrnPgvTdW2MeLa2fZd0+S3sLyFttcyZKGzmvnXDAyMTQCXpdM6b9prWvH08VpGieET5s7dxHGY4/LnGEF32Rfx5fJWcFzaG0xsmyW/luYmQtDnubG17606jturBqFE6J6pjhiE17iOmJmJzPhhYs+wL+S0z5vZ4LG9wgi/y808TA50j2ipcT8hY6rHDRx0U17ecWzwmqtu5jNccYsqSdrX93fQ29lai1b/T4L+4knuGdJkT2BxnkldtbG15cKM4itNVX6UzPCPDK/1oiMzOeOOX4Iv9GdwnKOxrIGSXAtvrmPZLGYX2tAesyWuxzKHjXx8FH0LZx8U/Xp059uPi8m7QzceSssexkVxJkY+tZTQTRvgkjBcHPEtdgDNjt1aUok6bZiPMjfXEz5NjhuypT3LhbLJmOfGZV8jYrqynZLHIImu3tbIytHNcBUFXpo+aInlLPZ3HyWmvOvm57F4y8yl42zs2h9y5sj2MLg2oiY6RwBPPaw0HNY0rNpxDe94rGZWoe2c1KzHPbBRmWimnsXucAHR227quJ/KG7DxVvpW4e1Wd1Yz/AKefxTwdm5yfHC+jbCQ+3deR2hnjF0+2ZUumbBXeWgNJ8aa8FMabYyid9YnHw9mfegd23lm3YtTG3qGz/qIdvbs+l6PX6m7h8nLx04qPpWzj2ZT9WuM+3Hx5J5ezs7Fi3ZF8cWyOBl3NaiWM3UdtJTZO+AHe1h3DWnA14Kfo2xlEb69WPh7M+95fdoZyyx772dkIbC2N91btmjdcQMnp0nTQg72B24fCutEtptEZK76zOIaVZNnj/lPwQfRPetxdncG92rnYOyLj4mj1195+qv8Aww4+z/Tb/il88XI7BAQZMe5j2vaaOaQ4HzGqImHeQZAXVpFOP+o0EjwPNbRLzLVxOEQntup/mQ90XMRkB33uBCEQ6SL3SuML2/Pg+1bJuIivNb6+LzLdymlPnNGsFP4Qp6mkcnEDKyQ2FzaR6fVuZ9Q+urmRnc1v/Nqq5WirXDqyvDI2l73cGjiqTaIjMujVpte3TWMy3Vh21oJb52g16QP/AKRXDt7vwq+w7D+2YiOvuJ+H75baKexii22+3a07djB4LbR6bfbHVacfmr6h/dXa9nH0+3r129nCv3+L1uRnY3rCIMGp2uqSOS9vtu0pp+aI4+3m/P8A1P1vuu8ma7Nk9P8ALXhX7e9atJxFA3ofqi4H+YZIfSNdKH8V7FNHXMWzMx5PndtM2+bh08sNhZm2DxNFM+OVzmiQMAp6RpUii9D6VZnlwcu3q5THDwYZPJCMel5LANwc4+o+pcP0q6p6uGV+27ebTy4tVNf3d9I2QOoyM+hp+6pWFbza02iXbXRTVEx4t/iWPY6L1UiqDJIeZ8Auyn6Zizy+5mJz5rhL/rzcSh0jRVzQ3WoHALspSOnHg58R0dMcG3E2+EENAkFCHH4aBef9SItMV8JcXTiWiufrSJXxkTFtasI0NRqB4r0rZw9HX0cIngr2FtdSzi5iFdjDugcNtCBypxKyvyznwa7tlYjpn71q0ZHDk2WsHUZLMPXC41Y55+OjaFeRtvspq6o81JrbZXwnjiG1wV/NbXrzm7VzGxybRsBB3cB6SdfiuL1P0zZ3Gq3Td0aY19tvjMTOOceMJc017slJesjlgL6ExuG0+HLkr9h2dNmr6d5zMfmn1DvfqdxN6xNJtx488qscELH73UfK8ipHHU8SvW06axXHk8u+y98yikuLV+8RPBDQatP5i0nmuqmvEJilo5wrS3d4bJsra9Sc08drY9fxqrTxtiG1dVOvE8o/a1V5JcZD6e2rukoSDShHi00+Cm8xMYduqtdXVbwT397HjLRljbwuEr27nu5Rt8ftXhVjG6LY4TDLTqndbrtPDP3oBe7pLUzndJDt6cw0LgdAPPivW+nS1cTza/SxFunlPg8mif1LyLaI+s4Ua0aOoeIWV+2pTN01mMVtzw+t9hexElrLZZufMxyxPMN1DFDE7VoIkALnEfDgvi+5/uasVvrjXOZzHGeXg+q0ekfVimzr4cLcufi6/uP2i7UyF/le4Mg65nuZw+4MQkDI2lkegG0V/L4rwI9RvspTT01+XFc44830nb79vaTbZTZaK85r/D9z8wSXce58F3HtAO14dQgHzXtdz6Zanza5zX8Xt+m/3h2/dU6e4iK5+NZafJ9p20zTLYOEbzr0z8p+HguandTE4u6e8/t3Xsr19vPw8PhLlrm1uLWUxTsMbxyP7l21tExmHyW7RfVbpvGLIlZkILFlkb6xfLJZzvt3zRSW8rozQuhmbtkjP8r26EIJoM7mrf8Ap/Qvp4TiXukxhjeWm3e9+97oiKFpc7U0TImzPdPceavYL7LZKe9u7YAW0sr69IB28dMCjW+r1aDimRHddw528ZfsushPOzKTtu8i17yRPcM3bZZP4nDqOofNMjXoCAgICAgICAgICAgICAgICAgICAgICAgICAgICAgICAgICAgICAgICAgICAgICAgICAgICAgICAgICAgICAg2vacU83dOHjt3PZO69t+m+Joe9pEjTua00BLaV1WmmM3jHmy3TEUnPlLvMh0Ddvmw7sYMNDmLfJ5x9pdyXEgpcdNkjhMyLZC0ynRtaE6mi7Lc/lxjqzPFxVzj5urq6ZiMx7PzaizfjLmfuW7t5sbJnJMi6S0lyrozAbNz5HSSxCasUkm7bxBO35Qs6zWZtPDqz4+TW0WiKxPV09Ph5to/Mdt5HvHKWV5kIBg8jY2DjdgCOHr2EUMm1rdAwuDJIg3kTRW66zeYmflmI/DDPovXXExHzRM/jn/NpYO5La4sPr7yZrbmXuaHJTQVrIIdhLnhvHa35VnG2JjM/wA+Ws6picR/JhsJLLGw3OfmtrvDXOZuL76mznvZoZrYWErpHOfG1+6Iy7tu5jml4HAK+KxNpia5z+CkWmYrExaK48Oef3Jcvf4rL5Xuu1s8haA5LH40WM8r2W0Ej7UQGVgLqMYRtdRppwopvatptETHGI/YilbVrSZieE29vPKKTI4u+gvMMy+t4p8hgcXBBcySBkP1FmWSSW8kvysLqEerSoFVE2iY6c86x+Cei0TFsTwvb8fFi/KYu0jZi/roZpcf21eWMtzG8GJ9zPK6XoRP4P2iTbpoTWidcRGM8qTB0Wn5sc7xPw81fET9u3EXa9vkJrZ/01jkAIbh+2Bt26aR9sy6II2sc4gmunjoq0msxWJ8p+/wyteLx1zGeMx93jht7TM4+C97Qjvr7GtubC+vn5D6EQxW0LZYYxHUwhsbq0pvHPSpotYvETXMxwmeXwZW1zMXxFuMRjPN8+7dyZxWfx2S4i0uI5HjxYHDePtbULi126bRLu206qzHnD6Bns927Dis3YWN7HP/AEJgx/bjmkHrQ3sTYbl7KcQ0sc6o/iXZfZXExE/p4R8ebh167zaszH6uNvhyMNd4DHC0ms7rFQYmTFSxSyPEb8k+/ltHska8uBliAldQEUZtoNapSa1xiYxj45wbK2tnMW6ur4Yy0Tszjne3sc31DP682A4I21f1PpOv9UJafw7f0ll9SPp5z83L9v8Ag2+nP1cY+X9Xxxj/ABbzuDuKK4ZksvYXeHgsr7HC3YBE1+Te6SFkMlq5m4PbSh/UI27QCKrXZsiczE14x8fcy1asYrMWzE/8vvUc2/FXWEvp8xeYzIXDbaMYbL2bunkZ5m7Gtjurdp+VrKh7pGg6aOKrfpms9UxPlPj8VtfVFoisWjjxieXwn9z58uJ3vH/Kfgg+i++QDO6MZABQQYezjp4aOP712d7+qP8Ahhx9l+mZ/wBUvna43YICAg3eAuyI5LYnh62fboVekuXuK+K5NLxVpYRCnLKoaRBZWNxfTbIhRo+eQ8AFjt2xSOL0/TvTdndX6acvGfCHRNjx2HgBOsjuLvzO/sXDFdm6fY+0tbtPStfHjsn/AKp/dDUXmWubh9XGluDoxvA/Felp7euv2y+G9T9b395OJnpr/LH24oYruTqiT8oFKDgF2U2TE5eFbVGMNva3z3W73MdSRrKVGhK9CvdTNfbEOHZpjqjMcMsYbp7qO2UIoaca1WuvuZnE4XvSOTf4+5gtrUyyCj61Abx8NV6+cUzyeVv12vbEKM7xOdjI+LdfDxXHfXNpw6dcdHHK1irV3o0FCSCRxoSuaYmvJj3GyM8W/uLf6WxibQtaCXuk8SdAPuXr66x4vLpfrvLKyfc7IZZHVjDTUHjtJ4rO+yYmYiOUI3RXMxHNM58d3L0mOLY4qdNw4FxWHbRGuMzHNnETSMzzlnastG3PR6jw9p1a0VBpzXVs2TOqZjmi82mMzHBtCXFwaWbKkfqtGjudFjSa2pHX+pxY4Zabotdk5LhrmSA6i3BO4E6BwPgFn3+KaumIzl6EXxriOMe1LlG3kM8c8bpDK6gfxd6iRQur/Cp0VpSk28JNWzqmevn+LYjIymR8dw4y7m7TJLU6kCpHguOO26rT0/LEsbXtb5p+afbxQPDnySzMFTs2AN4DkPwXZoiYpieeUW2TbEW8GlbbOdI5kJOwto9x01quzdMxXg7Z2YjMr7rF08LILSrbmgjOvFeb3XqX0Zm01nCnb1tfZjGc8nlxj34x7LfpiSYBp3tI4u/NVT2+7X3ObROIw6O97bZp2TTb8s/saq6Ekc0rpXUmutrTWtKNOoCts0x0/JPGqNeJiIjlVJmbO1sbCG3mLHPuR1IzuNWMrpryK87sN2zZa1bt9evZ1RfwmM8P2s8U+GXHvt3StlfCWgSbgHDcdBXnwXdv6pmKxOauXuK2i/VEYifB9u9lu7Jr63v8BfzMfe2DuvbMb+W2eduyvPpv/avh/wC5+x+nsjbHK/P3x++H2/8Ab3efU1dH8vL3Ou9wbx1l2Ln7plQ+Own2kcQXMLR+1eD2Ovr30r52h7XdTjVb3S/IuXsrK87Wgy/1LPrxII7qENLSQeDuK+4v8topHLGXyPb6I1xMxbxxFfFobad1rukjuTJrR7T8uqy39pTZXOeL3fTPW+47S3yfo8l9xx2Xt+lM0F4/5mnxBXi3130znwfofb952vqmvptwvH/VH+Dk8vhLnHSVd64HH0Sj9h8F2at0Xj2vl/UfTNna248azylrlq80QEBAQEBAQEBAQEBAQEBAQEBAQEBAQEBAQEBAQEBAQEBAQEBAQEBAQEBAQEBAQEBAQEBAQEBAQEBAQEBAQEBAQEBAQTWV5d2N5DeWcroLq3e2WCZho5j2moIU1tMTmFbViYxPJtMh3dmb6zmtHC2toLpzXXjbS2htzOWnc3qmNrS4B2tOFeS0tutMYZ10Vic8eHnOWlWTYQEBAQEBAQEBAQEBAQEBBi/5HfBB9F99GEd6wP8AyyYyzc34bCP3Lr72Pn+EOPsv0fGXzxcjsEBAQS2sxhnZIOR1+B0KmJVtXMYbiWUH9yu44gscfNfXGxmkY1kf4BY7tsUjL1vS/Tb91s6Y4VjnLq44rawtQGjZCym4+Nf3rLtexvv/ANy/DX5+fsh9P6v6xp9K0xp0xE7pjhHl/qs57ISSXF7NsJcxtQ0HXQL05rEcI5Q/N79zfbP1Ns9V7c5UnkuNXaACg8lVNeDKBu+UOcPRXWimvNF5xGIba0tBcS9OA+mVwoRx+3wXZTX1TivKXDs29MZt4NtbYh0MjIC0u9Rbub4k04+C9ft9MUiIlxbO66omyd1i2S5FuGuOyvVdxAI05Lp39Mc+UM43TWvV9yo8GAyuDwHMPTYAa8eJC5/qRMTas+5tExaIjHPi2WHaZGsJBI1OnPVU12xxtycfdTjLqrS4tmDp3TRJESP0zWoZzXN6l2ttmub0tMT4ODt7VrfNozXx/wADuN+P+oYbUB8ADQRHVragVP4KPStu+tP9znPm9L1L+nnfP9PwpiPvUbA289y2SMloj02EczwovT27LVieri8vdFq1xPiuwWM0T5JopGkltQXakEnXgt6dxTpic+DnvuiYiJhbuJwxkcU7iyoc6IeBpUrz9U22WzEeLOtbeHg0+GsIpsn1GPMcrZh02nQAO/i+1dvdTWKTa36Yela956aRjjiPi6TJ0ORuWOLXvJBaATShHH9i8ztO2i3bx0xPFn6vrvTubxbnFvDk5N7LuSd0shcGl5YIzrShpqvZrrxERHgvE1iuI8mwtpHx10LafMeRVd2vqjDl2RErrnWLce0ai4LquoNaLx6121vMROauiPpTp/8A7vV8MNc28ja4dJxa6tW1pXcOC7t9Z268T4qVras58Ye5aee+k3XD9twAHMbSlRTSgXFq7emiIiHTt7y+7ZOy89UzwarHS3fVcyZ5ZQ+vcK0bTWlV6O2YiszXhKd9a4zCjkra8cwxGIzRvkcYZqHdQ8BouTRomKzExxtxdPb7KZznExHGFrB4pxfLHIHMEbNhFBuLq1DvsWltM1muPcw7zueETHi3mLy912p3xjs9EHywB7G3bIwdz4J/RKCP/F8QsPXewjuNE18fD3+Du9C76Ncxnhj8n373SuIz7e5UslaGXMcccT66OEkjaUP8wX5z6HWY7ymY41mfwiX1/rG6K9ra0eOPxmH5ZmjZLFcWDh03TP8A0m7a0cCNKr77utcWv1RHF8VS01mLxxxDn24oQOlZMXMcCQ2JwrupzXBXTbOJ4PTnuZtEY5Mbqznt2xyxNcHFxNaa+AoFr3WiIjGObo7PvbUvms4tHivQTsuYn2t0yppSRrh4/vXz/ddlbVPVXl+T9N9H9c1d9r+ltx1fn7YcrnMM/HzbmVdavPof4fylX07euPa8b1T02e2vw40nlP7GrWzyxAQEBAQEBAQEBAQEBAQEBAQEBAQEBAQEBAQEBAQEBAQEBAQEBAQEBAQEBAQEBAQEBAQEBAQEBAQEBAQEBAQEBAQEBAQEBAQEBAQEBAQEBAQEBAQEHhFQR4hB9G93f87Y9n55vqbf4iOF7/8A2luaOH/jXZ3fGK286uPteE3r5WfOlxuwQEBAQbCzMlwI4mCshIYApm2IzKlNFtmyK152dxjrKO0gZC0E/wDmOArrzJXJ2mie63RE8K+Pufcd93Wr0fssxib+H+q37oRZzK2c1mYIatMUlDUg7mjgdF9NvvGOiP01nhHsfj1I3bN07ds9Vr8Zn2tUyIi2lumGm4bGupUGup+BosprHRNol0XtHVFFMQQNDdz6yOBJA4eWq561rjnxdFbTb3MRSOUEDUcAq8pJ4w2eHc4XG+NlK1Dq6ivIfevS9OjN+EOXuax0cZdjjsfcwxS3kcm7psIe08gdTtXtbKxWMvn9++tpikxzn7Zai8yU8cJha6jnuc4tHGnDisO52x0zHjL0NHaxaeqeUIbK3nP6jTUP02u+Y140XHr3118Inmtu2V5eS3aidsxBY+CNhOwcDx4Lp7eZvnhwYbMY55lhe3N702yODqEEGteAPitN0zhbRqpM4gtrq5cWv1EJ0eSeCziszx8DZqrHDxbvEvtHO2NeQ6u5lPzLXfafpz4w87uYtzw6rLWM2MMDo3smjkawu5FpfSmnMLy/SO81dzE1iJ6qunvvQr9vqrttas1tyxPH7lZ5Nw2SsbT6vS13jRetppbXGZeHnpnOUsMMMDWXcLf1aj6hw4Bw0DV5e7bO6Z0+DpiZrFbxOcSj+p33XRe41bTqSHV+3x81622k0pEVngwiuZ6rTzQystYuqQ4yNJq4u0cQTporTe0xjxXtxtivLwVJjKwOMLHFhb+Y11Kp1TwyvXE85YN677YF7CJQ2umo0JCm9YjEwvOItwngoXGNkkeyaMn+YcCD8FNLxGa+TppviImJZ3FtMTCyN/TmhbQPcfmqOCxrTN5meStNkcZmMxLCeaW1DTLSslOo0fMQBrrw4rqikeK1Kxfl4I5ru7hBlsXNc0GrmuOmvGoKm9Z51WpqpbhfLY4CWeaK6dHGGsDS9xB0qeIaft5rh77uPp9PvY9zp4xx5fkqSZeWC6iiuA3riMsD28WmpIry0C6vqxbHtXr20WrM1/Tl0GX90Le89s4e15GTTZS0mj/zDqGMwROLmVcDXcK7eHJfO/8Ahujv7b6zHRNc48eqef73009519rGq3POPh9uDmLG0hyVkJdxbeOcXRNB9O4HjrzK9vXemIjxfO7tltN8Y+XxaPM3Mcd3HbuAmmDqPI9PDQg05+a5+87ulcREZl6Pa65ms25QgyGQmbbvZA4stA4BsZ1du4lu4+C4dt+quYng00aIm2bfqQduBl1fXMZ3CWRjnRMPN1Fxx3HTnMcLOnuNmzVFLU51mOSae3E8D7S8ZQPBpXy4FeL3fbTovmP0zyfqvpXqWr1Ltprb9XK3snzcNe2klpcvt5PmYdD4jkVvW0WjMPmO40W1XmlucIFZiICAgICAgICAgICAgICAgICAgICAgICAgICAgICAgICAgICAgICAgICAgICAgICAgICAgICAgICAgICAgICAgICAgICAgICAgICAgICAgICAgICAg+kY1h7n9nrvGxjflO0rg3sEY+Z1lPXqUH8pLj9i7a/PpmPGn5OK3ybonwvw+L5uuJ2iAgICDpuzrDc6a9dwZ6Ix58yuPu9mIir6r+2ey6rW3T/Dwj3+LrJ2SRx7RL0uoKOFdST+UjivqPSO1169MTP67cZ/c+C/ur1X+r72YiM01fLX4c7fGWpOKdJuY9nSiH+I48BTSqmK69l+mfleL/U44xxldjZj48O+1a89KBziATXc535qLtrq1UpMc4hzzOyd0Wxxs5p1s7e7pDe0ahw8F4s65zOOL1ovw48GwFiIXxxTObWgfJE31OcTyLuSvq1ZtiXL9XqiZhnayMZOTEOnGHD08h9q7+0v0W4cIXtqmaceMumwl7kb2WJlu1rbG1cTO/kfGp5rtm87bZicVh4nd6deuJm0/PblC/lMhiICJm2rLiSRx9RZQVHMLata4zM5cvb6NtuHV0xHtaufuJjpKtt2B7G7Ii3QA8lh0aqTwh207CYjnOPFbxE8lw5xuKuaQOAr+KtG2Kxnkw7mkV/SuX/bdxPj5HwPH0kMge5x+YB3EDx1Xm7/AFaLbvpUxM4h09lS867b+HycGjvMY4RW77aX6hgaTIxooWkmgBCvq2Xnbi3g3+pSscZ42/BcxUM7S0hgEbTR3Mn4Fe3WlYrPBwdxes+90MToW29odxeWsNa6vqwmjdfIrzPTtV622RNYrXLi3z1eP+DZRMndj3X7SyJo0DZaAiuh+3wWPdd717fpV8vg27b0q+zVfbE16afj7k9lHY3DI7OaV1uA4ybn6xl1OPLVYxbZovEdPV1MtFdeyOm1+j8lCaDpXLxZsEu8uaZncXHlwrRensva2uJ9rmmYziZ4RyUrOO6MUguiDcAluzlRdG7ZHCzTbNYmOnkzit3uLhupHUChPhxWs1rP5q2vEe9Zdbs3R9PR7tOdA3xIC8vue5jlDKszPNBct2NlZG1xJNGlv5iOYquzt4jGbc5aV4zGZhz+QutgEDyY5KAhw+81W8WrOYeno15+aOMIbV8csD/qZy6L/pOI0a/4rk7vfOuIxylpsiazHTHFr3RW7ZXtFx1HCtQ35SPinabOqZiZdMWtMZxhuLTKyYrENaZBHLfO3OoK+hnyAjlUryu/2Te//A5rVnZe1a/piOLSwZQX8bnXAG8Aua9opQ1ou3st3nzl137f6Ux0lpBbSTGS4k6cfpFG/nrouvGb9X2lbbttFemsZn8m6vLhlnY2cVvKCfUGmnyh2rXHxKvvp0zmHm6qTsvabQ426mlbfvupQXzl26lNP+8vnd9J6pmeb6DVrzr6a/petljvmut5P05yd0QZruefLzWMRGMTKvRNJiY4w6TtbBX1oH3kwdbSwHfvlow6DgwnX4rm27azWac+pru7Lubx1a4xEe3CfNyWt5ZfVNeDdE1c+vFzRqBXxVs9Wj6PTx5xLH+3u+29n3sdWem04t8fH4OE7lt2zW8d4wepnpkPkeC8zt7YnpfpvremL1jbHOOEucXW+bEBAQEBAQEBAQEBAQEBAQEBAQEBAQEBAQEBAQEBAQEBAQEBAQEBAQEBAQEBAQEBAQEBAQEBAQEBAQEBAQEBAQEBAQEBAQEBAQEBAQEBAQEBAQEBAQb7snuy67W7hgysLetCAYr21PCa3fpIw/ZqPNa6Ns0tllu1ReuG49wOybawbH3J26Td9o5M9S2mZqbZ7jV0Eo/LtOgr8Fpv04+av6JZ6N0z8tv1w4lczpEBAQd7gmtte34ZKUqwyu8661+5eZt+bbj2v0T02Poem9Xj02slnyEWSiEzI6XEek1D6nAcHUX2FNmYzD8LjVbXaeqcxLscB2t3Pl+2zPYtgmtLyrCC8NIMbqHj5qtu3rtvW844MvpWi3CJx8FZvtL3eJZt9mwtp+lsnjofI1K2jVMWnHJ09V4xjm10ntR7gREtZjw5hrTZNF93zLn+ls5eDpm8Tz5q83YXc+ObCL+yfD1XbWyOc2hcNT6gTyXTq0YjjzYdx3NaVmZ4QsTYR8l0y3t7Yuf/ANR40a5x0NPFd+vXFozww8vX3eK5m3u81ySRlrZTWdtI2EM9AYNXOpxKtXuKxHTWMx5uaKze8XtGcuXu7+RjNjCXiOp9XM/uXLu7macI8Hua+2ieM8MtfbTXRlDgQXHgBwB8SvP07Lzb2urZ0zXE8obmCWZ1SyYt2HcS2oAK9DprbPVOYebesRzh2Vh3HeTWRx7nx9Ij1OI1cCua3peuNsbax82HH9fZq1TSv6J8EckDYonB42sNTEGfmPxXrWmvDEfM8+l+q0fiosuZm3TII2GNoNHGnLkKK1Ly6tuumJmJzHg6XFW00lvLLcFsf0uyjaV3h5pTReV3+/O+uuLY63H9GJpbZE8K4/GWpvbsOu5baQxFjaGFklaNcdar1NPbV114RmVtVJ6ItHV7cLeGm6jX2sp/zEVXRybqtBJ1Ve61zOLR4M+51RERbwsgyUlxFJHvH6JH6hbpVw5rppSs14Rwk0VraJxzTscyZkRheS0DUuFDQ8iuPfonM8eCNl55Wjkltmljo3yv/wAuwkTNbwOvMrm7nuotXo1fqngrE16uMZ4wknyEP9QrBC+0bIWiGSoO4040BNAmj0+0UxtnNvN3d/s03tFu3jorWvGPanvsg6SzbFJG1krS4vlaA17gOap2OiaRzmeP3OW/cfUrFemvDx88+blp2w31wGSQu9DhSdurdeFaL0LUnjjwdVJnXXMT8Gpyz5Ldr7eIAxGtSw6Ahc+61r0xMO7taxeeqebTYuGb6sSvqWE0oeYJouPsdWyLTfweh3F69ExHNt+/LgMycDbdu1jbeJjmipq5jaLlvaYrj+Lxc3psVvSZc/biVkcczfyfMGagjjqo1ardPV+T0LRW2YmfvdFjmXdzJNdSR9KyaA8bmih10aP+C9bt7za3HhV4++aUiKxObttFjuti4ZpYzUF/0rHczXlz0VO43xtjFJcuy9qX9lvFzl6232PEjJGzNG7e/TeOYosbUmtJ6uM45vV0XvHGsxj8mvx8cLJXXFek5nqHPaOR+K8vXSb28m+61pjHNXyd/f5CZ8s8srgNKEuI08dVS1c54OvVM1r05yrWF6I3ujuNzoJBTaDq08nNVazhbdqzGa8LQn0msp7c61aQP3Lybx07Pi/QO22fX7XE87Vcqut82ICAgICAgICAgICAgICAgICAgICAgICAgICAgICAgICAgICAgICAgICAgICAgICAgICAgICAgICAgICAgICAgICAgICAgICAgICAgICAgICAgICAgIOk7N78y/a8srIGsvMXdjbf4q4G6CZvA6H5XeYW2nfantjyY7tEX9k+bpZO2/bTuw9ft3KjtzJyavw+S/wNx5RTch/2ot/p6tn6Z6Z8pYfU26/1R1R5w1OT9nvcKx9bcWb6Di24sntnYR4+k1/BZ27TZHhn3NK93rnxx73PXHbPclvX6jE3kVOO6CQf+qsZ12jwltGys8phHDgc7MaQ426kPg2CQ/8AqqI128ib1830zGdl913OBghjxVyHm3a3a9hYa7aU9VFx6+z2zuz0zjqfa9z6t2tfTPp/Ur1/SxjPHOOTOx9qu7bc9ec22P0rvup2MoOYoC4r6Sna3iYmOb8l27K2jFuT6z7eWVvjsVNYxX8F8RKZiLapZHvABaCeIq1ddK4zDDTaOMZzMOpe9jGOe9waxoq5ziAAPMlXbzLiO4PdbBWMn0uOcL66Jp1G/wCC3x9X5qeSmOeGN9lsT0w+eZfvHJ5q+bM6Qvjjq5jHelrQ3U+kaLi7ml7RmLdMOO2q3PZxlu7nPXcmQt7+wDIW2sLAI2NFHaepxHA81b0ztI09v07OMznix7rfSdvVWvTyx8HLgNubi9vYg5sbnOcd2pc88aeAXsdlqrTXiMzHtabLzHTFsdSlFip7hj3EGJlNu4jjz0Vb6IvnPBrbua1mI5qlzbsjjAYwjkXuFA7zC59uqtY4Q6NVptL2wZI01Jox35eVKrPTr8+SN8xPJft/0ZOq4HbyAPOvNdUT08fBy3+aMOix5lvLYy3jenDu/S3aU4cFFazbjLyt8RrtinGfFatXW7p3GNlSz5iTUFabZ+nTLHZFunjLYjIxxW1xC+oMjNwDddI3A6BcN+zps3U2Z41k03tWlqRythoZ7myYepJGJ5pT6TWjQPt5r3MuilLzwicRDA2t+5/Vt5Axsrh8podwVL2iOc82lduuOF4zhuPpjLEI5XtkuI2jc8HQ+NQkbPDDzvqYnMRisq8NkbYuDHb43O1DjQg15Ll7vZivJrbb18+bO9kbNZyRAASU0aAdeWtPFZenVma5xjma+F4nwayNhfGHGHpzM2tY8O+zgV3zGOMuyI+bGeE+bZ3DmXdv0d4NxtpvrxA46rm106Zm0Rwlw0zS3V/C5uwgycOQLYjRgdR5rpQca18ljvvik54Q9fdfXbXx5tjlcZFdSNkewdZxIcY+b/No4fFT2enXGuJzMuXR3M1z5JcLjLeFzPqImu6Lw4NfWhA+Hmrd7strpHSvt7z/AHItHIzmFgyjmXD2GSSJp2RxkN3EcAuHXprvnqjlDLtu8tqmYjhEz9zibu2vzfOifE6B8bQAwelg8dKUWV9W3ZsxEYxHwfQar06MxOYn73SYds8j44nPddvbpFBH6qFwpXaOQXpbOjVqmbznDy9uubTilcTP4qee7lEV621iq1kBFXMG0scNCvL091qjGIbdl6dmszbnPmrGa7vI2GJpuZHucHbmjgKGteK69/cx08Jy06K65nPyxDzJ4tlpaA7unPM4OliAqSaefILC2iOnqjxO37ib284jk0t41kcDTQkP1rwKw7msVpGPF6dLdVvc1Ubh1NzhVea67RwxC3bTgzvdwB5fYvN7iPml9l6Rbp01j2ObPE/FdDxZeICAgICAgICAgICAgICAgICAgICAgICAgICAgICAgICAgICAgICAgICAgICAgICAgICAgICAgICAgICAgICAgICAgICAgICAgICAgICAgICAgICAgICAQDxQXsfns7jT/wDL8jc2nlDK9g+4GitW9o5SpalZ5w38Puz7kQ029wXRDeAeWuH21atY7rZ/NLKe11z/AAwzl93vcqSlc/cNp/AGN/Y1T/V7f5j+k1fyw6HD97dzZPENddZW5mkaS2YmQgkg15U5LzO57nbGz9Vse9916L2Ha7e0/wC3Tr41mcRljdvuXdGfc7bMDu6tdXc9dar63Xe19cTSYx7X45u0fS231W/VS0w+ge3EtzY293eCLbbNjLD1XbG7w4EGp5Lyd3q0U3dPTmcY4eaOz7a95vsiYxENP3Vmr7KXOy+vH3EMcmlrZkNtyDw1HzU8Svb7abTETsjphyT3GyZmOEOTmubF8pZ9OyGri4SNqfSPEk8T8FtpvEbJ6sY8G9NezGczLeY/FMntukHNFrcAUuGCriBxaP8Auq2y1em0Rxzyedu7jptmf1R4Is9m7a3mNrZgC1g2Rjbo8UFOA4+a4qTFadV4zht2/adfzT4q0U56hETXCMkvaWj5m86+C9ft+6rtjgtanDjzRZHO3AcxsG5jG1LQ4A1+Oiz7jd0zyX0dnXnZzck9zJcEvLqA+kcRxXjX2Xtfi9qsVrHBsLKRu5jalzifUeQ14Lt1zHCJ4y4t8c5dDZmod1QHxCriCAXaeC651xNZ6Xk7fZzbjJSR3EVr9NuZHpxpQmgJ0Cw7PZa8TFvBSfo1j5Yt1/xZ/Y9s4abpHaBwJc4fBR3vCvRHi5b7MTHDJ/UIJZ2RgAS0AAB9JB01P2araO36def4uaJ02iM+DV902Vt1Y5LWVzo/ke0jbTTlTitNPXekTZ6HZbcZhl2zFOyVz2EmBg2GorqeHFa7dcTEexj6heJjE/qlPNeQ212XuBYR6Y4iaF5J1cfAVW8bIZ11TemPx8lWG+uroyROJ6hc4tLTp4UURxy2tprTE+DWzXF1b3Bb6g5vzCp0P71lOyY5Q660rarZYiUz3Ae87iGEyA6HUK0zFoxM83N3UdNcQ2Vrc21u47o9odTa/iaVpVTek4xEuLZrteOa89sHWbcNc1jm0JroCOVf+Kyxe2uYmOLnrNojC1aYOW7uXTRODLstJc0H7BRtNpqvHj1H6GK7OLq0ab7o6afN448VVksbI54og0CEkSvkI37m13HyXo7qzWuY+bPg5767RbFufk1kuSiu7dwgnawx0oSKGp5Lh1dzPa1nrr/0uqvbzrt80c3N5TH5FzjI5z5jXa8a6jlRZ7O+pavX1YrPDD1+23644fpXO04Lmy+ovI2yb445Io3bSNsjhTj5Ly++30in0+rMS7o27K2+pSnVEePl7XPPtru8v3OljLzKeIGtSda/2lW02pEZ/hiFfq1pThLrLXGy42LaGFm07m7iCdKF1SPFTo1xu/3In5cvF37eu2J5tBeuey46xeHmWrogPU1orwFV69I6I558npaYiY6eWOb1+TiaOrNZwzvdwaQQG+J05lU7qJxFuaI7aZ4VtaHPXkkc9w/pRtjYaua2tA0DXRePfm9TTSYiImcy1/W6dvI/mRp8SvOmM2fZ0t9PVPualavMEBAQEBAQEBAQEBAQEBAQEBAQEBAQEBAQEBAQEBAQEBAQEBAQEBAQEBAQEBAQEBAQEBAQEBAQEBAQEBAQEBAQEBAQEBAQEBAQEBAQEBAQEBAQEBAQEBAQEBAQb/tLICG6faPNGT6sr/GP7QuXuteYz5Pov7d7z6e2dc/pv+b6p293FZ/0t2Ev7SOdzHGSzlkppUjc2nj4KvZ0vafktOfLzeH/AH32f06/WrTPVOLT5T5/Hkjys0r8iy2s7hzLWXRlq9voLOJ4aV0X0fbbNUxM9PzcpfmWqYikzicR7WhyMcuMdM7HuMkEx1c4VoeNGjwXd/T3rWZ5w7e3tXdj6nCYVrbHz5Ke3dHG2Pc4GQkECh8is9tOnVF8x5t7bY1xNczPk6nKXLu2pY4p4N9yynSiqOm2o40GhXPbu69xEVpw/wBUOCnZ7LbJi0Ynxy5zIQR3UUV05jWhwJqSWuca0BAXTr7asUmLT1dPN1abzSZrleh+rEEsEcQD7ePb1GV3Nr4r0NNNda5rOODmt05i0z+qWnnIlaYnN2mNx9R4046qm7ZF4xjk79czWcx4vW28LYiG0ANCS80OvgFNKU6eHiTttM8WNtaMLhufWh0aDzqq00VmeMmzbPhDcwRudtY0EGlanx8l6NYjlDgvbxbuASP6UEe0kBzS8cncQaeK59fb11zafN518RmZZXr7qzia1rd4aDuDtCR4prpFrdXNGqK3njwaS0n6U5uyN0QLqgE11/KVveOqsvR216q9HimyMEkhfKwufaSRgF3gdC11PLgse30XpXEzwZ6LxHCf1xP+ZavfDYMEz3xMB39Fgo866feujq4cYNkRa84iJnzazNm4dL1JTWUD0jwadRr8FhupMVzHOHb2UViMRyR4m4uI4xOC3YHmrncfTqRRY9rsma8Vu811m01TZm5lfKX7RHzoOJ5ro2TNas+01xjGUWKyc8Egka00cQCRwIGp1XNq2zaOTTuu2rPDLeXmWhfOA2gY2m97xyPCgFPFdeu0xXi8zV20xVdxjBJIHlhdGxnpeD6TXxHkp23mI4eLn7icRjPGZba3uRFJC+GR73biQQDrprpyFF5t+xp0Wi/Hx9zHVs2Ut1V4TDW5hzKGGlBeE75AQC4+RXPpte9sWnFaxnPsb6Zm09czmY83C5KW+iunNZHtMLvS8ga04Eq+3def0RmI8X0fba6Wpz5rFj3dlvqNsxG0jWjW0JHLULz71rsmc1+aWe703XWvy83cYnu+K9ZFH9OWmFgbDG0ihNPzDhqvD3+kTX/d6858Huemf3LbsNM6bUrauMRPtc0xrxlzJcTNq2RzxbNIDaEeXxX0Fe1r9OMRwmOL5nuN/wBWs2iMdXiv5Fl1ibYXrgDbSaQOOoO6tRXVZdv3OrX/ALdZzhza9M7MZiYz+xy1zIZ2PnjHShYB6eO3w/FepMVmvVE4h6musVnpnjLStnnkdKwguqSKjWi8j60zMxL06zFYhrppaB0YGrqCvkFxbb8MPT7LRm0WnwU72WjWxDlq5c1Y8Xq9xfhFVRXcogICAgICAgICAgICAgICAgICAgICAgICAgICAgICAgICAgICAgICAgICAgICAgICAgICAgICAgICAgICAgICAgICAgICAgICAgICAgICAgICAgICAgICAgICD1j3McHtO1zTVpHIomJmJzDtsXlfrrdkzHbLuGheBxqOY8iuGOrTsi1fg+x17tfqHbTS8ZnGLR+12vb+cN11ZJWxiY7mBjqeguFNzfCuq9qvdfX9mZzMPxn1v0W/p+zER1Unlb7eMNQWyNlla1jzscNlTq0h3EeIX0GvuOVI4zLmzGIzhnNlLm2uabAzqfqiR3Fw5NA5BY7uy6rdNp4GvtotXMTy4e72s73JDLNnv8m4ucwja8a6nSlNAo1drq0cY5LW+pF4xObW55azGuEuUhk6jnwFwjELQSQw1NAPBXiKza0xPC0Yw6O4r065iY+bGct9e3dnY5DZG9zAH7pWbS4En+IniKclt9KI1REPL1a7bKZmPDgo5rCkXwmswZ7ScNe0x1LRXiDTw5hafR8Zzh19r3eKYtMRaGpyVnNbNjJaXAio8teB8Fj3VJrEYjLv7TbW+eLLHWl1KWyCjGE0qTTXwVddbTGeTPudtI4c5dA101rBRjy5wJbu/cF06M83lTEXnjCnb396JDsGzaau0NR5+a6MzeMN76aY4una/wCttWyyMFHtIcSea8/fW1L4ryePMfTtiJc9kbu1ikDGRljRrRpqXU8V6MbY4PU0a7WjMy6LC5exu8dJaSRBp20ZLSjtvkFydxOyM7InFYce/V9OeMZmZ5+TDK42N7XuZuNw9sZY+pDdoGgCv2Pc/Vicqatk0mIn9P72nhxf1G+G6pFM0F7Xu1q0aEErr2Zxwji7L9x0YmvGEU1hZxObFbv6ha4UaAKGo1Uaq4jExheu29o6rRhk7FT3rC6hEjdKGg9IH7la8xjirHcRrn2I3YYWrI4XPAYSC+h1q4LPVqrEcIXjuuuZtjis7rerenA2SelA5/kKDyWtqRLHFvGcVSW19dW8j2tjbJPtJbDWoPxrwC5e8i/T8qt9VbYnPDzbhuZubi5jjNoIiI2hoj0BqKPGnBZdtp+SeOerm5t1ImOrMR4fb3trlLbGydqticWfpTudGHna9r3EEkP4/KKL57fS+rvInXx1zGJh7Pbd3q/8f04/3+vn7HF5WCNkBYHAzRt2yxipJa7VrqkfivZ1dv18azjDj7a8zbPhLQ2OPY6SswIZqdv5jTVY7aW1xy4vV391bHDms4G8kOWFlDbvjsyXbgP8U1adarg3TeaYiIiY8VO40xanVaeq3s/YsiwjkunSby2UAHpsO6o4Ek8vivT09v1a8x8s45OT60xXGOC/lcgJoIIrBzJI7WIMdACHbnk+reD5HivG09lspa01jKtIzjria+39sNEXstpHvt2t6UtI57Z4qG+IFeIXfSbUr7J8HXibxEW5xxiVHIf0/EXc7xXqCrWRDUODhpQrPuKa9eZzx8nb2mnb3VYj+HxlyT5dtZXcTwHmvEtOZfY0iNdVFzi5xceJ4qXPM5eICAgICAgICAgICAgICAgICAgICAgICAgICAgICAgICAgICAgICAgICAgICAgICAgICAgICAgICAgICAgICAgICAgICAgICAgICAgICAgIOxxvt/j5u38Pmcp3LZ4dmcluIbGG4gupdbWURPdI+Fj2sbucNVODDU5vtS6wd3msflLiOHKYW5ZayWbQ9/WLi4OkjkDdga0NB9RBIOnNRgVLbAZu5x91kYbKU2FnG2a4unDZG1j3bGkOft3bnaANqePgmBsu1u0Yc3j8xkrrKw4nH4VkD7qeaKaYu+pl6UYYyEOd83FTgYd19ozdvnGzMvoMpjMxb/V4zI2okayVjZDE9pjlayRj2SNLXNISYGlmtrqCXozwyRTUB6UjHMfQ8DtcAVAxlgnhDDNE+ISN3xl7S0Ob/E2oFR5hBdHb+b/pc+VdZSsx1u6JktzIOm3dPXphu/aX7qE+kHRMCnDbXM7wyCGSZ7jta2NjnkupWgDQdaBBscZ27c3+GzeUZKyOPBRwS3ETw7e/6icW4DfAtc6pqmBrTFMHPBjcCwVkBaQWj+bw480Hrre4ZEyZ8T2wy1EUrmuDHkcdriKGnkgjQT2d5NaTtmhNHDiORHgVW1YtGJbdv3F9N4tWeLqrTIMuWtu7R2ydnzs5g+B8lyVm2q2YfRbqafUNMxMe+PJ3HZl/i8qZ7G7eYL0sJgbupUt1JDjx+C7tXcTFo2Vzmsxw/N+f2/tetN8xtmfpdM4tHn5S1uTs5p5WRTPBeGuAlbQxu2mp2nkvp9ezrmIt/G+c07I1zM18JeMwvVxEVtJMGunmLg7doGtbT9q216K7K2pM8kX7zG6bVjhFWNta2mNfMIZP8xoxlw7y1dQeHms6dpFbe2DbuvuiOqPl8laVtxJPvnd0y9lRU7uHDhzXZqi1ufCGtZrFcV48XRYCVkYFpJNR0wq2MVruGpPlULTdE4eV3tZn5ojku3GMN2Cy4DRITQOa0Uc2nGg/MpvvrWKx/Mwp3HRxryaJuMhZIblry63jcGvY6ocXj8oCzv0TnD0Z7iZjp/ilfsIpbl0hkZXY8EjhRc+7OuIw5t1opjE+CDIzQ2tY427HE0dKDU/ALr07fljLTRWb8Z+5YtMtHJbCAa8B6tKnnql4mbZjwZbO2mLdTXS21u0g3IAbuqZBUkCvD4qkTWfm8XXXZaf0tt29NBHcvlt4S1sZDGuca7iTpoVp3ERNJiXJ3XVERmePNZ/qrproW5q+MnYRQ1aAeRVO37alK/KwtpmK9UzxTx4qzkDpKHa5tImnw4GhV77+cRjLK3cXjg8/pEDXNkFIw0fKKEk8jVTrvaYP6q0xjmrSXUj5CYW7Q00dJ8fJaRWPFtXXERxXm2lu6Vsz2UNKNB8PGngue3d16uiJ4ueb2iMIrjFW7tQdr21LQNAtdczzlanc2j3KLrN7Ay5bFuAqHeJPBpPktL1i0Y83RG2J+XLGO8lmrb0bHM+QBlNDoQTryqsqaYpjE4iFraor83OMJ81kOm2OGgkhd6Hwk8QdC4HyXPu1148Gfa6ptx8ecIbtgjji+mo8RtLRwO5oHAuKrppafKMeS+uczPV4q4t5ZmiMWrmyNY4slAAAqPNUtWJr808PFr1xE56uHk8te28rA9l9KTHMSHRTD5dQRz46Lwd/d03WnTSY6Ydt+5tqitq1mK+E/uQ3eOFrDcSW5OwuG6A/NJTjQ8qcQvcrmlIiJzbH3ufX3H1LRFufn5NA/EZGW7dPZSvla5/yU9dT/EvMjbeJzNuPk9Snc0ivTaOP25PctNj8bEJLp2/IlpDbIV3MfwLnnl8Ftv7vV0Rb+Lwhr2fa7t15rEdNInjafyhxl3dyzyuuLl+57uP9gXgX2Tecy+w06aaaRWIxEKEkhkdU8OQVVbWmZYKVRAQEBAQEBAQEBAQEBAQEBAQEBAQEBAQEBAQEBAQEBAQEBAQEBAQEBAQEBAQEBAQEBAQEBAQEBAQEBAQEBAQEBAQEBAQEBAQEBAQEBAQEBB9essm6w9uPb17e1LfueQ3eVdHFcR3Mjg5t5HRjBA9rfWf42u+Cslc7txZtb33LszM7JvkzWBfMbuRgc6S4fNI+CeRu2MGNzzG4igFOSCb3mvL2xx3c+NvpMlfQZTLwT4m2ubO5t7LFMtDI0xwyzNbE6rHiFnR9BYN3gEklyfttcC37I79mOMiy4bDiwbGcTOjdW8I3EQOjk9PHRyiEQ7CXFX2Uyvt9mIA/ti7bislcMwsEAmdaW+L6kglsLa49ZfdguczqknfV24hSlfxE7b+79qMk+LJOkdn76KGbNzMurx8AbbvAMjY4j0i9zi1rgaVNDQqRzPbWUyfcGA7amzH/AM6li72ghhgvJBs6MsDHvt2vf6WROLR6Pl8lAj9276+t8C/D5K6ymYuZ83NkrTI5KzurNlrA6N0ZtovqmtJdISHOaz0N2jbzSSWs7UvO47P2f7hucA+4humZzHie4s9wmjidbXA0ez1sDn7QSPhzQdL3yyll3++dmzLS4HtyXOsoGkZB8lu643tHB5cav/mqgy7rx19/qL3hvzA8WT8ZbiO5LSI3da7snx7XHR25jS4U5IIu8nZfN9vdyxukyWCnw9rZT5ftbIxRy4xjIHRQxHGXLdIXEvDmsDfW0n1OCSPi6qgQS29zNbyiWF21w+4/FRasTGJaat1tduqs4lvbXJQXm3XoXTdRQ0qf5SuaaTScw9zX3evuI6bcLfhLosJnraK7bFm2u6Dh0zdxir2tJFS5vPRdmj1LZqiZpETbHi+W9S/teOrOqemM5mvh8PJ1ncljjbowHt97brHRxDY6N24lxJ4jiPtXteh91s365teMbM8nyvqGunbdxNeNYnHNz8WPyDpI3GFzgz0Pbz1B1PgvavE1xMsbb9cRPHm3Vu3H2bXRTM3Tn8hFWgU4l2q6K2ia8HnXnZs4xPBq5L9luH3MLHh0jyI6ggtHM/auS3cdETNuUuyNM2+WZjhCSDK5OQwzCXo9J3VlmroaGmvjw0WG7fFaRM+PIv29KZjGc8m4nk+r2zW7gwBtZC6o3O47qcty4fT900mabP1ZcMzFZxMI2XohY8F9ZHirj58gvd2R1YwidXVMcODWzwte97pWNLXU2ipO3StVWYrbn4OylsRERKayZZuuGR27HOaxu90pJA8/StomJqz2zeKzNvuedw7GUMmgbqyBoOpPMuXJaIimYOyzPL71KyydyyT06xH1OjGlPgV0Ut1RxdO3t6zHHmvOyUlq0yXLAHkboYq6CvDdz1UTWYjjwhzRoi84r8Vux7si6cjrsb5A39MwijWkcNP7F5sdv9O07KT1NZ7Kk2nqicTHD3rVrc3E10yeSQSWkoIY8emtKE6ciF69beEc3Bt7fo18scUN9/ky+WNwfI6pbXSgPj5qn6uadPz8J4QysLu50cHGV+wF3VNW1I4UXJu1VierlLSZils4jg9lZM/aGFzZXfON24Cnx4rortzVjWYjnyZWs2TgvGtfEXWxdSg1BDua2z1RlGyuu1OE/MtvsGNuX3cdu6R413DhUmhJCzvfGIY12TNenPBTyUwdctc7Yd5BJA/6YOtK6DVZxqtauJn3/sb6K/L9ubXXeTMBDY4gzaS8kmjvVpWgWPb9jXVOczLr1dt185RS5Rl86MgOa5g1G6tR50ouqem1ceDfR2sUzE+PL3t1fdw3rsTZwSRRthDQ7qHQ7vlaKnwC8jt/S6a9trY4ebXuu+2dzSmm3LTwjEcZ97Tzdw2EUkvWk3mM9N0gDdnoFNwB4rp7i+u1s5x0Zc2r07bfHTHPi57N99sewxYaI28pP6l2PSXAcNreR818vfdPXNo5vovTv7fxMW3TmY5V/wAXG3Fy50j5ZnmWZ53Pc41cSeZJWD6eZiqm97nmrj9iljNpnmxRAgICAgICAgICAgICAgICAgICAgICAgICAgICAgICAgICAgICAgICAgICAgICAgICAgICAgICAgICAgICAgICAgICAgICAgICAgICAgICAgINvj+8e7cZY/QY3OZCxsfUfpbe6mhiq8+r0Mc1vqrroghw+dvsXfwXTHdeKO5gvLiymc50Fw+2k6jBOytHitePiUHaZX3Rxktl3C3G2+Vfc9zQvguosnfi6s7ZkszZnmCJsbC54LKRuefSPFTlOXE4juDPYWSSXDZO6xssoDZn2c8kDngagOMbm1A81CHkuezcuUblpcjdSZVjg9mQfPI64a5vAiUu3gj4oM5+5e4ri9bfXGVvJr1kvXZdSXErpWzFob1A8u3B+1oFeNAEFrtPuq77ezeNyIZ9baY67benGSvcIJJGt2bqCoa/adH0qEiR0GX9wsa7tjK4HExZSaPNSQSXUuZvW3ghFtIZWi3Y1jAHl2hkdrt0pqpmTLT4bvjL4Xtu5xGKlmsbqfIQ5BuTtpnwzM6MEsBiGyho8TVOvJRkaV2SyL/q993M768g31ZHnrkO3gzVP6lH+r1c9UFi67j7hu7OGxuspeT2VvH0ILWWeV8TIqg9NrHOLQ30jSnIIF53H3Fe42DF3mVvLnG21PprKaeWSCOmg2RucWtpyoEGuQEBAQX7XLSxgRzDqx8Kn5h9qytqieXB36O/tXhb5qtpY38kT+tjrl0Mh1LWnaT8RzU6t+zTbMTiWu/te37uuJiLeyeboYO+bl0boclEXb6Vnh9DqDxC9zt/XOObxmfOHyXef2lFJ6tM4x4W4/i28ncFhNbh9g9kjwQKONHjT+E6lX7a9u5tN72iIryjL523pW7VbG2JiPZy+97I3IuvY39MM0a3pmlSOJJHLiunbWs52bOXgxrOuKTGU97iJLob2gNjYSGtPojaPEj8y5+3vS1eMTbyZau5inDxn4z/AIM5YZ7LcJJ+q4sDtrBStDQVXp6O2rwnpxj8UVvXZyjHFXaIX9NjWudPK6jiCQG68PNejThwaTmMz4Qs5WBrLMB56UZHqO0lz6fsXPiuJZdveZvw4z+TUW2TuIi0236YPpLTqaDzTVsnpd2zt62/VxWbjI3d1bve6MBjSCSddP4uGqztutXhFeDKmitLRGV+xmxttaMuImskuA4Cm0eku4ktPJadEcKxyc+yNs3xyhz2Ue6OSYueZS5zjvOo4rHuLzrrMc3rdnSLzEcuDW2075GbyabdQPJcGjba0Znwdu3XWscubf4y5e60ELy4OZJUOHKq9LREzWbeLx+4pHVmOWF68jFxchoeWnxcQGmvPVb65mYiZc2q3TXk2mKbaFzv1Oq1jWsNGkaqvdViaYcfcTbywluImmUTNAIaQQQf2gK3baemqlLcMSylEzJd8DwIy3c1hFQfgfiotqif18la4mMWjiu4LP3FpekEdQvZtnZxGvAgcAuHvfT/AOo14mcdPJ19vunt7ddY4cuPjDDIMiNw+yoPldJHKGgjaR8tfh+K27XXNaVmZc956bTav6epxeQtYuluLiJH1O6vFoPBdW3XFoexo2zn2NX9ZZ2Mhd1g1oO11dTT4Befffr0ZxaHo17bdtjhWft7Ued73F1II7KKsDG7WdQacKV2hedt9atjFYz73V2H9vdEZ2T80+X73KXFxJId8z686f2BeLfZa85l9NXXWkYjgqvuCdGaDx5qmFbbPJDzUsxAQEBAQEBAQEBAQEBAQEBAQEBAQEBAQEBAQEBAQEBAQEBAQEBAQEBAQEBAQEBAQEBAQEBAQEBAQEBAQEBAQEBAQEBAQEBAQEBAQEBAQEBAQEBB9C9o4+27iTPWd/im32TfhsrPa3c7g6G2bBYyPDo4aazGQaPcfSOArqpgc/2VjbRz7vP5SITYbARtubiF/wAtxcvO20tP/wCbKKv/APZtekEL/vFbWtt7mZ6G1gitoGyxFkEDGxxM328bnBjG0a0bnHQJJLoXdkds5fBdgW78rFh8xnLCSC1iZaulE90chcRxyXcrXM6bHeiJrqOOnCgTAy7B7VIyHaDMvb2s1vPlMzZz2T7dpl6lnasLxPKa9Voe4bGkekg+KmISgweAivMV2U2zitIby9xfcE11cXFu24bJ9MZ3AvaaVeGM2xu/IaHkoGtwvtfBfwYSyuM02z7l7ktnXmExRgc+N0dXiBtxchw6b7kxO6YDHct1KphGHvbvtlY5Kz7bkvs63H3ndc09pibMWz5i24guDb/5hwe3ZG5+0bgCdeGhTBhy2Dw8eQ7kscLdXLbFt3dsspbst3tic+TpbyKtq0OOuqgdDiPa7LZF1vbuuGWt9c5a5xLYJWuIazHw9a9uXFuuyAU9IFTyU4MPMr2BYQWuIyllmQ7AZS8kx02RyFrJZutJ4g17zLEDMXRmN4ewsJJ4UBTBhavPa5hGBnxeRnmsc3k24cSXtlJZSxzv2FkrYnPf1IntfVpDq6UNEwnCab2wwFpb3N5e9z//AC6yvG4m7vrWxlnjiv6OdIH+tn+XjaB+rxea7WmiYMOBu4G293PbtmjuGwyPjbcQkmOQNcQHsJAO11Kio4KEIkBAQeglpqDQ+IQiVuLJztG2QCVvnx+9Zzrh2a+9vXhPzQssubOU6O6b/wCb+1V6bQ6I3ar8+DZW2Yy1vK2aO4Mu3hvO8U8F0077ZEYmcx5S4O49D0bazHTHH+Xg3ll7gXEUDoby2Mu413tdSnlQrv8A/KRaIia4x5PnO6/tOJtnXbHvhZh7vx91J+oY4JHCjpZN5P8AYvT1ep65/i+95+30HfrjhHVHlGFluViibW0kY97OD6g1rxovS19xWYzWYlxW7O/8dZiE/wDVr66a+Mxh7g2hPJyrfdav6a5Yf01Kccp8OzGut3yTBj5mipZQD5eFFetY6eEcbSz7qdkWiIzhZg2T3EjDbudbysoA0bW1p/aubvovH6bOjsr6dd4tu+asZ5c/Y5m4iuMbcFr43VkNXE/LTWlCs9W2aTn9XU7KTXdXMTy5ea9BiI5LeZoJcZWF7HA1+UVofCq6Nuj5ZmPFy37qYtHslREVuyNzSwxmIDqbuGvDSmixiaxOMfLDpm9pnnnLbYe2gfCC8uDnk7QCOA0XoasdLh7q9ongzyccbbeEtNImk7nGhJ14U8lleMcuSvb2mbT5s7HJ/TO6Wza35xJSvEaVC3mItGFd3b9fFesb+MuAewtLnaGh3OrrVTGYq5t2mfCV2e/tGRH6iaK3kZURh7gGnnX4rhr3OqZmL2iZhjTt7zPyxa0T5Q0Evd+Ex0wkivhOZNZmRtLjXnrwWM+saJzE5+57keh9zupGa48sz+xTn914WW8sVpjepK5+6K5mf8reY2jx+K8XufUM3idfCkeEvT7f+1q/TmNk/POOMOQyfceWyErpJXthaSSGRDY0VWW/1Pds5zj3Pd7T0jTojERn224tQ+WJpq5253Omq4eMvQm1YQvuXHRg2j8UwznbPgiJJNSalSzeICAgICAgICAgICAgICAgICAgICAgICAgICAgICAgICAgICAgICAgICAgICAgICAgICAgICAgICAgICAgICAgICAgICAgICAgICAgICAgICAgICAg7b2vzPaOFvcle56/uraS5x97jYIbW0FyCL62dAZXPM0W3pl9dtNfEKYGvxne+SwFldYXFCyyGFfdm6j/AKljradz3tb0mSlk7Zumen+XcaVKZFj3U7yte7+87zMWcLIbJ4jZbbbeO2kc1sbQTMI/nduqA5xJ20HBJklvMR3Z2Abfsy8yk2QiyPZsQ32UFuySK+cy8lvI42zGRnQo54a5xa6o4cEGeA9zsTBc9uXuUbN9VYZfNZTJ9KMObTKQxtj6dXDcd7XbhpQKcmVTtzvzBY6DtVlwJ64bHZuzvNkYP6mSZO2DZ6hubWVu46U81GU5W8F332dDcdq9y5J143uLtGzjtIsXDCx1vePtDIbOT6kyNMIbvaJQWOrt04qcoUMR33iLa79u7i6Exd2vezXWXLIwatlyH1X6Pq9Z2cjTVRkcXI25vsrJ9BHJLcXM73WsUTS6VznvLmBrG1Jd5BQPrvd3uK3B+62JupbaSFmJsnR5u2tX7Zm3+Wt3PyckTj8szJLjT+ZlFbKctTb+4Pb+P7i7durnMZruu3xt1Nc3l1kfS2MSRGKA21pLLO0ywOPUL3P9RoPNRkyy/wDuL2/bRdv2j8rlc87E9xwZu7yt9GWvkga0B8cMT5pnNLdvAu9RJ4aKcmWu7V7vwWPv8lkIs7lu3chPkJbkzWcLbu3u7KRxc23mtnSRND2mur97SDQjTVlDke6spj8t3LlMnjbJuNx97dSz2tgym2GN7iWs9Pp08tPDRVkatAQEBAQEGTJZGascW/AqJjK1bzXlOFhmRnHz0ePMKs0h0V7y8c+KUX8DvnYW+Y1UdEtI7qk84Zsmtj8kmwn4hI6oT1areK3b5LIQU+nvXtA4AP0+5b07vbXlaXPt9O0bedaykjy2Wjk6gm3OpTUBb09U3VnPUxv6PpmMdPBcj7v7jiYWMmABNdG/8VMep7erqzxcV/7b7eZzNZ+9i/u3PvoJZRI0Cm1wBB151V49U2Qr/wDXdEcomFyHvzJwtcI7OBhcKEtBA+5b29avMYxDlv8A2xqtztdBc943ly4uls4t7gA5zagmgoKqa+tWiMdNWur+3ddOVrYe2veuUtWFkEEQbrQOBNCfBUv6ve1cREQjb/beq85mbIrzu7M3bGseyFjWA02ModePNZx6ttiMRj7m2n+3tFJzHVPvlXl7izchr1Qz0tadrQKhooFWfVd/8zenomiv8OffKrcZXKTGs95IeWryBT4LC/ebbc7WdGv0/RTlWsfBTkmjP+JKX04VJcufi6ImkeKM3MQ+VpP4JhWdtfCGDruQ/KA1ThWd0onSPd8ziVLObTPNiiBAQEBAQEBAQEBAQEBAQEBAQEBAQEBAQEBAQEBAQEBAQEBAQEBAQEBAQEBAQEBAQEBAQEBAQEBAQEBAQEBAQEBAQEBAQEBAQEBAQEBAQEBAQEBAQEBAQEBAQEBAQEBBnDNNBKyaCR0U0Z3RyxuLXNcOBa4UIKDFznPc57yXPcSXOcakk6kknig8QEBAQEBAQEBAQEBAQEBBkJJBwcfvRMWlkLiccHn71GIW+rbzlkLu4H51HTC317+b3624/iH3BOmE/wBRfzPrbj+IfcE6YP6i/m8N3OfzKemFfrX82JnmP5ymIR9S3mxMjzxcfvUqzaWKIEBAQEBAQEBAQEBAQEBAQEBAQEBAQEBAQEBAQEBAQEBAQEBAQEBAQEBAQEBAQEBAQEBAQEBAQEBAQEBAQEBAQEBAQEBAQEBAQEBAQEBAQEBAQEBAQEBAQEBAQEBAQEBAQEBAQEBAQEBAQEBAQEBAQEBAQEBAQEBAQEBAQEBAQEBAQEBAQEBAQEBAQEBAQEBAQEBAQEBAQEBAQEBAQEBAQEBAQEBAQEBAQEBAQEBAQEBAQEBAQEBAQEBAQEBAQEBAQEBAQEBAQEBAQEBAQEBAQEBAQEBAQEBAQEQIkQEBAQEBAQEBAQEBAQEBAQEBAQEBAQEBAQEBAQEBAQEBAQEBAQEBAQEBAQEBAQEBAQEBAQEBAQEBAQEBAQEBAQEBAQEBAQEBAQEBAQEBAQEBA5ICAgICAgICAgICAgICAgICAgICAgICAgICAgICAgICAiBEiAgIHJAQEBAQEBAQEQIkQEBAQEBAQEBAQEBAQEBAQEBAQEBAQEBAQEBAQEBAQEBAQEBAQEBAQAgICAgICAgIP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" b="100000" l="0" r="99606">
                        <a14:foregroundMark x1="50656" y1="66700" x2="50656" y2="66700"/>
                        <a14:foregroundMark x1="71522" y1="39100" x2="71522" y2="39100"/>
                        <a14:foregroundMark x1="71916" y1="41200" x2="71916" y2="41200"/>
                        <a14:foregroundMark x1="71785" y1="43700" x2="71785" y2="43700"/>
                        <a14:foregroundMark x1="71522" y1="37700" x2="71522" y2="37700"/>
                        <a14:foregroundMark x1="52493" y1="41900" x2="52493" y2="41900"/>
                        <a14:foregroundMark x1="53806" y1="40900" x2="53806" y2="40900"/>
                        <a14:foregroundMark x1="95538" y1="24700" x2="95538" y2="24700"/>
                        <a14:foregroundMark x1="95932" y1="14500" x2="95932" y2="14500"/>
                        <a14:foregroundMark x1="94751" y1="11400" x2="94751" y2="11400"/>
                        <a14:foregroundMark x1="96457" y1="18700" x2="96457" y2="18700"/>
                        <a14:foregroundMark x1="95538" y1="13100" x2="95538" y2="13100"/>
                        <a14:foregroundMark x1="93963" y1="10100" x2="93963" y2="10100"/>
                        <a14:foregroundMark x1="92782" y1="8600" x2="92782" y2="8600"/>
                        <a14:foregroundMark x1="91207" y1="7400" x2="91207" y2="7400"/>
                        <a14:foregroundMark x1="95669" y1="12000" x2="95669" y2="12000"/>
                        <a14:foregroundMark x1="66273" y1="30100" x2="66273" y2="30100"/>
                        <a14:foregroundMark x1="63780" y1="28400" x2="63780" y2="28400"/>
                        <a14:foregroundMark x1="77953" y1="20400" x2="77953" y2="20400"/>
                        <a14:foregroundMark x1="67585" y1="30600" x2="67585" y2="30600"/>
                        <a14:foregroundMark x1="53806" y1="60600" x2="53806" y2="60600"/>
                        <a14:foregroundMark x1="62073" y1="56400" x2="62073" y2="56400"/>
                        <a14:foregroundMark x1="73491" y1="46300" x2="73491" y2="46300"/>
                        <a14:foregroundMark x1="77953" y1="44200" x2="77953" y2="44200"/>
                        <a14:foregroundMark x1="77034" y1="39200" x2="77034" y2="39200"/>
                        <a14:foregroundMark x1="81102" y1="37500" x2="81102" y2="37500"/>
                        <a14:foregroundMark x1="87795" y1="35400" x2="87795" y2="35400"/>
                        <a14:foregroundMark x1="88320" y1="34100" x2="88320" y2="34100"/>
                        <a14:foregroundMark x1="84252" y1="37500" x2="84252" y2="37500"/>
                        <a14:foregroundMark x1="77822" y1="38200" x2="77822" y2="38200"/>
                        <a14:backgroundMark x1="40289" y1="96700" x2="40289" y2="96700"/>
                        <a14:backgroundMark x1="36220" y1="99100" x2="43963" y2="83200"/>
                        <a14:backgroundMark x1="919" y1="65800" x2="23228" y2="59900"/>
                        <a14:backgroundMark x1="69160" y1="24900" x2="69160" y2="249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97106">
            <a:off x="5918777" y="-938095"/>
            <a:ext cx="4478734" cy="58776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isometricOffAxis2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sellaDiTesto 4"/>
          <p:cNvSpPr txBox="1"/>
          <p:nvPr/>
        </p:nvSpPr>
        <p:spPr>
          <a:xfrm>
            <a:off x="6804248" y="23808"/>
            <a:ext cx="899605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300" dirty="0" smtClean="0">
                <a:solidFill>
                  <a:schemeClr val="bg1"/>
                </a:solidFill>
                <a:latin typeface="Century Schoolbook" pitchFamily="18" charset="0"/>
              </a:rPr>
              <a:t>Big Bang</a:t>
            </a:r>
            <a:endParaRPr lang="it-IT" sz="1300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143773" y="196403"/>
            <a:ext cx="83388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800" dirty="0">
                <a:solidFill>
                  <a:schemeClr val="bg1"/>
                </a:solidFill>
                <a:latin typeface="Century Schoolbook" pitchFamily="18" charset="0"/>
              </a:rPr>
              <a:t>Image: NASA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asellaDiTesto 22"/>
              <p:cNvSpPr txBox="1"/>
              <p:nvPr/>
            </p:nvSpPr>
            <p:spPr>
              <a:xfrm>
                <a:off x="8244408" y="1066201"/>
                <a:ext cx="519116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it-IT" sz="800" i="1" dirty="0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it-IT" sz="800" b="0" i="1" dirty="0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it-IT" sz="800" b="0" i="1" dirty="0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−43</m:t>
                        </m:r>
                      </m:sup>
                    </m:sSup>
                  </m:oMath>
                </a14:m>
                <a:r>
                  <a:rPr lang="it-IT" sz="800" dirty="0" smtClean="0">
                    <a:solidFill>
                      <a:srgbClr val="C00000"/>
                    </a:solidFill>
                    <a:latin typeface="Century Schoolbook" pitchFamily="18" charset="0"/>
                  </a:rPr>
                  <a:t> s</a:t>
                </a:r>
                <a:endParaRPr lang="it-IT" sz="800" dirty="0">
                  <a:solidFill>
                    <a:srgbClr val="C00000"/>
                  </a:solidFill>
                  <a:latin typeface="Century Schoolbook" pitchFamily="18" charset="0"/>
                </a:endParaRPr>
              </a:p>
            </p:txBody>
          </p:sp>
        </mc:Choice>
        <mc:Fallback xmlns="">
          <p:sp>
            <p:nvSpPr>
              <p:cNvPr id="23" name="CasellaDiTesto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4408" y="1066201"/>
                <a:ext cx="519116" cy="215444"/>
              </a:xfrm>
              <a:prstGeom prst="rect">
                <a:avLst/>
              </a:prstGeom>
              <a:blipFill rotWithShape="1">
                <a:blip r:embed="rId9"/>
                <a:stretch>
                  <a:fillRect b="-857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CasellaDiTesto 23"/>
          <p:cNvSpPr txBox="1"/>
          <p:nvPr/>
        </p:nvSpPr>
        <p:spPr>
          <a:xfrm>
            <a:off x="8244408" y="1707654"/>
            <a:ext cx="58862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800" dirty="0" err="1" smtClean="0">
                <a:solidFill>
                  <a:srgbClr val="FFC000"/>
                </a:solidFill>
                <a:latin typeface="Century Schoolbook" pitchFamily="18" charset="0"/>
              </a:rPr>
              <a:t>inflation</a:t>
            </a:r>
            <a:endParaRPr lang="it-IT" sz="800" dirty="0">
              <a:solidFill>
                <a:srgbClr val="FFC000"/>
              </a:solidFill>
              <a:latin typeface="Century Schoolbook" pitchFamily="18" charset="0"/>
            </a:endParaRPr>
          </a:p>
        </p:txBody>
      </p:sp>
      <p:sp>
        <p:nvSpPr>
          <p:cNvPr id="25" name="CasellaDiTesto 24"/>
          <p:cNvSpPr txBox="1"/>
          <p:nvPr/>
        </p:nvSpPr>
        <p:spPr>
          <a:xfrm>
            <a:off x="8608174" y="2289156"/>
            <a:ext cx="42832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800" dirty="0" smtClean="0">
                <a:solidFill>
                  <a:srgbClr val="0070C0"/>
                </a:solidFill>
                <a:latin typeface="Century Schoolbook" pitchFamily="18" charset="0"/>
              </a:rPr>
              <a:t>CMB</a:t>
            </a:r>
            <a:endParaRPr lang="it-IT" sz="800" dirty="0">
              <a:solidFill>
                <a:srgbClr val="0070C0"/>
              </a:solidFill>
              <a:latin typeface="Century Schoolbook" pitchFamily="18" charset="0"/>
            </a:endParaRPr>
          </a:p>
        </p:txBody>
      </p:sp>
      <p:sp>
        <p:nvSpPr>
          <p:cNvPr id="26" name="CasellaDiTesto 25"/>
          <p:cNvSpPr txBox="1"/>
          <p:nvPr/>
        </p:nvSpPr>
        <p:spPr>
          <a:xfrm>
            <a:off x="7518048" y="3166739"/>
            <a:ext cx="4138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800" dirty="0" err="1" smtClean="0">
                <a:solidFill>
                  <a:srgbClr val="00B0F0"/>
                </a:solidFill>
                <a:latin typeface="Century Schoolbook" pitchFamily="18" charset="0"/>
              </a:rPr>
              <a:t>GWs</a:t>
            </a:r>
            <a:endParaRPr lang="it-IT" sz="800" dirty="0">
              <a:solidFill>
                <a:srgbClr val="00B0F0"/>
              </a:solidFill>
              <a:latin typeface="Century Schoolbook" pitchFamily="18" charset="0"/>
            </a:endParaRPr>
          </a:p>
        </p:txBody>
      </p:sp>
      <p:sp>
        <p:nvSpPr>
          <p:cNvPr id="27" name="CasellaDiTesto 26"/>
          <p:cNvSpPr txBox="1"/>
          <p:nvPr/>
        </p:nvSpPr>
        <p:spPr>
          <a:xfrm>
            <a:off x="7884368" y="4371950"/>
            <a:ext cx="881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800" dirty="0" err="1" smtClean="0">
                <a:solidFill>
                  <a:srgbClr val="002060"/>
                </a:solidFill>
                <a:latin typeface="Century Schoolbook" pitchFamily="18" charset="0"/>
              </a:rPr>
              <a:t>Now</a:t>
            </a:r>
            <a:endParaRPr lang="it-IT" sz="800" dirty="0" smtClean="0">
              <a:solidFill>
                <a:srgbClr val="002060"/>
              </a:solidFill>
              <a:latin typeface="Century Schoolbook" pitchFamily="18" charset="0"/>
            </a:endParaRPr>
          </a:p>
          <a:p>
            <a:pPr algn="ctr"/>
            <a:r>
              <a:rPr lang="it-IT" sz="800" dirty="0" smtClean="0">
                <a:solidFill>
                  <a:srgbClr val="002060"/>
                </a:solidFill>
                <a:latin typeface="Century Schoolbook" pitchFamily="18" charset="0"/>
              </a:rPr>
              <a:t>14 </a:t>
            </a:r>
            <a:r>
              <a:rPr lang="it-IT" sz="800" dirty="0" err="1" smtClean="0">
                <a:solidFill>
                  <a:srgbClr val="002060"/>
                </a:solidFill>
                <a:latin typeface="Century Schoolbook" pitchFamily="18" charset="0"/>
              </a:rPr>
              <a:t>bilion</a:t>
            </a:r>
            <a:r>
              <a:rPr lang="it-IT" sz="800" dirty="0" smtClean="0">
                <a:solidFill>
                  <a:srgbClr val="002060"/>
                </a:solidFill>
                <a:latin typeface="Century Schoolbook" pitchFamily="18" charset="0"/>
              </a:rPr>
              <a:t> </a:t>
            </a:r>
            <a:r>
              <a:rPr lang="it-IT" sz="800" dirty="0" err="1" smtClean="0">
                <a:solidFill>
                  <a:srgbClr val="002060"/>
                </a:solidFill>
                <a:latin typeface="Century Schoolbook" pitchFamily="18" charset="0"/>
              </a:rPr>
              <a:t>year</a:t>
            </a:r>
            <a:r>
              <a:rPr lang="it-IT" sz="800" dirty="0" err="1" smtClean="0">
                <a:solidFill>
                  <a:schemeClr val="bg1"/>
                </a:solidFill>
                <a:latin typeface="Century Schoolbook" pitchFamily="18" charset="0"/>
              </a:rPr>
              <a:t>s</a:t>
            </a:r>
            <a:endParaRPr lang="it-IT" sz="800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itolo 1"/>
              <p:cNvSpPr>
                <a:spLocks noGrp="1"/>
              </p:cNvSpPr>
              <p:nvPr>
                <p:ph type="title"/>
              </p:nvPr>
            </p:nvSpPr>
            <p:spPr>
              <a:xfrm>
                <a:off x="35496" y="-157708"/>
                <a:ext cx="7924800" cy="857250"/>
              </a:xfrm>
            </p:spPr>
            <p:txBody>
              <a:bodyPr/>
              <a:lstStyle/>
              <a:p>
                <a:r>
                  <a:rPr lang="en-US" sz="1400" b="1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Impronta</a:t>
                </a:r>
                <a:r>
                  <a:rPr lang="en-US" sz="1400" b="1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:r>
                  <a:rPr lang="en-US" sz="1400" b="1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dei</a:t>
                </a:r>
                <a:r>
                  <a:rPr lang="en-US" sz="1400" b="1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:r>
                  <a:rPr lang="en-US" sz="1400" b="1" dirty="0">
                    <a:solidFill>
                      <a:schemeClr val="bg1"/>
                    </a:solidFill>
                    <a:latin typeface="Century Schoolbook" pitchFamily="18" charset="0"/>
                  </a:rPr>
                  <a:t>tensor fossils </a:t>
                </a:r>
                <a:r>
                  <a:rPr lang="en-US" sz="1400" b="1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su</a:t>
                </a:r>
                <a14:m>
                  <m:oMath xmlns:m="http://schemas.openxmlformats.org/officeDocument/2006/math">
                    <m:r>
                      <a:rPr lang="it-IT" sz="1400" b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en-US" sz="1400" b="1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𝝁</m:t>
                    </m:r>
                  </m:oMath>
                </a14:m>
                <a:r>
                  <a:rPr lang="it-IT" sz="1400" b="1" dirty="0">
                    <a:solidFill>
                      <a:schemeClr val="bg1"/>
                    </a:solidFill>
                    <a:latin typeface="Century Schoolbook" pitchFamily="18" charset="0"/>
                  </a:rPr>
                  <a:t>-</a:t>
                </a:r>
                <a:r>
                  <a:rPr lang="it-IT" sz="1400" b="1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distortion</a:t>
                </a:r>
                <a:r>
                  <a:rPr lang="en-US" sz="1600" b="1" dirty="0">
                    <a:solidFill>
                      <a:schemeClr val="bg1"/>
                    </a:solidFill>
                    <a:latin typeface="Century Schoolbook" pitchFamily="18" charset="0"/>
                  </a:rPr>
                  <a:t/>
                </a:r>
                <a:br>
                  <a:rPr lang="en-US" sz="1600" b="1" dirty="0">
                    <a:solidFill>
                      <a:schemeClr val="bg1"/>
                    </a:solidFill>
                    <a:latin typeface="Century Schoolbook" pitchFamily="18" charset="0"/>
                  </a:rPr>
                </a:br>
                <a:r>
                  <a:rPr lang="it-IT" sz="1050" b="1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average</a:t>
                </a:r>
                <a:r>
                  <a:rPr lang="it-IT" sz="1050" b="1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it-IT" sz="1050" b="1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𝝁</m:t>
                    </m:r>
                  </m:oMath>
                </a14:m>
                <a:r>
                  <a:rPr lang="it-IT" sz="1050" b="1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-</a:t>
                </a:r>
                <a:r>
                  <a:rPr lang="it-IT" sz="1050" b="1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distortion</a:t>
                </a:r>
                <a:endParaRPr lang="it-IT" sz="1050" b="1" dirty="0">
                  <a:solidFill>
                    <a:schemeClr val="bg1"/>
                  </a:solidFill>
                  <a:latin typeface="Century Schoolbook" pitchFamily="18" charset="0"/>
                </a:endParaRPr>
              </a:p>
            </p:txBody>
          </p:sp>
        </mc:Choice>
        <mc:Fallback xmlns="">
          <p:sp>
            <p:nvSpPr>
              <p:cNvPr id="20" name="Titolo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5496" y="-157708"/>
                <a:ext cx="7924800" cy="857250"/>
              </a:xfrm>
              <a:blipFill rotWithShape="1">
                <a:blip r:embed="rId10"/>
                <a:stretch>
                  <a:fillRect l="-231" b="-4255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Segnaposto contenuto 2"/>
          <p:cNvSpPr>
            <a:spLocks noGrp="1"/>
          </p:cNvSpPr>
          <p:nvPr>
            <p:ph sz="quarter" idx="13"/>
          </p:nvPr>
        </p:nvSpPr>
        <p:spPr>
          <a:xfrm>
            <a:off x="251520" y="915566"/>
            <a:ext cx="8136904" cy="43924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Si consideri:</a:t>
            </a:r>
          </a:p>
          <a:p>
            <a:pPr marL="0" indent="0">
              <a:buNone/>
            </a:pPr>
            <a:endParaRPr lang="it-IT" sz="1100" dirty="0">
              <a:solidFill>
                <a:schemeClr val="bg1"/>
              </a:solidFill>
              <a:latin typeface="Century Schoolbook" pitchFamily="18" charset="0"/>
            </a:endParaRPr>
          </a:p>
          <a:p>
            <a:pPr marL="0" indent="0">
              <a:buNone/>
            </a:pP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Lo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spettro di potenza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risulta essere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modulato da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una GW a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lunghezza d'onda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lunga</a:t>
            </a:r>
            <a:endParaRPr lang="it-IT" sz="1100" dirty="0">
              <a:solidFill>
                <a:schemeClr val="bg1"/>
              </a:solidFill>
              <a:latin typeface="Century Schoolbook" pitchFamily="18" charset="0"/>
            </a:endParaRPr>
          </a:p>
          <a:p>
            <a:pPr marL="0" indent="0">
              <a:buNone/>
            </a:pPr>
            <a:endParaRPr lang="it-IT" sz="1400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marL="0" indent="0">
              <a:buNone/>
            </a:pPr>
            <a:r>
              <a:rPr lang="it-IT" sz="1400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</a:p>
          <a:p>
            <a:pPr marL="0" indent="0">
              <a:buNone/>
            </a:pP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Risultato:</a:t>
            </a:r>
            <a:endParaRPr lang="it-IT" sz="1100" dirty="0">
              <a:solidFill>
                <a:schemeClr val="bg1"/>
              </a:solidFill>
              <a:latin typeface="Century Schoolbook" pitchFamily="18" charset="0"/>
            </a:endParaRPr>
          </a:p>
          <a:p>
            <a:pPr marL="914400" lvl="2" indent="0">
              <a:buNone/>
            </a:pPr>
            <a:endParaRPr lang="it-IT" sz="1400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marL="914400" lvl="2" indent="0">
              <a:buNone/>
            </a:pPr>
            <a:endParaRPr lang="it-IT" sz="1400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lvl="2"/>
            <a:endParaRPr lang="it-IT" sz="1400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43758"/>
            <a:ext cx="2171488" cy="36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Gruppo 10"/>
          <p:cNvGrpSpPr/>
          <p:nvPr/>
        </p:nvGrpSpPr>
        <p:grpSpPr>
          <a:xfrm>
            <a:off x="551293" y="2978683"/>
            <a:ext cx="6970303" cy="457163"/>
            <a:chOff x="1331640" y="3010041"/>
            <a:chExt cx="6172786" cy="428466"/>
          </a:xfrm>
        </p:grpSpPr>
        <p:pic>
          <p:nvPicPr>
            <p:cNvPr id="28" name="Picture 10"/>
            <p:cNvPicPr>
              <a:picLocks noChangeAspect="1" noChangeArrowheads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6746"/>
            <a:stretch/>
          </p:blipFill>
          <p:spPr bwMode="auto">
            <a:xfrm>
              <a:off x="1331640" y="3010041"/>
              <a:ext cx="3808882" cy="4284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10"/>
            <p:cNvPicPr>
              <a:picLocks noChangeAspect="1" noChangeArrowheads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523" t="50000" r="20612"/>
            <a:stretch/>
          </p:blipFill>
          <p:spPr bwMode="auto">
            <a:xfrm>
              <a:off x="5148064" y="3023133"/>
              <a:ext cx="2356362" cy="402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cxnSp>
        <p:nvCxnSpPr>
          <p:cNvPr id="30" name="Connettore 7 29"/>
          <p:cNvCxnSpPr/>
          <p:nvPr/>
        </p:nvCxnSpPr>
        <p:spPr>
          <a:xfrm>
            <a:off x="539552" y="3240897"/>
            <a:ext cx="648072" cy="438268"/>
          </a:xfrm>
          <a:prstGeom prst="curvedConnector3">
            <a:avLst>
              <a:gd name="adj1" fmla="val -51546"/>
            </a:avLst>
          </a:prstGeom>
          <a:ln w="190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1" name="CasellaDiTesto 30"/>
          <p:cNvSpPr txBox="1"/>
          <p:nvPr/>
        </p:nvSpPr>
        <p:spPr>
          <a:xfrm>
            <a:off x="1134195" y="3549665"/>
            <a:ext cx="1453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 err="1">
                <a:solidFill>
                  <a:schemeClr val="accent2">
                    <a:lumMod val="75000"/>
                  </a:schemeClr>
                </a:solidFill>
                <a:latin typeface="Century Schoolbook" pitchFamily="18" charset="0"/>
              </a:rPr>
              <a:t>a</a:t>
            </a:r>
            <a:r>
              <a:rPr lang="it-IT" sz="1000" dirty="0" err="1" smtClean="0">
                <a:solidFill>
                  <a:schemeClr val="accent2">
                    <a:lumMod val="75000"/>
                  </a:schemeClr>
                </a:solidFill>
                <a:latin typeface="Century Schoolbook" pitchFamily="18" charset="0"/>
              </a:rPr>
              <a:t>nisotropic</a:t>
            </a:r>
            <a:r>
              <a:rPr lang="it-IT" sz="1000" dirty="0" smtClean="0">
                <a:solidFill>
                  <a:schemeClr val="accent2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it-IT" sz="1000" dirty="0" err="1" smtClean="0">
                <a:solidFill>
                  <a:schemeClr val="accent2">
                    <a:lumMod val="75000"/>
                  </a:schemeClr>
                </a:solidFill>
                <a:latin typeface="Century Schoolbook" pitchFamily="18" charset="0"/>
              </a:rPr>
              <a:t>imprint</a:t>
            </a:r>
            <a:endParaRPr lang="it-IT" sz="1000" dirty="0">
              <a:solidFill>
                <a:schemeClr val="accent2">
                  <a:lumMod val="75000"/>
                </a:schemeClr>
              </a:solidFill>
              <a:latin typeface="Century Schoolbook" pitchFamily="18" charset="0"/>
            </a:endParaRPr>
          </a:p>
        </p:txBody>
      </p:sp>
      <p:sp>
        <p:nvSpPr>
          <p:cNvPr id="32" name="CasellaDiTesto 31"/>
          <p:cNvSpPr txBox="1"/>
          <p:nvPr/>
        </p:nvSpPr>
        <p:spPr>
          <a:xfrm>
            <a:off x="1780307" y="3971840"/>
            <a:ext cx="609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 smtClean="0">
                <a:solidFill>
                  <a:schemeClr val="bg1"/>
                </a:solidFill>
                <a:latin typeface="Century Schoolbook" pitchFamily="18" charset="0"/>
              </a:rPr>
              <a:t>Il </a:t>
            </a:r>
            <a:r>
              <a:rPr lang="it-IT" sz="1000" dirty="0">
                <a:solidFill>
                  <a:schemeClr val="bg1"/>
                </a:solidFill>
                <a:latin typeface="Century Schoolbook" pitchFamily="18" charset="0"/>
              </a:rPr>
              <a:t>valore di aspettativa della 𝜇-</a:t>
            </a:r>
            <a:r>
              <a:rPr lang="it-IT" sz="1000" dirty="0" err="1" smtClean="0">
                <a:solidFill>
                  <a:schemeClr val="bg1"/>
                </a:solidFill>
                <a:latin typeface="Century Schoolbook" pitchFamily="18" charset="0"/>
              </a:rPr>
              <a:t>distortion</a:t>
            </a:r>
            <a:r>
              <a:rPr lang="it-IT" sz="1000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it-IT" sz="1000" dirty="0">
                <a:solidFill>
                  <a:schemeClr val="bg1"/>
                </a:solidFill>
                <a:latin typeface="Century Schoolbook" pitchFamily="18" charset="0"/>
              </a:rPr>
              <a:t>è influenzato dalla modulazione a causa di un modo </a:t>
            </a:r>
            <a:r>
              <a:rPr lang="it-IT" sz="1000" dirty="0" smtClean="0">
                <a:solidFill>
                  <a:schemeClr val="bg1"/>
                </a:solidFill>
                <a:latin typeface="Century Schoolbook" pitchFamily="18" charset="0"/>
              </a:rPr>
              <a:t>tensoriale a </a:t>
            </a:r>
            <a:r>
              <a:rPr lang="it-IT" sz="1000" dirty="0">
                <a:solidFill>
                  <a:schemeClr val="bg1"/>
                </a:solidFill>
                <a:latin typeface="Century Schoolbook" pitchFamily="18" charset="0"/>
              </a:rPr>
              <a:t>lunghezza d'onda lunga </a:t>
            </a:r>
            <a:r>
              <a:rPr lang="it-IT" sz="1000" dirty="0" smtClean="0">
                <a:solidFill>
                  <a:schemeClr val="bg1"/>
                </a:solidFill>
                <a:latin typeface="Century Schoolbook" pitchFamily="18" charset="0"/>
              </a:rPr>
              <a:t>nello </a:t>
            </a:r>
            <a:r>
              <a:rPr lang="en-US" sz="1000" dirty="0">
                <a:solidFill>
                  <a:schemeClr val="bg1"/>
                </a:solidFill>
                <a:latin typeface="Century Schoolbook" pitchFamily="18" charset="0"/>
              </a:rPr>
              <a:t>squeezed </a:t>
            </a:r>
            <a:r>
              <a:rPr lang="en-US" sz="1000" dirty="0" smtClean="0">
                <a:solidFill>
                  <a:schemeClr val="bg1"/>
                </a:solidFill>
                <a:latin typeface="Century Schoolbook" pitchFamily="18" charset="0"/>
              </a:rPr>
              <a:t>limit.</a:t>
            </a:r>
            <a:endParaRPr lang="it-IT" sz="1000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grpSp>
        <p:nvGrpSpPr>
          <p:cNvPr id="33" name="Gruppo 32"/>
          <p:cNvGrpSpPr/>
          <p:nvPr/>
        </p:nvGrpSpPr>
        <p:grpSpPr>
          <a:xfrm>
            <a:off x="1331640" y="843558"/>
            <a:ext cx="5001151" cy="438087"/>
            <a:chOff x="1979712" y="1959734"/>
            <a:chExt cx="4921695" cy="468000"/>
          </a:xfrm>
        </p:grpSpPr>
        <p:pic>
          <p:nvPicPr>
            <p:cNvPr id="34" name="Picture 6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2" y="1959734"/>
              <a:ext cx="4561655" cy="468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7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9712" y="1984899"/>
              <a:ext cx="328275" cy="3708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6" name="Picture 8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030" b="50000"/>
          <a:stretch/>
        </p:blipFill>
        <p:spPr bwMode="auto">
          <a:xfrm>
            <a:off x="611560" y="1755368"/>
            <a:ext cx="2966184" cy="357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8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18" t="40465" r="106" b="-1425"/>
          <a:stretch/>
        </p:blipFill>
        <p:spPr bwMode="auto">
          <a:xfrm>
            <a:off x="3584490" y="1715910"/>
            <a:ext cx="3665662" cy="435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8" name="Connettore 7 37"/>
          <p:cNvCxnSpPr/>
          <p:nvPr/>
        </p:nvCxnSpPr>
        <p:spPr>
          <a:xfrm>
            <a:off x="2413720" y="3672516"/>
            <a:ext cx="762269" cy="267126"/>
          </a:xfrm>
          <a:prstGeom prst="curvedConnector3">
            <a:avLst>
              <a:gd name="adj1" fmla="val 99982"/>
            </a:avLst>
          </a:prstGeom>
          <a:ln w="190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780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1"/>
            </a:gs>
            <a:gs pos="31000">
              <a:schemeClr val="tx1"/>
            </a:gs>
            <a:gs pos="100000">
              <a:schemeClr val="tx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11</a:t>
            </a:fld>
            <a:endParaRPr lang="it-IT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Segnaposto contenuto 2"/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611560" y="850155"/>
                <a:ext cx="8532440" cy="4169867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1050" b="0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𝜇</m:t>
                    </m:r>
                  </m:oMath>
                </a14:m>
                <a:r>
                  <a:rPr lang="en-US" sz="1050" dirty="0">
                    <a:solidFill>
                      <a:schemeClr val="bg1"/>
                    </a:solidFill>
                    <a:latin typeface="Century Schoolbook" pitchFamily="18" charset="0"/>
                  </a:rPr>
                  <a:t>-distortions </a:t>
                </a:r>
                <a: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dalla </a:t>
                </a:r>
                <a:r>
                  <a:rPr lang="it-IT" sz="1050" dirty="0">
                    <a:solidFill>
                      <a:schemeClr val="bg1"/>
                    </a:solidFill>
                    <a:latin typeface="Century Schoolbook" pitchFamily="18" charset="0"/>
                  </a:rPr>
                  <a:t>dissipazione della perturbazione tensoriale modulata da </a:t>
                </a:r>
                <a: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un modo scalare </a:t>
                </a:r>
                <a:r>
                  <a:rPr lang="it-IT" sz="1050" dirty="0">
                    <a:solidFill>
                      <a:schemeClr val="bg1"/>
                    </a:solidFill>
                    <a:latin typeface="Century Schoolbook" pitchFamily="18" charset="0"/>
                  </a:rPr>
                  <a:t>a lunghezza d'onda </a:t>
                </a:r>
                <a: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lunga: </a:t>
                </a:r>
                <a14:m>
                  <m:oMath xmlns:m="http://schemas.openxmlformats.org/officeDocument/2006/math">
                    <m:r>
                      <a:rPr lang="it-IT" sz="1050" i="1">
                        <a:solidFill>
                          <a:schemeClr val="bg1"/>
                        </a:solidFill>
                        <a:latin typeface="Cambria Math"/>
                      </a:rPr>
                      <m:t>&lt;</m:t>
                    </m:r>
                    <m:r>
                      <a:rPr lang="it-IT" sz="105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𝜁</m:t>
                    </m:r>
                    <m:r>
                      <a:rPr lang="it-IT" sz="105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hh</m:t>
                    </m:r>
                    <m:r>
                      <a:rPr lang="it-IT" sz="105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endParaRPr lang="it-IT" sz="1050" dirty="0" smtClean="0">
                  <a:solidFill>
                    <a:schemeClr val="bg1"/>
                  </a:solidFill>
                  <a:latin typeface="Century Schoolbook" pitchFamily="18" charset="0"/>
                  <a:ea typeface="Cambria Math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it-IT" sz="1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Per </a:t>
                </a:r>
                <a14:m>
                  <m:oMath xmlns:m="http://schemas.openxmlformats.org/officeDocument/2006/math">
                    <m:r>
                      <a:rPr lang="it-IT" sz="105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𝜇</m:t>
                    </m:r>
                  </m:oMath>
                </a14:m>
                <a: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it-IT" sz="130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Per </a:t>
                </a:r>
                <a14:m>
                  <m:oMath xmlns:m="http://schemas.openxmlformats.org/officeDocument/2006/math">
                    <m:r>
                      <a:rPr lang="it-IT" sz="105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𝑇</m:t>
                    </m:r>
                  </m:oMath>
                </a14:m>
                <a: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:</a:t>
                </a:r>
              </a:p>
              <a:p>
                <a:pPr marL="0" indent="0">
                  <a:buNone/>
                </a:pPr>
                <a:endParaRPr lang="it-IT" sz="105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r>
                  <a:rPr lang="it-IT" sz="105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Bispettro</a:t>
                </a:r>
                <a: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scalare-tensore-tensore :</a:t>
                </a:r>
              </a:p>
              <a:p>
                <a:pPr marL="914400" lvl="2" indent="0">
                  <a:buNone/>
                </a:pPr>
                <a:endParaRPr lang="it-IT" sz="105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914400" lvl="2" indent="0">
                  <a:buNone/>
                </a:pPr>
                <a:endParaRPr lang="it-IT" sz="110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buNone/>
                </a:pPr>
                <a: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Risultato:</a:t>
                </a:r>
                <a:endParaRPr lang="it-IT" sz="105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914400" lvl="2" indent="0">
                  <a:buNone/>
                </a:pPr>
                <a:endParaRPr lang="it-IT" sz="14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914400" lvl="2" indent="0">
                  <a:buNone/>
                </a:pPr>
                <a:endParaRPr lang="it-IT" sz="14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lvl="2"/>
                <a:endParaRPr lang="it-IT" sz="1400" dirty="0">
                  <a:solidFill>
                    <a:schemeClr val="bg1"/>
                  </a:solidFill>
                  <a:latin typeface="Century Schoolbook" pitchFamily="18" charset="0"/>
                </a:endParaRPr>
              </a:p>
            </p:txBody>
          </p:sp>
        </mc:Choice>
        <mc:Fallback xmlns="">
          <p:sp>
            <p:nvSpPr>
              <p:cNvPr id="8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611560" y="850155"/>
                <a:ext cx="8532440" cy="4169867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ttangolo 1"/>
          <p:cNvSpPr/>
          <p:nvPr/>
        </p:nvSpPr>
        <p:spPr>
          <a:xfrm>
            <a:off x="4628276" y="1612907"/>
            <a:ext cx="45719" cy="46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700" y="1276714"/>
            <a:ext cx="2154756" cy="43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po 4"/>
          <p:cNvGrpSpPr/>
          <p:nvPr/>
        </p:nvGrpSpPr>
        <p:grpSpPr>
          <a:xfrm>
            <a:off x="1512477" y="1276714"/>
            <a:ext cx="4427676" cy="403223"/>
            <a:chOff x="1800507" y="1985860"/>
            <a:chExt cx="5053873" cy="468000"/>
          </a:xfrm>
        </p:grpSpPr>
        <p:pic>
          <p:nvPicPr>
            <p:cNvPr id="17" name="Picture 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00507" y="2034446"/>
              <a:ext cx="328275" cy="3708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2532" name="Picture 4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2" r="1"/>
            <a:stretch/>
          </p:blipFill>
          <p:spPr bwMode="auto">
            <a:xfrm>
              <a:off x="2128781" y="1985860"/>
              <a:ext cx="4725599" cy="468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039977"/>
            <a:ext cx="3130735" cy="424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50" t="50000" r="18357"/>
          <a:stretch/>
        </p:blipFill>
        <p:spPr bwMode="auto">
          <a:xfrm>
            <a:off x="7460001" y="2039977"/>
            <a:ext cx="1456164" cy="517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643758"/>
            <a:ext cx="4687072" cy="36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Gruppo 5"/>
          <p:cNvGrpSpPr/>
          <p:nvPr/>
        </p:nvGrpSpPr>
        <p:grpSpPr>
          <a:xfrm>
            <a:off x="1691680" y="3363838"/>
            <a:ext cx="6415264" cy="866726"/>
            <a:chOff x="1831637" y="3937272"/>
            <a:chExt cx="5799362" cy="826522"/>
          </a:xfrm>
        </p:grpSpPr>
        <p:pic>
          <p:nvPicPr>
            <p:cNvPr id="22536" name="Picture 8"/>
            <p:cNvPicPr>
              <a:picLocks noChangeAspect="1" noChangeArrowheads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6704" b="91062"/>
            <a:stretch/>
          </p:blipFill>
          <p:spPr bwMode="auto">
            <a:xfrm>
              <a:off x="1831637" y="4011910"/>
              <a:ext cx="989669" cy="3921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4" name="Picture 8"/>
            <p:cNvPicPr>
              <a:picLocks noChangeAspect="1" noChangeArrowheads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125" t="71618" r="24335" b="17474"/>
            <a:stretch/>
          </p:blipFill>
          <p:spPr bwMode="auto">
            <a:xfrm>
              <a:off x="2809335" y="3968698"/>
              <a:ext cx="2231957" cy="4786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6" name="Picture 8"/>
            <p:cNvPicPr>
              <a:picLocks noChangeAspect="1" noChangeArrowheads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316" t="81333" r="10843" b="7759"/>
            <a:stretch/>
          </p:blipFill>
          <p:spPr bwMode="auto">
            <a:xfrm>
              <a:off x="5003947" y="3937272"/>
              <a:ext cx="2627052" cy="4786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8" name="Picture 8"/>
            <p:cNvPicPr>
              <a:picLocks noChangeAspect="1" noChangeArrowheads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360" t="92801" r="40818" b="-13"/>
            <a:stretch/>
          </p:blipFill>
          <p:spPr bwMode="auto">
            <a:xfrm>
              <a:off x="2648490" y="4447318"/>
              <a:ext cx="1691663" cy="3164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itolo 1"/>
              <p:cNvSpPr txBox="1">
                <a:spLocks/>
              </p:cNvSpPr>
              <p:nvPr/>
            </p:nvSpPr>
            <p:spPr>
              <a:xfrm>
                <a:off x="611560" y="-157708"/>
                <a:ext cx="8712968" cy="857250"/>
              </a:xfrm>
              <a:prstGeom prst="rect">
                <a:avLst/>
              </a:prstGeom>
            </p:spPr>
            <p:txBody>
              <a:bodyPr vert="horz" lIns="91440" tIns="45720" rIns="91440" bIns="45720" rtlCol="0" anchor="b" anchorCtr="0">
                <a:noAutofit/>
              </a:bodyPr>
              <a:lstStyle>
                <a:lvl1pPr algn="l" defTabSz="914400" rtl="0" eaLnBrk="1" latinLnBrk="0" hangingPunct="1">
                  <a:spcBef>
                    <a:spcPct val="0"/>
                  </a:spcBef>
                  <a:buNone/>
                  <a:defRPr sz="3000" kern="1200" cap="all" spc="50" baseline="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r>
                  <a:rPr lang="en-US" sz="1800" b="1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Impronta </a:t>
                </a:r>
                <a:r>
                  <a:rPr lang="en-US" sz="1800" b="1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dei</a:t>
                </a:r>
                <a:r>
                  <a:rPr lang="en-US" sz="1800" b="1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tensor </a:t>
                </a:r>
                <a:r>
                  <a:rPr lang="en-US" sz="1800" b="1" dirty="0">
                    <a:solidFill>
                      <a:schemeClr val="bg1"/>
                    </a:solidFill>
                    <a:latin typeface="Century Schoolbook" pitchFamily="18" charset="0"/>
                  </a:rPr>
                  <a:t>fossils </a:t>
                </a:r>
                <a:r>
                  <a:rPr lang="en-US" sz="1800" b="1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su</a:t>
                </a:r>
                <a:r>
                  <a:rPr lang="en-US" sz="1800" b="1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𝝁</m:t>
                    </m:r>
                  </m:oMath>
                </a14:m>
                <a:r>
                  <a:rPr lang="it-IT" sz="1800" b="1" dirty="0">
                    <a:solidFill>
                      <a:schemeClr val="bg1"/>
                    </a:solidFill>
                    <a:latin typeface="Century Schoolbook" pitchFamily="18" charset="0"/>
                  </a:rPr>
                  <a:t>-</a:t>
                </a:r>
                <a:r>
                  <a:rPr lang="it-IT" sz="1800" b="1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distortion</a:t>
                </a:r>
                <a:endParaRPr lang="it-IT" sz="900" b="1" dirty="0">
                  <a:solidFill>
                    <a:schemeClr val="bg1"/>
                  </a:solidFill>
                  <a:latin typeface="Century Schoolbook" pitchFamily="18" charset="0"/>
                </a:endParaRPr>
              </a:p>
            </p:txBody>
          </p:sp>
        </mc:Choice>
        <mc:Fallback xmlns="">
          <p:sp>
            <p:nvSpPr>
              <p:cNvPr id="23" name="Titolo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-157708"/>
                <a:ext cx="8712968" cy="857250"/>
              </a:xfrm>
              <a:prstGeom prst="rect">
                <a:avLst/>
              </a:prstGeom>
              <a:blipFill rotWithShape="1">
                <a:blip r:embed="rId11"/>
                <a:stretch>
                  <a:fillRect l="-559" b="-11348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2" descr="If we extrapolate all the way back, we get to earlier, hotter, and denser states. Does this... [+] culminate in a singularity, where the laws of physics themselves break down? It's a logical extrapolation, but not necessarily correct.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8" t="23033" b="45305"/>
          <a:stretch/>
        </p:blipFill>
        <p:spPr bwMode="auto">
          <a:xfrm rot="5400000">
            <a:off x="-2377744" y="2341233"/>
            <a:ext cx="5252373" cy="569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Freccia curva 12"/>
          <p:cNvSpPr/>
          <p:nvPr/>
        </p:nvSpPr>
        <p:spPr>
          <a:xfrm rot="16200000" flipH="1">
            <a:off x="7001554" y="2194485"/>
            <a:ext cx="361532" cy="540000"/>
          </a:xfrm>
          <a:prstGeom prst="bentArrow">
            <a:avLst>
              <a:gd name="adj1" fmla="val 13977"/>
              <a:gd name="adj2" fmla="val 25000"/>
              <a:gd name="adj3" fmla="val 25000"/>
              <a:gd name="adj4" fmla="val 37136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asellaDiTesto 13"/>
              <p:cNvSpPr txBox="1"/>
              <p:nvPr/>
            </p:nvSpPr>
            <p:spPr>
              <a:xfrm>
                <a:off x="4355976" y="1707654"/>
                <a:ext cx="42484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it-IT" sz="1000" i="1" smtClean="0">
                        <a:solidFill>
                          <a:srgbClr val="009999"/>
                        </a:solidFill>
                        <a:latin typeface="Cambria Math"/>
                        <a:ea typeface="Cambria Math"/>
                      </a:rPr>
                      <m:t>𝜇</m:t>
                    </m:r>
                  </m:oMath>
                </a14:m>
                <a:r>
                  <a:rPr lang="it-IT" sz="1000" dirty="0">
                    <a:solidFill>
                      <a:srgbClr val="009999"/>
                    </a:solidFill>
                    <a:latin typeface="Century Schoolbook" pitchFamily="18" charset="0"/>
                  </a:rPr>
                  <a:t>-</a:t>
                </a:r>
                <a:r>
                  <a:rPr lang="it-IT" sz="1000" dirty="0" err="1">
                    <a:solidFill>
                      <a:srgbClr val="009999"/>
                    </a:solidFill>
                    <a:latin typeface="Century Schoolbook" pitchFamily="18" charset="0"/>
                  </a:rPr>
                  <a:t>distortion</a:t>
                </a:r>
                <a:r>
                  <a:rPr lang="it-IT" sz="1000" dirty="0">
                    <a:solidFill>
                      <a:srgbClr val="009999"/>
                    </a:solidFill>
                    <a:latin typeface="Century Schoolbook" pitchFamily="18" charset="0"/>
                  </a:rPr>
                  <a:t> </a:t>
                </a:r>
                <a:r>
                  <a:rPr lang="it-IT" sz="1000" dirty="0" smtClean="0">
                    <a:solidFill>
                      <a:srgbClr val="009999"/>
                    </a:solidFill>
                    <a:latin typeface="Century Schoolbook" pitchFamily="18" charset="0"/>
                  </a:rPr>
                  <a:t>from </a:t>
                </a:r>
                <a:r>
                  <a:rPr lang="it-IT" sz="1000" dirty="0" err="1">
                    <a:solidFill>
                      <a:srgbClr val="009999"/>
                    </a:solidFill>
                    <a:latin typeface="Century Schoolbook" pitchFamily="18" charset="0"/>
                  </a:rPr>
                  <a:t>dissipation</a:t>
                </a:r>
                <a:r>
                  <a:rPr lang="it-IT" sz="1000" dirty="0">
                    <a:solidFill>
                      <a:srgbClr val="009999"/>
                    </a:solidFill>
                    <a:latin typeface="Century Schoolbook" pitchFamily="18" charset="0"/>
                  </a:rPr>
                  <a:t> of tensor </a:t>
                </a:r>
                <a:r>
                  <a:rPr lang="it-IT" sz="1000" dirty="0" err="1">
                    <a:solidFill>
                      <a:srgbClr val="009999"/>
                    </a:solidFill>
                    <a:latin typeface="Century Schoolbook" pitchFamily="18" charset="0"/>
                  </a:rPr>
                  <a:t>perturbation</a:t>
                </a:r>
                <a:endParaRPr lang="it-IT" sz="1000" dirty="0">
                  <a:solidFill>
                    <a:srgbClr val="009999"/>
                  </a:solidFill>
                </a:endParaRPr>
              </a:p>
            </p:txBody>
          </p:sp>
        </mc:Choice>
        <mc:Fallback xmlns="">
          <p:sp>
            <p:nvSpPr>
              <p:cNvPr id="14" name="CasellaDiTesto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5976" y="1707654"/>
                <a:ext cx="4248472" cy="246221"/>
              </a:xfrm>
              <a:prstGeom prst="rect">
                <a:avLst/>
              </a:prstGeom>
              <a:blipFill rotWithShape="1">
                <a:blip r:embed="rId13"/>
                <a:stretch>
                  <a:fillRect b="-9756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Connettore 7 30"/>
          <p:cNvCxnSpPr/>
          <p:nvPr/>
        </p:nvCxnSpPr>
        <p:spPr>
          <a:xfrm>
            <a:off x="3707904" y="1563638"/>
            <a:ext cx="668536" cy="283269"/>
          </a:xfrm>
          <a:prstGeom prst="curvedConnector3">
            <a:avLst>
              <a:gd name="adj1" fmla="val -773"/>
            </a:avLst>
          </a:prstGeom>
          <a:ln w="19050">
            <a:solidFill>
              <a:srgbClr val="009999"/>
            </a:solidFill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5" name="Connettore 1 34"/>
          <p:cNvCxnSpPr/>
          <p:nvPr/>
        </p:nvCxnSpPr>
        <p:spPr>
          <a:xfrm>
            <a:off x="6837341" y="3003798"/>
            <a:ext cx="288000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asellaDiTesto 36"/>
          <p:cNvSpPr txBox="1"/>
          <p:nvPr/>
        </p:nvSpPr>
        <p:spPr>
          <a:xfrm>
            <a:off x="713926" y="4515966"/>
            <a:ext cx="796253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100" b="1" dirty="0" smtClean="0">
                <a:solidFill>
                  <a:srgbClr val="C00000"/>
                </a:solidFill>
                <a:latin typeface="Century Schoolbook" pitchFamily="18" charset="0"/>
              </a:rPr>
              <a:t>Nota:</a:t>
            </a:r>
            <a:r>
              <a:rPr lang="da-DK" sz="1100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abbiamo confrontato il nostro risultato con un articolo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recentemente apparso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in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letteratura</a:t>
            </a:r>
            <a:r>
              <a:rPr lang="en-US" sz="1100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da-DK" sz="1100" dirty="0" smtClean="0">
                <a:solidFill>
                  <a:schemeClr val="bg1"/>
                </a:solidFill>
                <a:latin typeface="Century Schoolbook" pitchFamily="18" charset="0"/>
              </a:rPr>
              <a:t>[ Orlando, Meerburg, and Patil </a:t>
            </a:r>
            <a:r>
              <a:rPr lang="da-DK" sz="1100" dirty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arXiv</a:t>
            </a:r>
            <a:r>
              <a:rPr lang="da-DK" sz="11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:</a:t>
            </a:r>
            <a:r>
              <a:rPr lang="da-DK" sz="1100" dirty="0">
                <a:solidFill>
                  <a:schemeClr val="bg1"/>
                </a:solidFill>
                <a:latin typeface="Century Schoolbook" pitchFamily="18" charset="0"/>
              </a:rPr>
              <a:t> 2109.01095</a:t>
            </a:r>
            <a:r>
              <a:rPr lang="da-DK" sz="11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[astro-ph.CO</a:t>
            </a:r>
            <a:r>
              <a:rPr lang="da-DK" sz="1100" dirty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] </a:t>
            </a:r>
            <a:r>
              <a:rPr lang="da-DK" sz="1100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].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Dove comparabili, i risultati sono in accordo.</a:t>
            </a:r>
            <a:endParaRPr lang="it-IT" sz="1000" dirty="0">
              <a:solidFill>
                <a:schemeClr val="bg1"/>
              </a:solidFill>
              <a:latin typeface="Century Schoolbook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00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1"/>
            </a:gs>
            <a:gs pos="31000">
              <a:schemeClr val="tx1"/>
            </a:gs>
            <a:gs pos="100000">
              <a:schemeClr val="tx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12</a:t>
            </a:fld>
            <a:endParaRPr lang="it-IT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Segnaposto contenuto 2"/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683568" y="699542"/>
                <a:ext cx="8210872" cy="4392488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1050" b="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𝜇</m:t>
                    </m:r>
                  </m:oMath>
                </a14:m>
                <a:r>
                  <a:rPr lang="en-US" sz="1050" dirty="0">
                    <a:solidFill>
                      <a:schemeClr val="bg1"/>
                    </a:solidFill>
                    <a:latin typeface="Century Schoolbook" pitchFamily="18" charset="0"/>
                  </a:rPr>
                  <a:t>-distortions </a:t>
                </a:r>
                <a:r>
                  <a:rPr lang="it-IT" sz="1050" dirty="0">
                    <a:solidFill>
                      <a:schemeClr val="bg1"/>
                    </a:solidFill>
                    <a:latin typeface="Century Schoolbook" pitchFamily="18" charset="0"/>
                  </a:rPr>
                  <a:t>dalla dissipazione della perturbazione scalare modulata da un tensore a lunghezza d'onda lunga </a:t>
                </a:r>
                <a:r>
                  <a:rPr lang="en-US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:</a:t>
                </a:r>
                <a: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it-IT" sz="1050" i="1">
                        <a:solidFill>
                          <a:schemeClr val="bg1"/>
                        </a:solidFill>
                        <a:latin typeface="Cambria Math"/>
                      </a:rPr>
                      <m:t>&lt;</m:t>
                    </m:r>
                    <m:r>
                      <a:rPr lang="it-IT" sz="1050" i="1">
                        <a:solidFill>
                          <a:schemeClr val="bg1"/>
                        </a:solidFill>
                        <a:latin typeface="Cambria Math"/>
                      </a:rPr>
                      <m:t>h</m:t>
                    </m:r>
                    <m:r>
                      <a:rPr lang="it-IT" sz="105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𝜁𝜁</m:t>
                    </m:r>
                    <m:r>
                      <a:rPr lang="it-IT" sz="105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endParaRPr lang="it-IT" sz="12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it-IT" sz="20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Per </a:t>
                </a:r>
                <a14:m>
                  <m:oMath xmlns:m="http://schemas.openxmlformats.org/officeDocument/2006/math">
                    <m:r>
                      <a:rPr lang="it-IT" sz="105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𝜇</m:t>
                    </m:r>
                  </m:oMath>
                </a14:m>
                <a:r>
                  <a:rPr lang="it-IT" sz="1050" dirty="0">
                    <a:solidFill>
                      <a:schemeClr val="bg1"/>
                    </a:solidFill>
                    <a:latin typeface="Century Schoolbook" pitchFamily="18" charset="0"/>
                  </a:rPr>
                  <a:t>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it-IT" sz="130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Per </a:t>
                </a:r>
                <a14:m>
                  <m:oMath xmlns:m="http://schemas.openxmlformats.org/officeDocument/2006/math">
                    <m:r>
                      <a:rPr lang="it-IT" sz="105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𝑇</m:t>
                    </m:r>
                  </m:oMath>
                </a14:m>
                <a: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it-IT" sz="15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it-IT" sz="1050" dirty="0" err="1" smtClean="0">
                    <a:solidFill>
                      <a:schemeClr val="bg1"/>
                    </a:solidFill>
                    <a:latin typeface="Century Schoolbook" pitchFamily="18" charset="0"/>
                  </a:rPr>
                  <a:t>Bispettro</a:t>
                </a:r>
                <a: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tensore-scalare-scalare:</a:t>
                </a:r>
                <a:r>
                  <a:rPr lang="it-IT" sz="1050" dirty="0">
                    <a:solidFill>
                      <a:schemeClr val="bg1"/>
                    </a:solidFill>
                    <a:latin typeface="Century Schoolbook" pitchFamily="18" charset="0"/>
                  </a:rPr>
                  <a:t/>
                </a:r>
                <a:br>
                  <a:rPr lang="it-IT" sz="1050" dirty="0">
                    <a:solidFill>
                      <a:schemeClr val="bg1"/>
                    </a:solidFill>
                    <a:latin typeface="Century Schoolbook" pitchFamily="18" charset="0"/>
                  </a:rPr>
                </a:br>
                <a: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:r>
                  <a:rPr lang="it-IT" sz="1050" dirty="0">
                    <a:solidFill>
                      <a:schemeClr val="bg1"/>
                    </a:solidFill>
                    <a:latin typeface="Century Schoolbook" pitchFamily="18" charset="0"/>
                  </a:rPr>
                  <a:t/>
                </a:r>
                <a:br>
                  <a:rPr lang="it-IT" sz="1050" dirty="0">
                    <a:solidFill>
                      <a:schemeClr val="bg1"/>
                    </a:solidFill>
                    <a:latin typeface="Century Schoolbook" pitchFamily="18" charset="0"/>
                  </a:rPr>
                </a:br>
                <a: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/>
                </a:r>
                <a:b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</a:br>
                <a:r>
                  <a:rPr lang="it-IT" sz="1050" dirty="0" smtClean="0">
                    <a:solidFill>
                      <a:schemeClr val="bg1"/>
                    </a:solidFill>
                    <a:latin typeface="Century Schoolbook" pitchFamily="18" charset="0"/>
                  </a:rPr>
                  <a:t>Risultato:</a:t>
                </a:r>
                <a:endParaRPr lang="it-IT" sz="1050" dirty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914400" lvl="2" indent="0">
                  <a:buNone/>
                </a:pPr>
                <a:endParaRPr lang="it-IT" sz="14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marL="914400" lvl="2" indent="0">
                  <a:buNone/>
                </a:pPr>
                <a:endParaRPr lang="it-IT" sz="1400" dirty="0" smtClean="0">
                  <a:solidFill>
                    <a:schemeClr val="bg1"/>
                  </a:solidFill>
                  <a:latin typeface="Century Schoolbook" pitchFamily="18" charset="0"/>
                </a:endParaRPr>
              </a:p>
              <a:p>
                <a:pPr lvl="2"/>
                <a:endParaRPr lang="it-IT" sz="1400" dirty="0">
                  <a:solidFill>
                    <a:schemeClr val="bg1"/>
                  </a:solidFill>
                  <a:latin typeface="Century Schoolbook" pitchFamily="18" charset="0"/>
                </a:endParaRPr>
              </a:p>
            </p:txBody>
          </p:sp>
        </mc:Choice>
        <mc:Fallback xmlns="">
          <p:sp>
            <p:nvSpPr>
              <p:cNvPr id="8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683568" y="699542"/>
                <a:ext cx="8210872" cy="4392488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ttangolo 1"/>
          <p:cNvSpPr/>
          <p:nvPr/>
        </p:nvSpPr>
        <p:spPr>
          <a:xfrm>
            <a:off x="4628276" y="1612907"/>
            <a:ext cx="45719" cy="46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110" y="1131589"/>
            <a:ext cx="4431638" cy="481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23678"/>
            <a:ext cx="4060038" cy="470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147" b="50000"/>
          <a:stretch/>
        </p:blipFill>
        <p:spPr bwMode="auto">
          <a:xfrm>
            <a:off x="3502011" y="2786477"/>
            <a:ext cx="1710414" cy="36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6" t="64476" r="25413"/>
          <a:stretch/>
        </p:blipFill>
        <p:spPr bwMode="auto">
          <a:xfrm>
            <a:off x="7524990" y="2080907"/>
            <a:ext cx="1439498" cy="48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ttangolo 22"/>
          <p:cNvSpPr/>
          <p:nvPr/>
        </p:nvSpPr>
        <p:spPr>
          <a:xfrm>
            <a:off x="6503309" y="4173505"/>
            <a:ext cx="279648" cy="25548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Rettangolo 23"/>
          <p:cNvSpPr/>
          <p:nvPr/>
        </p:nvSpPr>
        <p:spPr>
          <a:xfrm>
            <a:off x="6018793" y="3175408"/>
            <a:ext cx="279648" cy="25548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6" name="Gruppo 5"/>
          <p:cNvGrpSpPr/>
          <p:nvPr/>
        </p:nvGrpSpPr>
        <p:grpSpPr>
          <a:xfrm>
            <a:off x="1673560" y="3378808"/>
            <a:ext cx="5706752" cy="993142"/>
            <a:chOff x="1032078" y="3656043"/>
            <a:chExt cx="4620042" cy="715905"/>
          </a:xfrm>
        </p:grpSpPr>
        <p:grpSp>
          <p:nvGrpSpPr>
            <p:cNvPr id="5" name="Gruppo 4"/>
            <p:cNvGrpSpPr/>
            <p:nvPr/>
          </p:nvGrpSpPr>
          <p:grpSpPr>
            <a:xfrm>
              <a:off x="1032078" y="3656043"/>
              <a:ext cx="4620042" cy="715905"/>
              <a:chOff x="1067458" y="3314890"/>
              <a:chExt cx="4928174" cy="858618"/>
            </a:xfrm>
          </p:grpSpPr>
          <p:pic>
            <p:nvPicPr>
              <p:cNvPr id="23558" name="Picture 6"/>
              <p:cNvPicPr>
                <a:picLocks noChangeAspect="1" noChangeArrowheads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81838" b="83376"/>
              <a:stretch/>
            </p:blipFill>
            <p:spPr bwMode="auto">
              <a:xfrm>
                <a:off x="1067458" y="3366577"/>
                <a:ext cx="876384" cy="31547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1" name="Picture 6"/>
              <p:cNvPicPr>
                <a:picLocks noChangeAspect="1" noChangeArrowheads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7398" t="55325" r="-1035" b="-570"/>
              <a:stretch/>
            </p:blipFill>
            <p:spPr bwMode="auto">
              <a:xfrm>
                <a:off x="1959896" y="3314890"/>
                <a:ext cx="4035736" cy="85861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3" name="Rettangolo 2"/>
            <p:cNvSpPr/>
            <p:nvPr/>
          </p:nvSpPr>
          <p:spPr>
            <a:xfrm>
              <a:off x="5436096" y="4074283"/>
              <a:ext cx="216024" cy="19844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pic>
        <p:nvPicPr>
          <p:cNvPr id="18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52" t="47416" r="193" b="-3152"/>
          <a:stretch/>
        </p:blipFill>
        <p:spPr bwMode="auto">
          <a:xfrm>
            <a:off x="5212425" y="2791250"/>
            <a:ext cx="3541308" cy="387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Freccia curva 19"/>
          <p:cNvSpPr/>
          <p:nvPr/>
        </p:nvSpPr>
        <p:spPr>
          <a:xfrm rot="5400000" flipV="1">
            <a:off x="7038264" y="2229766"/>
            <a:ext cx="396000" cy="576000"/>
          </a:xfrm>
          <a:prstGeom prst="bentArrow">
            <a:avLst>
              <a:gd name="adj1" fmla="val 8729"/>
              <a:gd name="adj2" fmla="val 25000"/>
              <a:gd name="adj3" fmla="val 25000"/>
              <a:gd name="adj4" fmla="val 37136"/>
            </a:avLst>
          </a:prstGeom>
          <a:solidFill>
            <a:srgbClr val="D60093"/>
          </a:solidFill>
          <a:ln>
            <a:solidFill>
              <a:srgbClr val="D600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25" name="CasellaDiTesto 24"/>
          <p:cNvSpPr txBox="1"/>
          <p:nvPr/>
        </p:nvSpPr>
        <p:spPr>
          <a:xfrm>
            <a:off x="611560" y="4515966"/>
            <a:ext cx="80648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100" b="1" dirty="0">
                <a:solidFill>
                  <a:srgbClr val="C00000"/>
                </a:solidFill>
                <a:latin typeface="Century Schoolbook" pitchFamily="18" charset="0"/>
              </a:rPr>
              <a:t>Nota:</a:t>
            </a:r>
            <a:r>
              <a:rPr lang="da-DK" sz="1100" dirty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abbiamo confrontato il nostro risultato con un </a:t>
            </a:r>
            <a:r>
              <a:rPr lang="it-IT" sz="1100">
                <a:solidFill>
                  <a:schemeClr val="bg1"/>
                </a:solidFill>
                <a:latin typeface="Century Schoolbook" pitchFamily="18" charset="0"/>
              </a:rPr>
              <a:t>articolo </a:t>
            </a:r>
            <a:r>
              <a:rPr lang="it-IT" sz="1100" smtClean="0">
                <a:solidFill>
                  <a:schemeClr val="bg1"/>
                </a:solidFill>
                <a:latin typeface="Century Schoolbook" pitchFamily="18" charset="0"/>
              </a:rPr>
              <a:t>recentemente apparso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in letteratura </a:t>
            </a:r>
            <a:r>
              <a:rPr lang="da-DK" sz="1100" dirty="0" smtClean="0">
                <a:solidFill>
                  <a:schemeClr val="bg1"/>
                </a:solidFill>
                <a:latin typeface="Century Schoolbook" pitchFamily="18" charset="0"/>
              </a:rPr>
              <a:t>[ </a:t>
            </a:r>
            <a:r>
              <a:rPr lang="da-DK" sz="1100" dirty="0">
                <a:solidFill>
                  <a:schemeClr val="bg1"/>
                </a:solidFill>
                <a:latin typeface="Century Schoolbook" pitchFamily="18" charset="0"/>
              </a:rPr>
              <a:t>Orlando, Meerburg, and Patil </a:t>
            </a:r>
            <a:r>
              <a:rPr lang="da-DK" sz="1100" dirty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arXiv:</a:t>
            </a:r>
            <a:r>
              <a:rPr lang="da-DK" sz="1100" dirty="0">
                <a:solidFill>
                  <a:schemeClr val="bg1"/>
                </a:solidFill>
                <a:latin typeface="Century Schoolbook" pitchFamily="18" charset="0"/>
              </a:rPr>
              <a:t> 2109.01095</a:t>
            </a:r>
            <a:r>
              <a:rPr lang="da-DK" sz="1100" dirty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[astro-ph.CO] ].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Dove comparabili, i risultati sono in accordo.</a:t>
            </a:r>
            <a:endParaRPr lang="it-IT" sz="1000" dirty="0">
              <a:solidFill>
                <a:schemeClr val="bg1"/>
              </a:solidFill>
              <a:latin typeface="Century Schoolbook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itolo 1"/>
              <p:cNvSpPr txBox="1">
                <a:spLocks/>
              </p:cNvSpPr>
              <p:nvPr/>
            </p:nvSpPr>
            <p:spPr>
              <a:xfrm>
                <a:off x="683568" y="-157708"/>
                <a:ext cx="8610602" cy="857250"/>
              </a:xfrm>
              <a:prstGeom prst="rect">
                <a:avLst/>
              </a:prstGeom>
            </p:spPr>
            <p:txBody>
              <a:bodyPr vert="horz" lIns="91440" tIns="45720" rIns="91440" bIns="45720" rtlCol="0" anchor="b" anchorCtr="0">
                <a:noAutofit/>
              </a:bodyPr>
              <a:lstStyle>
                <a:lvl1pPr algn="l" defTabSz="914400" rtl="0" eaLnBrk="1" latinLnBrk="0" hangingPunct="1">
                  <a:spcBef>
                    <a:spcPct val="0"/>
                  </a:spcBef>
                  <a:buNone/>
                  <a:defRPr sz="3000" kern="1200" cap="all" spc="50" baseline="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r>
                  <a:rPr lang="en-US" sz="1800" b="1" dirty="0">
                    <a:solidFill>
                      <a:schemeClr val="bg1"/>
                    </a:solidFill>
                    <a:latin typeface="Century Schoolbook" pitchFamily="18" charset="0"/>
                  </a:rPr>
                  <a:t>Impronta </a:t>
                </a:r>
                <a:r>
                  <a:rPr lang="en-US" sz="1800" b="1" dirty="0" err="1">
                    <a:solidFill>
                      <a:schemeClr val="bg1"/>
                    </a:solidFill>
                    <a:latin typeface="Century Schoolbook" pitchFamily="18" charset="0"/>
                  </a:rPr>
                  <a:t>dei</a:t>
                </a:r>
                <a:r>
                  <a:rPr lang="en-US" sz="1800" b="1" dirty="0">
                    <a:solidFill>
                      <a:schemeClr val="bg1"/>
                    </a:solidFill>
                    <a:latin typeface="Century Schoolbook" pitchFamily="18" charset="0"/>
                  </a:rPr>
                  <a:t> tensor fossils </a:t>
                </a:r>
                <a:r>
                  <a:rPr lang="en-US" sz="1800" b="1" dirty="0" err="1">
                    <a:solidFill>
                      <a:schemeClr val="bg1"/>
                    </a:solidFill>
                    <a:latin typeface="Century Schoolbook" pitchFamily="18" charset="0"/>
                  </a:rPr>
                  <a:t>su</a:t>
                </a:r>
                <a:r>
                  <a:rPr lang="en-US" sz="1800" b="1" dirty="0">
                    <a:solidFill>
                      <a:schemeClr val="bg1"/>
                    </a:solidFill>
                    <a:latin typeface="Century Schoolbook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1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𝝁</m:t>
                    </m:r>
                  </m:oMath>
                </a14:m>
                <a:r>
                  <a:rPr lang="it-IT" sz="1800" b="1" dirty="0">
                    <a:solidFill>
                      <a:schemeClr val="bg1"/>
                    </a:solidFill>
                    <a:latin typeface="Century Schoolbook" pitchFamily="18" charset="0"/>
                  </a:rPr>
                  <a:t>-</a:t>
                </a:r>
                <a:r>
                  <a:rPr lang="it-IT" sz="1800" b="1" dirty="0" err="1">
                    <a:solidFill>
                      <a:schemeClr val="bg1"/>
                    </a:solidFill>
                    <a:latin typeface="Century Schoolbook" pitchFamily="18" charset="0"/>
                  </a:rPr>
                  <a:t>distortion</a:t>
                </a:r>
                <a:endParaRPr lang="it-IT" sz="900" b="1" dirty="0">
                  <a:solidFill>
                    <a:schemeClr val="bg1"/>
                  </a:solidFill>
                  <a:latin typeface="Century Schoolbook" pitchFamily="18" charset="0"/>
                </a:endParaRPr>
              </a:p>
            </p:txBody>
          </p:sp>
        </mc:Choice>
        <mc:Fallback xmlns="">
          <p:sp>
            <p:nvSpPr>
              <p:cNvPr id="26" name="Titolo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-157708"/>
                <a:ext cx="8610602" cy="857250"/>
              </a:xfrm>
              <a:prstGeom prst="rect">
                <a:avLst/>
              </a:prstGeom>
              <a:blipFill rotWithShape="1">
                <a:blip r:embed="rId9"/>
                <a:stretch>
                  <a:fillRect l="-566" b="-11348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asellaDiTesto 26"/>
              <p:cNvSpPr txBox="1"/>
              <p:nvPr/>
            </p:nvSpPr>
            <p:spPr>
              <a:xfrm>
                <a:off x="4023526" y="1587433"/>
                <a:ext cx="424847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it-IT" sz="1000" i="1" smtClean="0">
                        <a:solidFill>
                          <a:srgbClr val="1883B8"/>
                        </a:solidFill>
                        <a:latin typeface="Cambria Math"/>
                        <a:ea typeface="Cambria Math"/>
                      </a:rPr>
                      <m:t>𝜇</m:t>
                    </m:r>
                  </m:oMath>
                </a14:m>
                <a:r>
                  <a:rPr lang="it-IT" sz="1000" dirty="0">
                    <a:solidFill>
                      <a:srgbClr val="1883B8"/>
                    </a:solidFill>
                    <a:latin typeface="Century Schoolbook" pitchFamily="18" charset="0"/>
                  </a:rPr>
                  <a:t>-</a:t>
                </a:r>
                <a:r>
                  <a:rPr lang="it-IT" sz="1000" dirty="0" err="1">
                    <a:solidFill>
                      <a:srgbClr val="1883B8"/>
                    </a:solidFill>
                    <a:latin typeface="Century Schoolbook" pitchFamily="18" charset="0"/>
                  </a:rPr>
                  <a:t>distortion</a:t>
                </a:r>
                <a:r>
                  <a:rPr lang="it-IT" sz="1000" dirty="0">
                    <a:solidFill>
                      <a:srgbClr val="1883B8"/>
                    </a:solidFill>
                    <a:latin typeface="Century Schoolbook" pitchFamily="18" charset="0"/>
                  </a:rPr>
                  <a:t> </a:t>
                </a:r>
                <a:r>
                  <a:rPr lang="it-IT" sz="1000" dirty="0" smtClean="0">
                    <a:solidFill>
                      <a:srgbClr val="1883B8"/>
                    </a:solidFill>
                    <a:latin typeface="Century Schoolbook" pitchFamily="18" charset="0"/>
                  </a:rPr>
                  <a:t>from </a:t>
                </a:r>
                <a:r>
                  <a:rPr lang="it-IT" sz="1000" dirty="0" err="1">
                    <a:solidFill>
                      <a:srgbClr val="1883B8"/>
                    </a:solidFill>
                    <a:latin typeface="Century Schoolbook" pitchFamily="18" charset="0"/>
                  </a:rPr>
                  <a:t>dissipation</a:t>
                </a:r>
                <a:r>
                  <a:rPr lang="it-IT" sz="1000" dirty="0">
                    <a:solidFill>
                      <a:srgbClr val="1883B8"/>
                    </a:solidFill>
                    <a:latin typeface="Century Schoolbook" pitchFamily="18" charset="0"/>
                  </a:rPr>
                  <a:t> of </a:t>
                </a:r>
                <a:r>
                  <a:rPr lang="it-IT" sz="1000" dirty="0" smtClean="0">
                    <a:solidFill>
                      <a:srgbClr val="1883B8"/>
                    </a:solidFill>
                    <a:latin typeface="Century Schoolbook" pitchFamily="18" charset="0"/>
                  </a:rPr>
                  <a:t>scalar </a:t>
                </a:r>
                <a:r>
                  <a:rPr lang="it-IT" sz="1000" dirty="0" err="1" smtClean="0">
                    <a:solidFill>
                      <a:srgbClr val="1883B8"/>
                    </a:solidFill>
                    <a:latin typeface="Century Schoolbook" pitchFamily="18" charset="0"/>
                  </a:rPr>
                  <a:t>perturbation</a:t>
                </a:r>
                <a:endParaRPr lang="it-IT" sz="1000" dirty="0">
                  <a:solidFill>
                    <a:srgbClr val="1883B8"/>
                  </a:solidFill>
                </a:endParaRPr>
              </a:p>
            </p:txBody>
          </p:sp>
        </mc:Choice>
        <mc:Fallback xmlns="">
          <p:sp>
            <p:nvSpPr>
              <p:cNvPr id="27" name="CasellaDiTesto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3526" y="1587433"/>
                <a:ext cx="4248472" cy="246221"/>
              </a:xfrm>
              <a:prstGeom prst="rect">
                <a:avLst/>
              </a:prstGeom>
              <a:blipFill rotWithShape="1">
                <a:blip r:embed="rId10"/>
                <a:stretch>
                  <a:fillRect b="-9756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nettore 7 27"/>
          <p:cNvCxnSpPr/>
          <p:nvPr/>
        </p:nvCxnSpPr>
        <p:spPr>
          <a:xfrm>
            <a:off x="3375454" y="1461433"/>
            <a:ext cx="668536" cy="252000"/>
          </a:xfrm>
          <a:prstGeom prst="curvedConnector3">
            <a:avLst>
              <a:gd name="adj1" fmla="val -773"/>
            </a:avLst>
          </a:prstGeom>
          <a:ln w="19050">
            <a:solidFill>
              <a:srgbClr val="1883B8"/>
            </a:solidFill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9" name="Connettore 1 28"/>
          <p:cNvCxnSpPr/>
          <p:nvPr/>
        </p:nvCxnSpPr>
        <p:spPr>
          <a:xfrm>
            <a:off x="6946168" y="3139687"/>
            <a:ext cx="288000" cy="0"/>
          </a:xfrm>
          <a:prstGeom prst="line">
            <a:avLst/>
          </a:prstGeom>
          <a:ln w="19050">
            <a:solidFill>
              <a:srgbClr val="D600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375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1"/>
            </a:gs>
            <a:gs pos="31000">
              <a:schemeClr val="tx1"/>
            </a:gs>
            <a:gs pos="100000">
              <a:schemeClr val="tx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13</a:t>
            </a:fld>
            <a:endParaRPr lang="it-IT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itolo 1"/>
          <p:cNvSpPr>
            <a:spLocks noGrp="1"/>
          </p:cNvSpPr>
          <p:nvPr>
            <p:ph type="title"/>
          </p:nvPr>
        </p:nvSpPr>
        <p:spPr>
          <a:xfrm>
            <a:off x="609600" y="-236562"/>
            <a:ext cx="7924800" cy="857250"/>
          </a:xfrm>
        </p:spPr>
        <p:txBody>
          <a:bodyPr/>
          <a:lstStyle/>
          <a:p>
            <a:r>
              <a:rPr lang="it-IT" sz="2000" b="1" dirty="0" smtClean="0">
                <a:solidFill>
                  <a:schemeClr val="bg1"/>
                </a:solidFill>
                <a:latin typeface="Century Schoolbook" pitchFamily="18" charset="0"/>
              </a:rPr>
              <a:t>Conclusioni</a:t>
            </a:r>
            <a:endParaRPr lang="it-IT" sz="2000" b="1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sp>
        <p:nvSpPr>
          <p:cNvPr id="8" name="Segnaposto contenuto 2"/>
          <p:cNvSpPr>
            <a:spLocks noGrp="1"/>
          </p:cNvSpPr>
          <p:nvPr>
            <p:ph sz="quarter" idx="13"/>
          </p:nvPr>
        </p:nvSpPr>
        <p:spPr>
          <a:xfrm>
            <a:off x="611560" y="757608"/>
            <a:ext cx="8136904" cy="438589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Panoramica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generale sulle distorsioni spettrali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della CMB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Possibilità di generare caratteristiche </a:t>
            </a:r>
            <a:r>
              <a:rPr lang="it-IT" sz="1100" dirty="0" err="1">
                <a:solidFill>
                  <a:schemeClr val="bg1"/>
                </a:solidFill>
                <a:latin typeface="Century Schoolbook" pitchFamily="18" charset="0"/>
              </a:rPr>
              <a:t>anisotropiche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 in queste distorsioni,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concentrandoci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sulla distorsione di tipo 𝜇.</a:t>
            </a:r>
          </a:p>
          <a:p>
            <a:pPr>
              <a:lnSpc>
                <a:spcPct val="150000"/>
              </a:lnSpc>
            </a:pP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Tra le varie possibilità di fonti di tali anisotropie, ci siamo concentrati sui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cosiddetti tensor </a:t>
            </a:r>
            <a:r>
              <a:rPr lang="it-IT" sz="1100" dirty="0" err="1" smtClean="0">
                <a:solidFill>
                  <a:schemeClr val="bg1"/>
                </a:solidFill>
                <a:latin typeface="Century Schoolbook" pitchFamily="18" charset="0"/>
              </a:rPr>
              <a:t>fossils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.</a:t>
            </a:r>
            <a:endParaRPr lang="it-IT" sz="1100" dirty="0">
              <a:solidFill>
                <a:schemeClr val="bg1"/>
              </a:solidFill>
              <a:latin typeface="Century Schoolbook" pitchFamily="18" charset="0"/>
            </a:endParaRPr>
          </a:p>
          <a:p>
            <a:pPr>
              <a:lnSpc>
                <a:spcPct val="150000"/>
              </a:lnSpc>
            </a:pP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Abbiamo eseguito un calcolo originale studiando come il </a:t>
            </a:r>
            <a:r>
              <a:rPr lang="it-IT" sz="1100" dirty="0" err="1" smtClean="0">
                <a:solidFill>
                  <a:schemeClr val="bg1"/>
                </a:solidFill>
                <a:latin typeface="Century Schoolbook" pitchFamily="18" charset="0"/>
              </a:rPr>
              <a:t>fossil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possa distorcere lo spettro di potenza primordiale delle perturbazioni scalari, da cui dipende il valore medio della 𝜇-</a:t>
            </a:r>
            <a:r>
              <a:rPr lang="it-IT" sz="1100" dirty="0" err="1" smtClean="0">
                <a:solidFill>
                  <a:schemeClr val="bg1"/>
                </a:solidFill>
                <a:latin typeface="Century Schoolbook" pitchFamily="18" charset="0"/>
              </a:rPr>
              <a:t>distortion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. </a:t>
            </a:r>
            <a:endParaRPr lang="it-IT" sz="1100" dirty="0">
              <a:solidFill>
                <a:schemeClr val="bg1"/>
              </a:solidFill>
              <a:latin typeface="Century Schoolbook" pitchFamily="18" charset="0"/>
            </a:endParaRPr>
          </a:p>
          <a:p>
            <a:pPr>
              <a:lnSpc>
                <a:spcPct val="150000"/>
              </a:lnSpc>
            </a:pP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Abbiamo calcolato analiticamente la </a:t>
            </a:r>
            <a:r>
              <a:rPr lang="en-US" sz="1100" dirty="0">
                <a:solidFill>
                  <a:schemeClr val="bg1"/>
                </a:solidFill>
                <a:latin typeface="Century Schoolbook" pitchFamily="18" charset="0"/>
              </a:rPr>
              <a:t>cross-correlation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𝜇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T indotta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dai </a:t>
            </a:r>
            <a:r>
              <a:rPr lang="it-IT" sz="1100" dirty="0" err="1" smtClean="0">
                <a:solidFill>
                  <a:schemeClr val="bg1"/>
                </a:solidFill>
                <a:latin typeface="Century Schoolbook" pitchFamily="18" charset="0"/>
              </a:rPr>
              <a:t>bispettri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 di tipo tensore-tensore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-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scalare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e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tensore-scalare-scalare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Abbiamo confrontato i nostri risultati sulle </a:t>
            </a:r>
            <a:r>
              <a:rPr lang="en-US" sz="1100" dirty="0">
                <a:solidFill>
                  <a:schemeClr val="bg1"/>
                </a:solidFill>
                <a:latin typeface="Century Schoolbook" pitchFamily="18" charset="0"/>
              </a:rPr>
              <a:t>cross-correlations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𝜇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T con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recenti risultati.</a:t>
            </a:r>
            <a:endParaRPr lang="it-IT" sz="1100" dirty="0">
              <a:solidFill>
                <a:schemeClr val="bg1"/>
              </a:solidFill>
              <a:latin typeface="Century Schoolbook" pitchFamily="18" charset="0"/>
            </a:endParaRPr>
          </a:p>
          <a:p>
            <a:pPr>
              <a:lnSpc>
                <a:spcPct val="150000"/>
              </a:lnSpc>
            </a:pP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Al fine di fornire una previsione osservabile, è necessario sviluppare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ulteriormente, attraverso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un'analisi </a:t>
            </a:r>
            <a:r>
              <a:rPr lang="it-IT" sz="1100" dirty="0" smtClean="0">
                <a:solidFill>
                  <a:schemeClr val="bg1"/>
                </a:solidFill>
                <a:latin typeface="Century Schoolbook" pitchFamily="18" charset="0"/>
              </a:rPr>
              <a:t>numerica, </a:t>
            </a:r>
            <a:r>
              <a:rPr lang="it-IT" sz="1100" dirty="0">
                <a:solidFill>
                  <a:schemeClr val="bg1"/>
                </a:solidFill>
                <a:latin typeface="Century Schoolbook" pitchFamily="18" charset="0"/>
              </a:rPr>
              <a:t>i risultati ottenuti in questa Tesi.</a:t>
            </a:r>
          </a:p>
          <a:p>
            <a:pPr>
              <a:lnSpc>
                <a:spcPct val="150000"/>
              </a:lnSpc>
            </a:pPr>
            <a:endParaRPr lang="en-US" sz="1200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endParaRPr lang="en-US" sz="1100" dirty="0">
              <a:solidFill>
                <a:schemeClr val="bg1"/>
              </a:solidFill>
              <a:latin typeface="Century Schoolbook" pitchFamily="18" charset="0"/>
            </a:endParaRPr>
          </a:p>
          <a:p>
            <a:endParaRPr lang="en-US" sz="1100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marL="914400" lvl="2" indent="0">
              <a:buNone/>
            </a:pPr>
            <a:endParaRPr lang="it-IT" sz="1400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marL="914400" lvl="2" indent="0">
              <a:buNone/>
            </a:pPr>
            <a:endParaRPr lang="it-IT" sz="1400" dirty="0" smtClean="0">
              <a:solidFill>
                <a:schemeClr val="bg1"/>
              </a:solidFill>
              <a:latin typeface="Century Schoolbook" pitchFamily="18" charset="0"/>
            </a:endParaRPr>
          </a:p>
          <a:p>
            <a:pPr lvl="2"/>
            <a:endParaRPr lang="it-IT" sz="1400" dirty="0">
              <a:solidFill>
                <a:schemeClr val="bg1"/>
              </a:solidFill>
              <a:latin typeface="Century Schoolbook" pitchFamily="18" charset="0"/>
            </a:endParaRPr>
          </a:p>
        </p:txBody>
      </p:sp>
      <p:sp>
        <p:nvSpPr>
          <p:cNvPr id="23" name="Rettangolo 22"/>
          <p:cNvSpPr/>
          <p:nvPr/>
        </p:nvSpPr>
        <p:spPr>
          <a:xfrm>
            <a:off x="6503309" y="4173505"/>
            <a:ext cx="279648" cy="25548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6" name="Picture 3" descr="C:\Users\Pc\Desktop\Planck_satellite_cm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3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922112"/>
            <a:ext cx="3347948" cy="16739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93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1357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19200" y="-164554"/>
            <a:ext cx="7924800" cy="857250"/>
          </a:xfrm>
        </p:spPr>
        <p:txBody>
          <a:bodyPr/>
          <a:lstStyle/>
          <a:p>
            <a:r>
              <a:rPr lang="it-IT" sz="2000" dirty="0" smtClean="0">
                <a:latin typeface="Century Schoolbook" pitchFamily="18" charset="0"/>
              </a:rPr>
              <a:t>Progetto di dottorato</a:t>
            </a:r>
            <a:endParaRPr lang="it-IT" sz="2000" dirty="0">
              <a:latin typeface="Century Schoolbook" pitchFamily="18" charset="0"/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4B6C-5C35-4983-8058-B12A841D1EDA}" type="slidenum">
              <a:rPr lang="it-IT" smtClean="0"/>
              <a:t>14</a:t>
            </a:fld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13"/>
          </p:nvPr>
        </p:nvSpPr>
        <p:spPr>
          <a:xfrm>
            <a:off x="107504" y="997818"/>
            <a:ext cx="3024336" cy="3086100"/>
          </a:xfrm>
        </p:spPr>
        <p:txBody>
          <a:bodyPr>
            <a:normAutofit/>
          </a:bodyPr>
          <a:lstStyle/>
          <a:p>
            <a:pPr algn="just"/>
            <a:r>
              <a:rPr lang="it-IT" sz="1200" dirty="0" smtClean="0">
                <a:latin typeface="Century Schoolbook" pitchFamily="18" charset="0"/>
              </a:rPr>
              <a:t>Supervisori:</a:t>
            </a:r>
          </a:p>
          <a:p>
            <a:pPr marL="457200" lvl="1" indent="0" algn="just">
              <a:buNone/>
            </a:pPr>
            <a:r>
              <a:rPr lang="it-IT" sz="1200" dirty="0">
                <a:latin typeface="Century Schoolbook" pitchFamily="18" charset="0"/>
              </a:rPr>
              <a:t>	</a:t>
            </a:r>
            <a:r>
              <a:rPr lang="it-IT" sz="1200" dirty="0" smtClean="0">
                <a:latin typeface="Century Schoolbook" pitchFamily="18" charset="0"/>
              </a:rPr>
              <a:t>Dr. </a:t>
            </a:r>
            <a:r>
              <a:rPr lang="it-IT" sz="1200" dirty="0" err="1" smtClean="0">
                <a:latin typeface="Century Schoolbook" pitchFamily="18" charset="0"/>
              </a:rPr>
              <a:t>Savvas</a:t>
            </a:r>
            <a:r>
              <a:rPr lang="it-IT" sz="1200" dirty="0" smtClean="0">
                <a:latin typeface="Century Schoolbook" pitchFamily="18" charset="0"/>
              </a:rPr>
              <a:t> </a:t>
            </a:r>
            <a:r>
              <a:rPr lang="it-IT" sz="1200" dirty="0" err="1" smtClean="0">
                <a:latin typeface="Century Schoolbook" pitchFamily="18" charset="0"/>
              </a:rPr>
              <a:t>Nesseris</a:t>
            </a:r>
            <a:endParaRPr lang="it-IT" sz="1200" dirty="0" smtClean="0">
              <a:latin typeface="Century Schoolbook" pitchFamily="18" charset="0"/>
            </a:endParaRPr>
          </a:p>
          <a:p>
            <a:pPr marL="0" indent="0" algn="just">
              <a:buNone/>
            </a:pPr>
            <a:r>
              <a:rPr lang="it-IT" sz="1200" dirty="0" smtClean="0">
                <a:latin typeface="Century Schoolbook" pitchFamily="18" charset="0"/>
              </a:rPr>
              <a:t>	Dr. </a:t>
            </a:r>
            <a:r>
              <a:rPr lang="it-IT" sz="1200" dirty="0" err="1" smtClean="0">
                <a:latin typeface="Century Schoolbook" pitchFamily="18" charset="0"/>
              </a:rPr>
              <a:t>Sachiko</a:t>
            </a:r>
            <a:r>
              <a:rPr lang="it-IT" sz="1200" dirty="0" smtClean="0">
                <a:latin typeface="Century Schoolbook" pitchFamily="18" charset="0"/>
              </a:rPr>
              <a:t> </a:t>
            </a:r>
            <a:r>
              <a:rPr lang="it-IT" sz="1200" dirty="0" err="1" smtClean="0">
                <a:latin typeface="Century Schoolbook" pitchFamily="18" charset="0"/>
              </a:rPr>
              <a:t>Kuroyanagi</a:t>
            </a:r>
            <a:endParaRPr lang="it-IT" sz="1200" dirty="0" smtClean="0">
              <a:latin typeface="Century Schoolbook" pitchFamily="18" charset="0"/>
            </a:endParaRPr>
          </a:p>
          <a:p>
            <a:pPr marL="0" indent="0" algn="just">
              <a:buNone/>
            </a:pPr>
            <a:endParaRPr lang="it-IT" sz="1200" dirty="0" smtClean="0">
              <a:latin typeface="Century Schoolbook" pitchFamily="18" charset="0"/>
            </a:endParaRPr>
          </a:p>
          <a:p>
            <a:pPr algn="just"/>
            <a:r>
              <a:rPr lang="it-IT" sz="1200" dirty="0" err="1" smtClean="0">
                <a:latin typeface="Century Schoolbook" pitchFamily="18" charset="0"/>
              </a:rPr>
              <a:t>GWs</a:t>
            </a:r>
            <a:r>
              <a:rPr lang="it-IT" sz="1200" dirty="0" smtClean="0">
                <a:latin typeface="Century Schoolbook" pitchFamily="18" charset="0"/>
              </a:rPr>
              <a:t> Data </a:t>
            </a:r>
            <a:r>
              <a:rPr lang="it-IT" sz="1200" dirty="0">
                <a:latin typeface="Century Schoolbook" pitchFamily="18" charset="0"/>
              </a:rPr>
              <a:t>A</a:t>
            </a:r>
            <a:r>
              <a:rPr lang="it-IT" sz="1200" dirty="0" smtClean="0">
                <a:latin typeface="Century Schoolbook" pitchFamily="18" charset="0"/>
              </a:rPr>
              <a:t>nalysis </a:t>
            </a:r>
            <a:r>
              <a:rPr lang="it-IT" sz="1200" smtClean="0">
                <a:latin typeface="Century Schoolbook" pitchFamily="18" charset="0"/>
              </a:rPr>
              <a:t>attraverso tecniche di </a:t>
            </a:r>
            <a:r>
              <a:rPr lang="it-IT" sz="1200" dirty="0" smtClean="0">
                <a:latin typeface="Century Schoolbook" pitchFamily="18" charset="0"/>
              </a:rPr>
              <a:t>Machine Learning</a:t>
            </a:r>
          </a:p>
          <a:p>
            <a:pPr algn="just"/>
            <a:endParaRPr lang="it-IT" sz="1200" dirty="0">
              <a:latin typeface="Century Schoolbook" pitchFamily="18" charset="0"/>
            </a:endParaRPr>
          </a:p>
          <a:p>
            <a:pPr algn="just"/>
            <a:r>
              <a:rPr lang="it-IT" sz="1200" dirty="0" smtClean="0">
                <a:latin typeface="Century Schoolbook" pitchFamily="18" charset="0"/>
              </a:rPr>
              <a:t>Studi più </a:t>
            </a:r>
            <a:r>
              <a:rPr lang="it-IT" sz="1200" dirty="0">
                <a:latin typeface="Century Schoolbook" pitchFamily="18" charset="0"/>
              </a:rPr>
              <a:t>formali </a:t>
            </a:r>
            <a:r>
              <a:rPr lang="it-IT" sz="1200" dirty="0" smtClean="0">
                <a:latin typeface="Century Schoolbook" pitchFamily="18" charset="0"/>
              </a:rPr>
              <a:t>sulla gravità modificata</a:t>
            </a:r>
            <a:endParaRPr lang="it-IT" sz="1200" dirty="0">
              <a:latin typeface="Century Schoolbook" pitchFamily="18" charset="0"/>
            </a:endParaRPr>
          </a:p>
        </p:txBody>
      </p:sp>
      <p:pic>
        <p:nvPicPr>
          <p:cNvPr id="3078" name="Picture 6" descr="C:\Users\Pc\Desktop\PhD Project\Figures\ESO 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384752"/>
            <a:ext cx="1440160" cy="598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Pc\Desktop\PhD Project\Figures\IFT 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371950"/>
            <a:ext cx="1288947" cy="624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Pc\Desktop\PhD Project\Figures\UAM 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371950"/>
            <a:ext cx="792088" cy="64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olo 1"/>
          <p:cNvSpPr txBox="1">
            <a:spLocks/>
          </p:cNvSpPr>
          <p:nvPr/>
        </p:nvSpPr>
        <p:spPr>
          <a:xfrm>
            <a:off x="1835696" y="13679"/>
            <a:ext cx="7924800" cy="85725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kern="1200" cap="all" spc="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it-IT" sz="1100" dirty="0">
                <a:latin typeface="Century Schoolbook" pitchFamily="18" charset="0"/>
              </a:rPr>
              <a:t>~</a:t>
            </a:r>
            <a:r>
              <a:rPr lang="it-IT" sz="1100" dirty="0" smtClean="0">
                <a:latin typeface="Century Schoolbook" pitchFamily="18" charset="0"/>
              </a:rPr>
              <a:t> Inizio settembre 2022</a:t>
            </a:r>
            <a:endParaRPr lang="it-IT" sz="1100" dirty="0">
              <a:latin typeface="Century Schoolbook" pitchFamily="18" charset="0"/>
            </a:endParaRPr>
          </a:p>
        </p:txBody>
      </p:sp>
      <p:pic>
        <p:nvPicPr>
          <p:cNvPr id="3081" name="Picture 9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52" t="14460" r="4973" b="16276"/>
          <a:stretch/>
        </p:blipFill>
        <p:spPr bwMode="auto">
          <a:xfrm>
            <a:off x="4427984" y="4371950"/>
            <a:ext cx="2230288" cy="622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4455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sellaDiTesto 9"/>
          <p:cNvSpPr txBox="1"/>
          <p:nvPr/>
        </p:nvSpPr>
        <p:spPr>
          <a:xfrm>
            <a:off x="0" y="2125474"/>
            <a:ext cx="913828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b="1" dirty="0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Grazie per </a:t>
            </a:r>
            <a:r>
              <a:rPr lang="en-US" sz="2300" b="1" dirty="0" err="1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l’attenzione</a:t>
            </a:r>
            <a:r>
              <a:rPr lang="en-US" sz="2300" b="1" dirty="0" smtClean="0">
                <a:blipFill>
                  <a:blip r:embed="rId2"/>
                  <a:stretch>
                    <a:fillRect/>
                  </a:stretch>
                </a:blipFill>
                <a:latin typeface="Bookman Old Style" pitchFamily="18" charset="0"/>
              </a:rPr>
              <a:t>.</a:t>
            </a:r>
            <a:endParaRPr lang="it-IT" sz="2300" b="1" dirty="0">
              <a:blipFill>
                <a:blip r:embed="rId2"/>
                <a:stretch>
                  <a:fillRect/>
                </a:stretch>
              </a:blip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26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rizzonte">
  <a:themeElements>
    <a:clrScheme name="Orizzonte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Orizzonte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rizzonte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6427</TotalTime>
  <Words>927</Words>
  <Application>Microsoft Office PowerPoint</Application>
  <PresentationFormat>Presentazione su schermo (16:9)</PresentationFormat>
  <Paragraphs>208</Paragraphs>
  <Slides>15</Slides>
  <Notes>11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16" baseType="lpstr">
      <vt:lpstr>Orizzonte</vt:lpstr>
      <vt:lpstr>Presentazione standard di PowerPoint</vt:lpstr>
      <vt:lpstr>Presentazione standard di PowerPoint</vt:lpstr>
      <vt:lpstr>Obiettivo della tesi</vt:lpstr>
      <vt:lpstr>Cosmic Microwave Background (CMB)</vt:lpstr>
      <vt:lpstr>distorsioni spettrali della CMB</vt:lpstr>
      <vt:lpstr>Differenti tipi di distorsioni spettrali della CMB</vt:lpstr>
      <vt:lpstr>DISTORSIONI SPETTRALI DELla CMB COME SONDA DI NON-gAUSSIANITÀ</vt:lpstr>
      <vt:lpstr>Informazioni su μ-distortion</vt:lpstr>
      <vt:lpstr>Inflationary fossils provenienti dall’Universo primordiale</vt:lpstr>
      <vt:lpstr>Impronta dei tensor fossils su μ-distortion average μ-distortion</vt:lpstr>
      <vt:lpstr>Presentazione standard di PowerPoint</vt:lpstr>
      <vt:lpstr>Presentazione standard di PowerPoint</vt:lpstr>
      <vt:lpstr>Conclusioni</vt:lpstr>
      <vt:lpstr>Progetto di dottorato</vt:lpstr>
      <vt:lpstr>Presentazione standard di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Pc</dc:creator>
  <cp:lastModifiedBy>Pc</cp:lastModifiedBy>
  <cp:revision>157</cp:revision>
  <dcterms:created xsi:type="dcterms:W3CDTF">2021-09-16T07:24:01Z</dcterms:created>
  <dcterms:modified xsi:type="dcterms:W3CDTF">2022-10-11T07:08:51Z</dcterms:modified>
</cp:coreProperties>
</file>