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52" r:id="rId2"/>
  </p:sldMasterIdLst>
  <p:notesMasterIdLst>
    <p:notesMasterId r:id="rId38"/>
  </p:notesMasterIdLst>
  <p:handoutMasterIdLst>
    <p:handoutMasterId r:id="rId39"/>
  </p:handoutMasterIdLst>
  <p:sldIdLst>
    <p:sldId id="1268" r:id="rId3"/>
    <p:sldId id="1269" r:id="rId4"/>
    <p:sldId id="1270" r:id="rId5"/>
    <p:sldId id="1266" r:id="rId6"/>
    <p:sldId id="1284" r:id="rId7"/>
    <p:sldId id="1299" r:id="rId8"/>
    <p:sldId id="1285" r:id="rId9"/>
    <p:sldId id="1286" r:id="rId10"/>
    <p:sldId id="1287" r:id="rId11"/>
    <p:sldId id="1316" r:id="rId12"/>
    <p:sldId id="1293" r:id="rId13"/>
    <p:sldId id="1294" r:id="rId14"/>
    <p:sldId id="1289" r:id="rId15"/>
    <p:sldId id="1292" r:id="rId16"/>
    <p:sldId id="1291" r:id="rId17"/>
    <p:sldId id="1303" r:id="rId18"/>
    <p:sldId id="1296" r:id="rId19"/>
    <p:sldId id="1305" r:id="rId20"/>
    <p:sldId id="1295" r:id="rId21"/>
    <p:sldId id="1297" r:id="rId22"/>
    <p:sldId id="1298" r:id="rId23"/>
    <p:sldId id="1306" r:id="rId24"/>
    <p:sldId id="1313" r:id="rId25"/>
    <p:sldId id="1273" r:id="rId26"/>
    <p:sldId id="1277" r:id="rId27"/>
    <p:sldId id="1565" r:id="rId28"/>
    <p:sldId id="1276" r:id="rId29"/>
    <p:sldId id="1275" r:id="rId30"/>
    <p:sldId id="1304" r:id="rId31"/>
    <p:sldId id="1311" r:id="rId32"/>
    <p:sldId id="1317" r:id="rId33"/>
    <p:sldId id="1309" r:id="rId34"/>
    <p:sldId id="1301" r:id="rId35"/>
    <p:sldId id="1267" r:id="rId36"/>
    <p:sldId id="1118" r:id="rId37"/>
  </p:sldIdLst>
  <p:sldSz cx="9217025" cy="6911975"/>
  <p:notesSz cx="6781800" cy="9926638"/>
  <p:custDataLst>
    <p:tags r:id="rId40"/>
  </p:custDataLst>
  <p:defaultTextStyle>
    <a:defPPr>
      <a:defRPr lang="en-US"/>
    </a:defPPr>
    <a:lvl1pPr marL="0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0812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1624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2436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43248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04059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64871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25683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86495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pos="181" userDrawn="1">
          <p15:clr>
            <a:srgbClr val="A4A3A4"/>
          </p15:clr>
        </p15:guide>
        <p15:guide id="8" orient="horz" pos="4127" userDrawn="1">
          <p15:clr>
            <a:srgbClr val="A4A3A4"/>
          </p15:clr>
        </p15:guide>
        <p15:guide id="13" orient="horz" pos="2857" userDrawn="1">
          <p15:clr>
            <a:srgbClr val="A4A3A4"/>
          </p15:clr>
        </p15:guide>
        <p15:guide id="14" pos="5625" userDrawn="1">
          <p15:clr>
            <a:srgbClr val="A4A3A4"/>
          </p15:clr>
        </p15:guide>
        <p15:guide id="16" pos="290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3399"/>
    <a:srgbClr val="9900FF"/>
    <a:srgbClr val="CC99FF"/>
    <a:srgbClr val="336699"/>
    <a:srgbClr val="C00000"/>
    <a:srgbClr val="953737"/>
    <a:srgbClr val="707070"/>
    <a:srgbClr val="6A6A6A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52" autoAdjust="0"/>
    <p:restoredTop sz="96520" autoAdjust="0"/>
  </p:normalViewPr>
  <p:slideViewPr>
    <p:cSldViewPr>
      <p:cViewPr varScale="1">
        <p:scale>
          <a:sx n="69" d="100"/>
          <a:sy n="69" d="100"/>
        </p:scale>
        <p:origin x="792" y="41"/>
      </p:cViewPr>
      <p:guideLst>
        <p:guide pos="181"/>
        <p:guide orient="horz" pos="4127"/>
        <p:guide orient="horz" pos="2857"/>
        <p:guide pos="5625"/>
        <p:guide pos="29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2494"/>
    </p:cViewPr>
  </p:sorterViewPr>
  <p:notesViewPr>
    <p:cSldViewPr showGuides="1">
      <p:cViewPr varScale="1">
        <p:scale>
          <a:sx n="86" d="100"/>
          <a:sy n="86" d="100"/>
        </p:scale>
        <p:origin x="3518" y="77"/>
      </p:cViewPr>
      <p:guideLst/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5AEC7-EF61-444C-B814-3320AB1B3DD6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1750" y="942975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1CB6C-CCE9-413E-A472-E93EE2EA2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379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38780" cy="496332"/>
          </a:xfrm>
          <a:prstGeom prst="rect">
            <a:avLst/>
          </a:prstGeom>
        </p:spPr>
        <p:txBody>
          <a:bodyPr vert="horz" lIns="95452" tIns="47724" rIns="95452" bIns="4772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1452" y="2"/>
            <a:ext cx="2938780" cy="496332"/>
          </a:xfrm>
          <a:prstGeom prst="rect">
            <a:avLst/>
          </a:prstGeom>
        </p:spPr>
        <p:txBody>
          <a:bodyPr vert="horz" lIns="95452" tIns="47724" rIns="95452" bIns="47724" rtlCol="0"/>
          <a:lstStyle>
            <a:lvl1pPr algn="r">
              <a:defRPr sz="1200"/>
            </a:lvl1pPr>
          </a:lstStyle>
          <a:p>
            <a:fld id="{01620072-3401-4DB9-8FDB-45DC06C8E2ED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52" tIns="47724" rIns="95452" bIns="477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181" y="4715156"/>
            <a:ext cx="5425440" cy="4466987"/>
          </a:xfrm>
          <a:prstGeom prst="rect">
            <a:avLst/>
          </a:prstGeom>
        </p:spPr>
        <p:txBody>
          <a:bodyPr vert="horz" lIns="95452" tIns="47724" rIns="95452" bIns="4772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38780" cy="496332"/>
          </a:xfrm>
          <a:prstGeom prst="rect">
            <a:avLst/>
          </a:prstGeom>
        </p:spPr>
        <p:txBody>
          <a:bodyPr vert="horz" lIns="95452" tIns="47724" rIns="95452" bIns="4772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1452" y="9428585"/>
            <a:ext cx="2938780" cy="496332"/>
          </a:xfrm>
          <a:prstGeom prst="rect">
            <a:avLst/>
          </a:prstGeom>
        </p:spPr>
        <p:txBody>
          <a:bodyPr vert="horz" lIns="95452" tIns="47724" rIns="95452" bIns="47724" rtlCol="0" anchor="b"/>
          <a:lstStyle>
            <a:lvl1pPr algn="r">
              <a:defRPr sz="1200"/>
            </a:lvl1pPr>
          </a:lstStyle>
          <a:p>
            <a:fld id="{9D3757EF-13E9-4198-A937-0CBC43ED3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93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57EF-13E9-4198-A937-0CBC43ED37A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561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57EF-13E9-4198-A937-0CBC43ED37A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64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57EF-13E9-4198-A937-0CBC43ED37A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005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57EF-13E9-4198-A937-0CBC43ED37A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263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57EF-13E9-4198-A937-0CBC43ED37A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4297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57EF-13E9-4198-A937-0CBC43ED37A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53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57EF-13E9-4198-A937-0CBC43ED37A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64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57EF-13E9-4198-A937-0CBC43ED37A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674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57EF-13E9-4198-A937-0CBC43ED37A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61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0"/>
            <a:ext cx="9217024" cy="582932"/>
          </a:xfrm>
          <a:solidFill>
            <a:srgbClr val="707070"/>
          </a:solidFill>
        </p:spPr>
        <p:txBody>
          <a:bodyPr>
            <a:noAutofit/>
          </a:bodyPr>
          <a:lstStyle>
            <a:lvl1pPr>
              <a:defRPr sz="3200" b="1">
                <a:ln w="6350">
                  <a:noFill/>
                </a:ln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368064" y="17277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-1" y="6698905"/>
            <a:ext cx="9217026" cy="213562"/>
          </a:xfrm>
          <a:prstGeom prst="rect">
            <a:avLst/>
          </a:prstGeom>
          <a:solidFill>
            <a:srgbClr val="707070"/>
          </a:solidFill>
        </p:spPr>
        <p:txBody>
          <a:bodyPr wrap="none" bIns="61200" rtlCol="0" anchor="ctr" anchorCtr="0">
            <a:noAutofit/>
          </a:bodyPr>
          <a:lstStyle/>
          <a:p>
            <a:r>
              <a:rPr lang="en-US" sz="1200" b="1">
                <a:solidFill>
                  <a:srgbClr val="FFFFFF"/>
                </a:solidFill>
              </a:rPr>
              <a:t>Georg Raffelt, MPI Physics,</a:t>
            </a:r>
            <a:r>
              <a:rPr lang="en-US" sz="1200" b="1" baseline="0">
                <a:solidFill>
                  <a:srgbClr val="FFFFFF"/>
                </a:solidFill>
              </a:rPr>
              <a:t> Garching</a:t>
            </a:r>
            <a:endParaRPr lang="en-US" sz="1200" b="1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-128" y="6696437"/>
            <a:ext cx="9217025" cy="216392"/>
          </a:xfrm>
          <a:prstGeom prst="rect">
            <a:avLst/>
          </a:prstGeom>
          <a:noFill/>
        </p:spPr>
        <p:txBody>
          <a:bodyPr wrap="none" bIns="61200" rtlCol="0" anchor="ctr" anchorCtr="0">
            <a:noAutofit/>
          </a:bodyPr>
          <a:lstStyle/>
          <a:p>
            <a:pPr marL="0" marR="0" lvl="0" indent="0" algn="ctr" defTabSz="9216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ECDD1A-5B44-4760-8AEC-DA0690235F7A}" type="slidenum">
              <a:rPr lang="en-US" sz="1200" b="1" smtClean="0">
                <a:solidFill>
                  <a:schemeClr val="bg1"/>
                </a:solidFill>
              </a:rPr>
              <a:pPr marL="0" marR="0" lvl="0" indent="0" algn="ctr" defTabSz="9216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5400622" y="6696437"/>
            <a:ext cx="3816404" cy="216392"/>
          </a:xfrm>
          <a:prstGeom prst="rect">
            <a:avLst/>
          </a:prstGeom>
          <a:noFill/>
        </p:spPr>
        <p:txBody>
          <a:bodyPr wrap="none" bIns="61200" rtlCol="0" anchor="ctr" anchorCtr="0">
            <a:noAutofit/>
          </a:bodyPr>
          <a:lstStyle/>
          <a:p>
            <a:pPr marL="0" marR="0" lvl="0" indent="0" algn="r" defTabSz="9216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>
                <a:solidFill>
                  <a:schemeClr val="bg1"/>
                </a:solidFill>
              </a:rPr>
              <a:t>GGI, Florence, 19 July 2024</a:t>
            </a:r>
            <a:endParaRPr lang="en-US" sz="1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69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0" y="460375"/>
            <a:ext cx="2973388" cy="16129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7950" y="995363"/>
            <a:ext cx="4667250" cy="49117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000" y="2073275"/>
            <a:ext cx="2973388" cy="38417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416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0" y="460375"/>
            <a:ext cx="2973388" cy="16129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17950" y="995363"/>
            <a:ext cx="4667250" cy="4911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000" y="2073275"/>
            <a:ext cx="2973388" cy="38417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96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951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6063" y="368300"/>
            <a:ext cx="1987550" cy="58578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3413" y="368300"/>
            <a:ext cx="5810250" cy="5857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5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ndard-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0"/>
            <a:ext cx="9217024" cy="582932"/>
          </a:xfrm>
          <a:noFill/>
        </p:spPr>
        <p:txBody>
          <a:bodyPr>
            <a:noAutofit/>
          </a:bodyPr>
          <a:lstStyle>
            <a:lvl1pPr>
              <a:defRPr sz="3200" b="1">
                <a:ln w="6350">
                  <a:noFill/>
                </a:ln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368064" y="17277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368064" y="17277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-1" y="6698905"/>
            <a:ext cx="9217026" cy="213562"/>
          </a:xfrm>
          <a:prstGeom prst="rect">
            <a:avLst/>
          </a:prstGeom>
          <a:solidFill>
            <a:schemeClr val="tx1"/>
          </a:solidFill>
        </p:spPr>
        <p:txBody>
          <a:bodyPr wrap="none" bIns="61200" rtlCol="0" anchor="ctr" anchorCtr="0">
            <a:noAutofit/>
          </a:bodyPr>
          <a:lstStyle/>
          <a:p>
            <a:r>
              <a:rPr lang="en-US" sz="1200" b="1">
                <a:solidFill>
                  <a:schemeClr val="bg1"/>
                </a:solidFill>
              </a:rPr>
              <a:t>Georg Raffelt, MPI Physics,</a:t>
            </a:r>
            <a:r>
              <a:rPr lang="en-US" sz="1200" b="1" baseline="0">
                <a:solidFill>
                  <a:schemeClr val="bg1"/>
                </a:solidFill>
              </a:rPr>
              <a:t> Garching</a:t>
            </a:r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-1" y="6696075"/>
            <a:ext cx="9217025" cy="216392"/>
          </a:xfrm>
          <a:prstGeom prst="rect">
            <a:avLst/>
          </a:prstGeom>
          <a:noFill/>
        </p:spPr>
        <p:txBody>
          <a:bodyPr wrap="none" bIns="61200" rtlCol="0" anchor="ctr" anchorCtr="0">
            <a:noAutofit/>
          </a:bodyPr>
          <a:lstStyle/>
          <a:p>
            <a:pPr marL="0" marR="0" lvl="0" indent="0" algn="ctr" defTabSz="9216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ECDD1A-5B44-4760-8AEC-DA0690235F7A}" type="slidenum">
              <a:rPr lang="en-US" sz="1200" b="1" smtClean="0">
                <a:solidFill>
                  <a:schemeClr val="bg1"/>
                </a:solidFill>
              </a:rPr>
              <a:pPr marL="0" marR="0" lvl="0" indent="0" algn="ctr" defTabSz="9216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5400622" y="6696437"/>
            <a:ext cx="3816404" cy="216392"/>
          </a:xfrm>
          <a:prstGeom prst="rect">
            <a:avLst/>
          </a:prstGeom>
          <a:noFill/>
        </p:spPr>
        <p:txBody>
          <a:bodyPr wrap="none" bIns="61200" rtlCol="0" anchor="ctr" anchorCtr="0">
            <a:noAutofit/>
          </a:bodyPr>
          <a:lstStyle/>
          <a:p>
            <a:pPr marL="0" marR="0" lvl="0" indent="0" algn="r" defTabSz="9216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>
                <a:solidFill>
                  <a:schemeClr val="bg1"/>
                </a:solidFill>
              </a:rPr>
              <a:t>GGI, Florence, 19 July 2024</a:t>
            </a:r>
          </a:p>
        </p:txBody>
      </p:sp>
    </p:spTree>
    <p:extLst>
      <p:ext uri="{BB962C8B-B14F-4D97-AF65-F5344CB8AC3E}">
        <p14:creationId xmlns:p14="http://schemas.microsoft.com/office/powerpoint/2010/main" val="123445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368064" y="17277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46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525" y="1131888"/>
            <a:ext cx="6911975" cy="24050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2525" y="3630613"/>
            <a:ext cx="6911975" cy="16684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274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839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722438"/>
            <a:ext cx="7950200" cy="28765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4625975"/>
            <a:ext cx="7950200" cy="15113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26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413" y="1839913"/>
            <a:ext cx="3898900" cy="43862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3" y="1839913"/>
            <a:ext cx="3898900" cy="43862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625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0" y="368300"/>
            <a:ext cx="7950200" cy="13350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000" y="1693863"/>
            <a:ext cx="3898900" cy="8302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5000" y="2524125"/>
            <a:ext cx="3898900" cy="3714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5663" y="1693863"/>
            <a:ext cx="3919537" cy="8302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5663" y="2524125"/>
            <a:ext cx="3919537" cy="3714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26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399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0852" y="276799"/>
            <a:ext cx="8295323" cy="1151996"/>
          </a:xfrm>
          <a:prstGeom prst="rect">
            <a:avLst/>
          </a:prstGeom>
        </p:spPr>
        <p:txBody>
          <a:bodyPr vert="horz" lIns="92162" tIns="46081" rIns="92162" bIns="46081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0852" y="1612796"/>
            <a:ext cx="8295323" cy="4561584"/>
          </a:xfrm>
          <a:prstGeom prst="rect">
            <a:avLst/>
          </a:prstGeom>
        </p:spPr>
        <p:txBody>
          <a:bodyPr vert="horz" lIns="92162" tIns="46081" rIns="92162" bIns="4608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0853" y="6406378"/>
            <a:ext cx="2150639" cy="367999"/>
          </a:xfrm>
          <a:prstGeom prst="rect">
            <a:avLst/>
          </a:prstGeom>
        </p:spPr>
        <p:txBody>
          <a:bodyPr vert="horz" lIns="92162" tIns="46081" rIns="92162" bIns="4608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224AA-B772-4FBB-90A1-0FA42B04C65C}" type="datetime1">
              <a:rPr lang="en-US" smtClean="0"/>
              <a:t>7/18/2024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49152" y="6406378"/>
            <a:ext cx="2918725" cy="367999"/>
          </a:xfrm>
          <a:prstGeom prst="rect">
            <a:avLst/>
          </a:prstGeom>
        </p:spPr>
        <p:txBody>
          <a:bodyPr vert="horz" lIns="92162" tIns="46081" rIns="92162" bIns="4608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05537" y="6406378"/>
            <a:ext cx="2150639" cy="367999"/>
          </a:xfrm>
          <a:prstGeom prst="rect">
            <a:avLst/>
          </a:prstGeom>
        </p:spPr>
        <p:txBody>
          <a:bodyPr vert="horz" lIns="92162" tIns="46081" rIns="92162" bIns="4608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</p:sldLayoutIdLst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hf hdr="0" dt="0"/>
  <p:txStyles>
    <p:titleStyle>
      <a:lvl1pPr algn="ctr" defTabSz="92162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5609" indent="-345609" algn="l" defTabSz="9216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8819" indent="-288007" algn="l" defTabSz="92162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030" indent="-230406" algn="l" defTabSz="92162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12842" indent="-230406" algn="l" defTabSz="92162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3653" indent="-230406" algn="l" defTabSz="92162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4465" indent="-230406" algn="l" defTabSz="9216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95277" indent="-230406" algn="l" defTabSz="9216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56089" indent="-230406" algn="l" defTabSz="9216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16901" indent="-230406" algn="l" defTabSz="9216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413" y="368300"/>
            <a:ext cx="7950200" cy="1335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413" y="1839913"/>
            <a:ext cx="7950200" cy="4386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3413" y="6407150"/>
            <a:ext cx="2074862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F05D2-F7C3-4FBA-8F69-A27F3D73922F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2763" y="6407150"/>
            <a:ext cx="31115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08750" y="6407150"/>
            <a:ext cx="2074863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0B6E1-F838-41F1-9750-5A153A8E1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547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1.png"/><Relationship Id="rId7" Type="http://schemas.openxmlformats.org/officeDocument/2006/relationships/image" Target="../media/image59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1.png"/><Relationship Id="rId11" Type="http://schemas.openxmlformats.org/officeDocument/2006/relationships/image" Target="../media/image24.png"/><Relationship Id="rId10" Type="http://schemas.openxmlformats.org/officeDocument/2006/relationships/image" Target="../media/image230.png"/><Relationship Id="rId4" Type="http://schemas.openxmlformats.org/officeDocument/2006/relationships/image" Target="../media/image22.jpg"/><Relationship Id="rId9" Type="http://schemas.openxmlformats.org/officeDocument/2006/relationships/hyperlink" Target="https://arxiv.org/abs/2203.07361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7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1.png"/><Relationship Id="rId5" Type="http://schemas.openxmlformats.org/officeDocument/2006/relationships/image" Target="../media/image30.png"/><Relationship Id="rId4" Type="http://schemas.openxmlformats.org/officeDocument/2006/relationships/image" Target="../media/image29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008.04340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arxiv.org/abs/2404.03002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rxiv.org/abs/1807.02366" TargetMode="External"/><Relationship Id="rId5" Type="http://schemas.openxmlformats.org/officeDocument/2006/relationships/hyperlink" Target="https://arxiv.org/abs/1307.7936" TargetMode="External"/><Relationship Id="rId4" Type="http://schemas.openxmlformats.org/officeDocument/2006/relationships/hyperlink" Target="https://arxiv.org/abs/1006.1889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0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8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1710.06427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doi.org/10.3847/2041-8213/aa91c9" TargetMode="External"/><Relationship Id="rId4" Type="http://schemas.openxmlformats.org/officeDocument/2006/relationships/image" Target="../media/image28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1.xml"/><Relationship Id="rId4" Type="http://schemas.openxmlformats.org/officeDocument/2006/relationships/image" Target="NUL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bbc.com/news/science-environment-50473482" TargetMode="External"/><Relationship Id="rId4" Type="http://schemas.openxmlformats.org/officeDocument/2006/relationships/image" Target="../media/image42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hyperlink" Target="https://arxiv.org/abs/2308.01403" TargetMode="Externa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hyperlink" Target="https://journals.aps.org/pr/abstract/10.1103/PhysRev.59.539" TargetMode="External"/><Relationship Id="rId4" Type="http://schemas.openxmlformats.org/officeDocument/2006/relationships/hyperlink" Target="https://journals.aps.org/pr/abstract/10.1103/PhysRev.58.1117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arxiv.org/abs/1910.1187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109.03116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iopscience.iop.org/article/10.1086/305343/pdf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Crab Nebula</a:t>
            </a:r>
          </a:p>
        </p:txBody>
      </p:sp>
      <p:pic>
        <p:nvPicPr>
          <p:cNvPr id="3" name="Picture 3" descr="C:\Users\Georg Raffelt\Desktop\cra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" y="492"/>
            <a:ext cx="9217025" cy="691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29" y="0"/>
            <a:ext cx="9215967" cy="136769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156" tIns="46078" rIns="92156" bIns="46078" anchor="ctr"/>
          <a:lstStyle>
            <a:lvl1pPr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5200" b="1">
                <a:solidFill>
                  <a:schemeClr val="bg1"/>
                </a:solidFill>
                <a:latin typeface="+mj-lt"/>
              </a:rPr>
              <a:t>Particle Physics and Supernovae</a:t>
            </a:r>
          </a:p>
          <a:p>
            <a:pPr algn="ctr"/>
            <a:r>
              <a:rPr lang="en-US" sz="4000" b="1">
                <a:solidFill>
                  <a:schemeClr val="bg1"/>
                </a:solidFill>
                <a:latin typeface="+mn-lt"/>
              </a:rPr>
              <a:t>Past, Present and Future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7941"/>
            <a:ext cx="9217025" cy="4334526"/>
          </a:xfrm>
          <a:prstGeom prst="rect">
            <a:avLst/>
          </a:prstGeom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0" y="6264377"/>
            <a:ext cx="9217025" cy="64809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156" tIns="46078" rIns="92156" bIns="46078" anchor="ctr"/>
          <a:lstStyle>
            <a:lvl1pPr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2600" b="1">
                <a:solidFill>
                  <a:schemeClr val="bg1"/>
                </a:solidFill>
                <a:latin typeface="Trebuchet MS" pitchFamily="34" charset="0"/>
              </a:rPr>
              <a:t>Georg Raffelt, Max-Planck-Institut f</a:t>
            </a:r>
            <a:r>
              <a:rPr lang="de-DE" sz="2600" b="1">
                <a:solidFill>
                  <a:schemeClr val="bg1"/>
                </a:solidFill>
                <a:latin typeface="Trebuchet MS" pitchFamily="34" charset="0"/>
              </a:rPr>
              <a:t>ür Physik, Garching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44142" y="1574219"/>
            <a:ext cx="7127677" cy="136769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156" tIns="46078" rIns="92156" bIns="46078" anchor="ctr"/>
          <a:lstStyle>
            <a:lvl1pPr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200" b="1">
                <a:solidFill>
                  <a:schemeClr val="bg1"/>
                </a:solidFill>
                <a:latin typeface="+mj-lt"/>
              </a:rPr>
              <a:t>GGI Neutrino Frontiers, </a:t>
            </a:r>
          </a:p>
          <a:p>
            <a:r>
              <a:rPr lang="en-US" sz="3200" b="1">
                <a:solidFill>
                  <a:schemeClr val="bg1"/>
                </a:solidFill>
                <a:latin typeface="+mj-lt"/>
              </a:rPr>
              <a:t>25 June–19 July 2024, Florence</a:t>
            </a:r>
            <a:endParaRPr lang="en-US" sz="3200" b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093" y="988282"/>
            <a:ext cx="1675595" cy="167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1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Mikheev-Smirnov-Wolfenstein (MSW) effect</a:t>
            </a:r>
          </a:p>
        </p:txBody>
      </p:sp>
      <p:sp>
        <p:nvSpPr>
          <p:cNvPr id="16" name="Rectangle 1040"/>
          <p:cNvSpPr>
            <a:spLocks noChangeArrowheads="1"/>
          </p:cNvSpPr>
          <p:nvPr/>
        </p:nvSpPr>
        <p:spPr bwMode="auto">
          <a:xfrm>
            <a:off x="4752532" y="2016178"/>
            <a:ext cx="4248590" cy="71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ctr"/>
            <a:r>
              <a:rPr lang="en-US" sz="2000">
                <a:solidFill>
                  <a:srgbClr val="003399"/>
                </a:solidFill>
                <a:effectLst/>
              </a:rPr>
              <a:t>Eigenvalues of Hamiltonian for</a:t>
            </a:r>
          </a:p>
          <a:p>
            <a:pPr algn="ctr"/>
            <a:r>
              <a:rPr lang="en-US" sz="2000">
                <a:solidFill>
                  <a:srgbClr val="003399"/>
                </a:solidFill>
                <a:effectLst/>
              </a:rPr>
              <a:t>2-flavor oscillations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298" y="2920999"/>
            <a:ext cx="4687834" cy="3487398"/>
          </a:xfrm>
          <a:prstGeom prst="rect">
            <a:avLst/>
          </a:prstGeom>
        </p:spPr>
      </p:pic>
      <p:sp>
        <p:nvSpPr>
          <p:cNvPr id="39" name="Rectangle 1040"/>
          <p:cNvSpPr>
            <a:spLocks noChangeArrowheads="1"/>
          </p:cNvSpPr>
          <p:nvPr/>
        </p:nvSpPr>
        <p:spPr bwMode="auto">
          <a:xfrm>
            <a:off x="287912" y="3888438"/>
            <a:ext cx="4248590" cy="43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ctr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Stanislav Mikheev &amp; Alexei Smirnov</a:t>
            </a:r>
          </a:p>
        </p:txBody>
      </p:sp>
      <p:sp>
        <p:nvSpPr>
          <p:cNvPr id="3" name="Explosion: 8 Points 2">
            <a:extLst>
              <a:ext uri="{FF2B5EF4-FFF2-40B4-BE49-F238E27FC236}">
                <a16:creationId xmlns:a16="http://schemas.microsoft.com/office/drawing/2014/main" id="{84D7DBAD-1C2B-0AD3-2B56-39605778A6E1}"/>
              </a:ext>
            </a:extLst>
          </p:cNvPr>
          <p:cNvSpPr/>
          <p:nvPr/>
        </p:nvSpPr>
        <p:spPr>
          <a:xfrm rot="20486961">
            <a:off x="-235184" y="3919501"/>
            <a:ext cx="4824670" cy="3384470"/>
          </a:xfrm>
          <a:prstGeom prst="irregularSeal1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Slide </a:t>
            </a:r>
            <a:r>
              <a:rPr lang="de-DE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Smirnov Fest</a:t>
            </a:r>
          </a:p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June 2012 at GGI</a:t>
            </a:r>
            <a:endParaRPr lang="en-D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00" y="791617"/>
            <a:ext cx="4367902" cy="35306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896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Solar Neutrino Spectroscopy with Borexino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082" y="1032398"/>
            <a:ext cx="6264870" cy="45118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88339" y="719607"/>
            <a:ext cx="121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accent2">
                    <a:lumMod val="75000"/>
                  </a:schemeClr>
                </a:solidFill>
              </a:rPr>
              <a:t>Vacuum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76260" y="719607"/>
            <a:ext cx="876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accent2">
                    <a:lumMod val="75000"/>
                  </a:schemeClr>
                </a:solidFill>
              </a:rPr>
              <a:t>MSW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5176" y="6336387"/>
            <a:ext cx="551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M.Wurm, Solar Neutrino Spectroscopy, arXiv: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1704.06331</a:t>
            </a:r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3007" y="5472267"/>
            <a:ext cx="74515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>
                <a:solidFill>
                  <a:schemeClr val="accent2">
                    <a:lumMod val="75000"/>
                  </a:schemeClr>
                </a:solidFill>
              </a:rPr>
              <a:t>Energy-dependent flavor conversion probability confirms</a:t>
            </a:r>
          </a:p>
          <a:p>
            <a:pPr algn="ctr"/>
            <a:r>
              <a:rPr lang="en-US" sz="2400" b="1">
                <a:solidFill>
                  <a:schemeClr val="accent2">
                    <a:lumMod val="75000"/>
                  </a:schemeClr>
                </a:solidFill>
              </a:rPr>
              <a:t>neutrino refraction in matter!</a:t>
            </a:r>
          </a:p>
        </p:txBody>
      </p:sp>
    </p:spTree>
    <p:extLst>
      <p:ext uri="{BB962C8B-B14F-4D97-AF65-F5344CB8AC3E}">
        <p14:creationId xmlns:p14="http://schemas.microsoft.com/office/powerpoint/2010/main" val="100552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CENNS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93"/>
            <a:ext cx="9217024" cy="390272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42" y="4576547"/>
            <a:ext cx="1005081" cy="1039740"/>
          </a:xfrm>
          <a:prstGeom prst="rect">
            <a:avLst/>
          </a:prstGeom>
        </p:spPr>
      </p:pic>
      <p:cxnSp>
        <p:nvCxnSpPr>
          <p:cNvPr id="44" name="Straight Arrow Connector 43"/>
          <p:cNvCxnSpPr/>
          <p:nvPr/>
        </p:nvCxnSpPr>
        <p:spPr>
          <a:xfrm>
            <a:off x="359922" y="4329980"/>
            <a:ext cx="720100" cy="49313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V="1">
            <a:off x="2304192" y="4319045"/>
            <a:ext cx="723159" cy="49313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608496" y="4114882"/>
                <a:ext cx="41973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𝜈</m:t>
                      </m:r>
                    </m:oMath>
                  </m:oMathPara>
                </a14:m>
                <a:endParaRPr lang="en-US"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96" y="4114882"/>
                <a:ext cx="419730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/>
              <p:cNvSpPr/>
              <p:nvPr/>
            </p:nvSpPr>
            <p:spPr>
              <a:xfrm>
                <a:off x="2268819" y="4104077"/>
                <a:ext cx="41973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𝜈</m:t>
                      </m:r>
                    </m:oMath>
                  </m:oMathPara>
                </a14:m>
                <a:endParaRPr lang="en-US"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0" name="Rectangle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8819" y="4104077"/>
                <a:ext cx="419730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108" y="3634183"/>
            <a:ext cx="3170252" cy="249556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97013" y="5904327"/>
                <a:ext cx="772031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Coherent Elastic Neutrino Nucleus Scattering (CENNS=CE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𝜈</m:t>
                    </m:r>
                  </m:oMath>
                </a14:m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Ns, “seventh”)</a:t>
                </a:r>
              </a:p>
              <a:p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now a major industry with reactor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sz="2000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barPr>
                          <m:e>
                            <m:r>
                              <a:rPr lang="en-US" sz="2000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𝜈</m:t>
                            </m:r>
                          </m:e>
                        </m:bar>
                      </m:e>
                      <m:sub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 (eg </a:t>
                </a:r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  <a:hlinkClick r:id="rId9"/>
                  </a:rPr>
                  <a:t>arXiv:2203.07361</a:t>
                </a:r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)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13" y="5904327"/>
                <a:ext cx="7720319" cy="707886"/>
              </a:xfrm>
              <a:prstGeom prst="rect">
                <a:avLst/>
              </a:prstGeom>
              <a:blipFill>
                <a:blip r:embed="rId10"/>
                <a:stretch>
                  <a:fillRect l="-789" t="-5172" r="-79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096302" y="4134525"/>
                <a:ext cx="285180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>
                    <a:solidFill>
                      <a:schemeClr val="accent6">
                        <a:lumMod val="75000"/>
                      </a:schemeClr>
                    </a:solidFill>
                  </a:rPr>
                  <a:t>Enhancement by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(1−4</m:t>
                    </m:r>
                    <m:func>
                      <m:funcPr>
                        <m:ctrlPr>
                          <a:rPr lang="en-US" sz="20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𝑊</m:t>
                            </m:r>
                          </m:sub>
                        </m:sSub>
                        <m:r>
                          <a:rPr lang="en-US" sz="20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2000">
                    <a:solidFill>
                      <a:schemeClr val="accent6">
                        <a:lumMod val="75000"/>
                      </a:schemeClr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6302" y="4134525"/>
                <a:ext cx="2851806" cy="707886"/>
              </a:xfrm>
              <a:prstGeom prst="rect">
                <a:avLst/>
              </a:prstGeom>
              <a:blipFill>
                <a:blip r:embed="rId11"/>
                <a:stretch>
                  <a:fillRect l="-2350" t="-4310" b="-86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560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Delayed (Neutrino-Driven) Explosion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15900" y="5903979"/>
            <a:ext cx="8785222" cy="719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402" tIns="43201" rIns="86402" bIns="43201" anchor="ctr"/>
          <a:lstStyle/>
          <a:p>
            <a:pPr algn="ctr"/>
            <a:r>
              <a:rPr lang="en-US" sz="2400"/>
              <a:t>Wilson, Proc. Univ. Illinois Meeting on Num. Astrophys. (1982)</a:t>
            </a:r>
          </a:p>
          <a:p>
            <a:pPr algn="ctr"/>
            <a:r>
              <a:rPr lang="en-US" sz="2400"/>
              <a:t>Bethe &amp; Wilson, ApJ 295 (1985) 14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712554"/>
            <a:ext cx="7045826" cy="514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3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Livermore Fluxes and Spectra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12" y="1367697"/>
            <a:ext cx="5328740" cy="51021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30546" y="1528336"/>
                <a:ext cx="9662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>
                    <a:solidFill>
                      <a:schemeClr val="accent1">
                        <a:lumMod val="75000"/>
                      </a:schemeClr>
                    </a:solidFill>
                  </a:rPr>
                  <a:t>Prompt </a:t>
                </a:r>
                <a:endParaRPr lang="en-US" b="1" i="1">
                  <a:solidFill>
                    <a:schemeClr val="accent1">
                      <a:lumMod val="75000"/>
                    </a:schemeClr>
                  </a:solidFill>
                  <a:latin typeface="Cambria Math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𝝂</m:t>
                        </m:r>
                      </m:e>
                      <m:sub>
                        <m:r>
                          <a:rPr lang="en-US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𝒆</m:t>
                        </m:r>
                      </m:sub>
                    </m:sSub>
                  </m:oMath>
                </a14:m>
                <a:r>
                  <a:rPr lang="en-US" b="1">
                    <a:solidFill>
                      <a:schemeClr val="accent1">
                        <a:lumMod val="75000"/>
                      </a:schemeClr>
                    </a:solidFill>
                  </a:rPr>
                  <a:t> burst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0546" y="1528336"/>
                <a:ext cx="966290" cy="646331"/>
              </a:xfrm>
              <a:prstGeom prst="rect">
                <a:avLst/>
              </a:prstGeom>
              <a:blipFill rotWithShape="1">
                <a:blip r:embed="rId3"/>
                <a:stretch>
                  <a:fillRect l="-5696" t="-4717" r="-5696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697475" y="5216177"/>
                <a:ext cx="4789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en-US" sz="200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7475" y="5216177"/>
                <a:ext cx="478977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686959" y="4536137"/>
                <a:ext cx="48949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𝜈</m:t>
                              </m:r>
                            </m:e>
                          </m:ba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en-US" sz="200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6959" y="4536137"/>
                <a:ext cx="489493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672382" y="3703967"/>
                <a:ext cx="48795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en-US" sz="200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2382" y="3703967"/>
                <a:ext cx="487954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76102" y="719607"/>
            <a:ext cx="5556580" cy="56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7530" tIns="48765" rIns="97530" bIns="48765" anchor="ctr"/>
          <a:lstStyle/>
          <a:p>
            <a:pPr algn="ctr" defTabSz="921018"/>
            <a:r>
              <a:rPr lang="en-US" sz="2000">
                <a:solidFill>
                  <a:srgbClr val="404040"/>
                </a:solidFill>
              </a:rPr>
              <a:t>Livermore numerical model, ApJ 496 (1998) 216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5760672" y="1367317"/>
            <a:ext cx="3322943" cy="31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402" tIns="43201" rIns="86402" bIns="43201" anchor="t" anchorCtr="0"/>
          <a:lstStyle/>
          <a:p>
            <a:pPr algn="l"/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Pioneering work, but today</a:t>
            </a:r>
          </a:p>
          <a:p>
            <a:pPr algn="l"/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only of historical interest</a:t>
            </a:r>
          </a:p>
          <a:p>
            <a:pPr algn="l"/>
            <a:endParaRPr lang="en-US" sz="40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•"/>
            </a:pP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Transport of </a:t>
            </a:r>
            <a:r>
              <a:rPr lang="en-US" sz="2000">
                <a:solidFill>
                  <a:schemeClr val="accent1">
                    <a:lumMod val="75000"/>
                  </a:schemeClr>
                </a:solidFill>
                <a:latin typeface="Symbol" pitchFamily="18" charset="2"/>
              </a:rPr>
              <a:t>n</a:t>
            </a:r>
            <a:r>
              <a:rPr lang="en-US" sz="2800" baseline="-25000">
                <a:solidFill>
                  <a:schemeClr val="accent1">
                    <a:lumMod val="75000"/>
                  </a:schemeClr>
                </a:solidFill>
                <a:latin typeface="Symbol" pitchFamily="18" charset="2"/>
              </a:rPr>
              <a:t>m</a:t>
            </a: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en-US" sz="2000">
                <a:solidFill>
                  <a:schemeClr val="accent1">
                    <a:lumMod val="75000"/>
                  </a:schemeClr>
                </a:solidFill>
                <a:latin typeface="Symbol" pitchFamily="18" charset="2"/>
              </a:rPr>
              <a:t>n</a:t>
            </a:r>
            <a:r>
              <a:rPr lang="en-US" sz="2800" baseline="-25000">
                <a:solidFill>
                  <a:schemeClr val="accent1">
                    <a:lumMod val="75000"/>
                  </a:schemeClr>
                </a:solidFill>
                <a:latin typeface="Symbol" pitchFamily="18" charset="2"/>
              </a:rPr>
              <a:t>t</a:t>
            </a: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l"/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   only schematic</a:t>
            </a:r>
          </a:p>
          <a:p>
            <a:pPr algn="l"/>
            <a:endParaRPr lang="en-US" sz="40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•"/>
            </a:pP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Incomplete microphysics</a:t>
            </a:r>
          </a:p>
          <a:p>
            <a:pPr algn="l"/>
            <a:endParaRPr lang="en-US" sz="400">
              <a:solidFill>
                <a:schemeClr val="accent1">
                  <a:lumMod val="75000"/>
                </a:schemeClr>
              </a:solidFill>
            </a:endParaRPr>
          </a:p>
          <a:p>
            <a:pPr algn="l">
              <a:buFontTx/>
              <a:buChar char="•"/>
            </a:pP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Schematic numerics to couple</a:t>
            </a:r>
          </a:p>
          <a:p>
            <a:pPr algn="l"/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  nu transport with hydro code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298" y="3904022"/>
            <a:ext cx="2099754" cy="257638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75134" y="3888047"/>
            <a:ext cx="1221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accent1">
                    <a:lumMod val="75000"/>
                  </a:schemeClr>
                </a:solidFill>
              </a:rPr>
              <a:t>Unphysical</a:t>
            </a:r>
          </a:p>
          <a:p>
            <a:r>
              <a:rPr lang="en-US" b="1">
                <a:solidFill>
                  <a:schemeClr val="accent1">
                    <a:lumMod val="75000"/>
                  </a:schemeClr>
                </a:solidFill>
              </a:rPr>
              <a:t>behavior</a:t>
            </a:r>
          </a:p>
        </p:txBody>
      </p:sp>
    </p:spTree>
    <p:extLst>
      <p:ext uri="{BB962C8B-B14F-4D97-AF65-F5344CB8AC3E}">
        <p14:creationId xmlns:p14="http://schemas.microsoft.com/office/powerpoint/2010/main" val="48591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Three Phases of Neutrino Emission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82" y="662458"/>
            <a:ext cx="8568620" cy="4583312"/>
          </a:xfrm>
          <a:prstGeom prst="rect">
            <a:avLst/>
          </a:prstGeom>
        </p:spPr>
      </p:pic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720052" y="5184227"/>
            <a:ext cx="2448260" cy="10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l">
              <a:buFontTx/>
              <a:buChar char="•"/>
            </a:pPr>
            <a:r>
              <a:rPr lang="en-US">
                <a:solidFill>
                  <a:schemeClr val="accent3">
                    <a:lumMod val="50000"/>
                  </a:schemeClr>
                </a:solidFill>
                <a:effectLst/>
              </a:rPr>
              <a:t> Shock breakout</a:t>
            </a:r>
          </a:p>
          <a:p>
            <a:pPr algn="l">
              <a:buFontTx/>
              <a:buChar char="•"/>
            </a:pPr>
            <a:r>
              <a:rPr lang="en-US">
                <a:solidFill>
                  <a:schemeClr val="accent3">
                    <a:lumMod val="50000"/>
                  </a:schemeClr>
                </a:solidFill>
                <a:effectLst/>
              </a:rPr>
              <a:t> De-leptonization of</a:t>
            </a:r>
          </a:p>
          <a:p>
            <a:pPr algn="l"/>
            <a:r>
              <a:rPr lang="en-US">
                <a:solidFill>
                  <a:schemeClr val="accent3">
                    <a:lumMod val="50000"/>
                  </a:schemeClr>
                </a:solidFill>
                <a:effectLst/>
              </a:rPr>
              <a:t>   outer core layers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14"/>
              <p:cNvSpPr>
                <a:spLocks noChangeArrowheads="1"/>
              </p:cNvSpPr>
              <p:nvPr/>
            </p:nvSpPr>
            <p:spPr bwMode="auto">
              <a:xfrm>
                <a:off x="3456269" y="5184227"/>
                <a:ext cx="2880320" cy="10079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 anchor="ctr"/>
              <a:lstStyle/>
              <a:p>
                <a:pPr algn="l">
                  <a:buFontTx/>
                  <a:buChar char="•"/>
                </a:pPr>
                <a:r>
                  <a:rPr lang="en-US">
                    <a:solidFill>
                      <a:schemeClr val="accent3">
                        <a:lumMod val="50000"/>
                      </a:schemeClr>
                    </a:solidFill>
                    <a:effectLst/>
                  </a:rPr>
                  <a:t> Shock stalls </a:t>
                </a:r>
                <a14:m>
                  <m:oMath xmlns:m="http://schemas.openxmlformats.org/officeDocument/2006/math">
                    <m:r>
                      <a:rPr lang="en-US" b="0" i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mbria Math"/>
                      </a:rPr>
                      <m:t> </m:t>
                    </m:r>
                    <m:r>
                      <a:rPr lang="en-US" i="1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mbria Math"/>
                      </a:rPr>
                      <m:t>~</m:t>
                    </m:r>
                  </m:oMath>
                </a14:m>
                <a:r>
                  <a:rPr lang="en-US">
                    <a:solidFill>
                      <a:schemeClr val="accent3">
                        <a:lumMod val="50000"/>
                      </a:schemeClr>
                    </a:solidFill>
                    <a:effectLst/>
                  </a:rPr>
                  <a:t> 150 km</a:t>
                </a:r>
              </a:p>
              <a:p>
                <a:pPr algn="l">
                  <a:buFontTx/>
                  <a:buChar char="•"/>
                </a:pPr>
                <a:r>
                  <a:rPr lang="en-US">
                    <a:solidFill>
                      <a:schemeClr val="accent3">
                        <a:lumMod val="50000"/>
                      </a:schemeClr>
                    </a:solidFill>
                    <a:effectLst/>
                  </a:rPr>
                  <a:t> Neutrinos powered by</a:t>
                </a:r>
              </a:p>
              <a:p>
                <a:pPr algn="l"/>
                <a:r>
                  <a:rPr lang="en-US">
                    <a:solidFill>
                      <a:schemeClr val="accent3">
                        <a:lumMod val="50000"/>
                      </a:schemeClr>
                    </a:solidFill>
                    <a:effectLst/>
                  </a:rPr>
                  <a:t>   infalling matter</a:t>
                </a:r>
              </a:p>
            </p:txBody>
          </p:sp>
        </mc:Choice>
        <mc:Fallback xmlns="">
          <p:sp>
            <p:nvSpPr>
              <p:cNvPr id="29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56269" y="5184227"/>
                <a:ext cx="2880320" cy="1007996"/>
              </a:xfrm>
              <a:prstGeom prst="rect">
                <a:avLst/>
              </a:prstGeom>
              <a:blipFill rotWithShape="1">
                <a:blip r:embed="rId3"/>
                <a:stretch>
                  <a:fillRect l="-1907" b="-481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6048792" y="5040207"/>
            <a:ext cx="2880320" cy="10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>
                <a:solidFill>
                  <a:schemeClr val="accent3">
                    <a:lumMod val="50000"/>
                  </a:schemeClr>
                </a:solidFill>
                <a:effectLst/>
              </a:rPr>
              <a:t>Cooling on neutrino</a:t>
            </a:r>
          </a:p>
          <a:p>
            <a:pPr algn="ctr"/>
            <a:r>
              <a:rPr lang="en-US">
                <a:solidFill>
                  <a:schemeClr val="accent3">
                    <a:lumMod val="50000"/>
                  </a:schemeClr>
                </a:solidFill>
                <a:effectLst/>
              </a:rPr>
              <a:t>diffusion time scale</a:t>
            </a: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144463" y="6120654"/>
            <a:ext cx="8928100" cy="503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Spherically symmetric Garching model (25</a:t>
            </a:r>
            <a:r>
              <a:rPr lang="en-US" sz="2000" b="1">
                <a:solidFill>
                  <a:schemeClr val="accent1">
                    <a:lumMod val="75000"/>
                  </a:schemeClr>
                </a:solidFill>
                <a:effectLst/>
              </a:rPr>
              <a:t> M</a:t>
            </a:r>
            <a:r>
              <a:rPr lang="en-US" sz="2000" b="1" baseline="-25000">
                <a:solidFill>
                  <a:schemeClr val="accent1">
                    <a:lumMod val="75000"/>
                  </a:schemeClr>
                </a:solidFill>
                <a:ea typeface="Arial Unicode MS" pitchFamily="34" charset="-128"/>
                <a:cs typeface="Arial Unicode MS" pitchFamily="34" charset="-128"/>
              </a:rPr>
              <a:t>⊙</a:t>
            </a:r>
            <a:r>
              <a:rPr lang="en-US" sz="2000" b="1">
                <a:solidFill>
                  <a:schemeClr val="accent1">
                    <a:lumMod val="75000"/>
                  </a:schemeClr>
                </a:solidFill>
                <a:effectLst/>
              </a:rPr>
              <a:t>) with Boltzmann neutrino transport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681530" y="988597"/>
            <a:ext cx="10791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Explosion</a:t>
            </a:r>
          </a:p>
          <a:p>
            <a:r>
              <a:rPr lang="en-US"/>
              <a:t>triggered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5156017" y="1602777"/>
            <a:ext cx="0" cy="288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44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Opportunities with the Next Galactic Supernova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44143" y="6151503"/>
            <a:ext cx="5328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Li, Roberts &amp; Beacom [</a:t>
            </a:r>
            <a:r>
              <a:rPr lang="en-US" sz="200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arXiv:</a:t>
            </a:r>
            <a:r>
              <a:rPr lang="en-US">
                <a:hlinkClick r:id="rId3"/>
              </a:rPr>
              <a:t>2008.04340</a:t>
            </a:r>
            <a:r>
              <a:rPr 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]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11" y="1080794"/>
            <a:ext cx="4119709" cy="41034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512" y="2573209"/>
            <a:ext cx="4338561" cy="261101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920972" y="3187192"/>
            <a:ext cx="936130" cy="268795"/>
          </a:xfrm>
          <a:prstGeom prst="rect">
            <a:avLst/>
          </a:prstGeom>
          <a:solidFill>
            <a:srgbClr val="FFFF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894468" y="3927170"/>
            <a:ext cx="936130" cy="268795"/>
          </a:xfrm>
          <a:prstGeom prst="rect">
            <a:avLst/>
          </a:prstGeom>
          <a:solidFill>
            <a:srgbClr val="FFFF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528668" y="4398110"/>
            <a:ext cx="936130" cy="268795"/>
          </a:xfrm>
          <a:prstGeom prst="rect">
            <a:avLst/>
          </a:prstGeom>
          <a:solidFill>
            <a:srgbClr val="FFFF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943572" y="3177833"/>
            <a:ext cx="1008140" cy="268795"/>
          </a:xfrm>
          <a:prstGeom prst="rect">
            <a:avLst/>
          </a:prstGeom>
          <a:solidFill>
            <a:srgbClr val="FFFF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832682" y="3455987"/>
            <a:ext cx="1008140" cy="268795"/>
          </a:xfrm>
          <a:prstGeom prst="rect">
            <a:avLst/>
          </a:prstGeom>
          <a:solidFill>
            <a:srgbClr val="FFFF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61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Neutrinos in the Precision Era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2" y="647699"/>
            <a:ext cx="3969558" cy="59047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64492" y="659811"/>
            <a:ext cx="4402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Mass scale constrained from cosmology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Soon to be measured?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55612" y="5700511"/>
            <a:ext cx="37534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Mass ordering, CP-violation from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upcoming oscillation experiments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92" y="1880310"/>
            <a:ext cx="4464623" cy="35919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91834" y="1570181"/>
            <a:ext cx="25914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DESI, </a:t>
            </a:r>
            <a:r>
              <a:rPr lang="en-US" sz="2000">
                <a:hlinkClick r:id="rId4"/>
              </a:rPr>
              <a:t>arXiv:2404.03002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89473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SASI Detection Perspectives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62" y="4333807"/>
            <a:ext cx="3693310" cy="22001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42" y="719607"/>
            <a:ext cx="3722555" cy="58320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24042" y="2078515"/>
            <a:ext cx="2963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>
                <a:solidFill>
                  <a:schemeClr val="accent6">
                    <a:lumMod val="50000"/>
                  </a:schemeClr>
                </a:solidFill>
              </a:rPr>
              <a:t>Optimistic observer direction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8012" y="3950775"/>
            <a:ext cx="3179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solidFill>
                  <a:schemeClr val="accent6">
                    <a:lumMod val="50000"/>
                  </a:schemeClr>
                </a:solidFill>
              </a:rPr>
              <a:t>Pessimistic observer direction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64492" y="2113815"/>
            <a:ext cx="27764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E.g. Lund+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arXiv:1006.1889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Tamborra+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arXiv:1307.7936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Walk+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arXiv:1807.02366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37635" y="5544277"/>
            <a:ext cx="12795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Includes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shot noise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64492" y="621304"/>
            <a:ext cx="4392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C00000"/>
                </a:solidFill>
              </a:rPr>
              <a:t>Neutrino signal variations</a:t>
            </a:r>
          </a:p>
          <a:p>
            <a:r>
              <a:rPr lang="en-US" sz="2000" b="1">
                <a:solidFill>
                  <a:srgbClr val="C00000"/>
                </a:solidFill>
              </a:rPr>
              <a:t>from hydro instabilities</a:t>
            </a:r>
          </a:p>
          <a:p>
            <a:r>
              <a:rPr lang="en-US" sz="2000" b="1">
                <a:solidFill>
                  <a:srgbClr val="C00000"/>
                </a:solidFill>
              </a:rPr>
              <a:t>detectable for sub-eV neutrino masses </a:t>
            </a:r>
          </a:p>
        </p:txBody>
      </p:sp>
    </p:spTree>
    <p:extLst>
      <p:ext uri="{BB962C8B-B14F-4D97-AF65-F5344CB8AC3E}">
        <p14:creationId xmlns:p14="http://schemas.microsoft.com/office/powerpoint/2010/main" val="256456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3892" y="720417"/>
            <a:ext cx="4320000" cy="583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Do Neutrinos Gravitate?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12" y="1289925"/>
            <a:ext cx="3888541" cy="3318222"/>
          </a:xfrm>
          <a:prstGeom prst="rect">
            <a:avLst/>
          </a:prstGeom>
          <a:effectLst/>
        </p:spPr>
      </p:pic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143892" y="719609"/>
            <a:ext cx="4320000" cy="57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156" tIns="46078" rIns="92156" bIns="46078" anchor="ctr"/>
          <a:lstStyle/>
          <a:p>
            <a:pPr algn="ctr" defTabSz="921018"/>
            <a:r>
              <a:rPr lang="en-US" sz="2400"/>
              <a:t>Early light curve of SN 1987A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15"/>
              <p:cNvSpPr>
                <a:spLocks noChangeArrowheads="1"/>
              </p:cNvSpPr>
              <p:nvPr/>
            </p:nvSpPr>
            <p:spPr bwMode="auto">
              <a:xfrm>
                <a:off x="143892" y="4837787"/>
                <a:ext cx="4320000" cy="1511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156" tIns="46078" rIns="92156" bIns="46078" anchor="ctr"/>
              <a:lstStyle/>
              <a:p>
                <a:pPr defTabSz="921018"/>
                <a:r>
                  <a:rPr lang="en-US" sz="2400">
                    <a:solidFill>
                      <a:srgbClr val="003399"/>
                    </a:solidFill>
                  </a:rPr>
                  <a:t>• Neutrinos arrived several hours</a:t>
                </a:r>
              </a:p>
              <a:p>
                <a:pPr defTabSz="921018"/>
                <a:r>
                  <a:rPr lang="en-US" sz="2400">
                    <a:solidFill>
                      <a:srgbClr val="003399"/>
                    </a:solidFill>
                  </a:rPr>
                  <a:t>   before photons as expected</a:t>
                </a:r>
              </a:p>
              <a:p>
                <a:pPr defTabSz="921018"/>
                <a:r>
                  <a:rPr lang="en-US" sz="2400">
                    <a:solidFill>
                      <a:srgbClr val="003399"/>
                    </a:solidFill>
                  </a:rPr>
                  <a:t>• Transit time for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3399"/>
                        </a:solidFill>
                        <a:latin typeface="Cambria Math"/>
                      </a:rPr>
                      <m:t>𝜈</m:t>
                    </m:r>
                  </m:oMath>
                </a14:m>
                <a:r>
                  <a:rPr lang="en-US" sz="2400">
                    <a:solidFill>
                      <a:srgbClr val="003399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3399"/>
                        </a:solidFill>
                        <a:latin typeface="Cambria Math"/>
                      </a:rPr>
                      <m:t>𝛾</m:t>
                    </m:r>
                  </m:oMath>
                </a14:m>
                <a:r>
                  <a:rPr lang="en-US" sz="2400">
                    <a:solidFill>
                      <a:srgbClr val="003399"/>
                    </a:solidFill>
                  </a:rPr>
                  <a:t> same</a:t>
                </a:r>
              </a:p>
              <a:p>
                <a:pPr defTabSz="921018"/>
                <a:r>
                  <a:rPr lang="en-US" sz="2400">
                    <a:solidFill>
                      <a:srgbClr val="003399"/>
                    </a:solidFill>
                  </a:rPr>
                  <a:t>   (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3399"/>
                        </a:solidFill>
                        <a:latin typeface="Cambria Math"/>
                      </a:rPr>
                      <m:t>160.000</m:t>
                    </m:r>
                  </m:oMath>
                </a14:m>
                <a:r>
                  <a:rPr lang="en-US" sz="2400">
                    <a:solidFill>
                      <a:srgbClr val="003399"/>
                    </a:solidFill>
                  </a:rPr>
                  <a:t> yr) within a few hours</a:t>
                </a:r>
              </a:p>
            </p:txBody>
          </p:sp>
        </mc:Choice>
        <mc:Fallback xmlns="">
          <p:sp>
            <p:nvSpPr>
              <p:cNvPr id="5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892" y="4837787"/>
                <a:ext cx="4320000" cy="1511300"/>
              </a:xfrm>
              <a:prstGeom prst="rect">
                <a:avLst/>
              </a:prstGeom>
              <a:blipFill rotWithShape="1">
                <a:blip r:embed="rId3"/>
                <a:stretch>
                  <a:fillRect l="-2260" t="-4839" r="-1836" b="-10484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  <a:ex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4608512" y="719608"/>
                <a:ext cx="4464619" cy="58320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2156" tIns="46078" rIns="92156" bIns="46078"/>
              <a:lstStyle/>
              <a:p>
                <a:pPr algn="l" defTabSz="921018"/>
                <a:endParaRPr lang="en-US" sz="400">
                  <a:solidFill>
                    <a:srgbClr val="003399"/>
                  </a:solidFill>
                </a:endParaRPr>
              </a:p>
              <a:p>
                <a:pPr algn="l" defTabSz="921018"/>
                <a:r>
                  <a:rPr lang="en-US" sz="2400">
                    <a:solidFill>
                      <a:srgbClr val="003399"/>
                    </a:solidFill>
                  </a:rPr>
                  <a:t>Shapiro time delay for particles</a:t>
                </a:r>
              </a:p>
              <a:p>
                <a:pPr algn="l" defTabSz="921018"/>
                <a:r>
                  <a:rPr lang="en-US" sz="2400">
                    <a:solidFill>
                      <a:srgbClr val="003399"/>
                    </a:solidFill>
                  </a:rPr>
                  <a:t>moving in a gravitational potential</a:t>
                </a:r>
              </a:p>
              <a:p>
                <a:pPr algn="l" defTabSz="921018"/>
                <a:endParaRPr lang="en-US" sz="1100">
                  <a:solidFill>
                    <a:srgbClr val="003399"/>
                  </a:solidFill>
                </a:endParaRPr>
              </a:p>
              <a:p>
                <a:pPr algn="l" defTabSz="921018"/>
                <a:r>
                  <a:rPr lang="en-US" sz="2400" b="0">
                    <a:solidFill>
                      <a:srgbClr val="003399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Cambria Math"/>
                      </a:rPr>
                      <m:t>Δ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𝑡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=−2</m:t>
                    </m:r>
                    <m:nary>
                      <m:nary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𝐴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𝐵</m:t>
                        </m:r>
                      </m:sup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𝑑𝑡</m:t>
                        </m:r>
                      </m:e>
                    </m:nary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Cambria Math"/>
                      </a:rPr>
                      <m:t>Φ</m:t>
                    </m:r>
                    <m:d>
                      <m:dPr>
                        <m:begChr m:val="["/>
                        <m:endChr m:val="]"/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𝑟</m:t>
                        </m:r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𝑡</m:t>
                            </m:r>
                          </m:e>
                        </m:d>
                      </m:e>
                    </m:d>
                  </m:oMath>
                </a14:m>
                <a:endParaRPr lang="en-US" sz="2400">
                  <a:solidFill>
                    <a:srgbClr val="003399"/>
                  </a:solidFill>
                </a:endParaRPr>
              </a:p>
              <a:p>
                <a:pPr algn="l" defTabSz="921018"/>
                <a:endParaRPr lang="en-US" sz="1100">
                  <a:solidFill>
                    <a:srgbClr val="003399"/>
                  </a:solidFill>
                </a:endParaRPr>
              </a:p>
              <a:p>
                <a:pPr algn="l" defTabSz="921018"/>
                <a:r>
                  <a:rPr lang="en-US" sz="2400">
                    <a:solidFill>
                      <a:srgbClr val="003399"/>
                    </a:solidFill>
                  </a:rPr>
                  <a:t>For trip from LMC to us, depending </a:t>
                </a:r>
              </a:p>
              <a:p>
                <a:pPr algn="l" defTabSz="921018"/>
                <a:r>
                  <a:rPr lang="en-US" sz="2400">
                    <a:solidFill>
                      <a:srgbClr val="003399"/>
                    </a:solidFill>
                  </a:rPr>
                  <a:t>on galactic model,</a:t>
                </a:r>
              </a:p>
              <a:p>
                <a:pPr algn="l" defTabSz="921018"/>
                <a:endParaRPr lang="en-US" sz="1100">
                  <a:solidFill>
                    <a:srgbClr val="003399"/>
                  </a:solidFill>
                </a:endParaRPr>
              </a:p>
              <a:p>
                <a:pPr defTabSz="921018"/>
                <a:r>
                  <a:rPr lang="en-US" sz="2400">
                    <a:solidFill>
                      <a:srgbClr val="003399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smtClean="0">
                        <a:solidFill>
                          <a:schemeClr val="tx1"/>
                        </a:solidFill>
                        <a:latin typeface="Cambria Math"/>
                      </a:rPr>
                      <m:t>Δ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/>
                      </a:rPr>
                      <m:t>𝑡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/>
                      </a:rPr>
                      <m:t>≈1</m:t>
                    </m:r>
                  </m:oMath>
                </a14:m>
                <a:r>
                  <a:rPr lang="en-US" sz="2400">
                    <a:solidFill>
                      <a:schemeClr val="tx1"/>
                    </a:solidFill>
                  </a:rPr>
                  <a:t>–5 months</a:t>
                </a:r>
              </a:p>
              <a:p>
                <a:pPr algn="l" defTabSz="921018"/>
                <a:endParaRPr lang="en-US" sz="1100">
                  <a:solidFill>
                    <a:srgbClr val="003399"/>
                  </a:solidFill>
                </a:endParaRPr>
              </a:p>
              <a:p>
                <a:pPr algn="l" defTabSz="921018"/>
                <a:r>
                  <a:rPr lang="en-US" sz="2400">
                    <a:solidFill>
                      <a:srgbClr val="003399"/>
                    </a:solidFill>
                  </a:rPr>
                  <a:t>Neutrinos and photons respond to</a:t>
                </a:r>
              </a:p>
              <a:p>
                <a:pPr algn="l" defTabSz="921018"/>
                <a:r>
                  <a:rPr lang="en-US" sz="2400">
                    <a:solidFill>
                      <a:srgbClr val="003399"/>
                    </a:solidFill>
                  </a:rPr>
                  <a:t>gravity the same to within</a:t>
                </a:r>
              </a:p>
              <a:p>
                <a:pPr algn="l" defTabSz="921018"/>
                <a:endParaRPr lang="en-US" sz="1100">
                  <a:solidFill>
                    <a:srgbClr val="003399"/>
                  </a:solidFill>
                </a:endParaRPr>
              </a:p>
              <a:p>
                <a:pPr defTabSz="921018"/>
                <a:r>
                  <a:rPr lang="en-US" sz="2400">
                    <a:solidFill>
                      <a:srgbClr val="003399"/>
                    </a:solidFill>
                  </a:rPr>
                  <a:t>     </a:t>
                </a:r>
                <a:r>
                  <a:rPr lang="en-US" sz="2400">
                    <a:solidFill>
                      <a:srgbClr val="C00000"/>
                    </a:solidFill>
                  </a:rPr>
                  <a:t>1–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4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−3</m:t>
                        </m:r>
                      </m:sup>
                    </m:sSup>
                  </m:oMath>
                </a14:m>
                <a:endParaRPr lang="en-US" sz="2400">
                  <a:solidFill>
                    <a:srgbClr val="003399"/>
                  </a:solidFill>
                </a:endParaRPr>
              </a:p>
              <a:p>
                <a:pPr algn="l" defTabSz="921018"/>
                <a:endParaRPr lang="en-US" sz="1100">
                  <a:solidFill>
                    <a:srgbClr val="003399"/>
                  </a:solidFill>
                </a:endParaRPr>
              </a:p>
              <a:p>
                <a:pPr algn="l" defTabSz="921018"/>
                <a:endParaRPr lang="en-US" sz="1100">
                  <a:solidFill>
                    <a:srgbClr val="003399"/>
                  </a:solidFill>
                </a:endParaRPr>
              </a:p>
              <a:p>
                <a:pPr algn="l" defTabSz="921018"/>
                <a:endParaRPr lang="en-US" sz="1100">
                  <a:solidFill>
                    <a:srgbClr val="003399"/>
                  </a:solidFill>
                </a:endParaRPr>
              </a:p>
              <a:p>
                <a:pPr algn="l" defTabSz="921018"/>
                <a:endParaRPr lang="en-US" sz="800">
                  <a:solidFill>
                    <a:srgbClr val="003399"/>
                  </a:solidFill>
                </a:endParaRPr>
              </a:p>
              <a:p>
                <a:pPr algn="l" defTabSz="921018"/>
                <a:r>
                  <a:rPr lang="en-US" sz="2000"/>
                  <a:t>Longo, PRL 60:173, 1988</a:t>
                </a:r>
              </a:p>
              <a:p>
                <a:pPr algn="l" defTabSz="921018"/>
                <a:r>
                  <a:rPr lang="en-US" sz="2000"/>
                  <a:t>Krauss &amp; Tremaine, PRL 60:176, 1988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08512" y="719608"/>
                <a:ext cx="4464619" cy="5832005"/>
              </a:xfrm>
              <a:prstGeom prst="rect">
                <a:avLst/>
              </a:prstGeom>
              <a:blipFill rotWithShape="1">
                <a:blip r:embed="rId4"/>
                <a:stretch>
                  <a:fillRect l="-1907" r="-4768"/>
                </a:stretch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041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6030"/>
            <a:ext cx="9217151" cy="575587"/>
          </a:xfrm>
          <a:noFill/>
        </p:spPr>
        <p:txBody>
          <a:bodyPr/>
          <a:lstStyle/>
          <a:p>
            <a:r>
              <a:rPr lang="en-US"/>
              <a:t>Crab Nebula – Remnant of SN 1054</a:t>
            </a:r>
          </a:p>
        </p:txBody>
      </p:sp>
      <p:pic>
        <p:nvPicPr>
          <p:cNvPr id="3" name="Picture 3" descr="C:\Users\Georg Raffelt\Desktop\cra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" y="492"/>
            <a:ext cx="9217025" cy="691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-128" y="143527"/>
            <a:ext cx="9217151" cy="4824188"/>
            <a:chOff x="-128" y="143527"/>
            <a:chExt cx="9217151" cy="4824188"/>
          </a:xfrm>
        </p:grpSpPr>
        <p:pic>
          <p:nvPicPr>
            <p:cNvPr id="4" name="Picture 4" descr="C:\Users\Georg Raffelt\Desktop\chinese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24" y="1583727"/>
              <a:ext cx="2376264" cy="3383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itle 1"/>
            <p:cNvSpPr txBox="1">
              <a:spLocks/>
            </p:cNvSpPr>
            <p:nvPr/>
          </p:nvSpPr>
          <p:spPr>
            <a:xfrm>
              <a:off x="-128" y="143527"/>
              <a:ext cx="9217151" cy="575587"/>
            </a:xfrm>
            <a:prstGeom prst="rect">
              <a:avLst/>
            </a:prstGeom>
            <a:noFill/>
          </p:spPr>
          <p:txBody>
            <a:bodyPr vert="horz" lIns="92144" tIns="46072" rIns="92144" bIns="46072" rtlCol="0" anchor="ctr">
              <a:noAutofit/>
            </a:bodyPr>
            <a:lstStyle>
              <a:lvl1pPr algn="ctr" defTabSz="921451" rtl="0" eaLnBrk="1" latinLnBrk="0" hangingPunct="1">
                <a:spcBef>
                  <a:spcPct val="0"/>
                </a:spcBef>
                <a:buNone/>
                <a:defRPr sz="3200" b="1" kern="1200">
                  <a:ln w="6350">
                    <a:noFill/>
                  </a:ln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/>
                <a:t>Crab Nebula – Remnant of SN 1054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518500" y="3456479"/>
            <a:ext cx="4698652" cy="3455988"/>
            <a:chOff x="4518500" y="3456479"/>
            <a:chExt cx="4698652" cy="3455988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4680522" y="3456479"/>
              <a:ext cx="2788297" cy="43109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518500" y="3802324"/>
              <a:ext cx="1746242" cy="1885973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5112582" y="6081470"/>
              <a:ext cx="41045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srgbClr val="FFFF00"/>
                  </a:solidFill>
                </a:rPr>
                <a:t>Crab Pulsar</a:t>
              </a:r>
            </a:p>
            <a:p>
              <a:r>
                <a:rPr lang="en-US" sz="2400">
                  <a:solidFill>
                    <a:srgbClr val="FFFF00"/>
                  </a:solidFill>
                </a:rPr>
                <a:t>Chandra X-ray composite image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8712" y="3456479"/>
              <a:ext cx="3059089" cy="30477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33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GW vs Gamma-Ray Shapiro Time Delay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99" y="1151667"/>
            <a:ext cx="5977411" cy="52567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349333" y="2837852"/>
                <a:ext cx="2888227" cy="16982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>
                    <a:solidFill>
                      <a:srgbClr val="C00000"/>
                    </a:solidFill>
                  </a:rPr>
                  <a:t>GWs &amp;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𝜸</m:t>
                    </m:r>
                  </m:oMath>
                </a14:m>
                <a:r>
                  <a:rPr lang="en-US" sz="2000" b="1">
                    <a:solidFill>
                      <a:srgbClr val="C00000"/>
                    </a:solidFill>
                  </a:rPr>
                  <a:t> arrive within 2 s</a:t>
                </a:r>
              </a:p>
              <a:p>
                <a:r>
                  <a:rPr lang="en-US" sz="2000" b="1">
                    <a:solidFill>
                      <a:srgbClr val="C00000"/>
                    </a:solidFill>
                  </a:rPr>
                  <a:t>Equal Shapiro time delay</a:t>
                </a:r>
              </a:p>
              <a:p>
                <a:r>
                  <a:rPr lang="en-US" sz="2000" b="1">
                    <a:solidFill>
                      <a:srgbClr val="C00000"/>
                    </a:solidFill>
                  </a:rPr>
                  <a:t>within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∼</m:t>
                    </m:r>
                    <m:r>
                      <a:rPr lang="en-US" sz="20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sup>
                    </m:sSup>
                  </m:oMath>
                </a14:m>
                <a:endParaRPr lang="en-US" sz="20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endParaRPr lang="en-US" sz="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r>
                  <a:rPr 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(Shoemaker &amp; Murase</a:t>
                </a:r>
              </a:p>
              <a:p>
                <a:r>
                  <a:rPr 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</a:t>
                </a:r>
                <a:r>
                  <a:rPr 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hlinkClick r:id="rId3"/>
                  </a:rPr>
                  <a:t>arXiv:1710.06427</a:t>
                </a:r>
                <a:r>
                  <a:rPr 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)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9333" y="2837852"/>
                <a:ext cx="2888227" cy="1698285"/>
              </a:xfrm>
              <a:prstGeom prst="rect">
                <a:avLst/>
              </a:prstGeom>
              <a:blipFill>
                <a:blip r:embed="rId4"/>
                <a:stretch>
                  <a:fillRect l="-2326" t="-2158" r="-1480" b="-57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6349333" y="1079657"/>
            <a:ext cx="18053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NS-NS Merger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  <a:sym typeface="Symbol" panose="05050102010706020507" pitchFamily="18" charset="2"/>
              </a:rPr>
              <a:t></a:t>
            </a:r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 GW170817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  <a:sym typeface="Symbol" panose="05050102010706020507" pitchFamily="18" charset="2"/>
              </a:rPr>
              <a:t></a:t>
            </a:r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 GRB 170817A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7438" y="719607"/>
            <a:ext cx="28083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latin typeface="AdvOTfe309fd3"/>
                <a:hlinkClick r:id="rId5"/>
              </a:rPr>
              <a:t>ApJ  Lett. </a:t>
            </a:r>
            <a:r>
              <a:rPr lang="en-US" sz="1600">
                <a:latin typeface="AdvOTf9433e2d"/>
                <a:hlinkClick r:id="rId5"/>
              </a:rPr>
              <a:t>848 (2017) L12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71717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Continuing Interest in SN 1987A Neutrinos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1" b="5210"/>
          <a:stretch/>
        </p:blipFill>
        <p:spPr>
          <a:xfrm>
            <a:off x="791982" y="2191275"/>
            <a:ext cx="7632000" cy="43611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7962" y="647597"/>
            <a:ext cx="7867923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chemeClr val="accent1">
                    <a:lumMod val="75000"/>
                  </a:schemeClr>
                </a:solidFill>
                <a:sym typeface="Symbol" panose="05050102010706020507" pitchFamily="18" charset="2"/>
              </a:rPr>
              <a:t> </a:t>
            </a: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Hirata et al (Kamiokande-II), PRL 58 (1987) 1490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  Observation of a neutrino burst from the supernova SN1987A</a:t>
            </a:r>
          </a:p>
          <a:p>
            <a:endParaRPr lang="en-US" sz="6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  <a:sym typeface="Symbol" panose="05050102010706020507" pitchFamily="18" charset="2"/>
              </a:rPr>
              <a:t> Bionta</a:t>
            </a: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et al (IMB), PRL 58 (1987) 1494,   Observation of a Neutrino Burst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  in Coincidence with Supernova 1987A in the Large Magellanic Cloud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778498" y="2679916"/>
            <a:ext cx="0" cy="50407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752532" y="2308685"/>
            <a:ext cx="20681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rgbClr val="C00000"/>
                </a:solidFill>
              </a:rPr>
              <a:t>Superluminal Nus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17089" y="4866602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1890FF"/>
                </a:solidFill>
              </a:rPr>
              <a:t>June</a:t>
            </a:r>
          </a:p>
          <a:p>
            <a:r>
              <a:rPr lang="en-US" sz="1400" dirty="0">
                <a:solidFill>
                  <a:srgbClr val="1890FF"/>
                </a:solidFill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409395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Second &amp; Third Particle Generations in SN Physics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937" y="647597"/>
            <a:ext cx="6480175" cy="4830919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1944245" y="4896187"/>
            <a:ext cx="431957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>
            <a:off x="3240373" y="5655422"/>
            <a:ext cx="431957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3892" y="3455987"/>
            <a:ext cx="246163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Early universe,</a:t>
            </a: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stellar collapse &amp; </a:t>
            </a: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NS mergers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naturally </a:t>
            </a: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involve all flavor</a:t>
            </a: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neutrinos 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3892" y="5844531"/>
            <a:ext cx="37944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Everyday physics and astrophysics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only first family of fermions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052025" y="5844924"/>
                <a:ext cx="2413674" cy="7327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𝝂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  <m:r>
                        <a:rPr lang="en-US" sz="20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𝝂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𝝁</m:t>
                          </m:r>
                        </m:sub>
                      </m:sSub>
                      <m:r>
                        <a:rPr lang="en-US" sz="20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𝝂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𝝉</m:t>
                          </m:r>
                        </m:sub>
                      </m:sSub>
                      <m:r>
                        <a:rPr lang="en-US" sz="20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0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0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𝝂</m:t>
                              </m:r>
                            </m:e>
                          </m:bar>
                        </m:e>
                        <m:sub>
                          <m: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𝝁</m:t>
                          </m:r>
                        </m:sub>
                      </m:sSub>
                      <m:r>
                        <a:rPr lang="en-US" sz="20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0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0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𝝂</m:t>
                              </m:r>
                            </m:e>
                          </m:bar>
                        </m:e>
                        <m:sub>
                          <m:r>
                            <a:rPr lang="en-US" sz="20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𝝉</m:t>
                          </m:r>
                        </m:sub>
                      </m:sSub>
                    </m:oMath>
                  </m:oMathPara>
                </a14:m>
                <a:endParaRPr lang="en-US" sz="20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in old SN simulations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2025" y="5844924"/>
                <a:ext cx="2413674" cy="732765"/>
              </a:xfrm>
              <a:prstGeom prst="rect">
                <a:avLst/>
              </a:prstGeom>
              <a:blipFill>
                <a:blip r:embed="rId3"/>
                <a:stretch>
                  <a:fillRect l="-2778" r="-2273" b="-1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/>
          <p:cNvCxnSpPr>
            <a:stCxn id="12" idx="0"/>
          </p:cNvCxnSpPr>
          <p:nvPr/>
        </p:nvCxnSpPr>
        <p:spPr>
          <a:xfrm flipH="1" flipV="1">
            <a:off x="4752532" y="5472370"/>
            <a:ext cx="506330" cy="372554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5326352" y="5472267"/>
            <a:ext cx="506330" cy="372554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Left Arrow 15"/>
          <p:cNvSpPr/>
          <p:nvPr/>
        </p:nvSpPr>
        <p:spPr>
          <a:xfrm>
            <a:off x="4968562" y="1924015"/>
            <a:ext cx="4176580" cy="1008000"/>
          </a:xfrm>
          <a:prstGeom prst="leftArrow">
            <a:avLst>
              <a:gd name="adj1" fmla="val 100000"/>
              <a:gd name="adj2" fmla="val 34762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Hyperon Puzzle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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Strange hadrons should be present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 Incompatible with large NS masses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Left Arrow 16"/>
          <p:cNvSpPr/>
          <p:nvPr/>
        </p:nvSpPr>
        <p:spPr>
          <a:xfrm>
            <a:off x="4968562" y="3207133"/>
            <a:ext cx="4176580" cy="1008000"/>
          </a:xfrm>
          <a:prstGeom prst="leftArrow">
            <a:avLst>
              <a:gd name="adj1" fmla="val 100000"/>
              <a:gd name="adj2" fmla="val 34762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 </a:t>
            </a: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Muons (mass 105.7 MeV) previously</a:t>
            </a:r>
          </a:p>
          <a:p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ignored</a:t>
            </a:r>
          </a:p>
          <a:p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 </a:t>
            </a: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standard to include muons</a:t>
            </a:r>
          </a:p>
        </p:txBody>
      </p:sp>
      <p:sp>
        <p:nvSpPr>
          <p:cNvPr id="18" name="Left Arrow 17"/>
          <p:cNvSpPr/>
          <p:nvPr/>
        </p:nvSpPr>
        <p:spPr>
          <a:xfrm>
            <a:off x="5904692" y="4392257"/>
            <a:ext cx="3240450" cy="1008000"/>
          </a:xfrm>
          <a:prstGeom prst="leftArrow">
            <a:avLst>
              <a:gd name="adj1" fmla="val 100000"/>
              <a:gd name="adj2" fmla="val 34762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 F</a:t>
            </a: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lavor conversion not </a:t>
            </a:r>
          </a:p>
          <a:p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included in SN simulateons</a:t>
            </a:r>
          </a:p>
          <a:p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 S</a:t>
            </a: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ix species new standard</a:t>
            </a:r>
          </a:p>
        </p:txBody>
      </p:sp>
    </p:spTree>
    <p:extLst>
      <p:ext uri="{BB962C8B-B14F-4D97-AF65-F5344CB8AC3E}">
        <p14:creationId xmlns:p14="http://schemas.microsoft.com/office/powerpoint/2010/main" val="271731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1"/>
          <p:cNvSpPr txBox="1">
            <a:spLocks/>
          </p:cNvSpPr>
          <p:nvPr/>
        </p:nvSpPr>
        <p:spPr>
          <a:xfrm>
            <a:off x="1" y="0"/>
            <a:ext cx="9217024" cy="582932"/>
          </a:xfrm>
          <a:prstGeom prst="rect">
            <a:avLst/>
          </a:prstGeom>
          <a:solidFill>
            <a:srgbClr val="707070"/>
          </a:solidFill>
        </p:spPr>
        <p:txBody>
          <a:bodyPr vert="horz" lIns="92144" tIns="46072" rIns="92144" bIns="46072" rtlCol="0" anchor="ctr">
            <a:noAutofit/>
          </a:bodyPr>
          <a:lstStyle>
            <a:lvl1pPr algn="ctr" defTabSz="921451" rtl="0" eaLnBrk="1" latinLnBrk="0" hangingPunct="1">
              <a:spcBef>
                <a:spcPct val="0"/>
              </a:spcBef>
              <a:buNone/>
              <a:defRPr sz="3200" b="1" kern="1200">
                <a:ln w="6350">
                  <a:noFill/>
                </a:ln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+mn-lt"/>
              </a:rPr>
              <a:t>Next Generation Large-Scale Detectors (2020+)</a:t>
            </a:r>
            <a:endParaRPr lang="en-US" dirty="0">
              <a:latin typeface="+mn-lt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Impact of New Particles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" y="576437"/>
            <a:ext cx="4722829" cy="612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515" y="2335777"/>
            <a:ext cx="611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PNS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543" y="719607"/>
            <a:ext cx="1821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</a:rPr>
              <a:t>Progenitor Star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431932" y="2955972"/>
            <a:ext cx="648090" cy="500015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75952" y="3887788"/>
            <a:ext cx="1994066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31932" y="4338251"/>
            <a:ext cx="3392345" cy="1566076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032432" y="1811971"/>
            <a:ext cx="3171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Energy and lepton transport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within PNS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32432" y="3212698"/>
            <a:ext cx="45842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Energy transport beyond neutrino sphere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(directly or decay products)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  <a:sym typeface="Symbol" panose="05050102010706020507" pitchFamily="18" charset="2"/>
              </a:rPr>
              <a:t> </a:t>
            </a:r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Explosion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  <a:sym typeface="Symbol" panose="05050102010706020507" pitchFamily="18" charset="2"/>
              </a:rPr>
              <a:t> </a:t>
            </a:r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Nucleosynthesis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048199" y="5392734"/>
            <a:ext cx="43048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Detection (direct or decay products)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  <a:sym typeface="Symbol" panose="05050102010706020507" pitchFamily="18" charset="2"/>
              </a:rPr>
              <a:t> </a:t>
            </a:r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SN 1987A, next nearby SN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  <a:sym typeface="Symbol" panose="05050102010706020507" pitchFamily="18" charset="2"/>
              </a:rPr>
              <a:t> </a:t>
            </a:r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Diffuse background from all past SNe</a:t>
            </a:r>
          </a:p>
        </p:txBody>
      </p:sp>
    </p:spTree>
    <p:extLst>
      <p:ext uri="{BB962C8B-B14F-4D97-AF65-F5344CB8AC3E}">
        <p14:creationId xmlns:p14="http://schemas.microsoft.com/office/powerpoint/2010/main" val="64568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Supernova 1987A Energy-Loss Argument</a:t>
            </a:r>
          </a:p>
        </p:txBody>
      </p:sp>
      <p:pic>
        <p:nvPicPr>
          <p:cNvPr id="3" name="Picture 1027" descr="C:\Users\Georg Raffelt\Desktop\a0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3" y="1295995"/>
            <a:ext cx="3561396" cy="518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028"/>
          <p:cNvSpPr>
            <a:spLocks noChangeArrowheads="1"/>
          </p:cNvSpPr>
          <p:nvPr/>
        </p:nvSpPr>
        <p:spPr bwMode="auto">
          <a:xfrm>
            <a:off x="288033" y="791997"/>
            <a:ext cx="3561396" cy="43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5400" algn="ctr" rotWithShape="0">
                    <a:schemeClr val="accent2"/>
                  </a:outerShdw>
                </a:effectLst>
              </a14:hiddenEffects>
            </a:ext>
          </a:extLst>
        </p:spPr>
        <p:txBody>
          <a:bodyPr wrap="none" lIns="86390" tIns="43197" rIns="86390" bIns="43197" anchor="ctr"/>
          <a:lstStyle/>
          <a:p>
            <a:pPr algn="ctr"/>
            <a:r>
              <a:rPr lang="en-US" sz="2000" b="1">
                <a:solidFill>
                  <a:schemeClr val="tx1"/>
                </a:solidFill>
                <a:effectLst/>
              </a:rPr>
              <a:t>          SN 1987A neutrino signal</a:t>
            </a:r>
          </a:p>
        </p:txBody>
      </p:sp>
      <p:sp>
        <p:nvSpPr>
          <p:cNvPr id="5" name="Line 1029"/>
          <p:cNvSpPr>
            <a:spLocks noChangeShapeType="1"/>
          </p:cNvSpPr>
          <p:nvPr/>
        </p:nvSpPr>
        <p:spPr bwMode="auto">
          <a:xfrm>
            <a:off x="4176465" y="2375991"/>
            <a:ext cx="316835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sm" len="sm"/>
            <a:tailEnd type="arrow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6" name="Line 1030"/>
          <p:cNvSpPr>
            <a:spLocks noChangeShapeType="1"/>
          </p:cNvSpPr>
          <p:nvPr/>
        </p:nvSpPr>
        <p:spPr bwMode="auto">
          <a:xfrm rot="5400000">
            <a:off x="4176646" y="2375991"/>
            <a:ext cx="3167989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sm" len="sm"/>
            <a:tailEnd type="arrow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7" name="Line 1031"/>
          <p:cNvSpPr>
            <a:spLocks noChangeShapeType="1"/>
          </p:cNvSpPr>
          <p:nvPr/>
        </p:nvSpPr>
        <p:spPr bwMode="auto">
          <a:xfrm rot="2700000">
            <a:off x="4176646" y="2375991"/>
            <a:ext cx="3167989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sm" len="sm"/>
            <a:tailEnd type="arrow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8" name="Line 1032"/>
          <p:cNvSpPr>
            <a:spLocks noChangeShapeType="1"/>
          </p:cNvSpPr>
          <p:nvPr/>
        </p:nvSpPr>
        <p:spPr bwMode="auto">
          <a:xfrm rot="18900000">
            <a:off x="4176465" y="2375991"/>
            <a:ext cx="316835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sm" len="sm"/>
            <a:tailEnd type="arrow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9" name="Line 1033"/>
          <p:cNvSpPr>
            <a:spLocks noChangeShapeType="1"/>
          </p:cNvSpPr>
          <p:nvPr/>
        </p:nvSpPr>
        <p:spPr bwMode="auto">
          <a:xfrm rot="4020000">
            <a:off x="4176646" y="2375991"/>
            <a:ext cx="3167989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sm" len="sm"/>
            <a:tailEnd type="arrow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10" name="Line 1034"/>
          <p:cNvSpPr>
            <a:spLocks noChangeShapeType="1"/>
          </p:cNvSpPr>
          <p:nvPr/>
        </p:nvSpPr>
        <p:spPr bwMode="auto">
          <a:xfrm rot="17580000">
            <a:off x="4176646" y="2375991"/>
            <a:ext cx="3167989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sm" len="sm"/>
            <a:tailEnd type="arrow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11" name="Line 1035"/>
          <p:cNvSpPr>
            <a:spLocks noChangeShapeType="1"/>
          </p:cNvSpPr>
          <p:nvPr/>
        </p:nvSpPr>
        <p:spPr bwMode="auto">
          <a:xfrm rot="1320000">
            <a:off x="4176465" y="2375991"/>
            <a:ext cx="316835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sm" len="sm"/>
            <a:tailEnd type="arrow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12" name="Line 1036"/>
          <p:cNvSpPr>
            <a:spLocks noChangeShapeType="1"/>
          </p:cNvSpPr>
          <p:nvPr/>
        </p:nvSpPr>
        <p:spPr bwMode="auto">
          <a:xfrm rot="20280000">
            <a:off x="4176465" y="2375991"/>
            <a:ext cx="316835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sm" len="sm"/>
            <a:tailEnd type="arrow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13" name="Oval 1037"/>
          <p:cNvSpPr>
            <a:spLocks noChangeArrowheads="1"/>
          </p:cNvSpPr>
          <p:nvPr/>
        </p:nvSpPr>
        <p:spPr bwMode="auto">
          <a:xfrm>
            <a:off x="4464852" y="1079657"/>
            <a:ext cx="2592000" cy="259239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6396" tIns="43199" rIns="86396" bIns="43199" anchor="ctr"/>
          <a:lstStyle/>
          <a:p>
            <a:endParaRPr lang="en-US"/>
          </a:p>
        </p:txBody>
      </p:sp>
      <p:sp>
        <p:nvSpPr>
          <p:cNvPr id="27" name="Rectangle 1051"/>
          <p:cNvSpPr>
            <a:spLocks noChangeArrowheads="1"/>
          </p:cNvSpPr>
          <p:nvPr/>
        </p:nvSpPr>
        <p:spPr bwMode="auto">
          <a:xfrm>
            <a:off x="4104457" y="5615980"/>
            <a:ext cx="4824537" cy="575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44" tIns="46072" rIns="92144" bIns="46072" anchor="ctr"/>
          <a:lstStyle/>
          <a:p>
            <a:pPr defTabSz="920961"/>
            <a:r>
              <a:rPr lang="en-US" sz="2000" b="1">
                <a:solidFill>
                  <a:srgbClr val="C00000"/>
                </a:solidFill>
                <a:effectLst/>
              </a:rPr>
              <a:t>Late-time signal most sensitive observable</a:t>
            </a:r>
          </a:p>
        </p:txBody>
      </p:sp>
      <p:sp>
        <p:nvSpPr>
          <p:cNvPr id="28" name="Rectangle 1052"/>
          <p:cNvSpPr>
            <a:spLocks noChangeArrowheads="1"/>
          </p:cNvSpPr>
          <p:nvPr/>
        </p:nvSpPr>
        <p:spPr bwMode="auto">
          <a:xfrm>
            <a:off x="4104457" y="4031986"/>
            <a:ext cx="4824537" cy="1583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44" tIns="46072" rIns="92144" bIns="46072" anchor="ctr"/>
          <a:lstStyle/>
          <a:p>
            <a:pPr defTabSz="920961"/>
            <a:r>
              <a:rPr lang="en-US" sz="2000">
                <a:solidFill>
                  <a:srgbClr val="003399"/>
                </a:solidFill>
                <a:effectLst/>
              </a:rPr>
              <a:t>Emission of very weakly interacting</a:t>
            </a:r>
          </a:p>
          <a:p>
            <a:pPr defTabSz="920961"/>
            <a:r>
              <a:rPr lang="en-US" sz="2000">
                <a:solidFill>
                  <a:srgbClr val="003399"/>
                </a:solidFill>
                <a:effectLst/>
              </a:rPr>
              <a:t>particles would  “steal” energy from the</a:t>
            </a:r>
          </a:p>
          <a:p>
            <a:pPr defTabSz="920961"/>
            <a:r>
              <a:rPr lang="en-US" sz="2000">
                <a:solidFill>
                  <a:srgbClr val="003399"/>
                </a:solidFill>
                <a:effectLst/>
              </a:rPr>
              <a:t>neutrino burst and shorten it.</a:t>
            </a:r>
          </a:p>
          <a:p>
            <a:pPr defTabSz="920961"/>
            <a:r>
              <a:rPr lang="en-US" sz="2000">
                <a:solidFill>
                  <a:srgbClr val="003399"/>
                </a:solidFill>
                <a:effectLst/>
              </a:rPr>
              <a:t>(Early neutrino burst powered by accretion,</a:t>
            </a:r>
          </a:p>
          <a:p>
            <a:pPr defTabSz="920961"/>
            <a:r>
              <a:rPr lang="en-US" sz="2000">
                <a:solidFill>
                  <a:srgbClr val="003399"/>
                </a:solidFill>
                <a:effectLst/>
              </a:rPr>
              <a:t> not sensitive to volume energy loss.)</a:t>
            </a:r>
          </a:p>
        </p:txBody>
      </p:sp>
      <p:sp>
        <p:nvSpPr>
          <p:cNvPr id="41" name="Line 1049"/>
          <p:cNvSpPr>
            <a:spLocks noChangeShapeType="1"/>
          </p:cNvSpPr>
          <p:nvPr/>
        </p:nvSpPr>
        <p:spPr bwMode="auto">
          <a:xfrm rot="16200000" flipV="1">
            <a:off x="4804290" y="1535223"/>
            <a:ext cx="76500" cy="384043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arrow" w="sm" len="sm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42" name="Text Box 1039"/>
          <p:cNvSpPr txBox="1">
            <a:spLocks noChangeArrowheads="1"/>
          </p:cNvSpPr>
          <p:nvPr/>
        </p:nvSpPr>
        <p:spPr bwMode="auto">
          <a:xfrm>
            <a:off x="4910797" y="2743093"/>
            <a:ext cx="1705689" cy="71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144" tIns="46072" rIns="92144" bIns="46072">
            <a:spAutoFit/>
          </a:bodyPr>
          <a:lstStyle>
            <a:lvl1pPr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ts val="2400"/>
              </a:lnSpc>
            </a:pPr>
            <a:r>
              <a:rPr lang="en-US" b="1">
                <a:solidFill>
                  <a:srgbClr val="003399"/>
                </a:solidFill>
                <a:effectLst/>
                <a:latin typeface="+mn-lt"/>
              </a:rPr>
              <a:t> Neutrino</a:t>
            </a:r>
            <a:endParaRPr lang="en-US" b="1">
              <a:solidFill>
                <a:srgbClr val="003399"/>
              </a:solidFill>
              <a:latin typeface="+mn-lt"/>
            </a:endParaRPr>
          </a:p>
          <a:p>
            <a:pPr algn="ctr">
              <a:lnSpc>
                <a:spcPts val="2400"/>
              </a:lnSpc>
            </a:pPr>
            <a:r>
              <a:rPr lang="en-US" b="1">
                <a:solidFill>
                  <a:srgbClr val="003399"/>
                </a:solidFill>
                <a:effectLst/>
                <a:latin typeface="+mn-lt"/>
              </a:rPr>
              <a:t> diffusion</a:t>
            </a:r>
            <a:endParaRPr lang="de-DE" b="1">
              <a:solidFill>
                <a:srgbClr val="003399"/>
              </a:solidFill>
              <a:effectLst/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11102" y="875841"/>
            <a:ext cx="13292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b="1"/>
              <a:t>Neutrino</a:t>
            </a:r>
          </a:p>
          <a:p>
            <a:pPr algn="ctr">
              <a:lnSpc>
                <a:spcPts val="2400"/>
              </a:lnSpc>
            </a:pPr>
            <a:r>
              <a:rPr lang="en-US" sz="2400" b="1"/>
              <a:t>sphere</a:t>
            </a:r>
          </a:p>
        </p:txBody>
      </p:sp>
      <p:sp>
        <p:nvSpPr>
          <p:cNvPr id="44" name="AutoShape 1050"/>
          <p:cNvSpPr>
            <a:spLocks noChangeArrowheads="1"/>
          </p:cNvSpPr>
          <p:nvPr/>
        </p:nvSpPr>
        <p:spPr bwMode="auto">
          <a:xfrm>
            <a:off x="6336752" y="1765494"/>
            <a:ext cx="2448272" cy="1223996"/>
          </a:xfrm>
          <a:prstGeom prst="rightArrow">
            <a:avLst>
              <a:gd name="adj1" fmla="val 59315"/>
              <a:gd name="adj2" fmla="val 50241"/>
            </a:avLst>
          </a:prstGeom>
          <a:gradFill rotWithShape="0">
            <a:gsLst>
              <a:gs pos="0">
                <a:srgbClr val="4D4D4D"/>
              </a:gs>
              <a:gs pos="100000">
                <a:srgbClr val="CC0000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390" tIns="43197" rIns="86390" bIns="43197" anchor="ctr"/>
          <a:lstStyle/>
          <a:p>
            <a:pPr algn="l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Volume emission</a:t>
            </a:r>
          </a:p>
          <a:p>
            <a:pPr algn="l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new particles</a:t>
            </a:r>
          </a:p>
        </p:txBody>
      </p:sp>
      <p:sp>
        <p:nvSpPr>
          <p:cNvPr id="40" name="Line 1048"/>
          <p:cNvSpPr>
            <a:spLocks noChangeShapeType="1"/>
          </p:cNvSpPr>
          <p:nvPr/>
        </p:nvSpPr>
        <p:spPr bwMode="auto">
          <a:xfrm rot="16200000" flipH="1" flipV="1">
            <a:off x="4995578" y="1421978"/>
            <a:ext cx="383999" cy="306034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arrow" w="sm" len="sm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39" name="Line 1047"/>
          <p:cNvSpPr>
            <a:spLocks noChangeShapeType="1"/>
          </p:cNvSpPr>
          <p:nvPr/>
        </p:nvSpPr>
        <p:spPr bwMode="auto">
          <a:xfrm rot="16200000" flipV="1">
            <a:off x="5494361" y="1229227"/>
            <a:ext cx="0" cy="307535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arrow" w="sm" len="sm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38" name="Line 1046"/>
          <p:cNvSpPr>
            <a:spLocks noChangeShapeType="1"/>
          </p:cNvSpPr>
          <p:nvPr/>
        </p:nvSpPr>
        <p:spPr bwMode="auto">
          <a:xfrm rot="16200000">
            <a:off x="5379622" y="1498488"/>
            <a:ext cx="383999" cy="153017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arrow" w="sm" len="sm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37" name="Line 1045"/>
          <p:cNvSpPr>
            <a:spLocks noChangeShapeType="1"/>
          </p:cNvSpPr>
          <p:nvPr/>
        </p:nvSpPr>
        <p:spPr bwMode="auto">
          <a:xfrm rot="16200000" flipH="1" flipV="1">
            <a:off x="5648143" y="1382964"/>
            <a:ext cx="230999" cy="537060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arrow" w="sm" len="sm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35" name="Line 1043"/>
          <p:cNvSpPr>
            <a:spLocks noChangeShapeType="1"/>
          </p:cNvSpPr>
          <p:nvPr/>
        </p:nvSpPr>
        <p:spPr bwMode="auto">
          <a:xfrm rot="16200000" flipV="1">
            <a:off x="5686428" y="1881739"/>
            <a:ext cx="767997" cy="76508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arrow" w="sm" len="sm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36" name="Line 1044"/>
          <p:cNvSpPr>
            <a:spLocks noChangeShapeType="1"/>
          </p:cNvSpPr>
          <p:nvPr/>
        </p:nvSpPr>
        <p:spPr bwMode="auto">
          <a:xfrm rot="16200000" flipH="1">
            <a:off x="5724658" y="1919972"/>
            <a:ext cx="383999" cy="384043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arrow" w="sm" len="sm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33" name="Line 1041"/>
          <p:cNvSpPr>
            <a:spLocks noChangeShapeType="1"/>
          </p:cNvSpPr>
          <p:nvPr/>
        </p:nvSpPr>
        <p:spPr bwMode="auto">
          <a:xfrm rot="16200000" flipV="1">
            <a:off x="5570888" y="2072243"/>
            <a:ext cx="307498" cy="0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arrow" w="sm" len="sm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34" name="Line 1042"/>
          <p:cNvSpPr>
            <a:spLocks noChangeShapeType="1"/>
          </p:cNvSpPr>
          <p:nvPr/>
        </p:nvSpPr>
        <p:spPr bwMode="auto">
          <a:xfrm rot="16200000" flipH="1">
            <a:off x="5396484" y="1863339"/>
            <a:ext cx="155250" cy="573062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arrow" w="sm" len="sm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  <p:sp>
        <p:nvSpPr>
          <p:cNvPr id="32" name="Line 1040"/>
          <p:cNvSpPr>
            <a:spLocks noChangeShapeType="1"/>
          </p:cNvSpPr>
          <p:nvPr/>
        </p:nvSpPr>
        <p:spPr bwMode="auto">
          <a:xfrm rot="16200000" flipV="1">
            <a:off x="5149355" y="2112716"/>
            <a:ext cx="536998" cy="460552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arrow" w="sm" len="sm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396" tIns="43199" rIns="86396" bIns="43199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27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Axion Emission from a Nuclear Medium</a:t>
            </a:r>
          </a:p>
        </p:txBody>
      </p: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940296" y="1549363"/>
            <a:ext cx="924103" cy="0"/>
            <a:chOff x="96" y="816"/>
            <a:chExt cx="576" cy="0"/>
          </a:xfrm>
        </p:grpSpPr>
        <p:sp>
          <p:nvSpPr>
            <p:cNvPr id="34" name="Line 10"/>
            <p:cNvSpPr>
              <a:spLocks noChangeShapeType="1"/>
            </p:cNvSpPr>
            <p:nvPr/>
          </p:nvSpPr>
          <p:spPr bwMode="auto">
            <a:xfrm>
              <a:off x="96" y="816"/>
              <a:ext cx="3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35" name="Line 11"/>
            <p:cNvSpPr>
              <a:spLocks noChangeShapeType="1"/>
            </p:cNvSpPr>
            <p:nvPr/>
          </p:nvSpPr>
          <p:spPr bwMode="auto">
            <a:xfrm>
              <a:off x="384" y="816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</p:grpSp>
      <p:grpSp>
        <p:nvGrpSpPr>
          <p:cNvPr id="15" name="Group 12"/>
          <p:cNvGrpSpPr>
            <a:grpSpLocks/>
          </p:cNvGrpSpPr>
          <p:nvPr/>
        </p:nvGrpSpPr>
        <p:grpSpPr bwMode="auto">
          <a:xfrm>
            <a:off x="940296" y="1996361"/>
            <a:ext cx="924103" cy="0"/>
            <a:chOff x="96" y="816"/>
            <a:chExt cx="576" cy="0"/>
          </a:xfrm>
        </p:grpSpPr>
        <p:sp>
          <p:nvSpPr>
            <p:cNvPr id="32" name="Line 13"/>
            <p:cNvSpPr>
              <a:spLocks noChangeShapeType="1"/>
            </p:cNvSpPr>
            <p:nvPr/>
          </p:nvSpPr>
          <p:spPr bwMode="auto">
            <a:xfrm>
              <a:off x="96" y="816"/>
              <a:ext cx="3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33" name="Line 14"/>
            <p:cNvSpPr>
              <a:spLocks noChangeShapeType="1"/>
            </p:cNvSpPr>
            <p:nvPr/>
          </p:nvSpPr>
          <p:spPr bwMode="auto">
            <a:xfrm>
              <a:off x="384" y="816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1864398" y="1549363"/>
            <a:ext cx="924103" cy="0"/>
            <a:chOff x="96" y="816"/>
            <a:chExt cx="576" cy="0"/>
          </a:xfrm>
        </p:grpSpPr>
        <p:sp>
          <p:nvSpPr>
            <p:cNvPr id="30" name="Line 16"/>
            <p:cNvSpPr>
              <a:spLocks noChangeShapeType="1"/>
            </p:cNvSpPr>
            <p:nvPr/>
          </p:nvSpPr>
          <p:spPr bwMode="auto">
            <a:xfrm>
              <a:off x="96" y="816"/>
              <a:ext cx="3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31" name="Line 17"/>
            <p:cNvSpPr>
              <a:spLocks noChangeShapeType="1"/>
            </p:cNvSpPr>
            <p:nvPr/>
          </p:nvSpPr>
          <p:spPr bwMode="auto">
            <a:xfrm>
              <a:off x="384" y="816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</p:grpSp>
      <p:grpSp>
        <p:nvGrpSpPr>
          <p:cNvPr id="17" name="Group 18"/>
          <p:cNvGrpSpPr>
            <a:grpSpLocks/>
          </p:cNvGrpSpPr>
          <p:nvPr/>
        </p:nvGrpSpPr>
        <p:grpSpPr bwMode="auto">
          <a:xfrm>
            <a:off x="1864398" y="1996361"/>
            <a:ext cx="924103" cy="1500"/>
            <a:chOff x="96" y="816"/>
            <a:chExt cx="576" cy="0"/>
          </a:xfrm>
        </p:grpSpPr>
        <p:sp>
          <p:nvSpPr>
            <p:cNvPr id="28" name="Line 19"/>
            <p:cNvSpPr>
              <a:spLocks noChangeShapeType="1"/>
            </p:cNvSpPr>
            <p:nvPr/>
          </p:nvSpPr>
          <p:spPr bwMode="auto">
            <a:xfrm>
              <a:off x="96" y="816"/>
              <a:ext cx="3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>
              <a:off x="384" y="816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</p:grpSp>
      <p:sp>
        <p:nvSpPr>
          <p:cNvPr id="18" name="Line 21"/>
          <p:cNvSpPr>
            <a:spLocks noChangeShapeType="1"/>
          </p:cNvSpPr>
          <p:nvPr/>
        </p:nvSpPr>
        <p:spPr bwMode="auto">
          <a:xfrm flipH="1">
            <a:off x="2018916" y="1250864"/>
            <a:ext cx="615068" cy="298499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 sz="2000">
              <a:latin typeface="+mj-lt"/>
            </a:endParaRPr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1709881" y="1549363"/>
            <a:ext cx="309034" cy="446998"/>
          </a:xfrm>
          <a:prstGeom prst="ellipse">
            <a:avLst/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>
              <a:latin typeface="+mj-lt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637262" y="1352864"/>
            <a:ext cx="391543" cy="406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530" tIns="48765" rIns="97530" bIns="48765">
            <a:spAutoFit/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N</a:t>
            </a: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637262" y="1807362"/>
            <a:ext cx="362075" cy="406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530" tIns="48765" rIns="97530" bIns="48765">
            <a:spAutoFit/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N</a:t>
            </a: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2788501" y="1352864"/>
            <a:ext cx="391543" cy="406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530" tIns="48765" rIns="97530" bIns="48765">
            <a:spAutoFit/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N</a:t>
            </a:r>
          </a:p>
        </p:txBody>
      </p:sp>
      <p:sp>
        <p:nvSpPr>
          <p:cNvPr id="23" name="Text Box 26"/>
          <p:cNvSpPr txBox="1">
            <a:spLocks noChangeArrowheads="1"/>
          </p:cNvSpPr>
          <p:nvPr/>
        </p:nvSpPr>
        <p:spPr bwMode="auto">
          <a:xfrm>
            <a:off x="2788501" y="1799862"/>
            <a:ext cx="391543" cy="406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530" tIns="48765" rIns="97530" bIns="48765">
            <a:spAutoFit/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N</a:t>
            </a: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1702380" y="1606363"/>
            <a:ext cx="391543" cy="406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530" tIns="48765" rIns="97530" bIns="48765">
            <a:spAutoFit/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V</a:t>
            </a: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846491" y="2093861"/>
            <a:ext cx="2038816" cy="71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530" tIns="48765" rIns="97530" bIns="48765">
            <a:spAutoFit/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2000">
                <a:latin typeface="+mj-lt"/>
              </a:rPr>
              <a:t>Nucleon-Nucleon</a:t>
            </a:r>
          </a:p>
          <a:p>
            <a:pPr algn="ctr"/>
            <a:r>
              <a:rPr lang="en-US" sz="2000">
                <a:latin typeface="+mj-lt"/>
              </a:rPr>
              <a:t>Bremsstrahlung</a:t>
            </a: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auto">
          <a:xfrm>
            <a:off x="3084034" y="1459353"/>
            <a:ext cx="732368" cy="529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530" tIns="48765" rIns="97530" bIns="48765">
            <a:spAutoFit/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+ ...</a:t>
            </a:r>
          </a:p>
        </p:txBody>
      </p: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2633984" y="1007647"/>
            <a:ext cx="394544" cy="406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530" tIns="48765" rIns="97530" bIns="48765">
            <a:spAutoFit/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44463" y="647597"/>
                <a:ext cx="8928100" cy="5692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Axion-nucleon interaction: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ℒ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int</m:t>
                        </m:r>
                      </m:sub>
                    </m:sSub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𝐶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/>
                              </a:rPr>
                              <m:t>𝑁</m:t>
                            </m:r>
                          </m:sub>
                        </m:sSub>
                      </m:num>
                      <m:den>
                        <m:r>
                          <a:rPr lang="en-US" sz="2000" b="0" i="1" smtClean="0"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/>
                              </a:rPr>
                              <m:t>𝑎</m:t>
                            </m:r>
                          </m:sub>
                        </m:sSub>
                      </m:den>
                    </m:f>
                    <m:r>
                      <a:rPr lang="en-US" sz="2000" b="0" i="1" smtClean="0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barPr>
                          <m: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/>
                              </a:rPr>
                              <m:t>Ψ</m:t>
                            </m:r>
                          </m:e>
                        </m:ba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𝑁</m:t>
                        </m:r>
                      </m:sub>
                    </m:sSub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𝛾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𝜇</m:t>
                        </m:r>
                      </m:sub>
                    </m:sSub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𝛾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Ψ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𝑁</m:t>
                        </m:r>
                      </m:sub>
                    </m:sSub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𝜕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</a:rPr>
                          <m:t>𝜇</m:t>
                        </m:r>
                      </m:sup>
                    </m:sSup>
                    <m:r>
                      <a:rPr lang="en-US" sz="2000" b="0" i="1" smtClean="0">
                        <a:latin typeface="Cambria Math"/>
                      </a:rPr>
                      <m:t>𝑎</m:t>
                    </m:r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𝐶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/>
                              </a:rPr>
                              <m:t>𝑁</m:t>
                            </m:r>
                          </m:sub>
                        </m:sSub>
                      </m:num>
                      <m:den>
                        <m:r>
                          <a:rPr lang="en-US" sz="2000" b="0" i="1" smtClean="0"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/>
                              </a:rPr>
                              <m:t>𝑎</m:t>
                            </m:r>
                          </m:sub>
                        </m:sSub>
                      </m:den>
                    </m:f>
                    <m:sSubSup>
                      <m:sSub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latin typeface="Cambria Math"/>
                          </a:rPr>
                          <m:t>𝐽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𝜇</m:t>
                        </m:r>
                      </m:sub>
                      <m:sup>
                        <m:r>
                          <a:rPr lang="en-US" sz="2000" b="0" i="1" smtClean="0">
                            <a:latin typeface="Cambria Math"/>
                          </a:rPr>
                          <m:t>𝐴</m:t>
                        </m:r>
                      </m:sup>
                    </m:sSubSup>
                    <m:sSubSup>
                      <m:sSub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latin typeface="Cambria Math"/>
                          </a:rPr>
                          <m:t>𝜕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𝑎</m:t>
                        </m:r>
                      </m:sub>
                      <m:sup>
                        <m:r>
                          <a:rPr lang="en-US" sz="2000" b="0" i="1" smtClean="0">
                            <a:latin typeface="Cambria Math"/>
                          </a:rPr>
                          <m:t>𝜇</m:t>
                        </m:r>
                      </m:sup>
                    </m:sSubSup>
                    <m:r>
                      <a:rPr lang="en-US" sz="2000" b="0" i="1" smtClean="0">
                        <a:latin typeface="Cambria Math"/>
                      </a:rPr>
                      <m:t> </m:t>
                    </m:r>
                  </m:oMath>
                </a14:m>
                <a:endParaRPr lang="en-US" sz="200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463" y="647597"/>
                <a:ext cx="8928100" cy="569258"/>
              </a:xfrm>
              <a:prstGeom prst="rect">
                <a:avLst/>
              </a:prstGeom>
              <a:blipFill>
                <a:blip r:embed="rId2"/>
                <a:stretch>
                  <a:fillRect l="-7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/>
          <p:cNvSpPr txBox="1"/>
          <p:nvPr/>
        </p:nvSpPr>
        <p:spPr>
          <a:xfrm>
            <a:off x="143892" y="2807897"/>
            <a:ext cx="87852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• Interaction potential (one-pion exchange OPE often used, but too simplistic)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• In-medium coupling constants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• In-medium effective nucleon properties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• Correlation effects (static and dynamical spin-spin correlations)</a:t>
            </a:r>
          </a:p>
          <a:p>
            <a:endParaRPr lang="en-US" sz="10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sz="2000" b="1">
                <a:solidFill>
                  <a:srgbClr val="C00000"/>
                </a:solidFill>
                <a:sym typeface="Symbol" panose="05050102010706020507" pitchFamily="18" charset="2"/>
              </a:rPr>
              <a:t> </a:t>
            </a:r>
            <a:r>
              <a:rPr lang="de-DE" sz="2000" b="1">
                <a:solidFill>
                  <a:srgbClr val="C00000"/>
                </a:solidFill>
              </a:rPr>
              <a:t>For latest discussion see  Carenza</a:t>
            </a:r>
            <a:r>
              <a:rPr lang="en-US" sz="2000" b="1">
                <a:solidFill>
                  <a:srgbClr val="C00000"/>
                </a:solidFill>
              </a:rPr>
              <a:t> et al. arXiv:1906.11844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7716" y="1439707"/>
            <a:ext cx="41792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Axial-vector interaction implies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dominance of spin-dependent process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145032" y="4680157"/>
                <a:ext cx="89281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Thermal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 contribute significant (dominant?) </a:t>
                </a: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32" y="4680157"/>
                <a:ext cx="8928100" cy="400110"/>
              </a:xfrm>
              <a:prstGeom prst="rect">
                <a:avLst/>
              </a:prstGeom>
              <a:blipFill>
                <a:blip r:embed="rId3"/>
                <a:stretch>
                  <a:fillRect l="-751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" name="Group 9"/>
          <p:cNvGrpSpPr>
            <a:grpSpLocks/>
          </p:cNvGrpSpPr>
          <p:nvPr/>
        </p:nvGrpSpPr>
        <p:grpSpPr bwMode="auto">
          <a:xfrm>
            <a:off x="1000574" y="5622557"/>
            <a:ext cx="924103" cy="0"/>
            <a:chOff x="96" y="816"/>
            <a:chExt cx="576" cy="0"/>
          </a:xfrm>
        </p:grpSpPr>
        <p:sp>
          <p:nvSpPr>
            <p:cNvPr id="38" name="Line 10"/>
            <p:cNvSpPr>
              <a:spLocks noChangeShapeType="1"/>
            </p:cNvSpPr>
            <p:nvPr/>
          </p:nvSpPr>
          <p:spPr bwMode="auto">
            <a:xfrm>
              <a:off x="96" y="816"/>
              <a:ext cx="3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39" name="Line 11"/>
            <p:cNvSpPr>
              <a:spLocks noChangeShapeType="1"/>
            </p:cNvSpPr>
            <p:nvPr/>
          </p:nvSpPr>
          <p:spPr bwMode="auto">
            <a:xfrm>
              <a:off x="384" y="816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1924676" y="5622557"/>
            <a:ext cx="924103" cy="0"/>
            <a:chOff x="96" y="816"/>
            <a:chExt cx="576" cy="0"/>
          </a:xfrm>
        </p:grpSpPr>
        <p:sp>
          <p:nvSpPr>
            <p:cNvPr id="41" name="Line 16"/>
            <p:cNvSpPr>
              <a:spLocks noChangeShapeType="1"/>
            </p:cNvSpPr>
            <p:nvPr/>
          </p:nvSpPr>
          <p:spPr bwMode="auto">
            <a:xfrm>
              <a:off x="96" y="816"/>
              <a:ext cx="3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42" name="Line 17"/>
            <p:cNvSpPr>
              <a:spLocks noChangeShapeType="1"/>
            </p:cNvSpPr>
            <p:nvPr/>
          </p:nvSpPr>
          <p:spPr bwMode="auto">
            <a:xfrm>
              <a:off x="384" y="816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 sz="2000">
                <a:latin typeface="+mj-lt"/>
              </a:endParaRPr>
            </a:p>
          </p:txBody>
        </p:sp>
      </p:grpSp>
      <p:sp>
        <p:nvSpPr>
          <p:cNvPr id="43" name="Line 21"/>
          <p:cNvSpPr>
            <a:spLocks noChangeShapeType="1"/>
          </p:cNvSpPr>
          <p:nvPr/>
        </p:nvSpPr>
        <p:spPr bwMode="auto">
          <a:xfrm flipH="1">
            <a:off x="2079194" y="5324058"/>
            <a:ext cx="615068" cy="298499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 sz="2000">
              <a:latin typeface="+mj-lt"/>
            </a:endParaRPr>
          </a:p>
        </p:txBody>
      </p:sp>
      <p:sp>
        <p:nvSpPr>
          <p:cNvPr id="44" name="Text Box 23"/>
          <p:cNvSpPr txBox="1">
            <a:spLocks noChangeArrowheads="1"/>
          </p:cNvSpPr>
          <p:nvPr/>
        </p:nvSpPr>
        <p:spPr bwMode="auto">
          <a:xfrm>
            <a:off x="729344" y="5402205"/>
            <a:ext cx="391543" cy="406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530" tIns="48765" rIns="97530" bIns="48765">
            <a:spAutoFit/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p</a:t>
            </a:r>
          </a:p>
        </p:txBody>
      </p:sp>
      <p:sp>
        <p:nvSpPr>
          <p:cNvPr id="45" name="Text Box 25"/>
          <p:cNvSpPr txBox="1">
            <a:spLocks noChangeArrowheads="1"/>
          </p:cNvSpPr>
          <p:nvPr/>
        </p:nvSpPr>
        <p:spPr bwMode="auto">
          <a:xfrm>
            <a:off x="2793122" y="5402205"/>
            <a:ext cx="391543" cy="406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530" tIns="48765" rIns="97530" bIns="48765">
            <a:spAutoFit/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n</a:t>
            </a:r>
          </a:p>
        </p:txBody>
      </p:sp>
      <p:sp>
        <p:nvSpPr>
          <p:cNvPr id="46" name="Text Box 30"/>
          <p:cNvSpPr txBox="1">
            <a:spLocks noChangeArrowheads="1"/>
          </p:cNvSpPr>
          <p:nvPr/>
        </p:nvSpPr>
        <p:spPr bwMode="auto">
          <a:xfrm>
            <a:off x="2694262" y="5080841"/>
            <a:ext cx="394544" cy="406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530" tIns="48765" rIns="97530" bIns="48765">
            <a:spAutoFit/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a</a:t>
            </a:r>
          </a:p>
        </p:txBody>
      </p:sp>
      <p:sp>
        <p:nvSpPr>
          <p:cNvPr id="47" name="Line 21"/>
          <p:cNvSpPr>
            <a:spLocks noChangeShapeType="1"/>
          </p:cNvSpPr>
          <p:nvPr/>
        </p:nvSpPr>
        <p:spPr bwMode="auto">
          <a:xfrm>
            <a:off x="1080022" y="5317788"/>
            <a:ext cx="615068" cy="298499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 sz="200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778025" y="5094984"/>
                <a:ext cx="51802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𝜋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025" y="5094984"/>
                <a:ext cx="518027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143892" y="5904327"/>
            <a:ext cx="89286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>
                <a:solidFill>
                  <a:srgbClr val="C00000"/>
                </a:solidFill>
                <a:sym typeface="Symbol" panose="05050102010706020507" pitchFamily="18" charset="2"/>
              </a:rPr>
              <a:t> </a:t>
            </a:r>
            <a:r>
              <a:rPr lang="de-DE" sz="2000" b="1">
                <a:solidFill>
                  <a:srgbClr val="C00000"/>
                </a:solidFill>
              </a:rPr>
              <a:t>For latest discussion see  Carenza</a:t>
            </a:r>
            <a:r>
              <a:rPr lang="en-US" sz="2000" b="1">
                <a:solidFill>
                  <a:srgbClr val="C00000"/>
                </a:solidFill>
              </a:rPr>
              <a:t> et al. arXiv:2010.02943</a:t>
            </a:r>
          </a:p>
        </p:txBody>
      </p:sp>
    </p:spTree>
    <p:extLst>
      <p:ext uri="{BB962C8B-B14F-4D97-AF65-F5344CB8AC3E}">
        <p14:creationId xmlns:p14="http://schemas.microsoft.com/office/powerpoint/2010/main" val="27106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" y="-493"/>
            <a:ext cx="9217024" cy="720100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chemeClr val="accent1">
                    <a:lumMod val="75000"/>
                  </a:schemeClr>
                </a:solidFill>
              </a:rPr>
              <a:t>Astrophysical Axion Bounds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4463" y="791617"/>
            <a:ext cx="8928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1">
                    <a:lumMod val="75000"/>
                  </a:schemeClr>
                </a:solidFill>
              </a:rPr>
              <a:t>The 2024 Edition, Caputo &amp; Raffelt, arXiv:2401.13728, 24 Jan 2024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394114"/>
            <a:ext cx="7921625" cy="3574084"/>
          </a:xfrm>
          <a:prstGeom prst="rect">
            <a:avLst/>
          </a:prstGeom>
        </p:spPr>
      </p:pic>
      <p:sp>
        <p:nvSpPr>
          <p:cNvPr id="9" name="Explosion 1 8"/>
          <p:cNvSpPr/>
          <p:nvPr/>
        </p:nvSpPr>
        <p:spPr>
          <a:xfrm rot="20465290">
            <a:off x="-307264" y="-36582"/>
            <a:ext cx="2018493" cy="1107049"/>
          </a:xfrm>
          <a:prstGeom prst="irregularSeal1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Brand New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3806" y="5256237"/>
            <a:ext cx="85693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240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</a:t>
            </a:r>
            <a:r>
              <a:rPr lang="en-US" sz="240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>
                <a:solidFill>
                  <a:schemeClr val="accent1">
                    <a:lumMod val="75000"/>
                  </a:schemeClr>
                </a:solidFill>
              </a:rPr>
              <a:t>Many improvements over the years, but overall picture the same</a:t>
            </a:r>
          </a:p>
          <a:p>
            <a:r>
              <a:rPr lang="en-DE" sz="240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en-US" sz="2400">
                <a:solidFill>
                  <a:schemeClr val="accent1">
                    <a:lumMod val="75000"/>
                  </a:schemeClr>
                </a:solidFill>
              </a:rPr>
              <a:t>Specific QCD axion signatures hard to expect from cooling effects</a:t>
            </a:r>
          </a:p>
          <a:p>
            <a:r>
              <a:rPr lang="en-DE" sz="240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en-US" sz="2400">
                <a:solidFill>
                  <a:schemeClr val="accent1">
                    <a:lumMod val="75000"/>
                  </a:schemeClr>
                </a:solidFill>
              </a:rPr>
              <a:t>Best stellar detection opportunity probably (Baby)IAXO </a:t>
            </a:r>
          </a:p>
        </p:txBody>
      </p:sp>
    </p:spTree>
    <p:extLst>
      <p:ext uri="{BB962C8B-B14F-4D97-AF65-F5344CB8AC3E}">
        <p14:creationId xmlns:p14="http://schemas.microsoft.com/office/powerpoint/2010/main" val="383796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Where is the Neutron Star of SN 1987A?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3891" y="719607"/>
            <a:ext cx="8928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No pulsar or neutron star has been seen until now (35 years later)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  <a:sym typeface="Symbol" panose="05050102010706020507" pitchFamily="18" charset="2"/>
              </a:rPr>
              <a:t> </a:t>
            </a: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Infra-red excess observed by ALMA: In “the blob” strong indication for NS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  Expected position, remnant hidden by dust  [Cigan+ arXiv:1910.02960]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  <a:sym typeface="Symbol" panose="05050102010706020507" pitchFamily="18" charset="2"/>
              </a:rPr>
              <a:t> </a:t>
            </a: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Most plausible model: Thermally cooling non-pulsar NS [Page+ </a:t>
            </a:r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arXiv:2004.06078]</a:t>
            </a: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1" y="4113077"/>
            <a:ext cx="4336606" cy="24393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523" y="2231817"/>
            <a:ext cx="4319796" cy="43197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Rectangle 13"/>
          <p:cNvSpPr/>
          <p:nvPr/>
        </p:nvSpPr>
        <p:spPr>
          <a:xfrm>
            <a:off x="908735" y="2120746"/>
            <a:ext cx="36997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>
                <a:solidFill>
                  <a:schemeClr val="accent1">
                    <a:lumMod val="75000"/>
                  </a:schemeClr>
                </a:solidFill>
                <a:hlinkClick r:id="rId5"/>
              </a:rPr>
              <a:t>https://www.bbc.com/news/science-environment-50473482</a:t>
            </a:r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34260" y="3416633"/>
            <a:ext cx="43211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tx1">
                    <a:lumMod val="65000"/>
                    <a:lumOff val="35000"/>
                  </a:schemeClr>
                </a:solidFill>
              </a:rPr>
              <a:t>Atacama Large Millimeter/Submillimeter Array (ALMA) at ESO in Chile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32238" y="5930631"/>
            <a:ext cx="1412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1.5</a:t>
            </a: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</a:t>
            </a: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en-US" baseline="30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km</a:t>
            </a:r>
          </a:p>
        </p:txBody>
      </p:sp>
    </p:spTree>
    <p:extLst>
      <p:ext uri="{BB962C8B-B14F-4D97-AF65-F5344CB8AC3E}">
        <p14:creationId xmlns:p14="http://schemas.microsoft.com/office/powerpoint/2010/main" val="153577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SN 1987A Signal Duration Too Long?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70238" y="607537"/>
            <a:ext cx="3023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rgbClr val="0000FF"/>
                </a:solidFill>
              </a:rPr>
              <a:t>Fiorillo+ </a:t>
            </a:r>
            <a:r>
              <a:rPr lang="en-US" sz="2000">
                <a:solidFill>
                  <a:srgbClr val="0000FF"/>
                </a:solidFill>
                <a:hlinkClick r:id="rId2"/>
              </a:rPr>
              <a:t>arXiv:2308.01403</a:t>
            </a:r>
            <a:endParaRPr lang="en-US" sz="200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5902" y="5412471"/>
            <a:ext cx="8929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● In a suite of Garching models (no axions), expected signal always too short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       (PNS convection!)</a:t>
            </a:r>
          </a:p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● Deserves dedicated study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1" y="1006285"/>
            <a:ext cx="9145143" cy="43939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2382" y="1529772"/>
            <a:ext cx="229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7AF5D"/>
                </a:solidFill>
              </a:rPr>
              <a:t>Expected Signal &amp; BKG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9505" y="1520490"/>
            <a:ext cx="229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2">
                    <a:lumMod val="75000"/>
                  </a:schemeClr>
                </a:solidFill>
              </a:rPr>
              <a:t>Expected Signal &amp; BKG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35214" y="1529772"/>
            <a:ext cx="229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7A4092"/>
                </a:solidFill>
              </a:rPr>
              <a:t>Expected Signal &amp; BKG</a:t>
            </a:r>
          </a:p>
        </p:txBody>
      </p:sp>
    </p:spTree>
    <p:extLst>
      <p:ext uri="{BB962C8B-B14F-4D97-AF65-F5344CB8AC3E}">
        <p14:creationId xmlns:p14="http://schemas.microsoft.com/office/powerpoint/2010/main" val="345594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spect="1"/>
          </p:cNvSpPr>
          <p:nvPr/>
        </p:nvSpPr>
        <p:spPr>
          <a:xfrm>
            <a:off x="1512776" y="446195"/>
            <a:ext cx="6912962" cy="691296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2232879" y="1166295"/>
            <a:ext cx="5472759" cy="5472759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3024988" y="1958404"/>
            <a:ext cx="3888540" cy="388854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ectangle 16"/>
          <p:cNvSpPr/>
          <p:nvPr/>
        </p:nvSpPr>
        <p:spPr>
          <a:xfrm rot="20329989">
            <a:off x="2838208" y="921271"/>
            <a:ext cx="2293287" cy="9144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MSW region</a:t>
            </a: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4465188" y="3398604"/>
            <a:ext cx="1008140" cy="10081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Rectangle 19"/>
          <p:cNvSpPr/>
          <p:nvPr/>
        </p:nvSpPr>
        <p:spPr>
          <a:xfrm>
            <a:off x="2853491" y="1598354"/>
            <a:ext cx="4231532" cy="123656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Flavor eigenstates are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propagation eigenstates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033128" y="5098269"/>
            <a:ext cx="1872260" cy="9144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>
                    <a:lumMod val="85000"/>
                    <a:lumOff val="15000"/>
                  </a:schemeClr>
                </a:solidFill>
              </a:rPr>
              <a:t>Shock wave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9922" y="1166294"/>
            <a:ext cx="2418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• Adiabatic flavor</a:t>
            </a:r>
          </a:p>
          <a:p>
            <a:r>
              <a:rPr lang="en-US" sz="2400" b="1">
                <a:solidFill>
                  <a:srgbClr val="C00000"/>
                </a:solidFill>
              </a:rPr>
              <a:t>   conversion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9922" y="2774355"/>
            <a:ext cx="27265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• Slow self-induced</a:t>
            </a:r>
          </a:p>
          <a:p>
            <a:r>
              <a:rPr lang="en-US" sz="2400" b="1">
                <a:solidFill>
                  <a:srgbClr val="C00000"/>
                </a:solidFill>
              </a:rPr>
              <a:t>   flavor conversion?</a:t>
            </a:r>
          </a:p>
          <a:p>
            <a:r>
              <a:rPr lang="en-US" sz="2400" b="1">
                <a:solidFill>
                  <a:srgbClr val="C00000"/>
                </a:solidFill>
              </a:rPr>
              <a:t>   (Spectral splits …)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9922" y="4622774"/>
            <a:ext cx="32183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• Fast self-induced</a:t>
            </a:r>
          </a:p>
          <a:p>
            <a:r>
              <a:rPr lang="en-US" sz="2400" b="1">
                <a:solidFill>
                  <a:srgbClr val="C00000"/>
                </a:solidFill>
              </a:rPr>
              <a:t>   flavor conversion?</a:t>
            </a:r>
          </a:p>
          <a:p>
            <a:r>
              <a:rPr lang="en-US" sz="2400" b="1">
                <a:solidFill>
                  <a:srgbClr val="C00000"/>
                </a:solidFill>
              </a:rPr>
              <a:t>   (Flavor equilibration?)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160172" y="1704274"/>
            <a:ext cx="845197" cy="25413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16279" y="3974686"/>
            <a:ext cx="782585" cy="36004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3265063" y="4168984"/>
            <a:ext cx="1024954" cy="87190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4032612" y="2966547"/>
            <a:ext cx="1872154" cy="1872086"/>
            <a:chOff x="3672435" y="2951917"/>
            <a:chExt cx="1872154" cy="1872086"/>
          </a:xfrm>
        </p:grpSpPr>
        <p:cxnSp>
          <p:nvCxnSpPr>
            <p:cNvPr id="23" name="Straight Arrow Connector 22"/>
            <p:cNvCxnSpPr/>
            <p:nvPr/>
          </p:nvCxnSpPr>
          <p:spPr>
            <a:xfrm>
              <a:off x="5112582" y="388800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>
              <a:off x="3672435" y="388800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rot="5400000">
              <a:off x="4392000" y="460800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rot="5400000" flipH="1">
              <a:off x="4392000" y="3167921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900000">
              <a:off x="5087983" y="4074367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rot="900000" flipH="1">
              <a:off x="3696908" y="370163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6300000">
              <a:off x="4205604" y="4583334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rot="6300000" flipH="1">
              <a:off x="4578324" y="3192324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rot="1800000">
              <a:off x="5016037" y="4248031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rot="1800000" flipH="1">
              <a:off x="3768834" y="3527958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rot="7200000">
              <a:off x="4031995" y="4511279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rot="7200000" flipH="1">
              <a:off x="4752035" y="3264134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rot="2700000">
              <a:off x="4901702" y="4397157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rot="2700000" flipH="1">
              <a:off x="3883364" y="3378819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rot="8100000">
              <a:off x="3883057" y="4396746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rot="8100000" flipH="1">
              <a:off x="4901346" y="3378456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rot="3600000">
              <a:off x="4752458" y="4511582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rot="3600000" flipH="1">
              <a:off x="4032384" y="3264378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rot="9000000">
              <a:off x="3768628" y="424754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rot="9000000" flipH="1">
              <a:off x="5015773" y="352750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 rot="20700000">
              <a:off x="5088003" y="3701804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rot="20700000" flipH="1">
              <a:off x="3696928" y="4074541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rot="4500000">
              <a:off x="4578324" y="4583771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rot="4500000" flipH="1">
              <a:off x="4205605" y="3192761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4032559" y="2606494"/>
            <a:ext cx="1872260" cy="9144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en-US" sz="2400" b="1">
                <a:solidFill>
                  <a:schemeClr val="tx1">
                    <a:lumMod val="85000"/>
                    <a:lumOff val="15000"/>
                  </a:schemeClr>
                </a:solidFill>
              </a:rPr>
              <a:t>Neutrino</a:t>
            </a:r>
          </a:p>
          <a:p>
            <a:pPr algn="ctr">
              <a:lnSpc>
                <a:spcPts val="2400"/>
              </a:lnSpc>
            </a:pPr>
            <a:r>
              <a:rPr lang="en-US" sz="2400" b="1">
                <a:solidFill>
                  <a:schemeClr val="tx1">
                    <a:lumMod val="85000"/>
                    <a:lumOff val="15000"/>
                  </a:schemeClr>
                </a:solidFill>
              </a:rPr>
              <a:t>sphere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760672" y="3210352"/>
                <a:ext cx="6996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9933"/>
                          </a:solidFill>
                          <a:latin typeface="Cambria Math"/>
                        </a:rPr>
                        <m:t>𝜈</m:t>
                      </m:r>
                      <m:r>
                        <a:rPr lang="en-US" sz="2400" b="0" i="1" smtClean="0">
                          <a:solidFill>
                            <a:srgbClr val="FF9933"/>
                          </a:solidFill>
                          <a:latin typeface="Cambria Math"/>
                        </a:rPr>
                        <m:t>, </m:t>
                      </m:r>
                      <m:bar>
                        <m:barPr>
                          <m:pos m:val="top"/>
                          <m:ctrlPr>
                            <a:rPr lang="en-US" sz="2400" i="1" smtClean="0">
                              <a:solidFill>
                                <a:srgbClr val="FF9933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sz="2400" b="0" i="1" smtClean="0">
                              <a:solidFill>
                                <a:srgbClr val="FF9933"/>
                              </a:solidFill>
                              <a:latin typeface="Cambria Math"/>
                            </a:rPr>
                            <m:t>𝜈</m:t>
                          </m:r>
                        </m:e>
                      </m:bar>
                    </m:oMath>
                  </m:oMathPara>
                </a14:m>
                <a:endParaRPr lang="en-US" sz="2400">
                  <a:solidFill>
                    <a:srgbClr val="FF9933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672" y="3210352"/>
                <a:ext cx="699679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itle 1"/>
          <p:cNvSpPr txBox="1">
            <a:spLocks/>
          </p:cNvSpPr>
          <p:nvPr/>
        </p:nvSpPr>
        <p:spPr>
          <a:xfrm>
            <a:off x="1" y="0"/>
            <a:ext cx="9217024" cy="582932"/>
          </a:xfrm>
          <a:prstGeom prst="rect">
            <a:avLst/>
          </a:prstGeom>
          <a:solidFill>
            <a:srgbClr val="707070"/>
          </a:solidFill>
        </p:spPr>
        <p:txBody>
          <a:bodyPr vert="horz" lIns="92144" tIns="46072" rIns="92144" bIns="46072" rtlCol="0" anchor="ctr">
            <a:noAutofit/>
          </a:bodyPr>
          <a:lstStyle>
            <a:lvl1pPr algn="ctr" defTabSz="921451" rtl="0" eaLnBrk="1" latinLnBrk="0" hangingPunct="1">
              <a:spcBef>
                <a:spcPct val="0"/>
              </a:spcBef>
              <a:buNone/>
              <a:defRPr sz="3200" b="1" kern="1200">
                <a:ln w="6350">
                  <a:noFill/>
                </a:ln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+mn-lt"/>
              </a:rPr>
              <a:t>Next Generation Large-Scale Detectors (2020+)</a:t>
            </a:r>
            <a:endParaRPr lang="en-US" dirty="0">
              <a:latin typeface="+mn-lt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Flavor Conversion in Core-Collapse Supernovae</a:t>
            </a:r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3314026" y="4176084"/>
            <a:ext cx="1437137" cy="95683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835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-493"/>
            <a:ext cx="9217024" cy="582932"/>
          </a:xfrm>
          <a:solidFill>
            <a:srgbClr val="707070"/>
          </a:solidFill>
        </p:spPr>
        <p:txBody>
          <a:bodyPr/>
          <a:lstStyle/>
          <a:p>
            <a:r>
              <a:rPr lang="en-US"/>
              <a:t>George Gamow and Mário Schoenberg (1940, 1941)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15902" y="4320107"/>
            <a:ext cx="4464618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1"/>
          <a:stretch/>
        </p:blipFill>
        <p:spPr>
          <a:xfrm>
            <a:off x="6912832" y="719607"/>
            <a:ext cx="2160000" cy="32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"/>
          <a:stretch/>
        </p:blipFill>
        <p:spPr>
          <a:xfrm>
            <a:off x="4680822" y="719607"/>
            <a:ext cx="2160000" cy="32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134080" y="647597"/>
            <a:ext cx="461845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>
                <a:sym typeface="Symbol" panose="05050102010706020507" pitchFamily="18" charset="2"/>
              </a:rPr>
              <a:t> </a:t>
            </a:r>
            <a:r>
              <a:rPr lang="en-US" sz="2000" b="1"/>
              <a:t>The Possible Role of Neutrinos in Stellar</a:t>
            </a:r>
          </a:p>
          <a:p>
            <a:r>
              <a:rPr lang="en-US" sz="2000" b="1"/>
              <a:t>   Evolution</a:t>
            </a:r>
            <a:r>
              <a:rPr lang="en-US" sz="2000"/>
              <a:t>, </a:t>
            </a:r>
            <a:r>
              <a:rPr lang="en-US" sz="2000">
                <a:hlinkClick r:id="rId4"/>
              </a:rPr>
              <a:t>Phys. Rev. 58 (1940) 1117</a:t>
            </a:r>
            <a:endParaRPr lang="en-US" sz="2000"/>
          </a:p>
          <a:p>
            <a:r>
              <a:rPr lang="en-US" sz="2000"/>
              <a:t>   (1 column letter to the editor)</a:t>
            </a:r>
          </a:p>
          <a:p>
            <a:endParaRPr lang="en-US" sz="400">
              <a:sym typeface="Symbol" panose="05050102010706020507" pitchFamily="18" charset="2"/>
            </a:endParaRPr>
          </a:p>
          <a:p>
            <a:r>
              <a:rPr lang="en-US" sz="2000">
                <a:sym typeface="Symbol" panose="05050102010706020507" pitchFamily="18" charset="2"/>
              </a:rPr>
              <a:t> </a:t>
            </a:r>
            <a:r>
              <a:rPr lang="en-US" sz="2000" b="1"/>
              <a:t>Neutrino Theory of Stellar Collapse</a:t>
            </a:r>
          </a:p>
          <a:p>
            <a:r>
              <a:rPr lang="en-US" sz="2000"/>
              <a:t>   </a:t>
            </a:r>
            <a:r>
              <a:rPr lang="en-US" sz="2000">
                <a:hlinkClick r:id="rId5"/>
              </a:rPr>
              <a:t>Phys. Rev. 59 (1941) 539</a:t>
            </a:r>
            <a:endParaRPr lang="en-US" sz="2000"/>
          </a:p>
        </p:txBody>
      </p:sp>
      <p:sp>
        <p:nvSpPr>
          <p:cNvPr id="11" name="TextBox 10"/>
          <p:cNvSpPr txBox="1"/>
          <p:nvPr/>
        </p:nvSpPr>
        <p:spPr>
          <a:xfrm>
            <a:off x="4680822" y="3600007"/>
            <a:ext cx="2160000" cy="360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G.Gamow 1904–68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13132" y="3600057"/>
            <a:ext cx="2160000" cy="360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M.Schenberg 1914–90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8" y="2389485"/>
            <a:ext cx="4254814" cy="417681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08511" y="5003666"/>
            <a:ext cx="460851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3399"/>
                </a:solidFill>
              </a:rPr>
              <a:t>Introducing </a:t>
            </a:r>
            <a:r>
              <a:rPr lang="en-US" sz="2400" b="1" dirty="0" err="1">
                <a:solidFill>
                  <a:srgbClr val="C00000"/>
                </a:solidFill>
              </a:rPr>
              <a:t>urca</a:t>
            </a:r>
            <a:r>
              <a:rPr lang="en-US" sz="2400" b="1" dirty="0">
                <a:solidFill>
                  <a:srgbClr val="003399"/>
                </a:solidFill>
              </a:rPr>
              <a:t> processes</a:t>
            </a:r>
          </a:p>
          <a:p>
            <a:r>
              <a:rPr lang="en-US" sz="2000" dirty="0">
                <a:solidFill>
                  <a:srgbClr val="003399"/>
                </a:solidFill>
              </a:rPr>
              <a:t>Named after a casino in Rio de Janeiro, </a:t>
            </a:r>
          </a:p>
          <a:p>
            <a:r>
              <a:rPr lang="en-US" sz="2000" dirty="0">
                <a:solidFill>
                  <a:srgbClr val="003399"/>
                </a:solidFill>
              </a:rPr>
              <a:t>but not explained in the paper.</a:t>
            </a:r>
          </a:p>
          <a:p>
            <a:r>
              <a:rPr lang="en-US" sz="2000" dirty="0">
                <a:solidFill>
                  <a:srgbClr val="003399"/>
                </a:solidFill>
              </a:rPr>
              <a:t>(The bank always wins!)</a:t>
            </a:r>
          </a:p>
          <a:p>
            <a:r>
              <a:rPr lang="en-US" sz="2000" dirty="0">
                <a:solidFill>
                  <a:srgbClr val="003399"/>
                </a:solidFill>
              </a:rPr>
              <a:t>Sch(o)</a:t>
            </a:r>
            <a:r>
              <a:rPr lang="en-US" sz="2000" dirty="0" err="1">
                <a:solidFill>
                  <a:srgbClr val="003399"/>
                </a:solidFill>
              </a:rPr>
              <a:t>enberg</a:t>
            </a:r>
            <a:r>
              <a:rPr lang="en-US" sz="2000" dirty="0">
                <a:solidFill>
                  <a:srgbClr val="003399"/>
                </a:solidFill>
              </a:rPr>
              <a:t> was Brazilian from São Paolo</a:t>
            </a:r>
          </a:p>
        </p:txBody>
      </p:sp>
    </p:spTree>
    <p:extLst>
      <p:ext uri="{BB962C8B-B14F-4D97-AF65-F5344CB8AC3E}">
        <p14:creationId xmlns:p14="http://schemas.microsoft.com/office/powerpoint/2010/main" val="137031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Short History of Collective Neutrino Oscillations</a:t>
            </a:r>
          </a:p>
        </p:txBody>
      </p:sp>
      <p:sp>
        <p:nvSpPr>
          <p:cNvPr id="30" name="Rectangle 1027"/>
          <p:cNvSpPr>
            <a:spLocks noChangeArrowheads="1"/>
          </p:cNvSpPr>
          <p:nvPr/>
        </p:nvSpPr>
        <p:spPr bwMode="auto">
          <a:xfrm>
            <a:off x="5832682" y="3727257"/>
            <a:ext cx="2961244" cy="863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 anchorCtr="0"/>
          <a:lstStyle/>
          <a:p>
            <a:pPr algn="l"/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892" y="719607"/>
            <a:ext cx="13516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</a:rPr>
              <a:t>1992</a:t>
            </a: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Calibri" panose="020F0502020204030204" pitchFamily="34" charset="0"/>
                <a:sym typeface="Symbol" panose="05050102010706020507" pitchFamily="18" charset="2"/>
              </a:rPr>
              <a:t>–19</a:t>
            </a: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</a:rPr>
              <a:t>93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12082" y="731821"/>
            <a:ext cx="58544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Off-diagonal refraction 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(Pantaleone 1992), 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QKEs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 (Dolgov 1981, Rudzsky 1990, Sigl &amp; Raffelt 1993)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3892" y="1583727"/>
            <a:ext cx="13516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</a:rPr>
              <a:t>1993</a:t>
            </a: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Calibri" panose="020F0502020204030204" pitchFamily="34" charset="0"/>
                <a:sym typeface="Symbol" panose="05050102010706020507" pitchFamily="18" charset="2"/>
              </a:rPr>
              <a:t>–</a:t>
            </a: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sym typeface="Symbol" panose="05050102010706020507" pitchFamily="18" charset="2"/>
              </a:rPr>
              <a:t>2005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5678" y="1583727"/>
            <a:ext cx="58308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Self-induced coherence, early universe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(Samuel 1993)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Homogeneous systems evolving in time</a:t>
            </a:r>
          </a:p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But spontaneous breaking of homogeneity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3892" y="2676488"/>
            <a:ext cx="13516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</a:rPr>
              <a:t>2005</a:t>
            </a: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Calibri" panose="020F0502020204030204" pitchFamily="34" charset="0"/>
                <a:sym typeface="Symbol" panose="05050102010706020507" pitchFamily="18" charset="2"/>
              </a:rPr>
              <a:t>–</a:t>
            </a: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sym typeface="Symbol" panose="05050102010706020507" pitchFamily="18" charset="2"/>
              </a:rPr>
              <a:t>2015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33760" y="2663877"/>
            <a:ext cx="72519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Supernova neutrinos, bulb model: </a:t>
            </a:r>
            <a:r>
              <a:rPr lang="en-US" sz="2000" b="1" dirty="0">
                <a:solidFill>
                  <a:srgbClr val="C00000"/>
                </a:solidFill>
              </a:rPr>
              <a:t>static solutions evolving in space</a:t>
            </a:r>
          </a:p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(Duan, Fuller, Qian 2005, Duan, Fuller, Carlson, Qian 2006)</a:t>
            </a:r>
          </a:p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Looking for signatures (spectral splits, ...)</a:t>
            </a:r>
          </a:p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But many symmetries ... get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spontaneousy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broken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3892" y="4064017"/>
            <a:ext cx="14375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</a:rPr>
              <a:t>2015</a:t>
            </a: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Calibri" panose="020F0502020204030204" pitchFamily="34" charset="0"/>
                <a:sym typeface="Symbol" panose="05050102010706020507" pitchFamily="18" charset="2"/>
              </a:rPr>
              <a:t>–</a:t>
            </a: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sym typeface="Symbol" panose="05050102010706020507" pitchFamily="18" charset="2"/>
              </a:rPr>
              <a:t>today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7678" y="4064017"/>
            <a:ext cx="768934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C00000"/>
                </a:solidFill>
              </a:rPr>
              <a:t>Full space-time problem </a:t>
            </a: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(everything done before is wrong?)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Time-dependent solutions 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(Abbar, Duan 2015, Dasgupta, Mirizzi 2015)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Fast flavor conversion 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(Sawyer 2015) 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Dispersion relation in linear regime 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(Izaguirre, Raffelt, Tamborra 2017)</a:t>
            </a:r>
          </a:p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Similar to plasma physics 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it-IT" sz="2000">
                <a:solidFill>
                  <a:schemeClr val="tx1">
                    <a:lumMod val="75000"/>
                    <a:lumOff val="25000"/>
                  </a:schemeClr>
                </a:solidFill>
              </a:rPr>
              <a:t>Capozzi, Dasgupta, Lisi, Marrone, Mirizzi 2017)</a:t>
            </a:r>
            <a:endParaRPr 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12082" y="5680774"/>
            <a:ext cx="52688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FFC local effect? Connection to slow oscillations?</a:t>
            </a:r>
          </a:p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Leads to equilibrium, even thermalization?</a:t>
            </a:r>
          </a:p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Effective implementation in SN codes?</a:t>
            </a:r>
          </a:p>
        </p:txBody>
      </p:sp>
    </p:spTree>
    <p:extLst>
      <p:ext uri="{BB962C8B-B14F-4D97-AF65-F5344CB8AC3E}">
        <p14:creationId xmlns:p14="http://schemas.microsoft.com/office/powerpoint/2010/main" val="187907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:a16="http://schemas.microsoft.com/office/drawing/2014/main" id="{E3CB6ADB-72F1-2C07-E8E1-17E1A02368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6330004"/>
            <a:ext cx="9217025" cy="582463"/>
          </a:xfrm>
          <a:solidFill>
            <a:schemeClr val="tx1"/>
          </a:solidFill>
        </p:spPr>
        <p:txBody>
          <a:bodyPr/>
          <a:lstStyle/>
          <a:p>
            <a:r>
              <a:rPr lang="en-US" sz="2800" dirty="0"/>
              <a:t>   </a:t>
            </a:r>
            <a:endParaRPr lang="en-US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281B4A-0314-88C3-9D64-AC6BB35BC4E7}"/>
              </a:ext>
            </a:extLst>
          </p:cNvPr>
          <p:cNvSpPr txBox="1"/>
          <p:nvPr/>
        </p:nvSpPr>
        <p:spPr>
          <a:xfrm>
            <a:off x="287912" y="1536186"/>
            <a:ext cx="85039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</a:rPr>
              <a:t>A problem worthy of attack</a:t>
            </a:r>
          </a:p>
          <a:p>
            <a:r>
              <a:rPr lang="en-US" sz="4800" b="1" dirty="0">
                <a:solidFill>
                  <a:srgbClr val="FFFF00"/>
                </a:solidFill>
              </a:rPr>
              <a:t>proves its worth by fighting back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06A75B-4F6B-DE1B-0AF3-0041CB9038EA}"/>
              </a:ext>
            </a:extLst>
          </p:cNvPr>
          <p:cNvSpPr txBox="1"/>
          <p:nvPr/>
        </p:nvSpPr>
        <p:spPr>
          <a:xfrm>
            <a:off x="5246873" y="5352716"/>
            <a:ext cx="39010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>
                    <a:lumMod val="85000"/>
                  </a:schemeClr>
                </a:solidFill>
              </a:rPr>
              <a:t>Old Adage</a:t>
            </a:r>
          </a:p>
          <a:p>
            <a:r>
              <a:rPr lang="en-US" sz="2800" b="1" dirty="0">
                <a:solidFill>
                  <a:schemeClr val="bg1">
                    <a:lumMod val="85000"/>
                  </a:schemeClr>
                </a:solidFill>
              </a:rPr>
              <a:t>(Paul </a:t>
            </a:r>
            <a:r>
              <a:rPr lang="en-US" sz="2800" b="1" dirty="0" err="1">
                <a:solidFill>
                  <a:schemeClr val="bg1">
                    <a:lumMod val="85000"/>
                  </a:schemeClr>
                </a:solidFill>
              </a:rPr>
              <a:t>Erdos</a:t>
            </a:r>
            <a:r>
              <a:rPr lang="en-US" sz="2800" b="1" dirty="0">
                <a:solidFill>
                  <a:schemeClr val="bg1">
                    <a:lumMod val="85000"/>
                  </a:schemeClr>
                </a:solidFill>
              </a:rPr>
              <a:t>?, Piet Hein?)</a:t>
            </a:r>
          </a:p>
        </p:txBody>
      </p:sp>
    </p:spTree>
    <p:extLst>
      <p:ext uri="{BB962C8B-B14F-4D97-AF65-F5344CB8AC3E}">
        <p14:creationId xmlns:p14="http://schemas.microsoft.com/office/powerpoint/2010/main" val="336025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Many Open Questions ... It’s Only the Beginning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22" y="863627"/>
            <a:ext cx="8792499" cy="51258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0" name="Rectangle 1027"/>
          <p:cNvSpPr>
            <a:spLocks noChangeArrowheads="1"/>
          </p:cNvSpPr>
          <p:nvPr/>
        </p:nvSpPr>
        <p:spPr bwMode="auto">
          <a:xfrm>
            <a:off x="5832682" y="3727257"/>
            <a:ext cx="2961244" cy="863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 anchorCtr="0"/>
          <a:lstStyle/>
          <a:p>
            <a:pPr algn="l"/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93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44464" y="136675"/>
            <a:ext cx="8928668" cy="582463"/>
          </a:xfrm>
        </p:spPr>
        <p:txBody>
          <a:bodyPr/>
          <a:lstStyle/>
          <a:p>
            <a:r>
              <a:rPr lang="en-US" sz="3800" dirty="0"/>
              <a:t>Need more GGI workshops on Neutrinos </a:t>
            </a:r>
            <a:r>
              <a:rPr lang="en-US" sz="3800" dirty="0">
                <a:sym typeface="Wingdings" panose="05000000000000000000" pitchFamily="2" charset="2"/>
              </a:rPr>
              <a:t></a:t>
            </a:r>
            <a:endParaRPr lang="en-US" sz="3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3B1D65-FE0D-F014-47C6-DD1D989CB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007647"/>
            <a:ext cx="9217025" cy="512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2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Crab Nebula</a:t>
            </a:r>
          </a:p>
        </p:txBody>
      </p:sp>
      <p:pic>
        <p:nvPicPr>
          <p:cNvPr id="3" name="Picture 3" descr="C:\Users\Georg Raffelt\Desktop\cra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" y="492"/>
            <a:ext cx="9217025" cy="691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29" y="0"/>
            <a:ext cx="9215967" cy="280789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156" tIns="46078" rIns="92156" bIns="46078" anchor="ctr"/>
          <a:lstStyle>
            <a:lvl1pPr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9600" b="1">
                <a:solidFill>
                  <a:schemeClr val="bg1"/>
                </a:solidFill>
                <a:latin typeface="+mn-lt"/>
              </a:rPr>
              <a:t> </a:t>
            </a:r>
            <a:r>
              <a:rPr lang="en-US" sz="8000" b="1">
                <a:solidFill>
                  <a:schemeClr val="bg1"/>
                </a:solidFill>
                <a:latin typeface="+mn-lt"/>
              </a:rPr>
              <a:t>Thanks</a:t>
            </a:r>
          </a:p>
          <a:p>
            <a:pPr algn="ctr"/>
            <a:r>
              <a:rPr lang="en-US" sz="2800" b="1">
                <a:solidFill>
                  <a:schemeClr val="bg1"/>
                </a:solidFill>
                <a:latin typeface="+mn-lt"/>
              </a:rPr>
              <a:t>especially to the     </a:t>
            </a:r>
          </a:p>
          <a:p>
            <a:pPr algn="ctr"/>
            <a:r>
              <a:rPr lang="en-US" sz="6600" b="1">
                <a:solidFill>
                  <a:schemeClr val="bg1"/>
                </a:solidFill>
                <a:latin typeface="+mn-lt"/>
              </a:rPr>
              <a:t>                      </a:t>
            </a:r>
            <a:r>
              <a:rPr lang="en-US" sz="8000" b="1">
                <a:solidFill>
                  <a:schemeClr val="bg1"/>
                </a:solidFill>
                <a:latin typeface="+mn-lt"/>
              </a:rPr>
              <a:t>Organizers!</a:t>
            </a:r>
            <a:endParaRPr lang="en-US" sz="6600" b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7941"/>
            <a:ext cx="9217025" cy="433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0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End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-1" y="-1"/>
            <a:ext cx="9217025" cy="69119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44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Grand Unified Neutrino Spectrum (GUNS) at Earth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92" y="1177591"/>
            <a:ext cx="8920595" cy="5302816"/>
          </a:xfrm>
          <a:prstGeom prst="rect">
            <a:avLst/>
          </a:prstGeom>
        </p:spPr>
      </p:pic>
      <p:sp>
        <p:nvSpPr>
          <p:cNvPr id="4" name="TextBox 3">
            <a:hlinkClick r:id="rId4"/>
          </p:cNvPr>
          <p:cNvSpPr txBox="1"/>
          <p:nvPr/>
        </p:nvSpPr>
        <p:spPr>
          <a:xfrm>
            <a:off x="-1" y="719607"/>
            <a:ext cx="9217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Vitagliano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Tamborra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&amp; Raffelt, arXiv:1910.11878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8062" y="4608147"/>
            <a:ext cx="38165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You can design your own version with data and/or Mathematica notebook attached to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arXiv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paper</a:t>
            </a:r>
          </a:p>
        </p:txBody>
      </p:sp>
    </p:spTree>
    <p:extLst>
      <p:ext uri="{BB962C8B-B14F-4D97-AF65-F5344CB8AC3E}">
        <p14:creationId xmlns:p14="http://schemas.microsoft.com/office/powerpoint/2010/main" val="322809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Neutrino Fog for WIMP Dark Matter Detection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6951702" y="2591867"/>
            <a:ext cx="16452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1 event/(kg d)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6772326" y="2970967"/>
            <a:ext cx="18246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6951702" y="3600007"/>
            <a:ext cx="1761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1 event/(ton d)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6772326" y="3979107"/>
            <a:ext cx="18246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6951702" y="4539715"/>
            <a:ext cx="1761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1 event/(ton y)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6772326" y="4918815"/>
            <a:ext cx="18246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46" y="1007646"/>
            <a:ext cx="6192860" cy="534824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96260" y="851228"/>
            <a:ext cx="5184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/>
              <a:t>Ciaran O’Hare, </a:t>
            </a:r>
            <a:r>
              <a:rPr lang="en-US" sz="1600">
                <a:hlinkClick r:id="rId3"/>
              </a:rPr>
              <a:t>arXiv:2109.03116</a:t>
            </a:r>
            <a:endParaRPr lang="en-US" sz="2000"/>
          </a:p>
        </p:txBody>
      </p:sp>
      <p:sp>
        <p:nvSpPr>
          <p:cNvPr id="28" name="TextBox 27"/>
          <p:cNvSpPr txBox="1"/>
          <p:nvPr/>
        </p:nvSpPr>
        <p:spPr>
          <a:xfrm>
            <a:off x="1661418" y="4104077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2">
                    <a:lumMod val="50000"/>
                  </a:schemeClr>
                </a:solidFill>
              </a:rPr>
              <a:t>Solar Nus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464492" y="5256237"/>
            <a:ext cx="20026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2">
                    <a:lumMod val="50000"/>
                  </a:schemeClr>
                </a:solidFill>
              </a:rPr>
              <a:t>Atmospheric Nus</a:t>
            </a:r>
          </a:p>
        </p:txBody>
      </p:sp>
      <p:sp>
        <p:nvSpPr>
          <p:cNvPr id="32" name="Up Ribbon 31"/>
          <p:cNvSpPr/>
          <p:nvPr/>
        </p:nvSpPr>
        <p:spPr>
          <a:xfrm>
            <a:off x="144463" y="71517"/>
            <a:ext cx="8928100" cy="1960062"/>
          </a:xfrm>
          <a:prstGeom prst="ribbon2">
            <a:avLst>
              <a:gd name="adj1" fmla="val 13606"/>
              <a:gd name="adj2" fmla="val 72227"/>
            </a:avLst>
          </a:prstGeom>
          <a:solidFill>
            <a:schemeClr val="accent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Yesterday’s sensation</a:t>
            </a:r>
          </a:p>
          <a:p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today’s calibration  </a:t>
            </a:r>
            <a:r>
              <a:rPr 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en-US" sz="24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R.Feynman</a:t>
            </a:r>
            <a:endParaRPr lang="en-US" sz="2800" b="1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 and tomorrow’s background  </a:t>
            </a:r>
            <a:r>
              <a:rPr 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en-US" sz="24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V.Telegdi</a:t>
            </a:r>
            <a:r>
              <a:rPr 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466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93E415-C33B-FB3C-598D-C1D9251DD9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" y="575666"/>
            <a:ext cx="9217025" cy="576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72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Supernova 1987A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" y="492"/>
            <a:ext cx="9217025" cy="69119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-128" y="-493"/>
            <a:ext cx="4608513" cy="6911975"/>
            <a:chOff x="4608512" y="-493"/>
            <a:chExt cx="4608513" cy="6911975"/>
          </a:xfrm>
        </p:grpSpPr>
        <p:pic>
          <p:nvPicPr>
            <p:cNvPr id="24" name="Picture 13" descr="C:\Users\Georg Raffelt\Desktop\sn.jpg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8512" y="-493"/>
              <a:ext cx="4608513" cy="6911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4752656" y="143527"/>
              <a:ext cx="4320476" cy="1296180"/>
            </a:xfrm>
            <a:prstGeom prst="rect">
              <a:avLst/>
            </a:prstGeom>
            <a:noFill/>
            <a:effectLst/>
          </p:spPr>
          <p:txBody>
            <a:bodyPr wrap="none" rtlCol="0">
              <a:noAutofit/>
            </a:bodyPr>
            <a:lstStyle/>
            <a:p>
              <a:r>
                <a:rPr lang="en-US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Supernova 1987A</a:t>
              </a:r>
            </a:p>
            <a:p>
              <a:r>
                <a:rPr 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23 February 1987</a:t>
              </a:r>
            </a:p>
            <a:p>
              <a:endPara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532" y="287547"/>
            <a:ext cx="4320031" cy="638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76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-1"/>
            <a:ext cx="9217024" cy="6911975"/>
          </a:xfrm>
          <a:solidFill>
            <a:schemeClr val="tx1"/>
          </a:solidFill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East Rand Neutrino Plaque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882" y="186303"/>
            <a:ext cx="5328000" cy="64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72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92" y="615665"/>
            <a:ext cx="5760800" cy="37666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Chlorine Solar Neutrino Experiment (Homestake)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3892" y="4079018"/>
            <a:ext cx="17828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hlinkClick r:id="rId3"/>
              </a:rPr>
              <a:t>ApJ 496 (1998) 505</a:t>
            </a:r>
            <a:endParaRPr lang="en-US" sz="1600"/>
          </a:p>
        </p:txBody>
      </p:sp>
      <p:pic>
        <p:nvPicPr>
          <p:cNvPr id="14" name="Picture 3" descr="C:\Users\Georg Raffelt\Desktop\davi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122" y="3345514"/>
            <a:ext cx="3024000" cy="320690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977122" y="5778420"/>
            <a:ext cx="3024000" cy="77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530" tIns="48765" rIns="97530" bIns="48765" anchor="ctr"/>
          <a:lstStyle>
            <a:lvl1pPr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7363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7472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63675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51038" algn="l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4082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654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3226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79838" defTabSz="9747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n-US" sz="2000" b="1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600 tons of</a:t>
            </a:r>
          </a:p>
          <a:p>
            <a:pPr algn="r"/>
            <a:r>
              <a:rPr lang="en-GB" sz="2000" b="1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Perchloroethylene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66862" y="2766692"/>
            <a:ext cx="4792852" cy="147330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198194" y="2673925"/>
            <a:ext cx="1888568" cy="35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Average Rate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5760672" y="2848089"/>
            <a:ext cx="48776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222877" y="863627"/>
            <a:ext cx="151208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>
                <a:solidFill>
                  <a:srgbClr val="C00000"/>
                </a:solidFill>
              </a:rPr>
              <a:t>Theoretical</a:t>
            </a:r>
          </a:p>
          <a:p>
            <a:pPr>
              <a:lnSpc>
                <a:spcPts val="2000"/>
              </a:lnSpc>
            </a:pPr>
            <a:r>
              <a:rPr lang="en-US" sz="2000">
                <a:solidFill>
                  <a:srgbClr val="C00000"/>
                </a:solidFill>
              </a:rPr>
              <a:t>Expectation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6005244" y="647597"/>
            <a:ext cx="0" cy="970066"/>
          </a:xfrm>
          <a:prstGeom prst="straightConnector1">
            <a:avLst/>
          </a:prstGeom>
          <a:ln w="57150">
            <a:solidFill>
              <a:srgbClr val="C0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148029" y="5616287"/>
                <a:ext cx="337117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Inverse beta decay of chlorine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𝜈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Pre>
                        <m:sPrePr>
                          <m:ctrlPr>
                            <a:rPr lang="en-DE" sz="200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37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Cl</m:t>
                          </m:r>
                        </m:e>
                      </m:sPre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en-DE" sz="20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sz="20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37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Ar</m:t>
                          </m:r>
                        </m:e>
                      </m:sPre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 sz="200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Extraction of argon atoms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029" y="5616287"/>
                <a:ext cx="3371179" cy="1015663"/>
              </a:xfrm>
              <a:prstGeom prst="rect">
                <a:avLst/>
              </a:prstGeom>
              <a:blipFill>
                <a:blip r:embed="rId5"/>
                <a:stretch>
                  <a:fillRect l="-1808" t="-2994" r="-1447" b="-9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Straight Arrow Connector 23"/>
          <p:cNvCxnSpPr/>
          <p:nvPr/>
        </p:nvCxnSpPr>
        <p:spPr>
          <a:xfrm rot="5400000" flipH="1">
            <a:off x="3644531" y="3987908"/>
            <a:ext cx="487762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605" y="4320107"/>
            <a:ext cx="880490" cy="88049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383562" y="4908887"/>
            <a:ext cx="1005403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SN1987A</a:t>
            </a:r>
          </a:p>
        </p:txBody>
      </p:sp>
    </p:spTree>
    <p:extLst>
      <p:ext uri="{BB962C8B-B14F-4D97-AF65-F5344CB8AC3E}">
        <p14:creationId xmlns:p14="http://schemas.microsoft.com/office/powerpoint/2010/main" val="424597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GQUALITY" val="95"/>
  <p:tag name="BASENAME" val="a"/>
  <p:tag name="SAVETOFOLDER" val="C:\Users\Georg Raffelt\Desktop\"/>
  <p:tag name="IMAGEWIDTH" val="200"/>
  <p:tag name="IMAGEHEIGHT" val="150"/>
  <p:tag name="EXPORTRANGE" val="SlideRange"/>
  <p:tag name="EXPORTSLIDERANGE" val="1"/>
  <p:tag name="SIZEBY" val="PIXELS"/>
  <p:tag name="EXPORTAS" val="PNG"/>
  <p:tag name="NUMBERFORMAT" val="000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1610</Words>
  <Application>Microsoft Office PowerPoint</Application>
  <PresentationFormat>Custom</PresentationFormat>
  <Paragraphs>325</Paragraphs>
  <Slides>35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7" baseType="lpstr">
      <vt:lpstr>AdvOTf9433e2d</vt:lpstr>
      <vt:lpstr>AdvOTfe309fd3</vt:lpstr>
      <vt:lpstr>Arial</vt:lpstr>
      <vt:lpstr>Arial Unicode MS</vt:lpstr>
      <vt:lpstr>Calibri</vt:lpstr>
      <vt:lpstr>Calibri Light</vt:lpstr>
      <vt:lpstr>Cambria Math</vt:lpstr>
      <vt:lpstr>Symbol</vt:lpstr>
      <vt:lpstr>Trebuchet MS</vt:lpstr>
      <vt:lpstr>Wingdings</vt:lpstr>
      <vt:lpstr>Office Theme</vt:lpstr>
      <vt:lpstr>Custom Design</vt:lpstr>
      <vt:lpstr>Crab Nebula</vt:lpstr>
      <vt:lpstr>Crab Nebula – Remnant of SN 1054</vt:lpstr>
      <vt:lpstr>George Gamow and Mário Schoenberg (1940, 1941)</vt:lpstr>
      <vt:lpstr>Grand Unified Neutrino Spectrum (GUNS) at Earth</vt:lpstr>
      <vt:lpstr>Neutrino Fog for WIMP Dark Matter Detection</vt:lpstr>
      <vt:lpstr>PowerPoint Presentation</vt:lpstr>
      <vt:lpstr>Supernova 1987A</vt:lpstr>
      <vt:lpstr>East Rand Neutrino Plaque</vt:lpstr>
      <vt:lpstr>Chlorine Solar Neutrino Experiment (Homestake)</vt:lpstr>
      <vt:lpstr>Mikheev-Smirnov-Wolfenstein (MSW) effect</vt:lpstr>
      <vt:lpstr>Solar Neutrino Spectroscopy with Borexino</vt:lpstr>
      <vt:lpstr>CENNS</vt:lpstr>
      <vt:lpstr>Delayed (Neutrino-Driven) Explosion</vt:lpstr>
      <vt:lpstr>Livermore Fluxes and Spectra</vt:lpstr>
      <vt:lpstr>Three Phases of Neutrino Emission</vt:lpstr>
      <vt:lpstr>Opportunities with the Next Galactic Supernova</vt:lpstr>
      <vt:lpstr>Neutrinos in the Precision Era</vt:lpstr>
      <vt:lpstr>SASI Detection Perspectives</vt:lpstr>
      <vt:lpstr>Do Neutrinos Gravitate?</vt:lpstr>
      <vt:lpstr>GW vs Gamma-Ray Shapiro Time Delay</vt:lpstr>
      <vt:lpstr>Continuing Interest in SN 1987A Neutrinos</vt:lpstr>
      <vt:lpstr>Second &amp; Third Particle Generations in SN Physics</vt:lpstr>
      <vt:lpstr>Impact of New Particles</vt:lpstr>
      <vt:lpstr>Supernova 1987A Energy-Loss Argument</vt:lpstr>
      <vt:lpstr>Axion Emission from a Nuclear Medium</vt:lpstr>
      <vt:lpstr>Astrophysical Axion Bounds</vt:lpstr>
      <vt:lpstr>Where is the Neutron Star of SN 1987A?</vt:lpstr>
      <vt:lpstr>SN 1987A Signal Duration Too Long?</vt:lpstr>
      <vt:lpstr>Flavor Conversion in Core-Collapse Supernovae</vt:lpstr>
      <vt:lpstr>Short History of Collective Neutrino Oscillations</vt:lpstr>
      <vt:lpstr>   </vt:lpstr>
      <vt:lpstr>Many Open Questions ... It’s Only the Beginning</vt:lpstr>
      <vt:lpstr>Need more GGI workshops on Neutrinos </vt:lpstr>
      <vt:lpstr>Crab Nebula</vt:lpstr>
      <vt:lpstr>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White Dwarfs Need Axion Cooling?</dc:title>
  <dc:creator>Georg</dc:creator>
  <cp:lastModifiedBy>Georg Raffelt</cp:lastModifiedBy>
  <cp:revision>1100</cp:revision>
  <cp:lastPrinted>2011-04-10T14:40:34Z</cp:lastPrinted>
  <dcterms:created xsi:type="dcterms:W3CDTF">2006-08-16T00:00:00Z</dcterms:created>
  <dcterms:modified xsi:type="dcterms:W3CDTF">2024-07-18T15:21:30Z</dcterms:modified>
</cp:coreProperties>
</file>