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81" r:id="rId1"/>
  </p:sldMasterIdLst>
  <p:notesMasterIdLst>
    <p:notesMasterId r:id="rId41"/>
  </p:notesMasterIdLst>
  <p:handoutMasterIdLst>
    <p:handoutMasterId r:id="rId42"/>
  </p:handoutMasterIdLst>
  <p:sldIdLst>
    <p:sldId id="768" r:id="rId2"/>
    <p:sldId id="724" r:id="rId3"/>
    <p:sldId id="990" r:id="rId4"/>
    <p:sldId id="712" r:id="rId5"/>
    <p:sldId id="723" r:id="rId6"/>
    <p:sldId id="1022" r:id="rId7"/>
    <p:sldId id="1009" r:id="rId8"/>
    <p:sldId id="1023" r:id="rId9"/>
    <p:sldId id="989" r:id="rId10"/>
    <p:sldId id="993" r:id="rId11"/>
    <p:sldId id="994" r:id="rId12"/>
    <p:sldId id="995" r:id="rId13"/>
    <p:sldId id="996" r:id="rId14"/>
    <p:sldId id="1012" r:id="rId15"/>
    <p:sldId id="1010" r:id="rId16"/>
    <p:sldId id="998" r:id="rId17"/>
    <p:sldId id="1001" r:id="rId18"/>
    <p:sldId id="1003" r:id="rId19"/>
    <p:sldId id="1011" r:id="rId20"/>
    <p:sldId id="1005" r:id="rId21"/>
    <p:sldId id="1007" r:id="rId22"/>
    <p:sldId id="1008" r:id="rId23"/>
    <p:sldId id="1013" r:id="rId24"/>
    <p:sldId id="1014" r:id="rId25"/>
    <p:sldId id="1025" r:id="rId26"/>
    <p:sldId id="1017" r:id="rId27"/>
    <p:sldId id="1018" r:id="rId28"/>
    <p:sldId id="1019" r:id="rId29"/>
    <p:sldId id="1020" r:id="rId30"/>
    <p:sldId id="1021" r:id="rId31"/>
    <p:sldId id="1015" r:id="rId32"/>
    <p:sldId id="1024" r:id="rId33"/>
    <p:sldId id="988" r:id="rId34"/>
    <p:sldId id="992" r:id="rId35"/>
    <p:sldId id="999" r:id="rId36"/>
    <p:sldId id="1000" r:id="rId37"/>
    <p:sldId id="1002" r:id="rId38"/>
    <p:sldId id="1004" r:id="rId39"/>
    <p:sldId id="1006" r:id="rId40"/>
  </p:sldIdLst>
  <p:sldSz cx="12192000" cy="6858000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Wilke" initials="W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71" autoAdjust="0"/>
    <p:restoredTop sz="83471" autoAdjust="0"/>
  </p:normalViewPr>
  <p:slideViewPr>
    <p:cSldViewPr>
      <p:cViewPr varScale="1">
        <p:scale>
          <a:sx n="104" d="100"/>
          <a:sy n="104" d="100"/>
        </p:scale>
        <p:origin x="880" y="2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734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>
      <p:cViewPr varScale="1">
        <p:scale>
          <a:sx n="137" d="100"/>
          <a:sy n="137" d="100"/>
        </p:scale>
        <p:origin x="1622" y="91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400" cy="496413"/>
          </a:xfrm>
          <a:prstGeom prst="rect">
            <a:avLst/>
          </a:prstGeom>
        </p:spPr>
        <p:txBody>
          <a:bodyPr vert="horz" lIns="91718" tIns="45859" rIns="91718" bIns="45859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413"/>
          </a:xfrm>
          <a:prstGeom prst="rect">
            <a:avLst/>
          </a:prstGeom>
        </p:spPr>
        <p:txBody>
          <a:bodyPr vert="horz" lIns="91718" tIns="45859" rIns="91718" bIns="45859" rtlCol="0"/>
          <a:lstStyle>
            <a:lvl1pPr algn="r">
              <a:defRPr sz="1200"/>
            </a:lvl1pPr>
          </a:lstStyle>
          <a:p>
            <a:fld id="{E9CCA479-EB8F-4BFC-A9AA-4AAFD2ADB582}" type="datetimeFigureOut">
              <a:rPr lang="nl-NL" smtClean="0"/>
              <a:pPr/>
              <a:t>16-03-2026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30218"/>
            <a:ext cx="2946400" cy="496413"/>
          </a:xfrm>
          <a:prstGeom prst="rect">
            <a:avLst/>
          </a:prstGeom>
        </p:spPr>
        <p:txBody>
          <a:bodyPr vert="horz" lIns="91718" tIns="45859" rIns="91718" bIns="45859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30218"/>
            <a:ext cx="2946400" cy="496413"/>
          </a:xfrm>
          <a:prstGeom prst="rect">
            <a:avLst/>
          </a:prstGeom>
        </p:spPr>
        <p:txBody>
          <a:bodyPr vert="horz" lIns="91718" tIns="45859" rIns="91718" bIns="45859" rtlCol="0" anchor="b"/>
          <a:lstStyle>
            <a:lvl1pPr algn="r">
              <a:defRPr sz="1200"/>
            </a:lvl1pPr>
          </a:lstStyle>
          <a:p>
            <a:fld id="{6831870B-7C67-4FC4-BEF5-2ACD4DF981DD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674115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3"/>
          </a:xfrm>
          <a:prstGeom prst="rect">
            <a:avLst/>
          </a:prstGeom>
        </p:spPr>
        <p:txBody>
          <a:bodyPr vert="horz" lIns="91718" tIns="45859" rIns="91718" bIns="45859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3"/>
          </a:xfrm>
          <a:prstGeom prst="rect">
            <a:avLst/>
          </a:prstGeom>
        </p:spPr>
        <p:txBody>
          <a:bodyPr vert="horz" lIns="91718" tIns="45859" rIns="91718" bIns="45859" rtlCol="0"/>
          <a:lstStyle>
            <a:lvl1pPr algn="r">
              <a:defRPr sz="1200"/>
            </a:lvl1pPr>
          </a:lstStyle>
          <a:p>
            <a:fld id="{A70ED500-B3E1-471C-A9B2-CD8A511BE04B}" type="datetimeFigureOut">
              <a:rPr lang="nl-NL" smtClean="0"/>
              <a:pPr/>
              <a:t>16-03-2026</a:t>
            </a:fld>
            <a:endParaRPr lang="nl-N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18" tIns="45859" rIns="91718" bIns="45859" rtlCol="0" anchor="ctr"/>
          <a:lstStyle/>
          <a:p>
            <a:endParaRPr lang="nl-N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2"/>
          </a:xfrm>
          <a:prstGeom prst="rect">
            <a:avLst/>
          </a:prstGeom>
        </p:spPr>
        <p:txBody>
          <a:bodyPr vert="horz" lIns="91718" tIns="45859" rIns="91718" bIns="4585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3"/>
          </a:xfrm>
          <a:prstGeom prst="rect">
            <a:avLst/>
          </a:prstGeom>
        </p:spPr>
        <p:txBody>
          <a:bodyPr vert="horz" lIns="91718" tIns="45859" rIns="91718" bIns="45859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3"/>
          </a:xfrm>
          <a:prstGeom prst="rect">
            <a:avLst/>
          </a:prstGeom>
        </p:spPr>
        <p:txBody>
          <a:bodyPr vert="horz" lIns="91718" tIns="45859" rIns="91718" bIns="45859" rtlCol="0" anchor="b"/>
          <a:lstStyle>
            <a:lvl1pPr algn="r">
              <a:defRPr sz="1200"/>
            </a:lvl1pPr>
          </a:lstStyle>
          <a:p>
            <a:fld id="{20A93C87-F0F0-4BC6-BDC5-2C6B968D78CF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629481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F51CB9-40E5-2F2C-4A86-A31D39F3FD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70B9FF-2C56-96AA-AF06-50BB025AF5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26740D-B2B6-0DB5-66C4-8F6E09D45B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F417F5-CCC2-A34B-1B45-4D6C38863F9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783195-29C5-4042-A450-98C8D476F76F}" type="slidenum">
              <a:rPr lang="nl-NL" smtClean="0"/>
              <a:pPr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376332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028378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D9C534-7433-3D33-7013-9F95F173C2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179899F-3320-7845-DF96-9B50DC6EF4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9732A9-3D81-7DA9-ED2F-21EA1C48F8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725055-6728-45A3-0912-16772AC029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15677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024313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1785AF-D157-E2FC-EABD-A8A5CAC6D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D28DB2-B3CB-6538-45E6-38AF427FEF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6186D4-D800-2A98-A91A-2941C9F0E3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4E6A5A-CF1E-BF62-4E9B-CCB4648072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63295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38631D-E211-8FBC-7974-C5D995ADA2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7A85E0-18C0-61D2-7DA6-C8EB2E7354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AEB200-649F-6796-6A15-97C538A11F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C6C68A-8606-6D65-3299-2331908D68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425900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BEF3DA-03C9-D86A-6069-CF8C691538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A7E17F-3ADC-2A11-A374-8FA01BA81A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D939F5-403C-29E7-806B-00A7265BDC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20775C-9501-1A85-962D-51E7DDF0FD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414653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590F5F-3BAA-ADFE-95B3-CFE11B47D1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A6CEB1-2E18-7ED4-A98E-ED1C5BAA1D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FC5DF4-EB95-9357-C84D-AFBA2B66B3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FE198C-1149-A96A-C9FC-1ABCEBDFC0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574947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5AE822-E2EC-BEBF-2CEC-884B8BE149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609CD9-C3A0-5F26-FA2A-EA47040AE8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FCCB42-7C69-C05F-4935-44789A808F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A77950-1975-6959-4E7E-1CC69A822F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382785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52610E-E0A2-FC0C-5887-B69DF826B9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B63A49-9B25-33A4-7A97-705A39C3B0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3B3F4B-26E3-E6CA-4E44-9A904FA1B8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94FF73-9E17-ADB5-154E-0B57093AD3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709519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BD38D4-0666-14EC-2C33-1B4C9DB9FF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9A5B70-E0D7-D898-0FB2-F56ACFBDBD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678735-2072-C83E-9803-F0674AF330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85D493-A107-872D-A416-25B775258B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412522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001693-7793-1D49-F555-5957BD40FC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20794A-A750-852B-39B0-B166553913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561DD8-85D1-4C8F-81DB-66272D7791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At LO, HQ interacts via 2-&gt;2,  dominant contribution from t-channel gluon exchange regulated by m_D^2 \sim g^2 T^2. Scale separation of hard modes of order T and soft modes of order </a:t>
            </a:r>
            <a:r>
              <a:rPr lang="en-US" dirty="0" err="1"/>
              <a:t>gT</a:t>
            </a:r>
            <a:r>
              <a:rPr lang="en-US" dirty="0"/>
              <a:t> leads to logarithms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5DA0F9-0472-8003-0E81-6D5B3AC58B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981981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2855E2-3EC4-FF23-9CD2-F8A14065B4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0AC00A-39F1-0D83-4C1A-795380A32C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05992E-5646-45F1-87B5-8E0B581E52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829202-517C-F328-E70A-5E182C197E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616084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F3AF93-3DFA-75E2-815D-5B406E87DE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683212-7D8A-EA28-B201-07BA4AF45F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3EDAFA-6099-C85D-C96B-4473048737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90987-B614-76B6-DC7E-DE88F0ACD2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614510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51C968-DE49-B8DE-7692-EF618902FF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1762445-245C-04CF-E835-E272E36EA7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D976D0-31BF-3F93-37D1-489EFC462F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56C45B-ED96-CA5A-A2BA-F8362C5DB0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263976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4FB3A-A9AD-E078-ED51-0D702E3F56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05C223-D432-5DBC-6EB5-B463A90858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7C5585-652A-CB03-56BB-716D9794ED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08093B-AF92-28D6-5694-96C2130DE2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737099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858592-15A0-93B8-791D-6E0A9F2ED0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8CE607-F334-F75F-94B3-83DD475635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F8BA8A-E38A-7E65-7C55-415DB54293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D23F87-4916-8D83-D123-18118075C0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230809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D93655-00AD-8763-116A-050E6F454A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F01E67-DB32-FE99-CAEF-A66E5321D8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425A15-509E-40B4-B182-0867083F9A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D402DF-81F3-2476-9BBE-1559F40325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976993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35049A-949B-88DE-99F2-946849BA98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81BDA3-C021-50B6-CDBC-BF07FE9241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780E38-4F47-C46F-8CE2-B459F8D062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BC1E04-F938-21B7-10C4-8FDCC15AD9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20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030792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95B45E-F9BD-0B7D-BE94-798DDD32B5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197306-A44E-8609-74D6-6F5BDB25F5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01055B-91CE-F1A6-83DC-B5E4281B2B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82856F-FE64-A03D-A332-3FF7463B6C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461618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8C0526-62DE-B0D2-C96B-7B33DA604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5511A8-4255-355D-E2CB-DB931C1F8B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49664BF-DD12-D835-E4EF-0F8CA19BBC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885E34-E312-9DFC-C882-6DBA1410B0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22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055462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B480F8-BE81-C95C-B63B-A053D59BFB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4F5B1F-CEE2-4668-5C8B-F19F2B8B99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017D18-0579-6823-D944-99071B1399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F92ED7-7209-E113-C077-28F2F96C8D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23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09596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5CE8E9-AFC4-995C-F3D8-0785828258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F57338-2786-B350-0E83-79794E69BB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A0E9FD-2301-2762-624E-DA7B92396D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66A2E-7E24-1769-8364-53906F3B63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24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232683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CCA6DE-7669-23E1-25F5-9CC5E25972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EFA195-3656-FB5D-C0FF-3C38E0F473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5811D0-7C12-AC32-857E-CAB6572AA4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A7EFDD-78AD-92EE-8C71-DAB78922C9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25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4577917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A638E2-D582-F7E6-8F5A-4B39A70E99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A7CFD6-35AC-8E68-E2B3-C83F654CD0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15D420-D4FC-C84D-700B-2CE0D0CD92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F1822C-7192-3D7D-5CF4-68E2C8671F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26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7748241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CC8204-70CF-326F-4125-D0AB79F590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16F4F5-C1CE-F549-9E0A-62D6612F7D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787567-C964-B4E0-29ED-C88389E0DB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B5A930-CB66-261F-B078-5B5956C06E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27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2309550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9EBC32-7FCE-E252-1E19-801139A81A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B21343-F971-116A-198D-09BA8B143D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3D2DC1-109C-89D5-C609-3E315BCC99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0262E0-3755-C7E0-8A51-6DAC5616ED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28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7854441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2A6D14-9F7E-AA9F-3EA4-34F6331BF1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9C7627E-D8D6-EA82-9AEE-3E1A86DAEA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3DB74F-7BB2-ED03-E483-F3BBDE0895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B3F477-5DF4-755A-6F29-B8E7C91833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29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2310904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2D5858-F8B5-DF7B-E3F7-EF439B9B19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6200AA3-A708-4570-AA40-2F034E106B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4E01A3-EFB3-DB8E-A678-DFD3579354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6F3909-71FF-9185-CF6E-E2CF64F7F1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30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9966530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33285A-D0C1-504B-2E9E-03284D70D1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403775-DBFF-43F0-68EB-22F148A53E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B5B683-EA0A-AA44-44D9-5DA302092D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296876-89EF-B1D2-A432-A6A745212C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31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3406647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D8356D-978E-9F0C-D3F8-1914B172A9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9AA4E0E-D3B7-0656-978A-E54EE32076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FB0212-5422-23B6-89B7-01531F3C88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BE4243-DCCB-DE19-F931-574F81E1C79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32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5550362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33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2692027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CF3551-A0A2-6303-B2C7-5EF209DFEE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0DF3CA-F912-2C65-B321-2D0DB669E4B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6DD404-357D-37BC-0E39-8BCD26486D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903B72-9457-0CFF-A0AB-00555CBCDE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34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3302115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7DF6D-1036-FF0F-959C-2741CC72D1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5F32C7-3C64-FC96-FFD6-04BABA9236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B680DB-4C6A-6E4F-F8D3-25B40746AA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B4CE09-68E6-17D6-6ED9-02C77A6F5A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35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4404397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25AE2D-4543-6A4E-021A-CDDCE6EF23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C9DBB8-A4CF-F1D7-64EC-F3C326324D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608B26-918C-95A7-BA4F-EAC541A8D4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355D03-0ED2-12F5-B18F-15A715BF0B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36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261198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D17E56-42D6-4705-BC7C-530350B679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AC091A-F694-D3EC-3A24-F3E6ED4050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5B738F-AAFE-EC7B-1E78-A41BF76A1B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3B4886-E55C-3FDA-6D39-81B56D7A4B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37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6164148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35DEC2-753E-5FCD-0EEC-735D52C5B4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B73308D-21C2-253C-D56D-EFC38CB035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0C7799-0B1A-8842-1784-EEC312C3AA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20BE8A-B497-DF71-3D2B-04A113366D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38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3160693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07335F-A74E-A1EC-A5A9-18CE8DE23B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19FF29-11CB-70ED-2B48-ECAAA05227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853518-5ECA-9AA1-1AE5-B54218D00F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9F983E-99F0-80D4-8A51-B03102CE43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A93C87-F0F0-4BC6-BDC5-2C6B968D78CF}" type="slidenum">
              <a:rPr lang="nl-NL" smtClean="0"/>
              <a:pPr/>
              <a:t>39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90580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40433-150C-447F-9FFC-AF24AA8E2DE9}" type="datetime1">
              <a:rPr lang="nl-NL" smtClean="0"/>
              <a:pPr/>
              <a:t>16-03-2026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58DBF-7C61-4997-9886-539CDC07A380}" type="slidenum">
              <a:rPr lang="nl-NL" smtClean="0"/>
              <a:pPr/>
              <a:t>‹#›</a:t>
            </a:fld>
            <a:endParaRPr lang="nl-N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394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B749A-1546-454C-BB68-60CBF38B78B2}" type="datetime1">
              <a:rPr lang="nl-NL" smtClean="0"/>
              <a:pPr/>
              <a:t>16-03-2026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58DBF-7C61-4997-9886-539CDC07A38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31414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B326-F20E-4FB1-AB68-E3C700D0A079}" type="datetime1">
              <a:rPr lang="nl-NL" smtClean="0"/>
              <a:pPr/>
              <a:t>16-03-2026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58DBF-7C61-4997-9886-539CDC07A380}" type="slidenum">
              <a:rPr lang="nl-NL" smtClean="0"/>
              <a:pPr/>
              <a:t>‹#›</a:t>
            </a:fld>
            <a:endParaRPr lang="nl-N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9719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57776-E099-4984-8B60-76848BAB2E26}" type="datetime1">
              <a:rPr lang="nl-NL" smtClean="0"/>
              <a:pPr/>
              <a:t>16-03-2026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58DBF-7C61-4997-9886-539CDC07A38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10875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10B8A-84FA-41C6-8A41-CD6B6025AECB}" type="datetime1">
              <a:rPr lang="nl-NL" smtClean="0"/>
              <a:pPr/>
              <a:t>16-03-2026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58DBF-7C61-4997-9886-539CDC07A38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21346715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5CF1D-D203-42D2-9024-C11945ED8C09}" type="datetime1">
              <a:rPr lang="nl-NL" smtClean="0"/>
              <a:pPr/>
              <a:t>16-03-2026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58DBF-7C61-4997-9886-539CDC07A38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40965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CH"/>
          </a:p>
        </p:txBody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C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74D4-ADBC-4B47-A8A5-0D08DA2649AF}" type="datetime1">
              <a:rPr lang="nl-NL" smtClean="0"/>
              <a:pPr/>
              <a:t>16-03-2026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58DBF-7C61-4997-9886-539CDC07A38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11122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CA5D93F-3442-4693-93B6-87F31361A5E8}" type="datetime1">
              <a:rPr lang="nl-NL" smtClean="0"/>
              <a:pPr/>
              <a:t>16-03-2026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1A58DBF-7C61-4997-9886-539CDC07A38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51658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96A3B-B161-406A-8D19-8D7F6B6D71CB}" type="datetime1">
              <a:rPr lang="nl-NL" smtClean="0"/>
              <a:pPr/>
              <a:t>16-03-2026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58DBF-7C61-4997-9886-539CDC07A38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64576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DAC46-674D-4E4A-A028-7F0C6C230921}" type="datetime1">
              <a:rPr lang="nl-NL" smtClean="0"/>
              <a:pPr/>
              <a:t>16-03-2026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58DBF-7C61-4997-9886-539CDC07A38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88122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69564-2026-4974-AD2F-20BD4F973867}" type="datetime1">
              <a:rPr lang="nl-NL" smtClean="0"/>
              <a:pPr/>
              <a:t>16-03-2026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58DBF-7C61-4997-9886-539CDC07A38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42329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CH"/>
          </a:p>
        </p:txBody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CH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8110B8A-84FA-41C6-8A41-CD6B6025AECB}" type="datetime1">
              <a:rPr lang="nl-NL" smtClean="0"/>
              <a:pPr/>
              <a:t>16-03-2026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21A58DBF-7C61-4997-9886-539CDC07A380}" type="slidenum">
              <a:rPr lang="nl-NL" smtClean="0"/>
              <a:pPr/>
              <a:t>‹#›</a:t>
            </a:fld>
            <a:endParaRPr lang="nl-NL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2005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85" r:id="rId4"/>
    <p:sldLayoutId id="2147483886" r:id="rId5"/>
    <p:sldLayoutId id="2147483887" r:id="rId6"/>
    <p:sldLayoutId id="2147483888" r:id="rId7"/>
    <p:sldLayoutId id="2147483889" r:id="rId8"/>
    <p:sldLayoutId id="2147483890" r:id="rId9"/>
    <p:sldLayoutId id="2147483891" r:id="rId10"/>
    <p:sldLayoutId id="2147483892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6.emf"/><Relationship Id="rId5" Type="http://schemas.openxmlformats.org/officeDocument/2006/relationships/image" Target="../media/image10.emf"/><Relationship Id="rId10" Type="http://schemas.openxmlformats.org/officeDocument/2006/relationships/image" Target="../media/image15.emf"/><Relationship Id="rId4" Type="http://schemas.openxmlformats.org/officeDocument/2006/relationships/image" Target="../media/image9.jpeg"/><Relationship Id="rId9" Type="http://schemas.openxmlformats.org/officeDocument/2006/relationships/image" Target="../media/image1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emf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emf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emf"/><Relationship Id="rId3" Type="http://schemas.openxmlformats.org/officeDocument/2006/relationships/image" Target="../media/image25.emf"/><Relationship Id="rId7" Type="http://schemas.openxmlformats.org/officeDocument/2006/relationships/image" Target="../media/image29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emf"/><Relationship Id="rId5" Type="http://schemas.openxmlformats.org/officeDocument/2006/relationships/image" Target="../media/image27.emf"/><Relationship Id="rId10" Type="http://schemas.openxmlformats.org/officeDocument/2006/relationships/image" Target="../media/image32.emf"/><Relationship Id="rId4" Type="http://schemas.openxmlformats.org/officeDocument/2006/relationships/image" Target="../media/image26.emf"/><Relationship Id="rId9" Type="http://schemas.openxmlformats.org/officeDocument/2006/relationships/image" Target="../media/image31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emf"/><Relationship Id="rId3" Type="http://schemas.openxmlformats.org/officeDocument/2006/relationships/image" Target="../media/image33.emf"/><Relationship Id="rId7" Type="http://schemas.openxmlformats.org/officeDocument/2006/relationships/image" Target="../media/image37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emf"/><Relationship Id="rId5" Type="http://schemas.openxmlformats.org/officeDocument/2006/relationships/image" Target="../media/image35.emf"/><Relationship Id="rId10" Type="http://schemas.openxmlformats.org/officeDocument/2006/relationships/image" Target="../media/image40.emf"/><Relationship Id="rId4" Type="http://schemas.openxmlformats.org/officeDocument/2006/relationships/image" Target="../media/image34.emf"/><Relationship Id="rId9" Type="http://schemas.openxmlformats.org/officeDocument/2006/relationships/image" Target="../media/image39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emf"/><Relationship Id="rId3" Type="http://schemas.openxmlformats.org/officeDocument/2006/relationships/image" Target="../media/image41.emf"/><Relationship Id="rId7" Type="http://schemas.openxmlformats.org/officeDocument/2006/relationships/image" Target="../media/image45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emf"/><Relationship Id="rId5" Type="http://schemas.openxmlformats.org/officeDocument/2006/relationships/image" Target="../media/image43.emf"/><Relationship Id="rId4" Type="http://schemas.openxmlformats.org/officeDocument/2006/relationships/image" Target="../media/image42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emf"/><Relationship Id="rId3" Type="http://schemas.openxmlformats.org/officeDocument/2006/relationships/image" Target="../media/image47.emf"/><Relationship Id="rId7" Type="http://schemas.openxmlformats.org/officeDocument/2006/relationships/image" Target="../media/image51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emf"/><Relationship Id="rId5" Type="http://schemas.openxmlformats.org/officeDocument/2006/relationships/image" Target="../media/image49.emf"/><Relationship Id="rId10" Type="http://schemas.openxmlformats.org/officeDocument/2006/relationships/image" Target="../media/image54.png"/><Relationship Id="rId4" Type="http://schemas.openxmlformats.org/officeDocument/2006/relationships/image" Target="../media/image48.emf"/><Relationship Id="rId9" Type="http://schemas.openxmlformats.org/officeDocument/2006/relationships/image" Target="../media/image53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9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emf"/><Relationship Id="rId5" Type="http://schemas.openxmlformats.org/officeDocument/2006/relationships/image" Target="../media/image57.emf"/><Relationship Id="rId4" Type="http://schemas.openxmlformats.org/officeDocument/2006/relationships/image" Target="../media/image56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emf"/><Relationship Id="rId3" Type="http://schemas.openxmlformats.org/officeDocument/2006/relationships/image" Target="../media/image60.emf"/><Relationship Id="rId7" Type="http://schemas.openxmlformats.org/officeDocument/2006/relationships/image" Target="../media/image64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emf"/><Relationship Id="rId11" Type="http://schemas.openxmlformats.org/officeDocument/2006/relationships/image" Target="../media/image68.emf"/><Relationship Id="rId5" Type="http://schemas.openxmlformats.org/officeDocument/2006/relationships/image" Target="../media/image62.emf"/><Relationship Id="rId10" Type="http://schemas.openxmlformats.org/officeDocument/2006/relationships/image" Target="../media/image67.emf"/><Relationship Id="rId4" Type="http://schemas.openxmlformats.org/officeDocument/2006/relationships/image" Target="../media/image61.emf"/><Relationship Id="rId9" Type="http://schemas.openxmlformats.org/officeDocument/2006/relationships/image" Target="../media/image6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emf"/><Relationship Id="rId5" Type="http://schemas.openxmlformats.org/officeDocument/2006/relationships/image" Target="../media/image71.emf"/><Relationship Id="rId4" Type="http://schemas.openxmlformats.org/officeDocument/2006/relationships/image" Target="../media/image70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emf"/><Relationship Id="rId7" Type="http://schemas.openxmlformats.org/officeDocument/2006/relationships/image" Target="../media/image77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emf"/><Relationship Id="rId5" Type="http://schemas.openxmlformats.org/officeDocument/2006/relationships/image" Target="../media/image75.emf"/><Relationship Id="rId4" Type="http://schemas.openxmlformats.org/officeDocument/2006/relationships/image" Target="../media/image74.e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emf"/><Relationship Id="rId3" Type="http://schemas.openxmlformats.org/officeDocument/2006/relationships/image" Target="../media/image78.emf"/><Relationship Id="rId7" Type="http://schemas.openxmlformats.org/officeDocument/2006/relationships/image" Target="../media/image82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emf"/><Relationship Id="rId5" Type="http://schemas.openxmlformats.org/officeDocument/2006/relationships/image" Target="../media/image80.emf"/><Relationship Id="rId10" Type="http://schemas.openxmlformats.org/officeDocument/2006/relationships/image" Target="../media/image85.emf"/><Relationship Id="rId4" Type="http://schemas.openxmlformats.org/officeDocument/2006/relationships/image" Target="../media/image79.emf"/><Relationship Id="rId9" Type="http://schemas.openxmlformats.org/officeDocument/2006/relationships/image" Target="../media/image84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emf"/><Relationship Id="rId3" Type="http://schemas.openxmlformats.org/officeDocument/2006/relationships/image" Target="../media/image88.emf"/><Relationship Id="rId7" Type="http://schemas.openxmlformats.org/officeDocument/2006/relationships/image" Target="../media/image92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emf"/><Relationship Id="rId5" Type="http://schemas.openxmlformats.org/officeDocument/2006/relationships/image" Target="../media/image90.emf"/><Relationship Id="rId4" Type="http://schemas.openxmlformats.org/officeDocument/2006/relationships/image" Target="../media/image89.emf"/><Relationship Id="rId9" Type="http://schemas.openxmlformats.org/officeDocument/2006/relationships/image" Target="../media/image94.em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8.emf"/><Relationship Id="rId5" Type="http://schemas.openxmlformats.org/officeDocument/2006/relationships/image" Target="../media/image97.emf"/><Relationship Id="rId4" Type="http://schemas.openxmlformats.org/officeDocument/2006/relationships/image" Target="../media/image96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emf"/><Relationship Id="rId3" Type="http://schemas.openxmlformats.org/officeDocument/2006/relationships/image" Target="../media/image99.emf"/><Relationship Id="rId7" Type="http://schemas.openxmlformats.org/officeDocument/2006/relationships/image" Target="../media/image103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2.emf"/><Relationship Id="rId5" Type="http://schemas.openxmlformats.org/officeDocument/2006/relationships/image" Target="../media/image101.emf"/><Relationship Id="rId4" Type="http://schemas.openxmlformats.org/officeDocument/2006/relationships/image" Target="../media/image100.emf"/><Relationship Id="rId9" Type="http://schemas.openxmlformats.org/officeDocument/2006/relationships/image" Target="../media/image105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e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2.e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emf"/><Relationship Id="rId7" Type="http://schemas.openxmlformats.org/officeDocument/2006/relationships/image" Target="../media/image117.em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6.emf"/><Relationship Id="rId5" Type="http://schemas.openxmlformats.org/officeDocument/2006/relationships/image" Target="../media/image115.emf"/><Relationship Id="rId4" Type="http://schemas.openxmlformats.org/officeDocument/2006/relationships/image" Target="../media/image114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emf"/><Relationship Id="rId3" Type="http://schemas.openxmlformats.org/officeDocument/2006/relationships/image" Target="../media/image118.emf"/><Relationship Id="rId7" Type="http://schemas.openxmlformats.org/officeDocument/2006/relationships/image" Target="../media/image122.em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1.emf"/><Relationship Id="rId5" Type="http://schemas.openxmlformats.org/officeDocument/2006/relationships/image" Target="../media/image120.emf"/><Relationship Id="rId4" Type="http://schemas.openxmlformats.org/officeDocument/2006/relationships/image" Target="../media/image119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emf"/><Relationship Id="rId3" Type="http://schemas.openxmlformats.org/officeDocument/2006/relationships/image" Target="../media/image124.emf"/><Relationship Id="rId7" Type="http://schemas.openxmlformats.org/officeDocument/2006/relationships/image" Target="../media/image127.em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emf"/><Relationship Id="rId5" Type="http://schemas.openxmlformats.org/officeDocument/2006/relationships/image" Target="../media/image126.emf"/><Relationship Id="rId4" Type="http://schemas.openxmlformats.org/officeDocument/2006/relationships/image" Target="../media/image125.e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2.emf"/><Relationship Id="rId3" Type="http://schemas.openxmlformats.org/officeDocument/2006/relationships/image" Target="../media/image69.emf"/><Relationship Id="rId7" Type="http://schemas.openxmlformats.org/officeDocument/2006/relationships/image" Target="../media/image131.em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0.emf"/><Relationship Id="rId5" Type="http://schemas.openxmlformats.org/officeDocument/2006/relationships/image" Target="../media/image129.emf"/><Relationship Id="rId10" Type="http://schemas.openxmlformats.org/officeDocument/2006/relationships/image" Target="../media/image111.emf"/><Relationship Id="rId4" Type="http://schemas.openxmlformats.org/officeDocument/2006/relationships/image" Target="../media/image70.emf"/><Relationship Id="rId9" Type="http://schemas.openxmlformats.org/officeDocument/2006/relationships/image" Target="../media/image133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em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6.emf"/><Relationship Id="rId5" Type="http://schemas.openxmlformats.org/officeDocument/2006/relationships/image" Target="../media/image135.emf"/><Relationship Id="rId4" Type="http://schemas.openxmlformats.org/officeDocument/2006/relationships/image" Target="../media/image134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em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9.emf"/><Relationship Id="rId4" Type="http://schemas.openxmlformats.org/officeDocument/2006/relationships/image" Target="../media/image138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5.emf"/><Relationship Id="rId3" Type="http://schemas.openxmlformats.org/officeDocument/2006/relationships/image" Target="../media/image140.png"/><Relationship Id="rId7" Type="http://schemas.openxmlformats.org/officeDocument/2006/relationships/image" Target="../media/image144.emf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3.emf"/><Relationship Id="rId5" Type="http://schemas.openxmlformats.org/officeDocument/2006/relationships/image" Target="../media/image142.emf"/><Relationship Id="rId4" Type="http://schemas.openxmlformats.org/officeDocument/2006/relationships/image" Target="../media/image141.emf"/><Relationship Id="rId9" Type="http://schemas.openxmlformats.org/officeDocument/2006/relationships/image" Target="../media/image14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DB2E5D-74E9-C621-294C-1F4C765618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7DE3B1B8-DC38-48E8-8C31-EF790659B5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CH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E63FFFE-1DB2-4A0F-B495-35782F1622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CH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2BB9A07-8AB8-4D82-B3BC-B500DDEC79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E9BA134F-37B6-498A-B46D-040B86E5D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BFE3F30-11E0-4842-8523-7222538C82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" y="0"/>
            <a:ext cx="754787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CH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E01ECB-2DC3-5D92-6191-6E9A756600A3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097280" y="516835"/>
            <a:ext cx="5977937" cy="166650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b="1" dirty="0">
                <a:solidFill>
                  <a:srgbClr val="FFFFFF"/>
                </a:solidFill>
              </a:rPr>
              <a:t>(How) Do heavy quarks equilibrate?</a:t>
            </a:r>
            <a:br>
              <a:rPr lang="en-US" sz="4000" b="1" dirty="0">
                <a:solidFill>
                  <a:srgbClr val="FFFFFF"/>
                </a:solidFill>
              </a:rPr>
            </a:br>
            <a:endParaRPr lang="en-US" sz="4000" b="1" dirty="0">
              <a:solidFill>
                <a:srgbClr val="FFFFFF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7D496F-FC4F-4266-9C78-21F62695E03F}"/>
              </a:ext>
            </a:extLst>
          </p:cNvPr>
          <p:cNvSpPr txBox="1"/>
          <p:nvPr/>
        </p:nvSpPr>
        <p:spPr>
          <a:xfrm>
            <a:off x="1097279" y="2236304"/>
            <a:ext cx="5977938" cy="3652667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Calibri" panose="020F0502020204030204" pitchFamily="34" charset="0"/>
            </a:pPr>
            <a:r>
              <a:rPr lang="en-US" b="1">
                <a:solidFill>
                  <a:srgbClr val="FFFFFF"/>
                </a:solidFill>
              </a:rPr>
              <a:t>Urs Achim Wiedemann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Calibri" panose="020F0502020204030204" pitchFamily="34" charset="0"/>
            </a:pPr>
            <a:r>
              <a:rPr lang="en-US" b="1">
                <a:solidFill>
                  <a:srgbClr val="FFFFFF"/>
                </a:solidFill>
              </a:rPr>
              <a:t>CERN Theory Department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BC04142-131F-4352-8F66-1B161AF72E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47894" y="0"/>
            <a:ext cx="64008" cy="6858000"/>
          </a:xfrm>
          <a:prstGeom prst="rect">
            <a:avLst/>
          </a:prstGeom>
          <a:solidFill>
            <a:srgbClr val="FE3C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CH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11AD54-4D1C-B187-86FE-8BF2BBB11D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1982" y="1560208"/>
            <a:ext cx="3294253" cy="3715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245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E7AF4F-D75C-665B-B984-729518AAD1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400" y="838200"/>
            <a:ext cx="3724275" cy="35052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7E49C08-81A3-1A02-E0BC-BD33149CD5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9130" y="838200"/>
            <a:ext cx="4416552" cy="3505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F741351-D686-5D4F-5A29-8F2A63A069AF}"/>
              </a:ext>
            </a:extLst>
          </p:cNvPr>
          <p:cNvSpPr txBox="1"/>
          <p:nvPr/>
        </p:nvSpPr>
        <p:spPr>
          <a:xfrm>
            <a:off x="1649896" y="228600"/>
            <a:ext cx="28916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2400" dirty="0"/>
              <a:t>in collaboration with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BA16E60-3EE7-2E60-EA8B-4CEE25D38265}"/>
              </a:ext>
            </a:extLst>
          </p:cNvPr>
          <p:cNvSpPr txBox="1"/>
          <p:nvPr/>
        </p:nvSpPr>
        <p:spPr>
          <a:xfrm>
            <a:off x="2101284" y="4611469"/>
            <a:ext cx="28745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H" b="1" dirty="0"/>
              <a:t>Bruno Scheihing-Hitschfeld</a:t>
            </a:r>
          </a:p>
          <a:p>
            <a:pPr algn="ctr"/>
            <a:r>
              <a:rPr lang="en-CH" dirty="0">
                <a:solidFill>
                  <a:schemeClr val="tx1">
                    <a:lumMod val="50000"/>
                    <a:lumOff val="50000"/>
                  </a:schemeClr>
                </a:solidFill>
              </a:rPr>
              <a:t>Kavli Institute, Santa Barbara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04995E4-079C-10C2-8034-DFCEC77E7752}"/>
              </a:ext>
            </a:extLst>
          </p:cNvPr>
          <p:cNvSpPr txBox="1"/>
          <p:nvPr/>
        </p:nvSpPr>
        <p:spPr>
          <a:xfrm>
            <a:off x="7391440" y="4611468"/>
            <a:ext cx="18919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H" b="1" dirty="0"/>
              <a:t>Krishna Rajagopal</a:t>
            </a:r>
          </a:p>
          <a:p>
            <a:pPr algn="ctr"/>
            <a:r>
              <a:rPr lang="en-CH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MIT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F2E7CB4-B26C-BF9F-5E01-5A88F85C2C5E}"/>
              </a:ext>
            </a:extLst>
          </p:cNvPr>
          <p:cNvSpPr txBox="1"/>
          <p:nvPr/>
        </p:nvSpPr>
        <p:spPr>
          <a:xfrm>
            <a:off x="3588210" y="5410199"/>
            <a:ext cx="51074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rgbClr val="00B050"/>
                </a:solidFill>
              </a:rPr>
              <a:t>KR, BSH &amp; UAW,      JHEP 07 (2025) 013 [2501.06289]</a:t>
            </a:r>
          </a:p>
          <a:p>
            <a:r>
              <a:rPr lang="en-CH" dirty="0">
                <a:solidFill>
                  <a:srgbClr val="00B050"/>
                </a:solidFill>
              </a:rPr>
              <a:t>				PRL 135 (2025) 24 [2504.21139]</a:t>
            </a:r>
          </a:p>
          <a:p>
            <a:r>
              <a:rPr lang="en-CH" dirty="0">
                <a:solidFill>
                  <a:srgbClr val="00B050"/>
                </a:solidFill>
              </a:rPr>
              <a:t>				in preparation</a:t>
            </a:r>
          </a:p>
        </p:txBody>
      </p:sp>
    </p:spTree>
    <p:extLst>
      <p:ext uri="{BB962C8B-B14F-4D97-AF65-F5344CB8AC3E}">
        <p14:creationId xmlns:p14="http://schemas.microsoft.com/office/powerpoint/2010/main" val="42100073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FB3C41-CF43-B69F-A824-6BFAA7B6FC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DA93DF0-1127-5786-BB83-082B96C734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85078" y="0"/>
            <a:ext cx="12649200" cy="63246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1E10A1-0ED7-5C86-2D44-D12B734E0A5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295400" y="203625"/>
            <a:ext cx="8305800" cy="863175"/>
          </a:xfrm>
        </p:spPr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What do we see in </a:t>
            </a:r>
            <a:r>
              <a:rPr lang="en-US" dirty="0" err="1">
                <a:solidFill>
                  <a:srgbClr val="FFFF00"/>
                </a:solidFill>
              </a:rPr>
              <a:t>PbPb</a:t>
            </a:r>
            <a:r>
              <a:rPr lang="en-US" dirty="0">
                <a:solidFill>
                  <a:srgbClr val="FFFF00"/>
                </a:solidFill>
              </a:rPr>
              <a:t> @ LHC?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2EBF8E4-BF5C-1618-B113-9A8FD8DA3533}"/>
              </a:ext>
            </a:extLst>
          </p:cNvPr>
          <p:cNvSpPr txBox="1">
            <a:spLocks/>
          </p:cNvSpPr>
          <p:nvPr/>
        </p:nvSpPr>
        <p:spPr>
          <a:xfrm>
            <a:off x="609600" y="6019800"/>
            <a:ext cx="1981200" cy="32977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dirty="0">
                <a:solidFill>
                  <a:srgbClr val="FF0000"/>
                </a:solidFill>
              </a:rPr>
              <a:t>ALICE Run Control Center</a:t>
            </a:r>
          </a:p>
        </p:txBody>
      </p:sp>
    </p:spTree>
    <p:extLst>
      <p:ext uri="{BB962C8B-B14F-4D97-AF65-F5344CB8AC3E}">
        <p14:creationId xmlns:p14="http://schemas.microsoft.com/office/powerpoint/2010/main" val="5510466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80AF45E-2AF9-4B4F-8987-986EEFEB6F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459000"/>
            <a:ext cx="9144000" cy="25128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46E48CD-9CE4-8D44-B26E-EF98C1054859}"/>
              </a:ext>
            </a:extLst>
          </p:cNvPr>
          <p:cNvSpPr txBox="1"/>
          <p:nvPr/>
        </p:nvSpPr>
        <p:spPr>
          <a:xfrm>
            <a:off x="3234590" y="76200"/>
            <a:ext cx="81192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Single event calorimeter distribution of O(10’000) particles in </a:t>
            </a:r>
            <a:r>
              <a:rPr lang="en-US" dirty="0" err="1"/>
              <a:t>PbPb</a:t>
            </a:r>
            <a:r>
              <a:rPr lang="en-US" dirty="0"/>
              <a:t> @ LHC,  CMS Coll.</a:t>
            </a:r>
          </a:p>
        </p:txBody>
      </p:sp>
      <p:grpSp>
        <p:nvGrpSpPr>
          <p:cNvPr id="12" name="Group 134">
            <a:extLst>
              <a:ext uri="{FF2B5EF4-FFF2-40B4-BE49-F238E27FC236}">
                <a16:creationId xmlns:a16="http://schemas.microsoft.com/office/drawing/2014/main" id="{24004A11-0DF4-2A43-9C97-1D282BB8B20D}"/>
              </a:ext>
            </a:extLst>
          </p:cNvPr>
          <p:cNvGrpSpPr>
            <a:grpSpLocks/>
          </p:cNvGrpSpPr>
          <p:nvPr/>
        </p:nvGrpSpPr>
        <p:grpSpPr bwMode="auto">
          <a:xfrm>
            <a:off x="7086600" y="3962400"/>
            <a:ext cx="2236788" cy="1828800"/>
            <a:chOff x="2970688" y="1524000"/>
            <a:chExt cx="2236007" cy="1828344"/>
          </a:xfrm>
        </p:grpSpPr>
        <p:sp>
          <p:nvSpPr>
            <p:cNvPr id="13" name="Oval 29">
              <a:extLst>
                <a:ext uri="{FF2B5EF4-FFF2-40B4-BE49-F238E27FC236}">
                  <a16:creationId xmlns:a16="http://schemas.microsoft.com/office/drawing/2014/main" id="{5D25648E-2B2F-5148-93EE-3FB2114AC9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69646" y="1659680"/>
              <a:ext cx="1286454" cy="1276727"/>
            </a:xfrm>
            <a:prstGeom prst="ellipse">
              <a:avLst/>
            </a:prstGeom>
            <a:solidFill>
              <a:srgbClr val="B3B300">
                <a:alpha val="50195"/>
              </a:srgbClr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4" name="Oval 30">
              <a:extLst>
                <a:ext uri="{FF2B5EF4-FFF2-40B4-BE49-F238E27FC236}">
                  <a16:creationId xmlns:a16="http://schemas.microsoft.com/office/drawing/2014/main" id="{C800BB58-0179-764C-9EA9-DD779B0D7F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4590" y="1639662"/>
              <a:ext cx="1286454" cy="1276727"/>
            </a:xfrm>
            <a:prstGeom prst="ellipse">
              <a:avLst/>
            </a:prstGeom>
            <a:solidFill>
              <a:srgbClr val="B3B300">
                <a:alpha val="50195"/>
              </a:srgbClr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grpSp>
          <p:nvGrpSpPr>
            <p:cNvPr id="15" name="Group 31">
              <a:extLst>
                <a:ext uri="{FF2B5EF4-FFF2-40B4-BE49-F238E27FC236}">
                  <a16:creationId xmlns:a16="http://schemas.microsoft.com/office/drawing/2014/main" id="{376DB90E-1DCB-FF4E-9D96-573BA2A1468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726772" y="1524000"/>
              <a:ext cx="415846" cy="1828344"/>
              <a:chOff x="5019" y="1157"/>
              <a:chExt cx="374" cy="1644"/>
            </a:xfrm>
          </p:grpSpPr>
          <p:sp>
            <p:nvSpPr>
              <p:cNvPr id="45" name="Line 32">
                <a:extLst>
                  <a:ext uri="{FF2B5EF4-FFF2-40B4-BE49-F238E27FC236}">
                    <a16:creationId xmlns:a16="http://schemas.microsoft.com/office/drawing/2014/main" id="{14A75684-AB7A-6640-8A8F-F87278DD755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019" y="1157"/>
                <a:ext cx="374" cy="1644"/>
              </a:xfrm>
              <a:prstGeom prst="line">
                <a:avLst/>
              </a:prstGeom>
              <a:noFill/>
              <a:ln w="18360">
                <a:solidFill>
                  <a:srgbClr val="000000"/>
                </a:solidFill>
                <a:round/>
                <a:headEnd type="triangle" w="lg" len="lg"/>
                <a:tailEnd type="triangl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6" name="Oval 33">
                <a:extLst>
                  <a:ext uri="{FF2B5EF4-FFF2-40B4-BE49-F238E27FC236}">
                    <a16:creationId xmlns:a16="http://schemas.microsoft.com/office/drawing/2014/main" id="{1F640512-B448-304A-BD3C-6B57FBDD7A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93" y="1983"/>
                <a:ext cx="52" cy="70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n-US" altLang="en-US"/>
              </a:p>
            </p:txBody>
          </p:sp>
        </p:grpSp>
        <p:grpSp>
          <p:nvGrpSpPr>
            <p:cNvPr id="16" name="Group 34">
              <a:extLst>
                <a:ext uri="{FF2B5EF4-FFF2-40B4-BE49-F238E27FC236}">
                  <a16:creationId xmlns:a16="http://schemas.microsoft.com/office/drawing/2014/main" id="{A7E71077-CE77-264F-A5E8-9768793F673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54150" y="1883218"/>
              <a:ext cx="1872419" cy="94531"/>
              <a:chOff x="4504" y="1480"/>
              <a:chExt cx="1684" cy="85"/>
            </a:xfrm>
          </p:grpSpPr>
          <p:sp>
            <p:nvSpPr>
              <p:cNvPr id="43" name="Line 35">
                <a:extLst>
                  <a:ext uri="{FF2B5EF4-FFF2-40B4-BE49-F238E27FC236}">
                    <a16:creationId xmlns:a16="http://schemas.microsoft.com/office/drawing/2014/main" id="{C3460EA3-74E2-734B-8E2C-2C4E1641007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504" y="1480"/>
                <a:ext cx="1684" cy="85"/>
              </a:xfrm>
              <a:prstGeom prst="line">
                <a:avLst/>
              </a:prstGeom>
              <a:noFill/>
              <a:ln w="18360">
                <a:solidFill>
                  <a:srgbClr val="000000"/>
                </a:solidFill>
                <a:round/>
                <a:headEnd type="triangle" w="lg" len="lg"/>
                <a:tailEnd type="triangl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" name="Oval 36">
                <a:extLst>
                  <a:ext uri="{FF2B5EF4-FFF2-40B4-BE49-F238E27FC236}">
                    <a16:creationId xmlns:a16="http://schemas.microsoft.com/office/drawing/2014/main" id="{18384BD1-7DC5-7B4F-AE63-2C5B39FBE9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4800000">
                <a:off x="5360" y="1482"/>
                <a:ext cx="52" cy="70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n-US" altLang="en-US"/>
              </a:p>
            </p:txBody>
          </p:sp>
        </p:grpSp>
        <p:grpSp>
          <p:nvGrpSpPr>
            <p:cNvPr id="17" name="Group 37">
              <a:extLst>
                <a:ext uri="{FF2B5EF4-FFF2-40B4-BE49-F238E27FC236}">
                  <a16:creationId xmlns:a16="http://schemas.microsoft.com/office/drawing/2014/main" id="{466B5FD3-F2F0-1F43-8000-A688EF882C2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94248" y="1653007"/>
              <a:ext cx="1575545" cy="1017600"/>
              <a:chOff x="4630" y="1273"/>
              <a:chExt cx="1417" cy="915"/>
            </a:xfrm>
          </p:grpSpPr>
          <p:sp>
            <p:nvSpPr>
              <p:cNvPr id="41" name="Line 38">
                <a:extLst>
                  <a:ext uri="{FF2B5EF4-FFF2-40B4-BE49-F238E27FC236}">
                    <a16:creationId xmlns:a16="http://schemas.microsoft.com/office/drawing/2014/main" id="{4095A8B3-D877-A14F-92CF-E7B00FA0C6D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630" y="1273"/>
                <a:ext cx="1417" cy="915"/>
              </a:xfrm>
              <a:prstGeom prst="line">
                <a:avLst/>
              </a:prstGeom>
              <a:noFill/>
              <a:ln w="18360">
                <a:solidFill>
                  <a:srgbClr val="000000"/>
                </a:solidFill>
                <a:round/>
                <a:headEnd type="triangle" w="lg" len="lg"/>
                <a:tailEnd type="triangl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" name="Oval 39">
                <a:extLst>
                  <a:ext uri="{FF2B5EF4-FFF2-40B4-BE49-F238E27FC236}">
                    <a16:creationId xmlns:a16="http://schemas.microsoft.com/office/drawing/2014/main" id="{8FCC827E-63DF-7D4B-80AD-16D7AF8BFF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6600000">
                <a:off x="5345" y="1671"/>
                <a:ext cx="52" cy="70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n-US" altLang="en-US"/>
              </a:p>
            </p:txBody>
          </p:sp>
        </p:grpSp>
        <p:grpSp>
          <p:nvGrpSpPr>
            <p:cNvPr id="18" name="Group 40">
              <a:extLst>
                <a:ext uri="{FF2B5EF4-FFF2-40B4-BE49-F238E27FC236}">
                  <a16:creationId xmlns:a16="http://schemas.microsoft.com/office/drawing/2014/main" id="{0F1F4079-8F75-EF45-BE55-861C5E52930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78821" y="1913246"/>
              <a:ext cx="1495489" cy="1135486"/>
              <a:chOff x="4796" y="1507"/>
              <a:chExt cx="1345" cy="1021"/>
            </a:xfrm>
          </p:grpSpPr>
          <p:sp>
            <p:nvSpPr>
              <p:cNvPr id="39" name="Line 41">
                <a:extLst>
                  <a:ext uri="{FF2B5EF4-FFF2-40B4-BE49-F238E27FC236}">
                    <a16:creationId xmlns:a16="http://schemas.microsoft.com/office/drawing/2014/main" id="{081BE615-95ED-494E-A2FB-8C3EB8DE31D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796" y="1507"/>
                <a:ext cx="1345" cy="1021"/>
              </a:xfrm>
              <a:prstGeom prst="line">
                <a:avLst/>
              </a:prstGeom>
              <a:noFill/>
              <a:ln w="18360">
                <a:solidFill>
                  <a:srgbClr val="000000"/>
                </a:solidFill>
                <a:round/>
                <a:headEnd type="triangle" w="lg" len="lg"/>
                <a:tailEnd type="triangl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" name="Oval 42">
                <a:extLst>
                  <a:ext uri="{FF2B5EF4-FFF2-40B4-BE49-F238E27FC236}">
                    <a16:creationId xmlns:a16="http://schemas.microsoft.com/office/drawing/2014/main" id="{3F263051-A3F4-664A-851C-E40B52F88A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8400000">
                <a:off x="5408" y="1960"/>
                <a:ext cx="52" cy="70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n-US" altLang="en-US"/>
              </a:p>
            </p:txBody>
          </p:sp>
        </p:grpSp>
        <p:sp>
          <p:nvSpPr>
            <p:cNvPr id="19" name="Line 43">
              <a:extLst>
                <a:ext uri="{FF2B5EF4-FFF2-40B4-BE49-F238E27FC236}">
                  <a16:creationId xmlns:a16="http://schemas.microsoft.com/office/drawing/2014/main" id="{E254F6A0-16CC-1145-A928-F0EE686BBD8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01821" y="2288034"/>
              <a:ext cx="2204874" cy="1112"/>
            </a:xfrm>
            <a:prstGeom prst="line">
              <a:avLst/>
            </a:prstGeom>
            <a:noFill/>
            <a:ln w="5472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20" name="Group 44">
              <a:extLst>
                <a:ext uri="{FF2B5EF4-FFF2-40B4-BE49-F238E27FC236}">
                  <a16:creationId xmlns:a16="http://schemas.microsoft.com/office/drawing/2014/main" id="{1EB7D1E0-7C69-EA44-BB0D-9ACA8050FDF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70688" y="2204624"/>
              <a:ext cx="1843510" cy="351434"/>
              <a:chOff x="4339" y="1769"/>
              <a:chExt cx="1658" cy="316"/>
            </a:xfrm>
          </p:grpSpPr>
          <p:sp>
            <p:nvSpPr>
              <p:cNvPr id="37" name="Line 45">
                <a:extLst>
                  <a:ext uri="{FF2B5EF4-FFF2-40B4-BE49-F238E27FC236}">
                    <a16:creationId xmlns:a16="http://schemas.microsoft.com/office/drawing/2014/main" id="{BAD82F72-CDE1-4740-AE64-0B34E6D0AC3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339" y="1769"/>
                <a:ext cx="1658" cy="316"/>
              </a:xfrm>
              <a:prstGeom prst="line">
                <a:avLst/>
              </a:prstGeom>
              <a:noFill/>
              <a:ln w="18360">
                <a:solidFill>
                  <a:srgbClr val="000000"/>
                </a:solidFill>
                <a:round/>
                <a:headEnd type="triangle" w="lg" len="lg"/>
                <a:tailEnd type="triangl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" name="Oval 46">
                <a:extLst>
                  <a:ext uri="{FF2B5EF4-FFF2-40B4-BE49-F238E27FC236}">
                    <a16:creationId xmlns:a16="http://schemas.microsoft.com/office/drawing/2014/main" id="{F4526A82-F084-1C4B-856B-68017FCAC8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520000">
                <a:off x="5103" y="1904"/>
                <a:ext cx="52" cy="70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n-US" altLang="en-US"/>
              </a:p>
            </p:txBody>
          </p:sp>
        </p:grpSp>
        <p:grpSp>
          <p:nvGrpSpPr>
            <p:cNvPr id="23" name="Group 47">
              <a:extLst>
                <a:ext uri="{FF2B5EF4-FFF2-40B4-BE49-F238E27FC236}">
                  <a16:creationId xmlns:a16="http://schemas.microsoft.com/office/drawing/2014/main" id="{E497A083-4B4E-224D-9B50-033EA8B3A4D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49632" y="1932152"/>
              <a:ext cx="1861301" cy="236884"/>
              <a:chOff x="4410" y="1524"/>
              <a:chExt cx="1674" cy="213"/>
            </a:xfrm>
          </p:grpSpPr>
          <p:sp>
            <p:nvSpPr>
              <p:cNvPr id="35" name="Line 48">
                <a:extLst>
                  <a:ext uri="{FF2B5EF4-FFF2-40B4-BE49-F238E27FC236}">
                    <a16:creationId xmlns:a16="http://schemas.microsoft.com/office/drawing/2014/main" id="{AD0C9B38-B1EF-4843-8811-14E8BE4BE95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410" y="1524"/>
                <a:ext cx="1674" cy="213"/>
              </a:xfrm>
              <a:prstGeom prst="line">
                <a:avLst/>
              </a:prstGeom>
              <a:noFill/>
              <a:ln w="18360">
                <a:solidFill>
                  <a:srgbClr val="000000"/>
                </a:solidFill>
                <a:round/>
                <a:headEnd type="triangle" w="lg" len="lg"/>
                <a:tailEnd type="triangl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" name="Oval 49">
                <a:extLst>
                  <a:ext uri="{FF2B5EF4-FFF2-40B4-BE49-F238E27FC236}">
                    <a16:creationId xmlns:a16="http://schemas.microsoft.com/office/drawing/2014/main" id="{31080590-4BBB-084C-A73E-679B52924E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6600000">
                <a:off x="5180" y="1594"/>
                <a:ext cx="52" cy="70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n-US" altLang="en-US"/>
              </a:p>
            </p:txBody>
          </p:sp>
        </p:grpSp>
        <p:grpSp>
          <p:nvGrpSpPr>
            <p:cNvPr id="24" name="Group 50">
              <a:extLst>
                <a:ext uri="{FF2B5EF4-FFF2-40B4-BE49-F238E27FC236}">
                  <a16:creationId xmlns:a16="http://schemas.microsoft.com/office/drawing/2014/main" id="{150B2737-0A58-E641-B13D-5BFBD5F46DA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35317" y="2596095"/>
              <a:ext cx="1875755" cy="57831"/>
              <a:chOff x="4577" y="2121"/>
              <a:chExt cx="1687" cy="52"/>
            </a:xfrm>
          </p:grpSpPr>
          <p:sp>
            <p:nvSpPr>
              <p:cNvPr id="31" name="Line 51">
                <a:extLst>
                  <a:ext uri="{FF2B5EF4-FFF2-40B4-BE49-F238E27FC236}">
                    <a16:creationId xmlns:a16="http://schemas.microsoft.com/office/drawing/2014/main" id="{269BC37E-CFED-AE47-9EE1-35B80E8A802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577" y="2130"/>
                <a:ext cx="1687" cy="24"/>
              </a:xfrm>
              <a:prstGeom prst="line">
                <a:avLst/>
              </a:prstGeom>
              <a:noFill/>
              <a:ln w="18360">
                <a:solidFill>
                  <a:srgbClr val="000000"/>
                </a:solidFill>
                <a:round/>
                <a:headEnd type="triangle" w="lg" len="lg"/>
                <a:tailEnd type="triangl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" name="Oval 52">
                <a:extLst>
                  <a:ext uri="{FF2B5EF4-FFF2-40B4-BE49-F238E27FC236}">
                    <a16:creationId xmlns:a16="http://schemas.microsoft.com/office/drawing/2014/main" id="{1BAC9766-1EAE-4E4E-8EA7-14A113771A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6120000">
                <a:off x="5354" y="2112"/>
                <a:ext cx="52" cy="70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n-US" altLang="en-US"/>
              </a:p>
            </p:txBody>
          </p:sp>
        </p:grpSp>
        <p:sp>
          <p:nvSpPr>
            <p:cNvPr id="25" name="Line 53">
              <a:extLst>
                <a:ext uri="{FF2B5EF4-FFF2-40B4-BE49-F238E27FC236}">
                  <a16:creationId xmlns:a16="http://schemas.microsoft.com/office/drawing/2014/main" id="{6C080E7D-9D55-544C-838D-3F6A43F6275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29345" y="2316950"/>
              <a:ext cx="48923" cy="20352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Line 54">
              <a:extLst>
                <a:ext uri="{FF2B5EF4-FFF2-40B4-BE49-F238E27FC236}">
                  <a16:creationId xmlns:a16="http://schemas.microsoft.com/office/drawing/2014/main" id="{6974DD23-4397-EE4D-9107-907631FEFA3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78059" y="1939937"/>
              <a:ext cx="106741" cy="125671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Line 55">
              <a:extLst>
                <a:ext uri="{FF2B5EF4-FFF2-40B4-BE49-F238E27FC236}">
                  <a16:creationId xmlns:a16="http://schemas.microsoft.com/office/drawing/2014/main" id="{A062D4D5-CF1F-1644-BE79-2F8BEEE40A8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16975" y="2383678"/>
              <a:ext cx="77832" cy="243557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Line 56">
              <a:extLst>
                <a:ext uri="{FF2B5EF4-FFF2-40B4-BE49-F238E27FC236}">
                  <a16:creationId xmlns:a16="http://schemas.microsoft.com/office/drawing/2014/main" id="{0DE74C9E-200E-3C4C-8A0C-BCBB059860C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823506" y="2045590"/>
              <a:ext cx="28909" cy="127895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7" name="Group 12">
            <a:extLst>
              <a:ext uri="{FF2B5EF4-FFF2-40B4-BE49-F238E27FC236}">
                <a16:creationId xmlns:a16="http://schemas.microsoft.com/office/drawing/2014/main" id="{4788AC7C-8237-3F4C-812F-73A202A76CD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349750" y="3962400"/>
            <a:ext cx="2203450" cy="1827213"/>
            <a:chOff x="2219" y="1157"/>
            <a:chExt cx="1982" cy="1643"/>
          </a:xfrm>
        </p:grpSpPr>
        <p:sp>
          <p:nvSpPr>
            <p:cNvPr id="48" name="Oval 13">
              <a:extLst>
                <a:ext uri="{FF2B5EF4-FFF2-40B4-BE49-F238E27FC236}">
                  <a16:creationId xmlns:a16="http://schemas.microsoft.com/office/drawing/2014/main" id="{129D952A-6422-3E4E-A419-C5C94645E3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0" y="1279"/>
              <a:ext cx="1157" cy="1148"/>
            </a:xfrm>
            <a:prstGeom prst="ellipse">
              <a:avLst/>
            </a:prstGeom>
            <a:solidFill>
              <a:srgbClr val="B3B300">
                <a:alpha val="50195"/>
              </a:srgbClr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49" name="Oval 14">
              <a:extLst>
                <a:ext uri="{FF2B5EF4-FFF2-40B4-BE49-F238E27FC236}">
                  <a16:creationId xmlns:a16="http://schemas.microsoft.com/office/drawing/2014/main" id="{86665EEE-EB8A-A245-84EC-D864212B0E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4" y="1261"/>
              <a:ext cx="1157" cy="1148"/>
            </a:xfrm>
            <a:prstGeom prst="ellipse">
              <a:avLst/>
            </a:prstGeom>
            <a:solidFill>
              <a:srgbClr val="B3B300">
                <a:alpha val="50195"/>
              </a:srgbClr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grpSp>
          <p:nvGrpSpPr>
            <p:cNvPr id="50" name="Group 15">
              <a:extLst>
                <a:ext uri="{FF2B5EF4-FFF2-40B4-BE49-F238E27FC236}">
                  <a16:creationId xmlns:a16="http://schemas.microsoft.com/office/drawing/2014/main" id="{F363B9E8-59CE-8440-9C68-42661A8CA1E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72" y="1157"/>
              <a:ext cx="374" cy="1644"/>
              <a:chOff x="2872" y="1157"/>
              <a:chExt cx="374" cy="1644"/>
            </a:xfrm>
          </p:grpSpPr>
          <p:sp>
            <p:nvSpPr>
              <p:cNvPr id="61" name="Line 16">
                <a:extLst>
                  <a:ext uri="{FF2B5EF4-FFF2-40B4-BE49-F238E27FC236}">
                    <a16:creationId xmlns:a16="http://schemas.microsoft.com/office/drawing/2014/main" id="{F193940F-0ABE-4E4B-8C76-D1CE3F56017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72" y="1157"/>
                <a:ext cx="374" cy="1644"/>
              </a:xfrm>
              <a:prstGeom prst="line">
                <a:avLst/>
              </a:prstGeom>
              <a:noFill/>
              <a:ln w="18360">
                <a:solidFill>
                  <a:srgbClr val="000000"/>
                </a:solidFill>
                <a:round/>
                <a:headEnd type="triangle" w="lg" len="lg"/>
                <a:tailEnd type="triangl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" name="Oval 17">
                <a:extLst>
                  <a:ext uri="{FF2B5EF4-FFF2-40B4-BE49-F238E27FC236}">
                    <a16:creationId xmlns:a16="http://schemas.microsoft.com/office/drawing/2014/main" id="{1277BC5D-DC35-684A-B329-7B57FA1FFE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45" y="1983"/>
                <a:ext cx="52" cy="70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n-US" altLang="en-US"/>
              </a:p>
            </p:txBody>
          </p:sp>
        </p:grpSp>
        <p:grpSp>
          <p:nvGrpSpPr>
            <p:cNvPr id="51" name="Group 18">
              <a:extLst>
                <a:ext uri="{FF2B5EF4-FFF2-40B4-BE49-F238E27FC236}">
                  <a16:creationId xmlns:a16="http://schemas.microsoft.com/office/drawing/2014/main" id="{2674FC8B-3339-1E45-8E0A-9978958E5D0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48" y="1488"/>
              <a:ext cx="1684" cy="85"/>
              <a:chOff x="2348" y="1488"/>
              <a:chExt cx="1684" cy="85"/>
            </a:xfrm>
          </p:grpSpPr>
          <p:sp>
            <p:nvSpPr>
              <p:cNvPr id="59" name="Line 19">
                <a:extLst>
                  <a:ext uri="{FF2B5EF4-FFF2-40B4-BE49-F238E27FC236}">
                    <a16:creationId xmlns:a16="http://schemas.microsoft.com/office/drawing/2014/main" id="{BA18BF71-2E5E-414E-983F-17FF29C8C65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348" y="1488"/>
                <a:ext cx="1684" cy="85"/>
              </a:xfrm>
              <a:prstGeom prst="line">
                <a:avLst/>
              </a:prstGeom>
              <a:noFill/>
              <a:ln w="18360">
                <a:solidFill>
                  <a:srgbClr val="000000"/>
                </a:solidFill>
                <a:round/>
                <a:headEnd type="triangle" w="lg" len="lg"/>
                <a:tailEnd type="triangl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0" name="Oval 20">
                <a:extLst>
                  <a:ext uri="{FF2B5EF4-FFF2-40B4-BE49-F238E27FC236}">
                    <a16:creationId xmlns:a16="http://schemas.microsoft.com/office/drawing/2014/main" id="{D98A3E79-9D11-034E-A8FE-726452B1FB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4800000">
                <a:off x="3204" y="1491"/>
                <a:ext cx="52" cy="70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n-US" altLang="en-US"/>
              </a:p>
            </p:txBody>
          </p:sp>
        </p:grpSp>
        <p:grpSp>
          <p:nvGrpSpPr>
            <p:cNvPr id="52" name="Group 21">
              <a:extLst>
                <a:ext uri="{FF2B5EF4-FFF2-40B4-BE49-F238E27FC236}">
                  <a16:creationId xmlns:a16="http://schemas.microsoft.com/office/drawing/2014/main" id="{0CAA2D71-EA31-C94D-873C-7D85C0A1F46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82" y="1273"/>
              <a:ext cx="1417" cy="915"/>
              <a:chOff x="2482" y="1273"/>
              <a:chExt cx="1417" cy="915"/>
            </a:xfrm>
          </p:grpSpPr>
          <p:sp>
            <p:nvSpPr>
              <p:cNvPr id="57" name="Line 22">
                <a:extLst>
                  <a:ext uri="{FF2B5EF4-FFF2-40B4-BE49-F238E27FC236}">
                    <a16:creationId xmlns:a16="http://schemas.microsoft.com/office/drawing/2014/main" id="{4188BA6D-13B7-D249-A88D-BEF4EEC3C4A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482" y="1273"/>
                <a:ext cx="1417" cy="915"/>
              </a:xfrm>
              <a:prstGeom prst="line">
                <a:avLst/>
              </a:prstGeom>
              <a:noFill/>
              <a:ln w="18360">
                <a:solidFill>
                  <a:srgbClr val="000000"/>
                </a:solidFill>
                <a:round/>
                <a:headEnd type="triangle" w="lg" len="lg"/>
                <a:tailEnd type="triangl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" name="Oval 23">
                <a:extLst>
                  <a:ext uri="{FF2B5EF4-FFF2-40B4-BE49-F238E27FC236}">
                    <a16:creationId xmlns:a16="http://schemas.microsoft.com/office/drawing/2014/main" id="{1B46B7D5-3AA9-FE46-BF69-7C162C2FFF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6600000">
                <a:off x="3198" y="1670"/>
                <a:ext cx="52" cy="70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n-US" altLang="en-US"/>
              </a:p>
            </p:txBody>
          </p:sp>
        </p:grpSp>
        <p:grpSp>
          <p:nvGrpSpPr>
            <p:cNvPr id="53" name="Group 24">
              <a:extLst>
                <a:ext uri="{FF2B5EF4-FFF2-40B4-BE49-F238E27FC236}">
                  <a16:creationId xmlns:a16="http://schemas.microsoft.com/office/drawing/2014/main" id="{39E48359-96AF-744A-B482-D7079401D00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49" y="1506"/>
              <a:ext cx="1345" cy="1021"/>
              <a:chOff x="2649" y="1506"/>
              <a:chExt cx="1345" cy="1021"/>
            </a:xfrm>
          </p:grpSpPr>
          <p:sp>
            <p:nvSpPr>
              <p:cNvPr id="55" name="Line 25">
                <a:extLst>
                  <a:ext uri="{FF2B5EF4-FFF2-40B4-BE49-F238E27FC236}">
                    <a16:creationId xmlns:a16="http://schemas.microsoft.com/office/drawing/2014/main" id="{360988A1-1D6A-2842-9362-1CD7D0CD79A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2649" y="1506"/>
                <a:ext cx="1345" cy="1021"/>
              </a:xfrm>
              <a:prstGeom prst="line">
                <a:avLst/>
              </a:prstGeom>
              <a:noFill/>
              <a:ln w="18360">
                <a:solidFill>
                  <a:srgbClr val="000000"/>
                </a:solidFill>
                <a:round/>
                <a:headEnd type="triangle" w="lg" len="lg"/>
                <a:tailEnd type="triangl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" name="Oval 26">
                <a:extLst>
                  <a:ext uri="{FF2B5EF4-FFF2-40B4-BE49-F238E27FC236}">
                    <a16:creationId xmlns:a16="http://schemas.microsoft.com/office/drawing/2014/main" id="{9B55A9BC-C074-7E42-AD71-0A8BEE2745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8400000">
                <a:off x="3261" y="1960"/>
                <a:ext cx="52" cy="70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n-US" altLang="en-US"/>
              </a:p>
            </p:txBody>
          </p:sp>
        </p:grpSp>
        <p:sp>
          <p:nvSpPr>
            <p:cNvPr id="54" name="Line 27">
              <a:extLst>
                <a:ext uri="{FF2B5EF4-FFF2-40B4-BE49-F238E27FC236}">
                  <a16:creationId xmlns:a16="http://schemas.microsoft.com/office/drawing/2014/main" id="{8210A150-DD9C-8344-9266-EBF8323E831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19" y="1844"/>
              <a:ext cx="1983" cy="1"/>
            </a:xfrm>
            <a:prstGeom prst="line">
              <a:avLst/>
            </a:prstGeom>
            <a:noFill/>
            <a:ln w="5472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3" name="Group 136">
            <a:extLst>
              <a:ext uri="{FF2B5EF4-FFF2-40B4-BE49-F238E27FC236}">
                <a16:creationId xmlns:a16="http://schemas.microsoft.com/office/drawing/2014/main" id="{ADD1A863-4298-BF4F-B5F7-74AEA166CAA3}"/>
              </a:ext>
            </a:extLst>
          </p:cNvPr>
          <p:cNvGrpSpPr>
            <a:grpSpLocks/>
          </p:cNvGrpSpPr>
          <p:nvPr/>
        </p:nvGrpSpPr>
        <p:grpSpPr bwMode="auto">
          <a:xfrm>
            <a:off x="9758363" y="3886200"/>
            <a:ext cx="2205037" cy="1676400"/>
            <a:chOff x="5943600" y="1447800"/>
            <a:chExt cx="2204885" cy="1676400"/>
          </a:xfrm>
        </p:grpSpPr>
        <p:sp>
          <p:nvSpPr>
            <p:cNvPr id="64" name="Oval 13">
              <a:extLst>
                <a:ext uri="{FF2B5EF4-FFF2-40B4-BE49-F238E27FC236}">
                  <a16:creationId xmlns:a16="http://schemas.microsoft.com/office/drawing/2014/main" id="{D4FBB0C5-26EB-E846-8CC2-F2433FBDF1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11426" y="1659680"/>
              <a:ext cx="1286461" cy="1276727"/>
            </a:xfrm>
            <a:prstGeom prst="ellipse">
              <a:avLst/>
            </a:prstGeom>
            <a:solidFill>
              <a:srgbClr val="B3B300">
                <a:alpha val="50195"/>
              </a:srgbClr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65" name="Oval 14">
              <a:extLst>
                <a:ext uri="{FF2B5EF4-FFF2-40B4-BE49-F238E27FC236}">
                  <a16:creationId xmlns:a16="http://schemas.microsoft.com/office/drawing/2014/main" id="{D78004E0-40AC-8548-99B3-484F726026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7485" y="1639662"/>
              <a:ext cx="1286461" cy="1276727"/>
            </a:xfrm>
            <a:prstGeom prst="ellipse">
              <a:avLst/>
            </a:prstGeom>
            <a:solidFill>
              <a:srgbClr val="B3B300">
                <a:alpha val="50195"/>
              </a:srgbClr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66" name="Line 27">
              <a:extLst>
                <a:ext uri="{FF2B5EF4-FFF2-40B4-BE49-F238E27FC236}">
                  <a16:creationId xmlns:a16="http://schemas.microsoft.com/office/drawing/2014/main" id="{34A86B02-9ABD-C74D-A4F6-8BE57FA426A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943600" y="2288034"/>
              <a:ext cx="2204885" cy="1112"/>
            </a:xfrm>
            <a:prstGeom prst="line">
              <a:avLst/>
            </a:prstGeom>
            <a:noFill/>
            <a:ln w="54720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" name="Line 53">
              <a:extLst>
                <a:ext uri="{FF2B5EF4-FFF2-40B4-BE49-F238E27FC236}">
                  <a16:creationId xmlns:a16="http://schemas.microsoft.com/office/drawing/2014/main" id="{D06EE497-2560-B946-8BF6-95D951AA223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934200" y="1828800"/>
              <a:ext cx="48923" cy="20352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" name="Line 53">
              <a:extLst>
                <a:ext uri="{FF2B5EF4-FFF2-40B4-BE49-F238E27FC236}">
                  <a16:creationId xmlns:a16="http://schemas.microsoft.com/office/drawing/2014/main" id="{18DF9840-56DF-514B-856D-5FA4E4E2B38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86601" y="1981200"/>
              <a:ext cx="0" cy="22860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" name="Line 53">
              <a:extLst>
                <a:ext uri="{FF2B5EF4-FFF2-40B4-BE49-F238E27FC236}">
                  <a16:creationId xmlns:a16="http://schemas.microsoft.com/office/drawing/2014/main" id="{5D90DF84-8BBF-6646-9957-F719DA4A7AF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934200" y="2209800"/>
              <a:ext cx="228600" cy="22860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" name="Line 53">
              <a:extLst>
                <a:ext uri="{FF2B5EF4-FFF2-40B4-BE49-F238E27FC236}">
                  <a16:creationId xmlns:a16="http://schemas.microsoft.com/office/drawing/2014/main" id="{040D0950-96C1-5C49-97F0-31A67BC3893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239001" y="2133600"/>
              <a:ext cx="0" cy="22860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Line 53">
              <a:extLst>
                <a:ext uri="{FF2B5EF4-FFF2-40B4-BE49-F238E27FC236}">
                  <a16:creationId xmlns:a16="http://schemas.microsoft.com/office/drawing/2014/main" id="{3CF92CCD-917D-B64C-A1AA-412F73831D4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781800" y="2133600"/>
              <a:ext cx="0" cy="22860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Line 53">
              <a:extLst>
                <a:ext uri="{FF2B5EF4-FFF2-40B4-BE49-F238E27FC236}">
                  <a16:creationId xmlns:a16="http://schemas.microsoft.com/office/drawing/2014/main" id="{5020A3B0-5121-3242-98E9-C39F8DF6E56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858000" y="2286000"/>
              <a:ext cx="76200" cy="15240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Line 53">
              <a:extLst>
                <a:ext uri="{FF2B5EF4-FFF2-40B4-BE49-F238E27FC236}">
                  <a16:creationId xmlns:a16="http://schemas.microsoft.com/office/drawing/2014/main" id="{3F2801E9-CF70-B24B-AB1D-400FC10C672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010400" y="2362200"/>
              <a:ext cx="0" cy="22860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Line 53">
              <a:extLst>
                <a:ext uri="{FF2B5EF4-FFF2-40B4-BE49-F238E27FC236}">
                  <a16:creationId xmlns:a16="http://schemas.microsoft.com/office/drawing/2014/main" id="{E909E265-0AA2-2740-A1E2-473F060392A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086600" y="2514600"/>
              <a:ext cx="0" cy="22860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" name="Line 53">
              <a:extLst>
                <a:ext uri="{FF2B5EF4-FFF2-40B4-BE49-F238E27FC236}">
                  <a16:creationId xmlns:a16="http://schemas.microsoft.com/office/drawing/2014/main" id="{4AC78789-8E91-FB41-AE34-2EBFAD07254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858000" y="1905000"/>
              <a:ext cx="76200" cy="22860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6" name="Line 53">
              <a:extLst>
                <a:ext uri="{FF2B5EF4-FFF2-40B4-BE49-F238E27FC236}">
                  <a16:creationId xmlns:a16="http://schemas.microsoft.com/office/drawing/2014/main" id="{7AF635F1-1BB3-DE4C-B467-08C30A627E2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858000" y="2057400"/>
              <a:ext cx="152400" cy="15240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Line 53">
              <a:extLst>
                <a:ext uri="{FF2B5EF4-FFF2-40B4-BE49-F238E27FC236}">
                  <a16:creationId xmlns:a16="http://schemas.microsoft.com/office/drawing/2014/main" id="{4CA7F64B-63B4-7E4C-B1C9-A880ACDF377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010400" y="2209800"/>
              <a:ext cx="152400" cy="15240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" name="Line 53">
              <a:extLst>
                <a:ext uri="{FF2B5EF4-FFF2-40B4-BE49-F238E27FC236}">
                  <a16:creationId xmlns:a16="http://schemas.microsoft.com/office/drawing/2014/main" id="{B1FCDAAE-4C60-224F-AAC9-A71612E3796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934200" y="2514600"/>
              <a:ext cx="228600" cy="7620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9" name="Line 53">
              <a:extLst>
                <a:ext uri="{FF2B5EF4-FFF2-40B4-BE49-F238E27FC236}">
                  <a16:creationId xmlns:a16="http://schemas.microsoft.com/office/drawing/2014/main" id="{B023A21D-98AF-514C-A627-E48AE6E406C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086600" y="2514600"/>
              <a:ext cx="152400" cy="22860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0" name="Line 53">
              <a:extLst>
                <a:ext uri="{FF2B5EF4-FFF2-40B4-BE49-F238E27FC236}">
                  <a16:creationId xmlns:a16="http://schemas.microsoft.com/office/drawing/2014/main" id="{616BD9A1-D1E1-2247-8CBC-B19268AB0EA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7010400" y="1752600"/>
              <a:ext cx="152400" cy="22860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1" name="Line 53">
              <a:extLst>
                <a:ext uri="{FF2B5EF4-FFF2-40B4-BE49-F238E27FC236}">
                  <a16:creationId xmlns:a16="http://schemas.microsoft.com/office/drawing/2014/main" id="{5AB1A0D2-BF1F-F542-B3CB-56CCA2C4CF0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010400" y="1905000"/>
              <a:ext cx="152400" cy="22860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" name="Line 53">
              <a:extLst>
                <a:ext uri="{FF2B5EF4-FFF2-40B4-BE49-F238E27FC236}">
                  <a16:creationId xmlns:a16="http://schemas.microsoft.com/office/drawing/2014/main" id="{87D44101-629D-FC47-9673-5332AFFE5EF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162800" y="2057400"/>
              <a:ext cx="76200" cy="22860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Line 53">
              <a:extLst>
                <a:ext uri="{FF2B5EF4-FFF2-40B4-BE49-F238E27FC236}">
                  <a16:creationId xmlns:a16="http://schemas.microsoft.com/office/drawing/2014/main" id="{3CE794DA-6DBE-A445-A21E-EB0FAC8BE41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781800" y="2362200"/>
              <a:ext cx="76200" cy="22860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4" name="Line 53">
              <a:extLst>
                <a:ext uri="{FF2B5EF4-FFF2-40B4-BE49-F238E27FC236}">
                  <a16:creationId xmlns:a16="http://schemas.microsoft.com/office/drawing/2014/main" id="{8902AF7E-2350-E14D-9DB6-6FA30D05180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858000" y="2362200"/>
              <a:ext cx="76200" cy="22860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5" name="Line 53">
              <a:extLst>
                <a:ext uri="{FF2B5EF4-FFF2-40B4-BE49-F238E27FC236}">
                  <a16:creationId xmlns:a16="http://schemas.microsoft.com/office/drawing/2014/main" id="{8266E732-19E8-7D49-B5F8-DF66908868A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6858000" y="2590800"/>
              <a:ext cx="152400" cy="15240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6" name="Line 53">
              <a:extLst>
                <a:ext uri="{FF2B5EF4-FFF2-40B4-BE49-F238E27FC236}">
                  <a16:creationId xmlns:a16="http://schemas.microsoft.com/office/drawing/2014/main" id="{6DE22813-6537-9C4A-AE6E-6565AAC0B98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010400" y="2438400"/>
              <a:ext cx="76200" cy="30480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7" name="Line 53">
              <a:extLst>
                <a:ext uri="{FF2B5EF4-FFF2-40B4-BE49-F238E27FC236}">
                  <a16:creationId xmlns:a16="http://schemas.microsoft.com/office/drawing/2014/main" id="{B2D34032-3166-DF40-BA35-1492DA8808B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86600" y="1981200"/>
              <a:ext cx="48923" cy="20352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8" name="Line 53">
              <a:extLst>
                <a:ext uri="{FF2B5EF4-FFF2-40B4-BE49-F238E27FC236}">
                  <a16:creationId xmlns:a16="http://schemas.microsoft.com/office/drawing/2014/main" id="{BCAFBCA2-6EE7-BB4B-AA24-82CA5111FB1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858000" y="1981200"/>
              <a:ext cx="0" cy="22860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9" name="Line 53">
              <a:extLst>
                <a:ext uri="{FF2B5EF4-FFF2-40B4-BE49-F238E27FC236}">
                  <a16:creationId xmlns:a16="http://schemas.microsoft.com/office/drawing/2014/main" id="{5AFCD2B6-6C64-AC42-A275-FD6CA8780E0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10400" y="2133600"/>
              <a:ext cx="0" cy="22860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" name="Line 53">
              <a:extLst>
                <a:ext uri="{FF2B5EF4-FFF2-40B4-BE49-F238E27FC236}">
                  <a16:creationId xmlns:a16="http://schemas.microsoft.com/office/drawing/2014/main" id="{5C05595D-1FEA-C34E-BD41-1B7B8FB942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162800" y="2286000"/>
              <a:ext cx="48923" cy="203520"/>
            </a:xfrm>
            <a:prstGeom prst="line">
              <a:avLst/>
            </a:prstGeom>
            <a:noFill/>
            <a:ln w="5472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1" name="Right Arrow 129">
              <a:extLst>
                <a:ext uri="{FF2B5EF4-FFF2-40B4-BE49-F238E27FC236}">
                  <a16:creationId xmlns:a16="http://schemas.microsoft.com/office/drawing/2014/main" id="{5C2DBB9D-0BF1-544E-9511-B4336B2A96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15200" y="2133600"/>
              <a:ext cx="685800" cy="3048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0000">
                <a:alpha val="56862"/>
              </a:srgbClr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92" name="Right Arrow 130">
              <a:extLst>
                <a:ext uri="{FF2B5EF4-FFF2-40B4-BE49-F238E27FC236}">
                  <a16:creationId xmlns:a16="http://schemas.microsoft.com/office/drawing/2014/main" id="{E290B70D-523D-594D-8241-3B1C3DC8381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6019800" y="2133600"/>
              <a:ext cx="685800" cy="3048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0000">
                <a:alpha val="56862"/>
              </a:srgbClr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93" name="Down Arrow 132">
              <a:extLst>
                <a:ext uri="{FF2B5EF4-FFF2-40B4-BE49-F238E27FC236}">
                  <a16:creationId xmlns:a16="http://schemas.microsoft.com/office/drawing/2014/main" id="{EF43C16F-C8E2-834C-ADCE-6E6F3A23F4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34200" y="2819400"/>
              <a:ext cx="152400" cy="304800"/>
            </a:xfrm>
            <a:prstGeom prst="downArrow">
              <a:avLst>
                <a:gd name="adj1" fmla="val 50000"/>
                <a:gd name="adj2" fmla="val 50000"/>
              </a:avLst>
            </a:prstGeom>
            <a:solidFill>
              <a:srgbClr val="FF0000">
                <a:alpha val="56078"/>
              </a:srgbClr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94" name="Down Arrow 133">
              <a:extLst>
                <a:ext uri="{FF2B5EF4-FFF2-40B4-BE49-F238E27FC236}">
                  <a16:creationId xmlns:a16="http://schemas.microsoft.com/office/drawing/2014/main" id="{018F243A-1BE9-BD41-9969-6782DFB0C63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6934200" y="1447800"/>
              <a:ext cx="152400" cy="304800"/>
            </a:xfrm>
            <a:prstGeom prst="downArrow">
              <a:avLst>
                <a:gd name="adj1" fmla="val 50000"/>
                <a:gd name="adj2" fmla="val 50000"/>
              </a:avLst>
            </a:prstGeom>
            <a:solidFill>
              <a:srgbClr val="FF0000">
                <a:alpha val="56078"/>
              </a:srgbClr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</p:grpSp>
      <p:cxnSp>
        <p:nvCxnSpPr>
          <p:cNvPr id="95" name="Straight Connector 6">
            <a:extLst>
              <a:ext uri="{FF2B5EF4-FFF2-40B4-BE49-F238E27FC236}">
                <a16:creationId xmlns:a16="http://schemas.microsoft.com/office/drawing/2014/main" id="{E9CD2F9B-B52F-5842-AF19-E963A0FB7DF2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410200" y="4038600"/>
            <a:ext cx="1143000" cy="6858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aphicFrame>
        <p:nvGraphicFramePr>
          <p:cNvPr id="96" name="Object 2">
            <a:extLst>
              <a:ext uri="{FF2B5EF4-FFF2-40B4-BE49-F238E27FC236}">
                <a16:creationId xmlns:a16="http://schemas.microsoft.com/office/drawing/2014/main" id="{DF0EC5B9-688B-4B49-AC32-5343A1F17B3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861050" y="4343400"/>
          <a:ext cx="311150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27000" imgH="190500" progId="Equation.3">
                  <p:embed/>
                </p:oleObj>
              </mc:Choice>
              <mc:Fallback>
                <p:oleObj name="Equation" r:id="rId3" imgW="127000" imgH="190500" progId="Equation.3">
                  <p:embed/>
                  <p:pic>
                    <p:nvPicPr>
                      <p:cNvPr id="96" name="Object 2">
                        <a:extLst>
                          <a:ext uri="{FF2B5EF4-FFF2-40B4-BE49-F238E27FC236}">
                            <a16:creationId xmlns:a16="http://schemas.microsoft.com/office/drawing/2014/main" id="{DF0EC5B9-688B-4B49-AC32-5343A1F17B3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1050" y="4343400"/>
                        <a:ext cx="311150" cy="466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7" name="AutoShape 33">
            <a:extLst>
              <a:ext uri="{FF2B5EF4-FFF2-40B4-BE49-F238E27FC236}">
                <a16:creationId xmlns:a16="http://schemas.microsoft.com/office/drawing/2014/main" id="{1F20249E-C43C-084C-B50E-777362EB83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4419600"/>
            <a:ext cx="304800" cy="304800"/>
          </a:xfrm>
          <a:prstGeom prst="roundRect">
            <a:avLst>
              <a:gd name="adj" fmla="val 16667"/>
            </a:avLst>
          </a:prstGeom>
          <a:solidFill>
            <a:srgbClr val="3366FF">
              <a:alpha val="12941"/>
            </a:srgbClr>
          </a:solidFill>
          <a:ln w="28575">
            <a:solidFill>
              <a:srgbClr val="3366FF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 b="1"/>
          </a:p>
        </p:txBody>
      </p:sp>
      <p:sp>
        <p:nvSpPr>
          <p:cNvPr id="98" name="TextBox 141">
            <a:extLst>
              <a:ext uri="{FF2B5EF4-FFF2-40B4-BE49-F238E27FC236}">
                <a16:creationId xmlns:a16="http://schemas.microsoft.com/office/drawing/2014/main" id="{95400739-911F-1F43-8490-936C7CB709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9750" y="3338151"/>
            <a:ext cx="1524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1400"/>
              <a:t>Free streaming  </a:t>
            </a:r>
          </a:p>
        </p:txBody>
      </p:sp>
      <p:sp>
        <p:nvSpPr>
          <p:cNvPr id="99" name="TextBox 142">
            <a:extLst>
              <a:ext uri="{FF2B5EF4-FFF2-40B4-BE49-F238E27FC236}">
                <a16:creationId xmlns:a16="http://schemas.microsoft.com/office/drawing/2014/main" id="{4FCFD928-0123-9A44-B3BA-BDB37D725B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54750" y="3338349"/>
            <a:ext cx="194489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1400" dirty="0"/>
              <a:t>QCD transport  theory  </a:t>
            </a:r>
          </a:p>
        </p:txBody>
      </p:sp>
      <p:sp>
        <p:nvSpPr>
          <p:cNvPr id="100" name="TextBox 143">
            <a:extLst>
              <a:ext uri="{FF2B5EF4-FFF2-40B4-BE49-F238E27FC236}">
                <a16:creationId xmlns:a16="http://schemas.microsoft.com/office/drawing/2014/main" id="{7E2C54C0-1AA4-DD46-91FA-F0B7734FE9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69350" y="3188926"/>
            <a:ext cx="1371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1400"/>
              <a:t>Dissipative fluid dynamics  </a:t>
            </a:r>
          </a:p>
        </p:txBody>
      </p:sp>
      <p:sp>
        <p:nvSpPr>
          <p:cNvPr id="101" name="TextBox 144">
            <a:extLst>
              <a:ext uri="{FF2B5EF4-FFF2-40B4-BE49-F238E27FC236}">
                <a16:creationId xmlns:a16="http://schemas.microsoft.com/office/drawing/2014/main" id="{396BF413-B65D-DF4A-AB5D-B84CC3C2A7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98150" y="3198451"/>
            <a:ext cx="1143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1400"/>
              <a:t>Perfect fluid dynamics  </a:t>
            </a:r>
          </a:p>
        </p:txBody>
      </p:sp>
      <p:sp>
        <p:nvSpPr>
          <p:cNvPr id="102" name="AutoShape 33">
            <a:extLst>
              <a:ext uri="{FF2B5EF4-FFF2-40B4-BE49-F238E27FC236}">
                <a16:creationId xmlns:a16="http://schemas.microsoft.com/office/drawing/2014/main" id="{92DD82EC-B06B-5D45-B604-B4BF5322E7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8550" y="3200400"/>
            <a:ext cx="2133600" cy="533400"/>
          </a:xfrm>
          <a:prstGeom prst="roundRect">
            <a:avLst>
              <a:gd name="adj" fmla="val 16667"/>
            </a:avLst>
          </a:prstGeom>
          <a:solidFill>
            <a:srgbClr val="660066">
              <a:alpha val="12941"/>
            </a:srgbClr>
          </a:solidFill>
          <a:ln w="28575">
            <a:solidFill>
              <a:srgbClr val="660066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 dirty="0"/>
          </a:p>
        </p:txBody>
      </p:sp>
      <p:sp>
        <p:nvSpPr>
          <p:cNvPr id="103" name="AutoShape 33">
            <a:extLst>
              <a:ext uri="{FF2B5EF4-FFF2-40B4-BE49-F238E27FC236}">
                <a16:creationId xmlns:a16="http://schemas.microsoft.com/office/drawing/2014/main" id="{F50E3DE2-7A7B-5F40-9C1E-2B61CD22D1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3550" y="3188926"/>
            <a:ext cx="1524000" cy="533400"/>
          </a:xfrm>
          <a:prstGeom prst="roundRect">
            <a:avLst>
              <a:gd name="adj" fmla="val 16667"/>
            </a:avLst>
          </a:prstGeom>
          <a:solidFill>
            <a:srgbClr val="3366FF">
              <a:alpha val="12941"/>
            </a:srgbClr>
          </a:solidFill>
          <a:ln w="28575">
            <a:solidFill>
              <a:srgbClr val="3366FF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 b="1"/>
          </a:p>
        </p:txBody>
      </p:sp>
      <p:sp>
        <p:nvSpPr>
          <p:cNvPr id="104" name="AutoShape 33">
            <a:extLst>
              <a:ext uri="{FF2B5EF4-FFF2-40B4-BE49-F238E27FC236}">
                <a16:creationId xmlns:a16="http://schemas.microsoft.com/office/drawing/2014/main" id="{8B84188A-C4A4-714C-9F73-5B13236153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93150" y="3188926"/>
            <a:ext cx="1371600" cy="533400"/>
          </a:xfrm>
          <a:prstGeom prst="roundRect">
            <a:avLst>
              <a:gd name="adj" fmla="val 16667"/>
            </a:avLst>
          </a:prstGeom>
          <a:solidFill>
            <a:srgbClr val="800000">
              <a:alpha val="12941"/>
            </a:srgbClr>
          </a:solidFill>
          <a:ln w="2857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105" name="AutoShape 33">
            <a:extLst>
              <a:ext uri="{FF2B5EF4-FFF2-40B4-BE49-F238E27FC236}">
                <a16:creationId xmlns:a16="http://schemas.microsoft.com/office/drawing/2014/main" id="{9F7DFB8D-9ED8-8446-936D-04F5AB80BA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21950" y="3188926"/>
            <a:ext cx="1295400" cy="533400"/>
          </a:xfrm>
          <a:prstGeom prst="roundRect">
            <a:avLst>
              <a:gd name="adj" fmla="val 16667"/>
            </a:avLst>
          </a:prstGeom>
          <a:solidFill>
            <a:srgbClr val="FF0000">
              <a:alpha val="12941"/>
            </a:srgbClr>
          </a:solidFill>
          <a:ln w="2857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106" name="Right Arrow 149">
            <a:extLst>
              <a:ext uri="{FF2B5EF4-FFF2-40B4-BE49-F238E27FC236}">
                <a16:creationId xmlns:a16="http://schemas.microsoft.com/office/drawing/2014/main" id="{BC2D4F90-473E-DC4C-BB2C-2562DA348E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7550" y="3417526"/>
            <a:ext cx="3810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107" name="Right Arrow 150">
            <a:extLst>
              <a:ext uri="{FF2B5EF4-FFF2-40B4-BE49-F238E27FC236}">
                <a16:creationId xmlns:a16="http://schemas.microsoft.com/office/drawing/2014/main" id="{9F1456A5-03C4-A04F-BF8D-3DD985C9B0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2150" y="3417526"/>
            <a:ext cx="3810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108" name="Right Arrow 151">
            <a:extLst>
              <a:ext uri="{FF2B5EF4-FFF2-40B4-BE49-F238E27FC236}">
                <a16:creationId xmlns:a16="http://schemas.microsoft.com/office/drawing/2014/main" id="{E999459F-BA6B-9D48-B2F7-B3AE23C78E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64750" y="3417526"/>
            <a:ext cx="4572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F02C0104-9C92-A741-82B0-AF824EDF8AFE}"/>
              </a:ext>
            </a:extLst>
          </p:cNvPr>
          <p:cNvSpPr txBox="1"/>
          <p:nvPr/>
        </p:nvSpPr>
        <p:spPr>
          <a:xfrm>
            <a:off x="4876800" y="5879401"/>
            <a:ext cx="1223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Ruled out !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24AC38A6-7918-DA48-BD0A-44163C4986F2}"/>
              </a:ext>
            </a:extLst>
          </p:cNvPr>
          <p:cNvSpPr txBox="1"/>
          <p:nvPr/>
        </p:nvSpPr>
        <p:spPr>
          <a:xfrm>
            <a:off x="8245895" y="5869434"/>
            <a:ext cx="2801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To be tested quantitatively !</a:t>
            </a:r>
          </a:p>
        </p:txBody>
      </p:sp>
      <p:sp>
        <p:nvSpPr>
          <p:cNvPr id="112" name="Title 1">
            <a:extLst>
              <a:ext uri="{FF2B5EF4-FFF2-40B4-BE49-F238E27FC236}">
                <a16:creationId xmlns:a16="http://schemas.microsoft.com/office/drawing/2014/main" id="{40A2F330-BCA7-0342-8B6A-BD31FF931A7A}"/>
              </a:ext>
            </a:extLst>
          </p:cNvPr>
          <p:cNvSpPr txBox="1">
            <a:spLocks/>
          </p:cNvSpPr>
          <p:nvPr/>
        </p:nvSpPr>
        <p:spPr>
          <a:xfrm>
            <a:off x="1295400" y="203625"/>
            <a:ext cx="7924800" cy="86317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Flow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F9F6D8AF-0386-E140-B38E-E02DB5D1B2B1}"/>
              </a:ext>
            </a:extLst>
          </p:cNvPr>
          <p:cNvSpPr txBox="1"/>
          <p:nvPr/>
        </p:nvSpPr>
        <p:spPr>
          <a:xfrm>
            <a:off x="1295400" y="1066800"/>
            <a:ext cx="1271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Collectivity at soft </a:t>
            </a:r>
            <a:r>
              <a:rPr lang="en-US" dirty="0" err="1"/>
              <a:t>p</a:t>
            </a:r>
            <a:r>
              <a:rPr lang="en-US" baseline="-25000" dirty="0" err="1"/>
              <a:t>T</a:t>
            </a:r>
            <a:r>
              <a:rPr lang="en-US" dirty="0"/>
              <a:t>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1383C5D-C9EE-1BEC-7103-310A1033CF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163" y="3373320"/>
            <a:ext cx="3241019" cy="295128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2B7F383-F2CC-785F-65AB-A60C111EE1C3}"/>
              </a:ext>
            </a:extLst>
          </p:cNvPr>
          <p:cNvSpPr txBox="1"/>
          <p:nvPr/>
        </p:nvSpPr>
        <p:spPr>
          <a:xfrm>
            <a:off x="-76200" y="3048000"/>
            <a:ext cx="3673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Not explained in pp default picture! </a:t>
            </a:r>
          </a:p>
        </p:txBody>
      </p:sp>
    </p:spTree>
    <p:extLst>
      <p:ext uri="{BB962C8B-B14F-4D97-AF65-F5344CB8AC3E}">
        <p14:creationId xmlns:p14="http://schemas.microsoft.com/office/powerpoint/2010/main" val="3799200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9328D4-5CF9-4AFD-80D5-DC9F06766DB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295400" y="203625"/>
            <a:ext cx="10058400" cy="863175"/>
          </a:xfrm>
        </p:spPr>
        <p:txBody>
          <a:bodyPr/>
          <a:lstStyle/>
          <a:p>
            <a:r>
              <a:rPr lang="en-US" dirty="0"/>
              <a:t>How do we test medium properties?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88CD83-5E69-6640-986A-AF33F07BA6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9910" y="954624"/>
            <a:ext cx="4818149" cy="308662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ACE5D4B-830E-764C-B7EB-2F3D50D2BC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72600" y="1049478"/>
            <a:ext cx="2455741" cy="306532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0FF9C1F-945A-5C41-8618-D9AC7ECBF565}"/>
              </a:ext>
            </a:extLst>
          </p:cNvPr>
          <p:cNvSpPr txBox="1"/>
          <p:nvPr/>
        </p:nvSpPr>
        <p:spPr>
          <a:xfrm>
            <a:off x="1312127" y="1158868"/>
            <a:ext cx="220227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  <a:p>
            <a:pPr marL="285750" indent="-285750">
              <a:buFont typeface="Wingdings" pitchFamily="2" charset="2"/>
              <a:buChar char="Ø"/>
            </a:pPr>
            <a:r>
              <a:rPr lang="en-US" b="1" dirty="0">
                <a:solidFill>
                  <a:srgbClr val="00B050"/>
                </a:solidFill>
              </a:rPr>
              <a:t>Excite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b="1" dirty="0">
                <a:solidFill>
                  <a:srgbClr val="0070C0"/>
                </a:solidFill>
              </a:rPr>
              <a:t>medium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Listen to response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US" dirty="0"/>
              <a:t>Analyze</a:t>
            </a:r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A94E20D-7C14-614E-8190-4AD09AFC0E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2127" y="2903964"/>
            <a:ext cx="2470412" cy="88601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3D49F3A-D4FE-F341-B36C-CB9924C368C9}"/>
              </a:ext>
            </a:extLst>
          </p:cNvPr>
          <p:cNvSpPr txBox="1"/>
          <p:nvPr/>
        </p:nvSpPr>
        <p:spPr>
          <a:xfrm>
            <a:off x="1087029" y="3926040"/>
            <a:ext cx="72671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/>
              <a:t>In experiment:</a:t>
            </a:r>
          </a:p>
          <a:p>
            <a:r>
              <a:rPr lang="en-US" dirty="0"/>
              <a:t>Prepare different </a:t>
            </a:r>
            <a:r>
              <a:rPr lang="en-US" b="1" dirty="0">
                <a:solidFill>
                  <a:srgbClr val="00B050"/>
                </a:solidFill>
              </a:rPr>
              <a:t>excitations                                         </a:t>
            </a:r>
            <a:r>
              <a:rPr lang="en-US" dirty="0"/>
              <a:t>measure their </a:t>
            </a:r>
            <a:r>
              <a:rPr lang="en-US" b="1" dirty="0">
                <a:solidFill>
                  <a:srgbClr val="FF0000"/>
                </a:solidFill>
              </a:rPr>
              <a:t>response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A8FCCFD-A4C3-8C44-AAEC-8EADC1C60D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4600" y="4537201"/>
            <a:ext cx="3739772" cy="177754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6CB97E5-5F42-DA4C-8F6E-EF5BCC1036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1492" y="4515585"/>
            <a:ext cx="4312598" cy="1799162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886A29C-5359-9446-9E26-1B16B258221C}"/>
              </a:ext>
            </a:extLst>
          </p:cNvPr>
          <p:cNvSpPr txBox="1"/>
          <p:nvPr/>
        </p:nvSpPr>
        <p:spPr>
          <a:xfrm>
            <a:off x="1107650" y="2473337"/>
            <a:ext cx="1173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/>
              <a:t>In theory: 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93309259-997A-4043-9983-734B032965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8591" y="5426317"/>
            <a:ext cx="2435225" cy="717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lc="http://schemas.openxmlformats.org/drawingml/2006/lockedCanvas" xmlns="" xmlns:a14="http://schemas.microsoft.com/office/drawing/2010/main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lc="http://schemas.openxmlformats.org/drawingml/2006/lockedCanvas" xmlns="" xmlns:a14="http://schemas.microsoft.com/office/drawing/2010/main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Oval 23">
            <a:extLst>
              <a:ext uri="{FF2B5EF4-FFF2-40B4-BE49-F238E27FC236}">
                <a16:creationId xmlns:a16="http://schemas.microsoft.com/office/drawing/2014/main" id="{A23268B2-A4A6-F54F-AFAF-BA6B6E1F70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10660" y="5516941"/>
            <a:ext cx="290740" cy="596563"/>
          </a:xfrm>
          <a:prstGeom prst="ellipse">
            <a:avLst/>
          </a:prstGeom>
          <a:solidFill>
            <a:srgbClr val="FF0000">
              <a:alpha val="10980"/>
            </a:srgbClr>
          </a:solidFill>
          <a:ln w="28575">
            <a:solidFill>
              <a:srgbClr val="FF0000"/>
            </a:solidFill>
            <a:round/>
            <a:headEnd/>
            <a:tailE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ajor"/>
        </p:style>
        <p:txBody>
          <a:bodyPr wrap="none" anchor="ctr"/>
          <a:lstStyle>
            <a:lvl1pPr>
              <a:defRPr>
                <a:latin typeface="+mj-lt"/>
                <a:ea typeface="+mj-ea"/>
                <a:cs typeface="+mj-cs"/>
              </a:defRPr>
            </a:lvl1pPr>
            <a:lvl2pPr>
              <a:defRPr>
                <a:latin typeface="+mj-lt"/>
                <a:ea typeface="+mj-ea"/>
                <a:cs typeface="+mj-cs"/>
              </a:defRPr>
            </a:lvl2pPr>
            <a:lvl3pPr>
              <a:defRPr>
                <a:latin typeface="+mj-lt"/>
                <a:ea typeface="+mj-ea"/>
                <a:cs typeface="+mj-cs"/>
              </a:defRPr>
            </a:lvl3pPr>
            <a:lvl4pPr>
              <a:defRPr>
                <a:latin typeface="+mj-lt"/>
                <a:ea typeface="+mj-ea"/>
                <a:cs typeface="+mj-cs"/>
              </a:defRPr>
            </a:lvl4pPr>
            <a:lvl5pPr>
              <a:defRPr>
                <a:latin typeface="+mj-lt"/>
                <a:ea typeface="+mj-ea"/>
                <a:cs typeface="+mj-cs"/>
              </a:defRPr>
            </a:lvl5pPr>
            <a:lvl6pPr>
              <a:defRPr>
                <a:latin typeface="+mj-lt"/>
                <a:ea typeface="+mj-ea"/>
                <a:cs typeface="+mj-cs"/>
              </a:defRPr>
            </a:lvl6pPr>
            <a:lvl7pPr>
              <a:defRPr>
                <a:latin typeface="+mj-lt"/>
                <a:ea typeface="+mj-ea"/>
                <a:cs typeface="+mj-cs"/>
              </a:defRPr>
            </a:lvl7pPr>
            <a:lvl8pPr>
              <a:defRPr>
                <a:latin typeface="+mj-lt"/>
                <a:ea typeface="+mj-ea"/>
                <a:cs typeface="+mj-cs"/>
              </a:defRPr>
            </a:lvl8pPr>
            <a:lvl9pPr>
              <a:defRPr>
                <a:latin typeface="+mj-lt"/>
                <a:ea typeface="+mj-ea"/>
                <a:cs typeface="+mj-cs"/>
              </a:defRPr>
            </a:lvl9pPr>
          </a:lstStyle>
          <a:p>
            <a:endParaRPr lang="en-US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3269A096-A1F8-ED4D-8B8A-2A9B2D8CAB2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31415" y="4571628"/>
            <a:ext cx="2045785" cy="30517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0A9270A-3649-474B-BCF0-5D2DA21B71C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86200" y="4302473"/>
            <a:ext cx="377790" cy="213112"/>
          </a:xfrm>
          <a:prstGeom prst="rect">
            <a:avLst/>
          </a:prstGeom>
        </p:spPr>
      </p:pic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C56629C-6A42-094D-AA1B-42613218CB22}"/>
              </a:ext>
            </a:extLst>
          </p:cNvPr>
          <p:cNvCxnSpPr>
            <a:cxnSpLocks/>
          </p:cNvCxnSpPr>
          <p:nvPr/>
        </p:nvCxnSpPr>
        <p:spPr>
          <a:xfrm>
            <a:off x="8534400" y="5334000"/>
            <a:ext cx="20574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AE0F1D60-B5A7-F545-812C-61EE8CBB7D9D}"/>
              </a:ext>
            </a:extLst>
          </p:cNvPr>
          <p:cNvCxnSpPr>
            <a:cxnSpLocks/>
          </p:cNvCxnSpPr>
          <p:nvPr/>
        </p:nvCxnSpPr>
        <p:spPr>
          <a:xfrm flipV="1">
            <a:off x="8534400" y="4557864"/>
            <a:ext cx="1752600" cy="7620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Arc 31">
            <a:extLst>
              <a:ext uri="{FF2B5EF4-FFF2-40B4-BE49-F238E27FC236}">
                <a16:creationId xmlns:a16="http://schemas.microsoft.com/office/drawing/2014/main" id="{3A39CBA4-F08E-054D-A75C-A059437C410F}"/>
              </a:ext>
            </a:extLst>
          </p:cNvPr>
          <p:cNvSpPr/>
          <p:nvPr/>
        </p:nvSpPr>
        <p:spPr>
          <a:xfrm>
            <a:off x="10064372" y="4630801"/>
            <a:ext cx="402817" cy="779399"/>
          </a:xfrm>
          <a:prstGeom prst="arc">
            <a:avLst>
              <a:gd name="adj1" fmla="val 16200000"/>
              <a:gd name="adj2" fmla="val 4197544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B8691627-674B-4E47-8C9E-BB6C97D8C09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521572" y="4658679"/>
            <a:ext cx="254000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8465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63FF4D-0209-BA1B-605E-B70CDC4117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FEF7A42-9095-BD69-94CA-A844E9EA9AE7}"/>
              </a:ext>
            </a:extLst>
          </p:cNvPr>
          <p:cNvSpPr txBox="1"/>
          <p:nvPr/>
        </p:nvSpPr>
        <p:spPr>
          <a:xfrm>
            <a:off x="164123" y="1125415"/>
            <a:ext cx="22742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n-GB" dirty="0"/>
              <a:t>Q</a:t>
            </a:r>
            <a:r>
              <a:rPr lang="en-CH" dirty="0"/>
              <a:t>uantifies QGP properties and QGP evolution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C2969D-AF06-FCB5-6E58-61862CCA182F}"/>
              </a:ext>
            </a:extLst>
          </p:cNvPr>
          <p:cNvSpPr txBox="1"/>
          <p:nvPr/>
        </p:nvSpPr>
        <p:spPr>
          <a:xfrm>
            <a:off x="152400" y="2609671"/>
            <a:ext cx="26552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n-GB" dirty="0"/>
              <a:t>Largely restricted to light-</a:t>
            </a:r>
            <a:r>
              <a:rPr lang="en-GB" dirty="0" err="1"/>
              <a:t>flavored</a:t>
            </a:r>
            <a:r>
              <a:rPr lang="en-GB" dirty="0"/>
              <a:t> hadrons so far.</a:t>
            </a:r>
            <a:endParaRPr lang="en-CH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1C367D-BFA6-2842-ECB9-16AC56AEAB42}"/>
              </a:ext>
            </a:extLst>
          </p:cNvPr>
          <p:cNvSpPr txBox="1"/>
          <p:nvPr/>
        </p:nvSpPr>
        <p:spPr>
          <a:xfrm>
            <a:off x="152399" y="3932336"/>
            <a:ext cx="26552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n-GB" dirty="0"/>
              <a:t>All light-</a:t>
            </a:r>
            <a:r>
              <a:rPr lang="en-GB" dirty="0" err="1"/>
              <a:t>flavored</a:t>
            </a:r>
            <a:r>
              <a:rPr lang="en-GB" dirty="0"/>
              <a:t> hadrons seem to decouple from same common flow field.</a:t>
            </a:r>
            <a:endParaRPr lang="en-CH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478C3EAC-CE50-8231-07CF-D9C46911AD8C}"/>
              </a:ext>
            </a:extLst>
          </p:cNvPr>
          <p:cNvSpPr txBox="1">
            <a:spLocks/>
          </p:cNvSpPr>
          <p:nvPr/>
        </p:nvSpPr>
        <p:spPr>
          <a:xfrm>
            <a:off x="0" y="-101175"/>
            <a:ext cx="12192000" cy="8631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400" b="1" u="sng" dirty="0">
                <a:solidFill>
                  <a:srgbClr val="FF0000"/>
                </a:solidFill>
              </a:rPr>
              <a:t>Comparison to Hydro-Models </a:t>
            </a:r>
            <a:endParaRPr lang="en-US" sz="4400" u="sng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2" name="Picture 11" descr="A collection of graphs and diagrams&#10;&#10;AI-generated content may be incorrect.">
            <a:extLst>
              <a:ext uri="{FF2B5EF4-FFF2-40B4-BE49-F238E27FC236}">
                <a16:creationId xmlns:a16="http://schemas.microsoft.com/office/drawing/2014/main" id="{DEF4E2D4-1700-D51D-C7D8-10F2CE8192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528" y="755194"/>
            <a:ext cx="9491472" cy="556146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63BB59B-84A6-8524-2B36-98CDE9D7FD00}"/>
              </a:ext>
            </a:extLst>
          </p:cNvPr>
          <p:cNvSpPr txBox="1"/>
          <p:nvPr/>
        </p:nvSpPr>
        <p:spPr>
          <a:xfrm rot="19985296">
            <a:off x="5016943" y="3286061"/>
            <a:ext cx="3200400" cy="1384995"/>
          </a:xfrm>
          <a:prstGeom prst="rect">
            <a:avLst/>
          </a:prstGeom>
          <a:solidFill>
            <a:srgbClr val="FFFF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H" sz="2800" dirty="0"/>
              <a:t>Bayesian inference analysis involving 670 LHC data points.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460F220-7E64-C097-5E40-AC6AB234E2C7}"/>
              </a:ext>
            </a:extLst>
          </p:cNvPr>
          <p:cNvSpPr txBox="1"/>
          <p:nvPr/>
        </p:nvSpPr>
        <p:spPr>
          <a:xfrm>
            <a:off x="304800" y="6400800"/>
            <a:ext cx="4003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* G. Nijs, W. van der Schee, 2304.06191. </a:t>
            </a:r>
          </a:p>
        </p:txBody>
      </p:sp>
    </p:spTree>
    <p:extLst>
      <p:ext uri="{BB962C8B-B14F-4D97-AF65-F5344CB8AC3E}">
        <p14:creationId xmlns:p14="http://schemas.microsoft.com/office/powerpoint/2010/main" val="40426042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9B3C85-66F0-C6FA-8276-06AC36317A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ABA49FE0-81DA-4AD7-0628-8B1479285574}"/>
              </a:ext>
            </a:extLst>
          </p:cNvPr>
          <p:cNvSpPr txBox="1"/>
          <p:nvPr/>
        </p:nvSpPr>
        <p:spPr>
          <a:xfrm>
            <a:off x="723347" y="2438400"/>
            <a:ext cx="2925778" cy="1200329"/>
          </a:xfrm>
          <a:prstGeom prst="rect">
            <a:avLst/>
          </a:prstGeom>
          <a:solidFill>
            <a:srgbClr val="FFFF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H" sz="2400" dirty="0"/>
              <a:t>Mass hierarchy of incomplete  kinetic equilibration 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B9FB3A6-A8FC-4EA2-8982-A5E2B2E887A4}"/>
              </a:ext>
            </a:extLst>
          </p:cNvPr>
          <p:cNvSpPr txBox="1"/>
          <p:nvPr/>
        </p:nvSpPr>
        <p:spPr>
          <a:xfrm>
            <a:off x="609600" y="990600"/>
            <a:ext cx="3962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H" sz="2400" b="1" u="sng" dirty="0"/>
              <a:t>EXP</a:t>
            </a:r>
            <a:r>
              <a:rPr lang="en-CH" sz="2400" u="sng" dirty="0"/>
              <a:t>:</a:t>
            </a:r>
            <a:r>
              <a:rPr lang="en-CH" sz="2400" dirty="0"/>
              <a:t> </a:t>
            </a:r>
            <a:r>
              <a:rPr lang="en-CH" dirty="0"/>
              <a:t>evidence that beauty flows less</a:t>
            </a:r>
            <a:r>
              <a:rPr lang="en-CH" baseline="30000" dirty="0"/>
              <a:t>1 </a:t>
            </a:r>
            <a:r>
              <a:rPr lang="en-CH" dirty="0"/>
              <a:t>and is less quenched than charm.</a:t>
            </a:r>
            <a:endParaRPr lang="en-CH" baseline="30000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4D835DB-045E-47AE-97AD-9D7019744757}"/>
              </a:ext>
            </a:extLst>
          </p:cNvPr>
          <p:cNvSpPr txBox="1"/>
          <p:nvPr/>
        </p:nvSpPr>
        <p:spPr>
          <a:xfrm>
            <a:off x="205036" y="6350604"/>
            <a:ext cx="48065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en-CH" sz="1400" dirty="0">
                <a:solidFill>
                  <a:schemeClr val="bg1"/>
                </a:solidFill>
              </a:rPr>
              <a:t>CMS, JHEP10 (2023) 115;   ATLAS  PRL 124, 082301 (2020)  </a:t>
            </a:r>
          </a:p>
          <a:p>
            <a:pPr marL="342900" indent="-342900">
              <a:buFontTx/>
              <a:buAutoNum type="arabicPeriod"/>
            </a:pPr>
            <a:r>
              <a:rPr lang="en-CH" sz="1400" dirty="0">
                <a:solidFill>
                  <a:schemeClr val="bg1"/>
                </a:solidFill>
              </a:rPr>
              <a:t>2. R. Rapp et al </a:t>
            </a:r>
            <a:r>
              <a:rPr lang="en-GB" sz="1400" i="1" dirty="0" err="1">
                <a:solidFill>
                  <a:schemeClr val="bg1"/>
                </a:solidFill>
              </a:rPr>
              <a:t>Nucl.Phys.A</a:t>
            </a:r>
            <a:r>
              <a:rPr lang="en-GB" sz="1400" dirty="0">
                <a:solidFill>
                  <a:schemeClr val="bg1"/>
                </a:solidFill>
              </a:rPr>
              <a:t> 979 (2018) 21-86;  </a:t>
            </a:r>
            <a:r>
              <a:rPr lang="en-GB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9AA1BFE-F865-DD16-9D40-F0B88788AD9B}"/>
              </a:ext>
            </a:extLst>
          </p:cNvPr>
          <p:cNvSpPr txBox="1"/>
          <p:nvPr/>
        </p:nvSpPr>
        <p:spPr>
          <a:xfrm>
            <a:off x="11418203" y="2000261"/>
            <a:ext cx="611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/>
              <a:t>CMS</a:t>
            </a:r>
          </a:p>
        </p:txBody>
      </p:sp>
      <p:pic>
        <p:nvPicPr>
          <p:cNvPr id="52" name="Picture 51" descr="A graph with numbers and lines&#10;&#10;AI-generated content may be incorrect.">
            <a:extLst>
              <a:ext uri="{FF2B5EF4-FFF2-40B4-BE49-F238E27FC236}">
                <a16:creationId xmlns:a16="http://schemas.microsoft.com/office/drawing/2014/main" id="{7076A279-7B72-1AF8-1707-B65EE03BC2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881677"/>
            <a:ext cx="3600600" cy="2547324"/>
          </a:xfrm>
          <a:prstGeom prst="rect">
            <a:avLst/>
          </a:prstGeom>
        </p:spPr>
      </p:pic>
      <p:grpSp>
        <p:nvGrpSpPr>
          <p:cNvPr id="58" name="Group 57">
            <a:extLst>
              <a:ext uri="{FF2B5EF4-FFF2-40B4-BE49-F238E27FC236}">
                <a16:creationId xmlns:a16="http://schemas.microsoft.com/office/drawing/2014/main" id="{45C45F6E-E6E6-D1CA-DF48-F8B18C457D88}"/>
              </a:ext>
            </a:extLst>
          </p:cNvPr>
          <p:cNvGrpSpPr/>
          <p:nvPr/>
        </p:nvGrpSpPr>
        <p:grpSpPr>
          <a:xfrm>
            <a:off x="8305800" y="107210"/>
            <a:ext cx="7192822" cy="3550390"/>
            <a:chOff x="8001000" y="304800"/>
            <a:chExt cx="7543800" cy="3740255"/>
          </a:xfrm>
        </p:grpSpPr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F1A7AEA7-7D68-D00D-B921-AF0F3D1DF00E}"/>
                </a:ext>
              </a:extLst>
            </p:cNvPr>
            <p:cNvGrpSpPr/>
            <p:nvPr/>
          </p:nvGrpSpPr>
          <p:grpSpPr>
            <a:xfrm>
              <a:off x="8001000" y="304800"/>
              <a:ext cx="7543800" cy="3740255"/>
              <a:chOff x="8001000" y="304800"/>
              <a:chExt cx="7543800" cy="3740255"/>
            </a:xfrm>
          </p:grpSpPr>
          <p:grpSp>
            <p:nvGrpSpPr>
              <p:cNvPr id="41" name="Group 40">
                <a:extLst>
                  <a:ext uri="{FF2B5EF4-FFF2-40B4-BE49-F238E27FC236}">
                    <a16:creationId xmlns:a16="http://schemas.microsoft.com/office/drawing/2014/main" id="{56ADB197-7982-61EA-F03C-EBBE56822FAE}"/>
                  </a:ext>
                </a:extLst>
              </p:cNvPr>
              <p:cNvGrpSpPr/>
              <p:nvPr/>
            </p:nvGrpSpPr>
            <p:grpSpPr>
              <a:xfrm>
                <a:off x="8001000" y="904258"/>
                <a:ext cx="7205155" cy="3058142"/>
                <a:chOff x="4648202" y="751439"/>
                <a:chExt cx="7772400" cy="3358668"/>
              </a:xfrm>
            </p:grpSpPr>
            <p:pic>
              <p:nvPicPr>
                <p:cNvPr id="22" name="Picture 21" descr="A graph with numbers and lines&#10;&#10;AI-generated content may be incorrect.">
                  <a:extLst>
                    <a:ext uri="{FF2B5EF4-FFF2-40B4-BE49-F238E27FC236}">
                      <a16:creationId xmlns:a16="http://schemas.microsoft.com/office/drawing/2014/main" id="{7762FE23-4929-1C77-FF8A-915F0C6EFB0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648202" y="751439"/>
                  <a:ext cx="7543798" cy="2829961"/>
                </a:xfrm>
                <a:prstGeom prst="rect">
                  <a:avLst/>
                </a:prstGeom>
              </p:spPr>
            </p:pic>
            <p:pic>
              <p:nvPicPr>
                <p:cNvPr id="34" name="Picture 33">
                  <a:extLst>
                    <a:ext uri="{FF2B5EF4-FFF2-40B4-BE49-F238E27FC236}">
                      <a16:creationId xmlns:a16="http://schemas.microsoft.com/office/drawing/2014/main" id="{8A3EB433-4FCC-1401-B924-0C528CE6B90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410200" y="3430612"/>
                  <a:ext cx="7010402" cy="679495"/>
                </a:xfrm>
                <a:prstGeom prst="rect">
                  <a:avLst/>
                </a:prstGeom>
              </p:spPr>
            </p:pic>
          </p:grp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E4F8C5C4-D2CD-6A3C-F0E9-397840BF4DE4}"/>
                  </a:ext>
                </a:extLst>
              </p:cNvPr>
              <p:cNvSpPr/>
              <p:nvPr/>
            </p:nvSpPr>
            <p:spPr>
              <a:xfrm>
                <a:off x="11887200" y="304800"/>
                <a:ext cx="3657600" cy="374025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H"/>
              </a:p>
            </p:txBody>
          </p:sp>
        </p:grp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148F4666-8B56-E863-CA45-59E6085CDDC3}"/>
                </a:ext>
              </a:extLst>
            </p:cNvPr>
            <p:cNvSpPr txBox="1"/>
            <p:nvPr/>
          </p:nvSpPr>
          <p:spPr>
            <a:xfrm>
              <a:off x="11057805" y="1905543"/>
              <a:ext cx="61747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H" b="1" dirty="0"/>
                <a:t>CMS</a:t>
              </a:r>
            </a:p>
          </p:txBody>
        </p:sp>
      </p:grpSp>
      <p:sp>
        <p:nvSpPr>
          <p:cNvPr id="11" name="Title 1">
            <a:extLst>
              <a:ext uri="{FF2B5EF4-FFF2-40B4-BE49-F238E27FC236}">
                <a16:creationId xmlns:a16="http://schemas.microsoft.com/office/drawing/2014/main" id="{E58D67CF-5562-6113-94C7-5742831D413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6317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u="sng" dirty="0">
                <a:solidFill>
                  <a:srgbClr val="FF0000"/>
                </a:solidFill>
              </a:rPr>
              <a:t>H</a:t>
            </a:r>
            <a:r>
              <a:rPr lang="en-US" u="sng" dirty="0"/>
              <a:t>eavy </a:t>
            </a:r>
            <a:r>
              <a:rPr lang="en-US" b="1" u="sng" dirty="0">
                <a:solidFill>
                  <a:srgbClr val="FF0000"/>
                </a:solidFill>
              </a:rPr>
              <a:t>F</a:t>
            </a:r>
            <a:r>
              <a:rPr lang="en-US" u="sng" dirty="0"/>
              <a:t>lavor flow and quenching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BD00183-4A7E-A3EC-444E-546160BC916C}"/>
              </a:ext>
            </a:extLst>
          </p:cNvPr>
          <p:cNvGrpSpPr/>
          <p:nvPr/>
        </p:nvGrpSpPr>
        <p:grpSpPr>
          <a:xfrm>
            <a:off x="5791200" y="3506679"/>
            <a:ext cx="6195764" cy="2843925"/>
            <a:chOff x="5791200" y="3579141"/>
            <a:chExt cx="6134119" cy="2771463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E7273062-5899-E92A-0859-D5144C161C6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943600" y="3691207"/>
              <a:ext cx="5981719" cy="2652200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D64650E-6D88-05D3-14F6-566085659A95}"/>
                </a:ext>
              </a:extLst>
            </p:cNvPr>
            <p:cNvSpPr/>
            <p:nvPr/>
          </p:nvSpPr>
          <p:spPr>
            <a:xfrm>
              <a:off x="5791200" y="3579141"/>
              <a:ext cx="3078178" cy="277146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/>
            </a:p>
          </p:txBody>
        </p:sp>
      </p:grpSp>
      <p:pic>
        <p:nvPicPr>
          <p:cNvPr id="10" name="Picture 9" descr="A graph of a number of data&#10;&#10;AI-generated content may be incorrect.">
            <a:extLst>
              <a:ext uri="{FF2B5EF4-FFF2-40B4-BE49-F238E27FC236}">
                <a16:creationId xmlns:a16="http://schemas.microsoft.com/office/drawing/2014/main" id="{890D9CD7-60C5-1D47-85AC-C969F2C2CC6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581400"/>
            <a:ext cx="2844800" cy="274320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2823897E-F7A3-FE5C-AADF-CFFD7F33664B}"/>
              </a:ext>
            </a:extLst>
          </p:cNvPr>
          <p:cNvGrpSpPr/>
          <p:nvPr/>
        </p:nvGrpSpPr>
        <p:grpSpPr>
          <a:xfrm>
            <a:off x="634102" y="4343400"/>
            <a:ext cx="4481273" cy="1384995"/>
            <a:chOff x="395527" y="4667071"/>
            <a:chExt cx="4481273" cy="1384995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1DC65C0-B416-3548-29FE-8D9FF133A930}"/>
                </a:ext>
              </a:extLst>
            </p:cNvPr>
            <p:cNvSpPr txBox="1"/>
            <p:nvPr/>
          </p:nvSpPr>
          <p:spPr>
            <a:xfrm>
              <a:off x="395527" y="4667071"/>
              <a:ext cx="4481273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u="sng" dirty="0"/>
                <a:t>TH:</a:t>
              </a:r>
              <a:r>
                <a:rPr lang="en-GB" dirty="0"/>
                <a:t> Does charm equilibrate a factor                faster than b?</a:t>
              </a:r>
            </a:p>
            <a:p>
              <a:endParaRPr lang="en-GB" dirty="0"/>
            </a:p>
            <a:p>
              <a:r>
                <a:rPr lang="en-GB" sz="2400" b="1" u="sng" dirty="0">
                  <a:solidFill>
                    <a:srgbClr val="FF0000"/>
                  </a:solidFill>
                </a:rPr>
                <a:t>EXP:</a:t>
              </a:r>
              <a:r>
                <a:rPr lang="en-GB" sz="2400" b="1" dirty="0">
                  <a:solidFill>
                    <a:srgbClr val="FF0000"/>
                  </a:solidFill>
                </a:rPr>
                <a:t> P</a:t>
              </a:r>
              <a:r>
                <a:rPr lang="en-CH" sz="2400" b="1" dirty="0">
                  <a:solidFill>
                    <a:srgbClr val="FF0000"/>
                  </a:solidFill>
                </a:rPr>
                <a:t>recision at small p</a:t>
              </a:r>
              <a:r>
                <a:rPr lang="en-CH" sz="2400" b="1" baseline="-25000" dirty="0">
                  <a:solidFill>
                    <a:srgbClr val="FF0000"/>
                  </a:solidFill>
                </a:rPr>
                <a:t>T</a:t>
              </a:r>
              <a:r>
                <a:rPr lang="en-CH" sz="2400" b="1" dirty="0">
                  <a:solidFill>
                    <a:srgbClr val="FF0000"/>
                  </a:solidFill>
                </a:rPr>
                <a:t>  needed </a:t>
              </a:r>
              <a:r>
                <a:rPr lang="en-CH" sz="2400" dirty="0"/>
                <a:t> </a:t>
              </a: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72D7BFB0-6415-D2FE-A5A6-63C395088F1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962400" y="4752593"/>
              <a:ext cx="799218" cy="35280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94398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A86551-30A4-FCC4-9F4A-C7AEE2ACD0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magnetic field&#10;&#10;AI-generated content may be incorrect.">
            <a:extLst>
              <a:ext uri="{FF2B5EF4-FFF2-40B4-BE49-F238E27FC236}">
                <a16:creationId xmlns:a16="http://schemas.microsoft.com/office/drawing/2014/main" id="{1E93D16C-52DA-C1CD-1A0B-3A609A9DA5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01" y="929679"/>
            <a:ext cx="11697822" cy="5394921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0E48F37F-2491-D951-91F9-02392E311600}"/>
              </a:ext>
            </a:extLst>
          </p:cNvPr>
          <p:cNvSpPr txBox="1"/>
          <p:nvPr/>
        </p:nvSpPr>
        <p:spPr>
          <a:xfrm>
            <a:off x="-3970923" y="10874999"/>
            <a:ext cx="2408640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100" dirty="0" err="1">
                <a:solidFill>
                  <a:schemeClr val="bg1"/>
                </a:solidFill>
                <a:latin typeface="Tw Cen MT" pitchFamily="34" charset="0"/>
              </a:rPr>
              <a:t>Yayun</a:t>
            </a:r>
            <a:r>
              <a:rPr lang="nl-NL" sz="1100" dirty="0">
                <a:solidFill>
                  <a:schemeClr val="bg1"/>
                </a:solidFill>
                <a:latin typeface="Tw Cen MT" pitchFamily="34" charset="0"/>
              </a:rPr>
              <a:t> He et al,  arXiv:2201.08408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EF57B68-7ADE-CB33-149A-169DF76F28B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6317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u="sng" dirty="0">
                <a:solidFill>
                  <a:srgbClr val="FF0000"/>
                </a:solidFill>
              </a:rPr>
              <a:t>ALICE 3 – unprecedented heavy flavor capabilities </a:t>
            </a:r>
            <a:endParaRPr lang="en-US" u="sng" dirty="0"/>
          </a:p>
        </p:txBody>
      </p:sp>
    </p:spTree>
    <p:extLst>
      <p:ext uri="{BB962C8B-B14F-4D97-AF65-F5344CB8AC3E}">
        <p14:creationId xmlns:p14="http://schemas.microsoft.com/office/powerpoint/2010/main" val="13761391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2ECA85-5C42-9BFC-4006-6E9F1E1A22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7BA04944-5502-FE1C-BB33-DA740F5173AE}"/>
              </a:ext>
            </a:extLst>
          </p:cNvPr>
          <p:cNvGrpSpPr/>
          <p:nvPr/>
        </p:nvGrpSpPr>
        <p:grpSpPr>
          <a:xfrm>
            <a:off x="1600200" y="1752600"/>
            <a:ext cx="9296400" cy="2743200"/>
            <a:chOff x="0" y="2"/>
            <a:chExt cx="9296400" cy="1463085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5AFB1DC5-741C-CFE5-B6CC-B4CFE7F3F353}"/>
                </a:ext>
              </a:extLst>
            </p:cNvPr>
            <p:cNvSpPr/>
            <p:nvPr/>
          </p:nvSpPr>
          <p:spPr>
            <a:xfrm>
              <a:off x="0" y="2"/>
              <a:ext cx="9296400" cy="1463085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CH"/>
            </a:p>
          </p:txBody>
        </p:sp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5EAA1941-505C-070B-6D54-F32C99E410FF}"/>
                </a:ext>
              </a:extLst>
            </p:cNvPr>
            <p:cNvSpPr txBox="1"/>
            <p:nvPr/>
          </p:nvSpPr>
          <p:spPr>
            <a:xfrm>
              <a:off x="71422" y="71424"/>
              <a:ext cx="9153556" cy="13202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2410" tIns="232410" rIns="232410" bIns="232410" numCol="1" spcCol="1270" anchor="ctr" anchorCtr="0">
              <a:noAutofit/>
            </a:bodyPr>
            <a:lstStyle/>
            <a:p>
              <a:pPr marL="0" lvl="0" indent="0" algn="ctr" defTabSz="2711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CH" sz="6100" kern="1200" dirty="0"/>
                <a:t>Heavy </a:t>
              </a:r>
              <a:r>
                <a:rPr lang="en-CH" sz="6100" dirty="0"/>
                <a:t>Quark Transport</a:t>
              </a:r>
            </a:p>
            <a:p>
              <a:pPr marL="0" lvl="0" indent="0" algn="ctr" defTabSz="2711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CH" sz="6100" kern="1200" dirty="0"/>
                <a:t>- </a:t>
              </a:r>
              <a:r>
                <a:rPr lang="en-GB" sz="6100" dirty="0"/>
                <a:t>i</a:t>
              </a:r>
              <a:r>
                <a:rPr lang="en-CH" sz="6100" kern="1200" dirty="0"/>
                <a:t>ntroductory remarks </a:t>
              </a:r>
              <a:endParaRPr lang="en-US" sz="61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875092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14341D-D787-73C3-0DC4-516042B9D6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BE727-4DB7-7FB5-62F0-6D88F0A367C8}"/>
              </a:ext>
            </a:extLst>
          </p:cNvPr>
          <p:cNvSpPr txBox="1"/>
          <p:nvPr/>
        </p:nvSpPr>
        <p:spPr>
          <a:xfrm>
            <a:off x="1066800" y="1491028"/>
            <a:ext cx="69808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Charges subject to </a:t>
            </a:r>
            <a:r>
              <a:rPr lang="en-GB" b="1" dirty="0">
                <a:solidFill>
                  <a:srgbClr val="FF0000"/>
                </a:solidFill>
              </a:rPr>
              <a:t>drag</a:t>
            </a:r>
            <a:r>
              <a:rPr lang="en-GB" dirty="0"/>
              <a:t>. Random force leads to </a:t>
            </a:r>
            <a:r>
              <a:rPr lang="en-GB" b="1" dirty="0">
                <a:solidFill>
                  <a:srgbClr val="FF0000"/>
                </a:solidFill>
              </a:rPr>
              <a:t>momentum broadening </a:t>
            </a:r>
            <a:endParaRPr lang="en-CH" b="1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8EA3E55-ED81-2F8B-2AC0-7896D0145687}"/>
              </a:ext>
            </a:extLst>
          </p:cNvPr>
          <p:cNvSpPr txBox="1"/>
          <p:nvPr/>
        </p:nvSpPr>
        <p:spPr>
          <a:xfrm>
            <a:off x="1066800" y="2514600"/>
            <a:ext cx="1128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Solution:  </a:t>
            </a:r>
            <a:endParaRPr lang="en-CH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F47970-EE01-1672-781A-EC90DA9F73E9}"/>
              </a:ext>
            </a:extLst>
          </p:cNvPr>
          <p:cNvSpPr txBox="1"/>
          <p:nvPr/>
        </p:nvSpPr>
        <p:spPr>
          <a:xfrm>
            <a:off x="1017854" y="3421776"/>
            <a:ext cx="7740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Requiring </a:t>
            </a:r>
            <a:r>
              <a:rPr lang="en-US" b="1" dirty="0">
                <a:solidFill>
                  <a:srgbClr val="00B050"/>
                </a:solidFill>
              </a:rPr>
              <a:t>thermal equipartition</a:t>
            </a:r>
            <a:r>
              <a:rPr lang="en-US" dirty="0"/>
              <a:t>, one finds the </a:t>
            </a:r>
            <a:r>
              <a:rPr lang="en-US" b="1" dirty="0">
                <a:solidFill>
                  <a:srgbClr val="FF0000"/>
                </a:solidFill>
              </a:rPr>
              <a:t>fluctuation-dissipation theorem  </a:t>
            </a:r>
            <a:endParaRPr lang="en-CH" b="1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67EC9D4-BDE5-D3EF-BB08-A439AF074CCE}"/>
              </a:ext>
            </a:extLst>
          </p:cNvPr>
          <p:cNvSpPr txBox="1"/>
          <p:nvPr/>
        </p:nvSpPr>
        <p:spPr>
          <a:xfrm>
            <a:off x="1017854" y="4114800"/>
            <a:ext cx="29892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Spatial diffusion coefficient D</a:t>
            </a:r>
            <a:endParaRPr lang="en-CH" b="1" dirty="0">
              <a:solidFill>
                <a:srgbClr val="0070C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3A71BB6-4A5D-47E2-83C6-9229EBA5B55B}"/>
              </a:ext>
            </a:extLst>
          </p:cNvPr>
          <p:cNvSpPr txBox="1"/>
          <p:nvPr/>
        </p:nvSpPr>
        <p:spPr>
          <a:xfrm>
            <a:off x="1066800" y="259695"/>
            <a:ext cx="34189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Langevin dynamics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32D319-4751-9AAF-3E71-2311482B7E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800" y="1919177"/>
            <a:ext cx="6315738" cy="36682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73A83ED-BCE5-DB17-74E2-176345973F4C}"/>
              </a:ext>
            </a:extLst>
          </p:cNvPr>
          <p:cNvSpPr txBox="1"/>
          <p:nvPr/>
        </p:nvSpPr>
        <p:spPr>
          <a:xfrm>
            <a:off x="5963349" y="1067315"/>
            <a:ext cx="21570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Diffusion time scale </a:t>
            </a:r>
            <a:endParaRPr lang="en-CH" dirty="0">
              <a:solidFill>
                <a:srgbClr val="0070C0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5DCC7A9-A9E7-7C50-8D61-6B571E2C72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1000" y="1010070"/>
            <a:ext cx="998250" cy="45043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A225D36-C466-8296-CF61-2D8C817636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8120" y="1118359"/>
            <a:ext cx="4659626" cy="25324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CD9A7A1-FA94-6A78-E580-1938414F7E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88217" y="2529543"/>
            <a:ext cx="6315738" cy="64832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95AD97F-16BB-C285-8E57-D476679AD23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15400" y="3458527"/>
            <a:ext cx="1955800" cy="339692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BA80B9EC-04DC-95B2-B8DD-2594527F2F30}"/>
              </a:ext>
            </a:extLst>
          </p:cNvPr>
          <p:cNvSpPr/>
          <p:nvPr/>
        </p:nvSpPr>
        <p:spPr>
          <a:xfrm>
            <a:off x="8763000" y="3352800"/>
            <a:ext cx="2362200" cy="53340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4624A574-3173-FEEE-091E-3EF03CACB12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17964" y="3948906"/>
            <a:ext cx="2599563" cy="68812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C247B61-D6F2-DDFF-7D30-B4BE2F9CCCC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76400" y="4719217"/>
            <a:ext cx="9346967" cy="68812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645CC079-3F30-B8BF-F1E4-34D5B78D420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12771" y="5569489"/>
            <a:ext cx="5007429" cy="722383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6DCFF017-6F4B-5B71-855C-8672C74D539F}"/>
              </a:ext>
            </a:extLst>
          </p:cNvPr>
          <p:cNvSpPr txBox="1"/>
          <p:nvPr/>
        </p:nvSpPr>
        <p:spPr>
          <a:xfrm>
            <a:off x="1066801" y="5562600"/>
            <a:ext cx="32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C000"/>
                </a:solidFill>
              </a:rPr>
              <a:t>Spatial probability distribution </a:t>
            </a:r>
          </a:p>
          <a:p>
            <a:r>
              <a:rPr lang="en-US" b="1" dirty="0">
                <a:solidFill>
                  <a:srgbClr val="FFC000"/>
                </a:solidFill>
              </a:rPr>
              <a:t>for diffusion from x(t=0)=0</a:t>
            </a:r>
            <a:endParaRPr lang="en-CH" b="1" dirty="0">
              <a:solidFill>
                <a:srgbClr val="FFC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1E29B7-23E3-05D4-6FC6-ACFFAFD52573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1.3</a:t>
            </a:r>
          </a:p>
        </p:txBody>
      </p:sp>
    </p:spTree>
    <p:extLst>
      <p:ext uri="{BB962C8B-B14F-4D97-AF65-F5344CB8AC3E}">
        <p14:creationId xmlns:p14="http://schemas.microsoft.com/office/powerpoint/2010/main" val="10318616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7941B3-0F9D-DB91-4559-72D5D2DDD7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C3B01BC-B687-EB68-B2F4-1737B56681C0}"/>
              </a:ext>
            </a:extLst>
          </p:cNvPr>
          <p:cNvSpPr txBox="1"/>
          <p:nvPr/>
        </p:nvSpPr>
        <p:spPr>
          <a:xfrm>
            <a:off x="1027553" y="1096257"/>
            <a:ext cx="5387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Consider evolution of initial number density over time t</a:t>
            </a:r>
            <a:endParaRPr lang="en-CH" b="1" dirty="0">
              <a:solidFill>
                <a:srgbClr val="FF000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3FBF975-689B-1415-9C2C-831783682C2B}"/>
              </a:ext>
            </a:extLst>
          </p:cNvPr>
          <p:cNvSpPr txBox="1"/>
          <p:nvPr/>
        </p:nvSpPr>
        <p:spPr>
          <a:xfrm>
            <a:off x="1066800" y="259695"/>
            <a:ext cx="69157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Spectral function for Langevin dynamics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BE8DA7-F8DB-B0B2-0D52-8B002C1396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600" y="1478652"/>
            <a:ext cx="7772400" cy="58439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3ADA0C3-5F79-A108-07AD-3476F3449B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9400" y="1966889"/>
            <a:ext cx="5270500" cy="7001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C75A2AB-B088-05D6-1FE6-FB6B628766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9200" y="3033689"/>
            <a:ext cx="10084756" cy="700111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16B131FC-CD3A-C7B7-2DD9-AD7E4BE79319}"/>
              </a:ext>
            </a:extLst>
          </p:cNvPr>
          <p:cNvGrpSpPr/>
          <p:nvPr/>
        </p:nvGrpSpPr>
        <p:grpSpPr>
          <a:xfrm>
            <a:off x="1012915" y="2602468"/>
            <a:ext cx="5265929" cy="369332"/>
            <a:chOff x="1012915" y="2602468"/>
            <a:chExt cx="5265929" cy="369332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9F0795D-E88F-884F-6DC0-07EA1B5593B1}"/>
                </a:ext>
              </a:extLst>
            </p:cNvPr>
            <p:cNvSpPr txBox="1"/>
            <p:nvPr/>
          </p:nvSpPr>
          <p:spPr>
            <a:xfrm>
              <a:off x="1012915" y="2602468"/>
              <a:ext cx="526592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This specifies the retarded correlator (use                    ) </a:t>
              </a:r>
              <a:endParaRPr lang="en-CH" dirty="0"/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37D4BCB7-843D-7FD6-CF70-9258D1EB86E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029200" y="2667000"/>
              <a:ext cx="965085" cy="235386"/>
            </a:xfrm>
            <a:prstGeom prst="rect">
              <a:avLst/>
            </a:prstGeom>
          </p:spPr>
        </p:pic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37A6EC21-80DB-2F29-3CD0-24D166A48F61}"/>
              </a:ext>
            </a:extLst>
          </p:cNvPr>
          <p:cNvSpPr txBox="1"/>
          <p:nvPr/>
        </p:nvSpPr>
        <p:spPr>
          <a:xfrm>
            <a:off x="8488154" y="3795689"/>
            <a:ext cx="10294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b="1" dirty="0"/>
              <a:t>diffusion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67A19DE-8FC1-601B-CAFA-FB61BE1918C3}"/>
              </a:ext>
            </a:extLst>
          </p:cNvPr>
          <p:cNvSpPr txBox="1"/>
          <p:nvPr/>
        </p:nvSpPr>
        <p:spPr>
          <a:xfrm>
            <a:off x="10271234" y="3821668"/>
            <a:ext cx="6076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b="1" dirty="0"/>
              <a:t>drag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0DF20BF-6F4F-6897-832D-CF5ADC70CC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09800" y="4352173"/>
            <a:ext cx="3555885" cy="704546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91702A6-1EC5-5CC2-20A2-64AAB88F0BCF}"/>
              </a:ext>
            </a:extLst>
          </p:cNvPr>
          <p:cNvSpPr/>
          <p:nvPr/>
        </p:nvSpPr>
        <p:spPr>
          <a:xfrm>
            <a:off x="2057399" y="4191000"/>
            <a:ext cx="3936885" cy="99060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565565B9-56FC-F425-25D5-B9D585ADB7F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09800" y="5410200"/>
            <a:ext cx="5105400" cy="679614"/>
          </a:xfrm>
          <a:prstGeom prst="rect">
            <a:avLst/>
          </a:prstGeom>
        </p:spPr>
      </p:pic>
      <p:grpSp>
        <p:nvGrpSpPr>
          <p:cNvPr id="31" name="Group 30">
            <a:extLst>
              <a:ext uri="{FF2B5EF4-FFF2-40B4-BE49-F238E27FC236}">
                <a16:creationId xmlns:a16="http://schemas.microsoft.com/office/drawing/2014/main" id="{B885FD88-131F-3008-E8FC-61B9ECD112B4}"/>
              </a:ext>
            </a:extLst>
          </p:cNvPr>
          <p:cNvGrpSpPr/>
          <p:nvPr/>
        </p:nvGrpSpPr>
        <p:grpSpPr>
          <a:xfrm>
            <a:off x="6596744" y="4419600"/>
            <a:ext cx="3537858" cy="646331"/>
            <a:chOff x="6596744" y="4419600"/>
            <a:chExt cx="3537858" cy="646331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2707AB7-6431-8432-F598-0E977D760B01}"/>
                </a:ext>
              </a:extLst>
            </p:cNvPr>
            <p:cNvSpPr txBox="1"/>
            <p:nvPr/>
          </p:nvSpPr>
          <p:spPr>
            <a:xfrm>
              <a:off x="6596744" y="4419600"/>
              <a:ext cx="353785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S</a:t>
              </a:r>
              <a:r>
                <a:rPr lang="en-CH" dirty="0"/>
                <a:t>pectral function shows transport peak of width  </a:t>
              </a:r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03FBC066-2DFC-9FB5-3FD1-35C7EC9E154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8104877" y="4833404"/>
              <a:ext cx="766554" cy="171106"/>
            </a:xfrm>
            <a:prstGeom prst="rect">
              <a:avLst/>
            </a:prstGeom>
          </p:spPr>
        </p:pic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A652188-8DA0-BC5C-FAAC-9FD55B80CF2C}"/>
              </a:ext>
            </a:extLst>
          </p:cNvPr>
          <p:cNvGrpSpPr/>
          <p:nvPr/>
        </p:nvGrpSpPr>
        <p:grpSpPr>
          <a:xfrm>
            <a:off x="8174776" y="5426841"/>
            <a:ext cx="3725124" cy="646331"/>
            <a:chOff x="8174776" y="5426841"/>
            <a:chExt cx="3725124" cy="646331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8943A808-32AC-E6DB-D923-EB2D91154912}"/>
                </a:ext>
              </a:extLst>
            </p:cNvPr>
            <p:cNvSpPr txBox="1"/>
            <p:nvPr/>
          </p:nvSpPr>
          <p:spPr>
            <a:xfrm>
              <a:off x="8174776" y="5426841"/>
              <a:ext cx="37251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H" dirty="0"/>
                <a:t>Hierarchy between spatial diffusion  and relaxation time</a:t>
              </a:r>
            </a:p>
          </p:txBody>
        </p:sp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797820B4-B47B-F492-2F3C-935E04A14D0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0166680" y="5767449"/>
              <a:ext cx="712156" cy="233184"/>
            </a:xfrm>
            <a:prstGeom prst="rect">
              <a:avLst/>
            </a:prstGeom>
          </p:spPr>
        </p:pic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79A9CE3-FD95-8C17-C09F-F4611200F9AD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1.4</a:t>
            </a:r>
          </a:p>
        </p:txBody>
      </p:sp>
    </p:spTree>
    <p:extLst>
      <p:ext uri="{BB962C8B-B14F-4D97-AF65-F5344CB8AC3E}">
        <p14:creationId xmlns:p14="http://schemas.microsoft.com/office/powerpoint/2010/main" val="3338657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84505-9876-2724-0254-9F350EC72D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0DEE2E44-8E01-43A1-7652-FA92A4FEB792}"/>
              </a:ext>
            </a:extLst>
          </p:cNvPr>
          <p:cNvSpPr txBox="1"/>
          <p:nvPr/>
        </p:nvSpPr>
        <p:spPr>
          <a:xfrm>
            <a:off x="1066800" y="259695"/>
            <a:ext cx="42398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Fokker-Planck dynamics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D48296-882B-6F8E-4C38-FBECE3A65BCA}"/>
              </a:ext>
            </a:extLst>
          </p:cNvPr>
          <p:cNvSpPr txBox="1"/>
          <p:nvPr/>
        </p:nvSpPr>
        <p:spPr>
          <a:xfrm>
            <a:off x="1027553" y="2043238"/>
            <a:ext cx="8686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Ansatz:</a:t>
            </a:r>
            <a:endParaRPr lang="en-CH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5D73939-124C-2B56-13D8-6103E950D681}"/>
              </a:ext>
            </a:extLst>
          </p:cNvPr>
          <p:cNvSpPr/>
          <p:nvPr/>
        </p:nvSpPr>
        <p:spPr>
          <a:xfrm>
            <a:off x="2514600" y="5175479"/>
            <a:ext cx="4953000" cy="84432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3F5127-5BDD-50B5-215F-7187DB6FC4F7}"/>
              </a:ext>
            </a:extLst>
          </p:cNvPr>
          <p:cNvSpPr txBox="1"/>
          <p:nvPr/>
        </p:nvSpPr>
        <p:spPr>
          <a:xfrm>
            <a:off x="1027553" y="1030517"/>
            <a:ext cx="90734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Equivalent to Langevin dynamics, here allowing for distributions            of finite particle velocity</a:t>
            </a:r>
            <a:endParaRPr lang="en-CH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75D69BB-BA3E-8657-8B33-A693EF80890A}"/>
              </a:ext>
            </a:extLst>
          </p:cNvPr>
          <p:cNvSpPr txBox="1"/>
          <p:nvPr/>
        </p:nvSpPr>
        <p:spPr>
          <a:xfrm>
            <a:off x="1036364" y="3135868"/>
            <a:ext cx="5951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Consider 1-dimensional isotropic case to leading order in T/M</a:t>
            </a:r>
            <a:endParaRPr lang="en-CH" dirty="0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935B9608-A195-C175-D12E-1E9F581A9BF5}"/>
              </a:ext>
            </a:extLst>
          </p:cNvPr>
          <p:cNvGrpSpPr/>
          <p:nvPr/>
        </p:nvGrpSpPr>
        <p:grpSpPr>
          <a:xfrm>
            <a:off x="1058771" y="4507468"/>
            <a:ext cx="7646645" cy="369332"/>
            <a:chOff x="1058771" y="4507468"/>
            <a:chExt cx="7646645" cy="369332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77257D02-3992-1CB0-AE2B-1704F4F22974}"/>
                </a:ext>
              </a:extLst>
            </p:cNvPr>
            <p:cNvSpPr txBox="1"/>
            <p:nvPr/>
          </p:nvSpPr>
          <p:spPr>
            <a:xfrm>
              <a:off x="1058771" y="4507468"/>
              <a:ext cx="76466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FP admits a stationary solution of equilibrium form                                                  if</a:t>
              </a:r>
              <a:endParaRPr lang="en-CH" dirty="0"/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21957D37-AA1F-A5DD-F6C7-F97EBF44125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019800" y="4561242"/>
              <a:ext cx="2275336" cy="315558"/>
            </a:xfrm>
            <a:prstGeom prst="rect">
              <a:avLst/>
            </a:prstGeom>
          </p:spPr>
        </p:pic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C01F6C5B-F7F2-0F5A-3A4E-02B42FE145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5079" y="5362689"/>
            <a:ext cx="4470400" cy="469900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52653DE8-7986-0B0D-00AD-D7F466B5FCF1}"/>
              </a:ext>
            </a:extLst>
          </p:cNvPr>
          <p:cNvSpPr txBox="1"/>
          <p:nvPr/>
        </p:nvSpPr>
        <p:spPr>
          <a:xfrm>
            <a:off x="8001000" y="5435697"/>
            <a:ext cx="1937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b="1" dirty="0">
                <a:solidFill>
                  <a:srgbClr val="FF0000"/>
                </a:solidFill>
              </a:rPr>
              <a:t>“Einstein relation”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15337F03-C2F0-0858-85F7-84216449A0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4999" y="1428097"/>
            <a:ext cx="8699695" cy="62930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0FED2CB-1EF4-7465-9CED-8B90D27240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9379" y="2362200"/>
            <a:ext cx="10267929" cy="77293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9BD94F70-65E0-2B34-1538-5E93B535EE6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86599" y="1093590"/>
            <a:ext cx="532191" cy="27801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919C0BE3-2679-39CE-E2E2-5625BA5AA72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35153" y="3675029"/>
            <a:ext cx="8404247" cy="74457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7C16499-0CDA-8514-9863-9580307D7CDE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1.5</a:t>
            </a:r>
          </a:p>
        </p:txBody>
      </p:sp>
    </p:spTree>
    <p:extLst>
      <p:ext uri="{BB962C8B-B14F-4D97-AF65-F5344CB8AC3E}">
        <p14:creationId xmlns:p14="http://schemas.microsoft.com/office/powerpoint/2010/main" val="32184283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8F98E7-3C51-96EE-3A6E-8D6BA6EF29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1CC70B7A-4084-C9C0-2F49-9F2994C4BF3A}"/>
              </a:ext>
            </a:extLst>
          </p:cNvPr>
          <p:cNvSpPr txBox="1"/>
          <p:nvPr/>
        </p:nvSpPr>
        <p:spPr>
          <a:xfrm>
            <a:off x="1066800" y="259695"/>
            <a:ext cx="92675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What is known about HQ transport coefficients in QCD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202F95F-9523-2C84-2D7A-153426BC0ADA}"/>
              </a:ext>
            </a:extLst>
          </p:cNvPr>
          <p:cNvSpPr txBox="1"/>
          <p:nvPr/>
        </p:nvSpPr>
        <p:spPr>
          <a:xfrm>
            <a:off x="1027553" y="1096257"/>
            <a:ext cx="68960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>
                <a:solidFill>
                  <a:schemeClr val="accent2"/>
                </a:solidFill>
              </a:rPr>
              <a:t>pQCD</a:t>
            </a:r>
            <a:r>
              <a:rPr lang="en-GB" b="1" dirty="0">
                <a:solidFill>
                  <a:schemeClr val="accent2"/>
                </a:solidFill>
              </a:rPr>
              <a:t>:</a:t>
            </a:r>
            <a:r>
              <a:rPr lang="en-GB" dirty="0"/>
              <a:t> (start from Boltzmann </a:t>
            </a:r>
            <a:r>
              <a:rPr lang="en-GB" dirty="0" err="1"/>
              <a:t>eq</a:t>
            </a:r>
            <a:r>
              <a:rPr lang="en-GB" dirty="0"/>
              <a:t>, linearize collision kernel, match to FP) </a:t>
            </a:r>
            <a:endParaRPr lang="en-CH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79C556-3462-B453-2CF1-D537A2A86842}"/>
              </a:ext>
            </a:extLst>
          </p:cNvPr>
          <p:cNvSpPr txBox="1"/>
          <p:nvPr/>
        </p:nvSpPr>
        <p:spPr>
          <a:xfrm>
            <a:off x="1027552" y="3352800"/>
            <a:ext cx="460190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chemeClr val="accent2"/>
                </a:solidFill>
              </a:rPr>
              <a:t>Non-perturbative (lattice QCD):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“formally straightforward”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GB" dirty="0"/>
              <a:t>C</a:t>
            </a:r>
            <a:r>
              <a:rPr lang="en-CH" dirty="0"/>
              <a:t>alculate Euclidean correlator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GB" dirty="0"/>
              <a:t>S</a:t>
            </a:r>
            <a:r>
              <a:rPr lang="en-CH" dirty="0"/>
              <a:t>pectral function from analytic </a:t>
            </a:r>
            <a:r>
              <a:rPr lang="en-GB" dirty="0"/>
              <a:t>c</a:t>
            </a:r>
            <a:r>
              <a:rPr lang="en-CH" dirty="0"/>
              <a:t>ontinuation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CH" dirty="0"/>
              <a:t>D from slope of spectral function at origin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0CD1AF-8C02-DD7B-CC6B-1AD8B1B074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3718651"/>
            <a:ext cx="4191000" cy="3465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9C60113-BF82-8423-F1BA-D5D5643C07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9000" y="4168580"/>
            <a:ext cx="1394050" cy="2455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7D2B73F-3D17-F951-2653-C8153E8FD9C6}"/>
              </a:ext>
            </a:extLst>
          </p:cNvPr>
          <p:cNvSpPr txBox="1"/>
          <p:nvPr/>
        </p:nvSpPr>
        <p:spPr>
          <a:xfrm>
            <a:off x="205036" y="6350604"/>
            <a:ext cx="33465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en-CH" sz="1400" dirty="0">
                <a:solidFill>
                  <a:schemeClr val="bg1"/>
                </a:solidFill>
              </a:rPr>
              <a:t>B. Svetitsky PRD 37 (1988), 2484</a:t>
            </a:r>
          </a:p>
          <a:p>
            <a:pPr marL="342900" indent="-342900">
              <a:buAutoNum type="arabicPeriod"/>
            </a:pPr>
            <a:r>
              <a:rPr lang="en-CH" sz="1400" dirty="0">
                <a:solidFill>
                  <a:schemeClr val="bg1"/>
                </a:solidFill>
              </a:rPr>
              <a:t>E. Braaten &amp; M. Thoma, PRD 44 (1991)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ADD1C8B-2325-627B-8D46-F8894FBFFF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9000" y="1524000"/>
            <a:ext cx="5029200" cy="59279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5221F9EF-2E43-C7A9-C172-5AB46E1B718F}"/>
              </a:ext>
            </a:extLst>
          </p:cNvPr>
          <p:cNvSpPr txBox="1"/>
          <p:nvPr/>
        </p:nvSpPr>
        <p:spPr>
          <a:xfrm>
            <a:off x="1295400" y="1629552"/>
            <a:ext cx="16146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Parametric </a:t>
            </a:r>
            <a:r>
              <a:rPr lang="en-CH" dirty="0"/>
              <a:t>LO: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3A63769-EDA3-F932-F021-2EB0D77F6E20}"/>
              </a:ext>
            </a:extLst>
          </p:cNvPr>
          <p:cNvSpPr txBox="1"/>
          <p:nvPr/>
        </p:nvSpPr>
        <p:spPr>
          <a:xfrm>
            <a:off x="1295400" y="2221468"/>
            <a:ext cx="2289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HTL </a:t>
            </a:r>
            <a:r>
              <a:rPr lang="en-GB" dirty="0" err="1"/>
              <a:t>resummed</a:t>
            </a:r>
            <a:r>
              <a:rPr lang="en-CH" dirty="0"/>
              <a:t> LO</a:t>
            </a:r>
            <a:r>
              <a:rPr lang="en-CH" baseline="30000" dirty="0"/>
              <a:t>2,3</a:t>
            </a:r>
            <a:r>
              <a:rPr lang="en-CH" dirty="0"/>
              <a:t> :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74BA7D9-FCCC-6553-3F55-4D61D65DBEFE}"/>
              </a:ext>
            </a:extLst>
          </p:cNvPr>
          <p:cNvSpPr txBox="1"/>
          <p:nvPr/>
        </p:nvSpPr>
        <p:spPr>
          <a:xfrm>
            <a:off x="3663843" y="6350604"/>
            <a:ext cx="39176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1400" dirty="0">
                <a:solidFill>
                  <a:schemeClr val="bg1"/>
                </a:solidFill>
              </a:rPr>
              <a:t>3.     G. Moore &amp; D. Teaney, PRC71 (2005) 064904</a:t>
            </a:r>
          </a:p>
          <a:p>
            <a:r>
              <a:rPr lang="en-CH" sz="1400" dirty="0">
                <a:solidFill>
                  <a:schemeClr val="bg1"/>
                </a:solidFill>
              </a:rPr>
              <a:t>4.     S. Caron-Huot &amp; G. Moore, JHEP 02 (2008) 081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53397A8-4B64-8C51-2551-F87B7D4C4497}"/>
              </a:ext>
            </a:extLst>
          </p:cNvPr>
          <p:cNvSpPr txBox="1"/>
          <p:nvPr/>
        </p:nvSpPr>
        <p:spPr>
          <a:xfrm>
            <a:off x="1295400" y="2754868"/>
            <a:ext cx="22813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HTL </a:t>
            </a:r>
            <a:r>
              <a:rPr lang="en-GB" dirty="0" err="1"/>
              <a:t>resummed</a:t>
            </a:r>
            <a:r>
              <a:rPr lang="en-CH" dirty="0"/>
              <a:t> NLO</a:t>
            </a:r>
            <a:r>
              <a:rPr lang="en-CH" baseline="30000" dirty="0"/>
              <a:t>4</a:t>
            </a:r>
            <a:r>
              <a:rPr lang="en-CH" dirty="0"/>
              <a:t> :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CB107A7-E753-BADA-7A72-18E462798B11}"/>
              </a:ext>
            </a:extLst>
          </p:cNvPr>
          <p:cNvSpPr txBox="1"/>
          <p:nvPr/>
        </p:nvSpPr>
        <p:spPr>
          <a:xfrm>
            <a:off x="8305800" y="2221468"/>
            <a:ext cx="373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H" dirty="0">
                <a:solidFill>
                  <a:srgbClr val="FF0000"/>
                </a:solidFill>
              </a:rPr>
              <a:t>Einstein relation violated at finite v.</a:t>
            </a:r>
            <a:r>
              <a:rPr lang="en-CH" baseline="30000" dirty="0">
                <a:solidFill>
                  <a:srgbClr val="FF0000"/>
                </a:solidFill>
              </a:rPr>
              <a:t>3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5B0AA504-CCE6-2CB6-E808-3A5C14E76C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51593" y="2730900"/>
            <a:ext cx="3441260" cy="348482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F56790F6-9B5F-4DAD-EB2D-63E38B489860}"/>
              </a:ext>
            </a:extLst>
          </p:cNvPr>
          <p:cNvSpPr txBox="1"/>
          <p:nvPr/>
        </p:nvSpPr>
        <p:spPr>
          <a:xfrm>
            <a:off x="7467600" y="2754868"/>
            <a:ext cx="373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H" dirty="0">
                <a:solidFill>
                  <a:srgbClr val="0070C0"/>
                </a:solidFill>
              </a:rPr>
              <a:t>NLO correction</a:t>
            </a:r>
            <a:r>
              <a:rPr lang="en-CH" baseline="30000" dirty="0">
                <a:solidFill>
                  <a:srgbClr val="0070C0"/>
                </a:solidFill>
              </a:rPr>
              <a:t>4</a:t>
            </a:r>
            <a:r>
              <a:rPr lang="en-CH" dirty="0">
                <a:solidFill>
                  <a:srgbClr val="0070C0"/>
                </a:solidFill>
              </a:rPr>
              <a:t> </a:t>
            </a:r>
            <a:endParaRPr lang="en-CH" baseline="30000" dirty="0">
              <a:solidFill>
                <a:srgbClr val="0070C0"/>
              </a:solidFill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14F3BE1C-9D68-60A0-CCE9-28FDF7EBA4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67800" y="2838713"/>
            <a:ext cx="1943100" cy="20164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46210302-FE6D-F345-BD76-1B0F057D525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08077" y="5827188"/>
            <a:ext cx="1911531" cy="231441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E4392B25-2653-BD67-DD31-93E5CC0ED9FF}"/>
              </a:ext>
            </a:extLst>
          </p:cNvPr>
          <p:cNvSpPr txBox="1"/>
          <p:nvPr/>
        </p:nvSpPr>
        <p:spPr>
          <a:xfrm>
            <a:off x="7559553" y="6365799"/>
            <a:ext cx="4556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1400" dirty="0">
                <a:solidFill>
                  <a:schemeClr val="bg1"/>
                </a:solidFill>
              </a:rPr>
              <a:t>5.     HotQCD, L. Altenkort et al, PRL 132 (2024) 5, 051902 </a:t>
            </a:r>
          </a:p>
          <a:p>
            <a:r>
              <a:rPr lang="en-CH" sz="1400" dirty="0">
                <a:solidFill>
                  <a:schemeClr val="bg1"/>
                </a:solidFill>
              </a:rPr>
              <a:t>6.     TUMQCD, N. Brambilla et al. PRD 102 (2020) 7, 074503 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6B5E08D5-2711-05A6-2AB2-5FF14E80DAC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05200" y="2141049"/>
            <a:ext cx="4763113" cy="525951"/>
          </a:xfrm>
          <a:prstGeom prst="rect">
            <a:avLst/>
          </a:prstGeom>
        </p:spPr>
      </p:pic>
      <p:grpSp>
        <p:nvGrpSpPr>
          <p:cNvPr id="40" name="Group 39">
            <a:extLst>
              <a:ext uri="{FF2B5EF4-FFF2-40B4-BE49-F238E27FC236}">
                <a16:creationId xmlns:a16="http://schemas.microsoft.com/office/drawing/2014/main" id="{8F2E097E-CBE4-F1F0-42BF-FB3FFC84E744}"/>
              </a:ext>
            </a:extLst>
          </p:cNvPr>
          <p:cNvGrpSpPr/>
          <p:nvPr/>
        </p:nvGrpSpPr>
        <p:grpSpPr>
          <a:xfrm>
            <a:off x="7326086" y="3056991"/>
            <a:ext cx="3113314" cy="3286016"/>
            <a:chOff x="6328989" y="3056991"/>
            <a:chExt cx="3113314" cy="3286016"/>
          </a:xfrm>
        </p:grpSpPr>
        <p:pic>
          <p:nvPicPr>
            <p:cNvPr id="38" name="Picture 37" descr="A graph of different colored lines&#10;&#10;AI-generated content may be incorrect.">
              <a:extLst>
                <a:ext uri="{FF2B5EF4-FFF2-40B4-BE49-F238E27FC236}">
                  <a16:creationId xmlns:a16="http://schemas.microsoft.com/office/drawing/2014/main" id="{723787BA-77FD-6674-7558-2507BB48B87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8989" y="3056991"/>
              <a:ext cx="3113314" cy="3286016"/>
            </a:xfrm>
            <a:prstGeom prst="rect">
              <a:avLst/>
            </a:prstGeom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AD0E73D8-D650-9A27-5506-CB0F4C1752E1}"/>
                </a:ext>
              </a:extLst>
            </p:cNvPr>
            <p:cNvSpPr txBox="1"/>
            <p:nvPr/>
          </p:nvSpPr>
          <p:spPr>
            <a:xfrm>
              <a:off x="8038953" y="3137342"/>
              <a:ext cx="12955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H" dirty="0">
                  <a:solidFill>
                    <a:srgbClr val="00B050"/>
                  </a:solidFill>
                </a:rPr>
                <a:t>2506.11958</a:t>
              </a: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966B4486-4305-EFBA-FE74-6F8EA4D7E2D3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1.6</a:t>
            </a:r>
          </a:p>
        </p:txBody>
      </p:sp>
    </p:spTree>
    <p:extLst>
      <p:ext uri="{BB962C8B-B14F-4D97-AF65-F5344CB8AC3E}">
        <p14:creationId xmlns:p14="http://schemas.microsoft.com/office/powerpoint/2010/main" val="29239266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BF9E4A-59A8-99EB-A753-F5F3FEE757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C687F568-2E1F-CB62-5A70-531653D393C8}"/>
              </a:ext>
            </a:extLst>
          </p:cNvPr>
          <p:cNvSpPr txBox="1"/>
          <p:nvPr/>
        </p:nvSpPr>
        <p:spPr>
          <a:xfrm>
            <a:off x="1066800" y="259695"/>
            <a:ext cx="92318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HQ transport coefficients in strongly coupled N=4 SYM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D1B9D53-B2A6-A5CF-D358-AF20FBBF40C2}"/>
              </a:ext>
            </a:extLst>
          </p:cNvPr>
          <p:cNvSpPr txBox="1"/>
          <p:nvPr/>
        </p:nvSpPr>
        <p:spPr>
          <a:xfrm>
            <a:off x="1027553" y="1096257"/>
            <a:ext cx="43064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Calculation of drag force via trailing string</a:t>
            </a:r>
            <a:r>
              <a:rPr lang="en-GB" baseline="30000" dirty="0"/>
              <a:t>1,2</a:t>
            </a:r>
            <a:r>
              <a:rPr lang="en-GB" dirty="0"/>
              <a:t> </a:t>
            </a:r>
            <a:endParaRPr lang="en-CH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257EEEE-791A-16B8-0213-704C202EF318}"/>
              </a:ext>
            </a:extLst>
          </p:cNvPr>
          <p:cNvSpPr txBox="1"/>
          <p:nvPr/>
        </p:nvSpPr>
        <p:spPr>
          <a:xfrm>
            <a:off x="205036" y="6350604"/>
            <a:ext cx="2172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1400" dirty="0">
                <a:solidFill>
                  <a:schemeClr val="bg1"/>
                </a:solidFill>
              </a:rPr>
              <a:t>1. Gubser hep-th/0605182</a:t>
            </a:r>
            <a:endParaRPr lang="en-GB" sz="1400" dirty="0">
              <a:solidFill>
                <a:schemeClr val="bg1"/>
              </a:solidFill>
            </a:endParaRPr>
          </a:p>
          <a:p>
            <a:r>
              <a:rPr lang="en-CH" sz="1400" dirty="0">
                <a:solidFill>
                  <a:schemeClr val="bg1"/>
                </a:solidFill>
              </a:rPr>
              <a:t>2. HKKKY  hep-th/0605158</a:t>
            </a:r>
          </a:p>
        </p:txBody>
      </p:sp>
      <p:pic>
        <p:nvPicPr>
          <p:cNvPr id="4" name="Picture 7" descr="Snapshot 2007-04-11 11-09-24">
            <a:extLst>
              <a:ext uri="{FF2B5EF4-FFF2-40B4-BE49-F238E27FC236}">
                <a16:creationId xmlns:a16="http://schemas.microsoft.com/office/drawing/2014/main" id="{7136253E-6A42-9C44-8F1B-C6AF57E77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450975"/>
            <a:ext cx="5257800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0778F5F-B84D-DEAE-7217-892002F72A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9600" y="1509269"/>
            <a:ext cx="3251200" cy="53845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A74F109-D66E-35D5-A5B3-655EAF9BE339}"/>
              </a:ext>
            </a:extLst>
          </p:cNvPr>
          <p:cNvSpPr txBox="1"/>
          <p:nvPr/>
        </p:nvSpPr>
        <p:spPr>
          <a:xfrm>
            <a:off x="1027553" y="2221468"/>
            <a:ext cx="43064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Fluctuations on trailing string</a:t>
            </a:r>
            <a:r>
              <a:rPr lang="en-GB" baseline="30000" dirty="0"/>
              <a:t>3,4</a:t>
            </a:r>
            <a:r>
              <a:rPr lang="en-GB" dirty="0"/>
              <a:t> </a:t>
            </a:r>
            <a:endParaRPr lang="en-CH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76C01D-614B-AA6C-6DE4-0283C4920383}"/>
              </a:ext>
            </a:extLst>
          </p:cNvPr>
          <p:cNvSpPr txBox="1"/>
          <p:nvPr/>
        </p:nvSpPr>
        <p:spPr>
          <a:xfrm>
            <a:off x="2552267" y="6350604"/>
            <a:ext cx="50251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1400" dirty="0">
                <a:solidFill>
                  <a:schemeClr val="bg1"/>
                </a:solidFill>
              </a:rPr>
              <a:t>3. Casalderrey-Solana &amp; Teaney hep-ph/0605199, hep-th/0701123</a:t>
            </a:r>
            <a:endParaRPr lang="en-GB" sz="1400" dirty="0">
              <a:solidFill>
                <a:schemeClr val="bg1"/>
              </a:solidFill>
            </a:endParaRPr>
          </a:p>
          <a:p>
            <a:r>
              <a:rPr lang="en-CH" sz="1400" dirty="0">
                <a:solidFill>
                  <a:schemeClr val="bg1"/>
                </a:solidFill>
              </a:rPr>
              <a:t>4. Gubser  hep-th/0612143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4CA6E5E-EE82-ECE4-AE7D-A20DA8CFCA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12257" y="3279025"/>
            <a:ext cx="2341880" cy="378575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E0C24DFA-D1F5-11AA-0A6B-021DDC3F8979}"/>
              </a:ext>
            </a:extLst>
          </p:cNvPr>
          <p:cNvGrpSpPr/>
          <p:nvPr/>
        </p:nvGrpSpPr>
        <p:grpSpPr>
          <a:xfrm>
            <a:off x="1164713" y="3953470"/>
            <a:ext cx="5845687" cy="923330"/>
            <a:chOff x="1088513" y="3617087"/>
            <a:chExt cx="5845687" cy="923330"/>
          </a:xfrm>
        </p:grpSpPr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BB0D39D0-EE14-C912-B804-49D808165E81}"/>
                </a:ext>
              </a:extLst>
            </p:cNvPr>
            <p:cNvSpPr/>
            <p:nvPr/>
          </p:nvSpPr>
          <p:spPr>
            <a:xfrm>
              <a:off x="1088513" y="3630143"/>
              <a:ext cx="5845687" cy="863175"/>
            </a:xfrm>
            <a:prstGeom prst="roundRect">
              <a:avLst/>
            </a:prstGeom>
            <a:solidFill>
              <a:srgbClr val="FFFF00"/>
            </a:solidFill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7985278-8120-71F0-F13D-C06319D0FBD0}"/>
                </a:ext>
              </a:extLst>
            </p:cNvPr>
            <p:cNvSpPr txBox="1"/>
            <p:nvPr/>
          </p:nvSpPr>
          <p:spPr>
            <a:xfrm>
              <a:off x="1244924" y="3617087"/>
              <a:ext cx="568927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i="1" dirty="0"/>
                <a:t>“Because of the dramatic failure of the Einstein relation, it doesn’t make sense to plug the trailing string predictions into a Langevin description … “                         Gubser 2006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A65BFDAA-1A36-23C6-886A-15F69439CA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000" y="2743200"/>
            <a:ext cx="2311037" cy="372189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9D4BAC49-7074-263D-AC26-BB2A0B0F0E4B}"/>
              </a:ext>
            </a:extLst>
          </p:cNvPr>
          <p:cNvSpPr txBox="1"/>
          <p:nvPr/>
        </p:nvSpPr>
        <p:spPr>
          <a:xfrm>
            <a:off x="1164713" y="5048071"/>
            <a:ext cx="108222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H" dirty="0"/>
              <a:t>Problem: - non-relativistic limit not applicable for e.g. </a:t>
            </a:r>
          </a:p>
          <a:p>
            <a:r>
              <a:rPr lang="en-CH" dirty="0"/>
              <a:t>                 - Langevin fails for QCD and  (more amenable) strongly coupled QFTs</a:t>
            </a:r>
          </a:p>
          <a:p>
            <a:r>
              <a:rPr lang="en-CH" dirty="0"/>
              <a:t>                 - Boltzmann transport</a:t>
            </a:r>
            <a:r>
              <a:rPr lang="en-CH" baseline="30000" dirty="0"/>
              <a:t>5</a:t>
            </a:r>
            <a:r>
              <a:rPr lang="en-CH" dirty="0"/>
              <a:t> equilibrates, of course, but no direct access to </a:t>
            </a:r>
          </a:p>
          <a:p>
            <a:r>
              <a:rPr lang="en-CH" dirty="0"/>
              <a:t>                    transport coefficients calculable from QFT. Various phenomenologically motivated ad hoc procedures.</a:t>
            </a:r>
            <a:r>
              <a:rPr lang="en-CH" baseline="30000" dirty="0"/>
              <a:t>5</a:t>
            </a:r>
            <a:r>
              <a:rPr lang="en-CH" dirty="0"/>
              <a:t>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5FC7FAC-1F78-EC3B-20DE-06E922E495A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00800" y="5072878"/>
            <a:ext cx="2895600" cy="29304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A026DECD-0B44-8EA6-D108-E3AC2AE9B7A5}"/>
              </a:ext>
            </a:extLst>
          </p:cNvPr>
          <p:cNvSpPr txBox="1"/>
          <p:nvPr/>
        </p:nvSpPr>
        <p:spPr>
          <a:xfrm>
            <a:off x="7602773" y="6350604"/>
            <a:ext cx="34588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1400" dirty="0">
                <a:solidFill>
                  <a:schemeClr val="bg1"/>
                </a:solidFill>
              </a:rPr>
              <a:t>5. R. Rapp et al </a:t>
            </a:r>
            <a:r>
              <a:rPr lang="en-GB" sz="1400" i="1" dirty="0" err="1">
                <a:solidFill>
                  <a:schemeClr val="bg1"/>
                </a:solidFill>
              </a:rPr>
              <a:t>Nucl.Phys.A</a:t>
            </a:r>
            <a:r>
              <a:rPr lang="en-GB" sz="1400" dirty="0">
                <a:solidFill>
                  <a:schemeClr val="bg1"/>
                </a:solidFill>
              </a:rPr>
              <a:t> 979 (2018) 21-86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BF4E62-E50F-3FB4-CE45-AFDB22375BDE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1.7</a:t>
            </a:r>
          </a:p>
        </p:txBody>
      </p:sp>
    </p:spTree>
    <p:extLst>
      <p:ext uri="{BB962C8B-B14F-4D97-AF65-F5344CB8AC3E}">
        <p14:creationId xmlns:p14="http://schemas.microsoft.com/office/powerpoint/2010/main" val="41862332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8EE08-A6E8-7DC4-79D2-E0BB627295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647D84B4-187E-1D2E-A9C6-ABFEFFA2FCE4}"/>
              </a:ext>
            </a:extLst>
          </p:cNvPr>
          <p:cNvGrpSpPr/>
          <p:nvPr/>
        </p:nvGrpSpPr>
        <p:grpSpPr>
          <a:xfrm>
            <a:off x="1600200" y="1752600"/>
            <a:ext cx="9296400" cy="2743200"/>
            <a:chOff x="0" y="2"/>
            <a:chExt cx="9296400" cy="1463085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8F3080CB-2A8E-7133-C9BB-1A1138EF69B9}"/>
                </a:ext>
              </a:extLst>
            </p:cNvPr>
            <p:cNvSpPr/>
            <p:nvPr/>
          </p:nvSpPr>
          <p:spPr>
            <a:xfrm>
              <a:off x="0" y="2"/>
              <a:ext cx="9296400" cy="1463085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CH"/>
            </a:p>
          </p:txBody>
        </p:sp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16F66C81-3193-B132-279C-01081CBBC6AE}"/>
                </a:ext>
              </a:extLst>
            </p:cNvPr>
            <p:cNvSpPr txBox="1"/>
            <p:nvPr/>
          </p:nvSpPr>
          <p:spPr>
            <a:xfrm>
              <a:off x="71422" y="71424"/>
              <a:ext cx="9153556" cy="13202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2410" tIns="232410" rIns="232410" bIns="232410" numCol="1" spcCol="1270" anchor="ctr" anchorCtr="0">
              <a:noAutofit/>
            </a:bodyPr>
            <a:lstStyle/>
            <a:p>
              <a:pPr marL="0" lvl="0" indent="0" algn="ctr" defTabSz="2711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CH" sz="6100" dirty="0"/>
                <a:t>Our work:</a:t>
              </a:r>
            </a:p>
            <a:p>
              <a:pPr marL="0" lvl="0" indent="0" algn="ctr" defTabSz="2711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CH" sz="6100" dirty="0"/>
                <a:t>Kolmogorov equation</a:t>
              </a:r>
              <a:r>
                <a:rPr lang="en-CH" sz="6100" kern="1200" dirty="0"/>
                <a:t> </a:t>
              </a:r>
              <a:endParaRPr lang="en-US" sz="61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3826872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EC1F0-4834-F9EE-2525-67F4DD9EF0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6A0FDCA4-3505-1835-F6D9-C34E9B49A85B}"/>
              </a:ext>
            </a:extLst>
          </p:cNvPr>
          <p:cNvSpPr txBox="1"/>
          <p:nvPr/>
        </p:nvSpPr>
        <p:spPr>
          <a:xfrm>
            <a:off x="1066800" y="259695"/>
            <a:ext cx="58072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Momentum broadening in HQET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93E526-2625-1F68-B7FC-5FD6109BAA73}"/>
              </a:ext>
            </a:extLst>
          </p:cNvPr>
          <p:cNvSpPr txBox="1"/>
          <p:nvPr/>
        </p:nvSpPr>
        <p:spPr>
          <a:xfrm>
            <a:off x="1066800" y="1146009"/>
            <a:ext cx="1981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H" dirty="0"/>
              <a:t>HQ propagator is Wilson line along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F1E7C99-4205-A3F8-1BE7-08AA71193B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1900" y="1803226"/>
            <a:ext cx="1651000" cy="49851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3C41D80-5381-6D12-CE1D-5B7CB3CE61FE}"/>
              </a:ext>
            </a:extLst>
          </p:cNvPr>
          <p:cNvSpPr txBox="1"/>
          <p:nvPr/>
        </p:nvSpPr>
        <p:spPr>
          <a:xfrm>
            <a:off x="1140929" y="2667000"/>
            <a:ext cx="43836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/>
              <a:t>Probability for momentum transfer k in time 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4410E8F-F39D-35A5-7239-9D4AED2A7B70}"/>
              </a:ext>
            </a:extLst>
          </p:cNvPr>
          <p:cNvSpPr/>
          <p:nvPr/>
        </p:nvSpPr>
        <p:spPr>
          <a:xfrm>
            <a:off x="1127866" y="4495800"/>
            <a:ext cx="5196734" cy="85613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F372018-CB61-780E-73B9-B5543504B3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4739" y="1701747"/>
            <a:ext cx="7397931" cy="11720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4CAAF92-272B-96F4-F18E-DBAFD5D20A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37322" y="1226123"/>
            <a:ext cx="7772400" cy="34836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36EAE36-7DE9-4F1A-0C06-A889B1FD1E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86400" y="2743200"/>
            <a:ext cx="1079500" cy="23229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7534EBB-E552-99B8-6FAC-720B559B13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1900" y="3886200"/>
            <a:ext cx="5930900" cy="4654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B142BE0-749D-03B8-2C90-12476833B53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19200" y="4612619"/>
            <a:ext cx="4953000" cy="702791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DA7A7750-29F7-CD05-9808-9013776E3146}"/>
              </a:ext>
            </a:extLst>
          </p:cNvPr>
          <p:cNvGrpSpPr/>
          <p:nvPr/>
        </p:nvGrpSpPr>
        <p:grpSpPr>
          <a:xfrm>
            <a:off x="7391400" y="3279440"/>
            <a:ext cx="4800600" cy="2855167"/>
            <a:chOff x="7391400" y="3279440"/>
            <a:chExt cx="4800600" cy="2855167"/>
          </a:xfrm>
        </p:grpSpPr>
        <p:pic>
          <p:nvPicPr>
            <p:cNvPr id="3" name="Picture 2" descr="A diagram of a light static&#10;&#10;AI-generated content may be incorrect.">
              <a:extLst>
                <a:ext uri="{FF2B5EF4-FFF2-40B4-BE49-F238E27FC236}">
                  <a16:creationId xmlns:a16="http://schemas.microsoft.com/office/drawing/2014/main" id="{CDA14418-9819-16CA-1328-BB2ABA5403A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1400" y="3279440"/>
              <a:ext cx="4800600" cy="2855167"/>
            </a:xfrm>
            <a:prstGeom prst="rect">
              <a:avLst/>
            </a:prstGeom>
          </p:spPr>
        </p:pic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16452896-F17A-978D-14BE-72EE813C1308}"/>
                </a:ext>
              </a:extLst>
            </p:cNvPr>
            <p:cNvSpPr/>
            <p:nvPr/>
          </p:nvSpPr>
          <p:spPr>
            <a:xfrm>
              <a:off x="7653704" y="4258955"/>
              <a:ext cx="169818" cy="2327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A1186AF-E568-1EBE-CDDC-1C91DEED9A34}"/>
                </a:ext>
              </a:extLst>
            </p:cNvPr>
            <p:cNvSpPr txBox="1"/>
            <p:nvPr/>
          </p:nvSpPr>
          <p:spPr>
            <a:xfrm>
              <a:off x="7653704" y="4209391"/>
              <a:ext cx="2616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H" dirty="0"/>
                <a:t>t</a:t>
              </a:r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EE2F2E30-BE6C-B147-D54A-EF77FF8F96D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19200" y="3124200"/>
            <a:ext cx="6400800" cy="55358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CE02E40-1C0E-6E41-B9A4-322AC0289D0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62681" y="5630157"/>
            <a:ext cx="5503219" cy="57652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C30FC9B-4884-F275-9ED3-5E9AEF3B59EC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2.1</a:t>
            </a:r>
          </a:p>
        </p:txBody>
      </p:sp>
    </p:spTree>
    <p:extLst>
      <p:ext uri="{BB962C8B-B14F-4D97-AF65-F5344CB8AC3E}">
        <p14:creationId xmlns:p14="http://schemas.microsoft.com/office/powerpoint/2010/main" val="29912475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5997BC-EDE1-2A61-DF31-7FBB8AD40B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511FD3E0-8CAB-9D4B-4B72-7B0D4CE6A79D}"/>
              </a:ext>
            </a:extLst>
          </p:cNvPr>
          <p:cNvSpPr txBox="1"/>
          <p:nvPr/>
        </p:nvSpPr>
        <p:spPr>
          <a:xfrm>
            <a:off x="1066800" y="259695"/>
            <a:ext cx="38715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Kolmogorov equation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C58BBB-3437-C5FF-0F69-570D2189B4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755" y="3378234"/>
            <a:ext cx="4381245" cy="58416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A82DA88-FCA4-7035-9DAD-F967B59BA8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5400" y="990600"/>
            <a:ext cx="9324986" cy="762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1B308972-B981-045A-B564-ADC7C5624738}"/>
              </a:ext>
            </a:extLst>
          </p:cNvPr>
          <p:cNvSpPr/>
          <p:nvPr/>
        </p:nvSpPr>
        <p:spPr>
          <a:xfrm>
            <a:off x="1981200" y="4701114"/>
            <a:ext cx="8107680" cy="101388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33F1BC5-03FD-2AAD-41DE-D2046615F2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5999" y="2356731"/>
            <a:ext cx="7207753" cy="63512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B88EE14-19EB-30EC-CB1D-117107537127}"/>
              </a:ext>
            </a:extLst>
          </p:cNvPr>
          <p:cNvSpPr/>
          <p:nvPr/>
        </p:nvSpPr>
        <p:spPr>
          <a:xfrm>
            <a:off x="2057400" y="2223492"/>
            <a:ext cx="7543800" cy="82450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3B06EF1-3775-3EA0-093E-0AF173F7A1A6}"/>
              </a:ext>
            </a:extLst>
          </p:cNvPr>
          <p:cNvSpPr txBox="1"/>
          <p:nvPr/>
        </p:nvSpPr>
        <p:spPr>
          <a:xfrm>
            <a:off x="1974677" y="4267200"/>
            <a:ext cx="83828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b="1" dirty="0">
                <a:solidFill>
                  <a:srgbClr val="FF0000"/>
                </a:solidFill>
              </a:rPr>
              <a:t>Kolmogorov equation to leading order in M/T  </a:t>
            </a:r>
            <a:r>
              <a:rPr lang="en-CH" dirty="0"/>
              <a:t> takes form of Hamilton-Jacobi equation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A2E2846-DB99-5A06-56AA-592FADF3AE7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3600" y="4745539"/>
            <a:ext cx="7772400" cy="89326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D173EE4-0558-1FD9-CA30-644DCBCFD89C}"/>
              </a:ext>
            </a:extLst>
          </p:cNvPr>
          <p:cNvSpPr txBox="1"/>
          <p:nvPr/>
        </p:nvSpPr>
        <p:spPr>
          <a:xfrm>
            <a:off x="1974677" y="1842339"/>
            <a:ext cx="2248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b="1" dirty="0">
                <a:solidFill>
                  <a:srgbClr val="FF0000"/>
                </a:solidFill>
              </a:rPr>
              <a:t>Kolmogorov equation</a:t>
            </a:r>
            <a:endParaRPr lang="en-CH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DDED94-010A-3D40-7099-523F4FA6844A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2.4</a:t>
            </a:r>
          </a:p>
        </p:txBody>
      </p:sp>
    </p:spTree>
    <p:extLst>
      <p:ext uri="{BB962C8B-B14F-4D97-AF65-F5344CB8AC3E}">
        <p14:creationId xmlns:p14="http://schemas.microsoft.com/office/powerpoint/2010/main" val="2731104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39B790-1802-DF44-DBF7-31FAB67B85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94C534DF-83C8-0EFD-BAB5-EF51AD1C610B}"/>
              </a:ext>
            </a:extLst>
          </p:cNvPr>
          <p:cNvSpPr txBox="1"/>
          <p:nvPr/>
        </p:nvSpPr>
        <p:spPr>
          <a:xfrm>
            <a:off x="1066800" y="259695"/>
            <a:ext cx="94881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The Kolmogorov kernel guarantees kinetic equilibration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9C0C2D6-E735-DDD0-CBC0-01EF58CAD6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7400" y="990600"/>
            <a:ext cx="3835400" cy="57617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C329E00-3772-DE84-BA3A-3838FF887DDC}"/>
              </a:ext>
            </a:extLst>
          </p:cNvPr>
          <p:cNvSpPr txBox="1"/>
          <p:nvPr/>
        </p:nvSpPr>
        <p:spPr>
          <a:xfrm>
            <a:off x="1295400" y="1094019"/>
            <a:ext cx="39145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/>
              <a:t>One can show (PT-invariance &amp; KMS):</a:t>
            </a:r>
            <a:r>
              <a:rPr lang="en-CH" baseline="30000" dirty="0"/>
              <a:t>1</a:t>
            </a:r>
            <a:r>
              <a:rPr lang="en-CH" dirty="0"/>
              <a:t>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6AD33C-A38D-EA1D-EB47-70B2D19893D2}"/>
              </a:ext>
            </a:extLst>
          </p:cNvPr>
          <p:cNvSpPr txBox="1"/>
          <p:nvPr/>
        </p:nvSpPr>
        <p:spPr>
          <a:xfrm>
            <a:off x="1291421" y="1905000"/>
            <a:ext cx="1452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/>
              <a:t>This implies: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0D85C03-CF5B-CC14-0850-FD878226E8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9000" y="1833982"/>
            <a:ext cx="3136900" cy="511368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D9820F35-049B-34C1-0245-2E069971B364}"/>
              </a:ext>
            </a:extLst>
          </p:cNvPr>
          <p:cNvSpPr/>
          <p:nvPr/>
        </p:nvSpPr>
        <p:spPr>
          <a:xfrm>
            <a:off x="2912110" y="3354880"/>
            <a:ext cx="3717290" cy="98398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D41C37-496A-EAA0-45FF-938344778550}"/>
              </a:ext>
            </a:extLst>
          </p:cNvPr>
          <p:cNvSpPr txBox="1"/>
          <p:nvPr/>
        </p:nvSpPr>
        <p:spPr>
          <a:xfrm>
            <a:off x="1306661" y="2895600"/>
            <a:ext cx="5791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/>
              <a:t>Stationary solutions of the Kolmogorov equation satisfy:</a:t>
            </a:r>
            <a:r>
              <a:rPr lang="en-CH" baseline="30000" dirty="0"/>
              <a:t>1</a:t>
            </a:r>
            <a:r>
              <a:rPr lang="en-CH" dirty="0"/>
              <a:t>   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7F306740-62DC-2E8B-2F98-B1EF626EB1CD}"/>
              </a:ext>
            </a:extLst>
          </p:cNvPr>
          <p:cNvCxnSpPr>
            <a:cxnSpLocks/>
          </p:cNvCxnSpPr>
          <p:nvPr/>
        </p:nvCxnSpPr>
        <p:spPr>
          <a:xfrm>
            <a:off x="5638800" y="2352883"/>
            <a:ext cx="3534988" cy="965661"/>
          </a:xfrm>
          <a:prstGeom prst="straightConnector1">
            <a:avLst/>
          </a:prstGeom>
          <a:ln w="571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27C83450-3854-7795-9730-00FE7FA181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1863" y="1828800"/>
            <a:ext cx="3174137" cy="53976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428F1A9-649B-A8F6-B6BD-4E7E94AF48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87189" y="3045548"/>
            <a:ext cx="7772400" cy="1602652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2D29D90B-98AB-823D-710D-CED45FF136EE}"/>
              </a:ext>
            </a:extLst>
          </p:cNvPr>
          <p:cNvSpPr txBox="1"/>
          <p:nvPr/>
        </p:nvSpPr>
        <p:spPr>
          <a:xfrm>
            <a:off x="7406294" y="4817742"/>
            <a:ext cx="25917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</a:t>
            </a:r>
            <a:r>
              <a:rPr lang="en-CH" dirty="0"/>
              <a:t>ecall that in equilibrium  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8682EA3C-4DC4-26B1-2370-B208AC6AC9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24800" y="5332667"/>
            <a:ext cx="1357633" cy="295894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2A1311DD-6CCE-F109-1EE9-C3C4AA05D7AF}"/>
              </a:ext>
            </a:extLst>
          </p:cNvPr>
          <p:cNvSpPr txBox="1"/>
          <p:nvPr/>
        </p:nvSpPr>
        <p:spPr>
          <a:xfrm>
            <a:off x="205036" y="6350604"/>
            <a:ext cx="51109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1400" dirty="0">
                <a:solidFill>
                  <a:schemeClr val="bg1"/>
                </a:solidFill>
              </a:rPr>
              <a:t>1. K. Rajagopal, B. Scheihing-Hitschfeld, UAW, PRL 135 (2025) 24, 24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E4DDA27-BCC1-FE0D-52D9-FD2725ABA146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2.5</a:t>
            </a:r>
          </a:p>
        </p:txBody>
      </p:sp>
    </p:spTree>
    <p:extLst>
      <p:ext uri="{BB962C8B-B14F-4D97-AF65-F5344CB8AC3E}">
        <p14:creationId xmlns:p14="http://schemas.microsoft.com/office/powerpoint/2010/main" val="41638704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7F2F3E-CEC7-1295-9AD8-4B963B0B13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E8E7F798-C61F-B052-D3F0-2A56BC3A8922}"/>
              </a:ext>
            </a:extLst>
          </p:cNvPr>
          <p:cNvGrpSpPr/>
          <p:nvPr/>
        </p:nvGrpSpPr>
        <p:grpSpPr>
          <a:xfrm>
            <a:off x="1600200" y="1752600"/>
            <a:ext cx="9296400" cy="2743200"/>
            <a:chOff x="0" y="2"/>
            <a:chExt cx="9296400" cy="1463085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922C6BE9-8E67-B196-5587-5CE46EA64E9B}"/>
                </a:ext>
              </a:extLst>
            </p:cNvPr>
            <p:cNvSpPr/>
            <p:nvPr/>
          </p:nvSpPr>
          <p:spPr>
            <a:xfrm>
              <a:off x="0" y="2"/>
              <a:ext cx="9296400" cy="1463085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CH"/>
            </a:p>
          </p:txBody>
        </p:sp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BFD6144C-E207-4C3F-EFE2-8FFD56ADB572}"/>
                </a:ext>
              </a:extLst>
            </p:cNvPr>
            <p:cNvSpPr txBox="1"/>
            <p:nvPr/>
          </p:nvSpPr>
          <p:spPr>
            <a:xfrm>
              <a:off x="71422" y="71424"/>
              <a:ext cx="9153556" cy="13202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2410" tIns="232410" rIns="232410" bIns="232410" numCol="1" spcCol="1270" anchor="ctr" anchorCtr="0">
              <a:noAutofit/>
            </a:bodyPr>
            <a:lstStyle/>
            <a:p>
              <a:pPr marL="0" lvl="0" indent="0" algn="ctr" defTabSz="2711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CH" sz="6100" dirty="0"/>
                <a:t>An explicit example</a:t>
              </a:r>
            </a:p>
            <a:p>
              <a:pPr marL="0" lvl="0" indent="0" algn="ctr" defTabSz="2711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CH" sz="3600" kern="1200" dirty="0"/>
                <a:t>HQ transport in strongly coupled </a:t>
              </a:r>
              <a:r>
                <a:rPr lang="en-CH" sz="3600" i="1" kern="1200" dirty="0"/>
                <a:t>N</a:t>
              </a:r>
              <a:r>
                <a:rPr lang="en-CH" sz="3600" kern="1200" dirty="0"/>
                <a:t>=4 SYM </a:t>
              </a:r>
              <a:endParaRPr lang="en-US" sz="36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4330395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7C39F9-40C8-4C59-0F94-5ABA813B9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DA116566-D36D-90B4-7D18-B7741BBDD1C7}"/>
              </a:ext>
            </a:extLst>
          </p:cNvPr>
          <p:cNvSpPr txBox="1"/>
          <p:nvPr/>
        </p:nvSpPr>
        <p:spPr>
          <a:xfrm>
            <a:off x="1066800" y="259695"/>
            <a:ext cx="85549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Result: HQ transport in strongly coupled N=4 SYM 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5A726825-BFA8-1893-4539-34813C7C2E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200" y="1773888"/>
            <a:ext cx="7772400" cy="64274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CD25955-EABE-FD9C-FF0A-1E1F632D21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0200" y="2400300"/>
            <a:ext cx="7772400" cy="6477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64B3A51-4530-3C1C-BE7A-8A32194548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44035" y="2213933"/>
            <a:ext cx="1870165" cy="215564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65B1CFE1-BC78-273F-BF08-E3A50D4AAB74}"/>
              </a:ext>
            </a:extLst>
          </p:cNvPr>
          <p:cNvSpPr txBox="1"/>
          <p:nvPr/>
        </p:nvSpPr>
        <p:spPr>
          <a:xfrm>
            <a:off x="1190426" y="1373835"/>
            <a:ext cx="7354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Starting from</a:t>
            </a:r>
            <a:r>
              <a:rPr lang="en-CH" dirty="0"/>
              <a:t> Nambu-Goto actions, one finds simple equations of motion for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9925F3-1296-8C6C-137F-16B615AE9F07}"/>
              </a:ext>
            </a:extLst>
          </p:cNvPr>
          <p:cNvSpPr txBox="1"/>
          <p:nvPr/>
        </p:nvSpPr>
        <p:spPr>
          <a:xfrm>
            <a:off x="1190426" y="992734"/>
            <a:ext cx="6609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/>
              <a:t>Integration over                    via saddle point approximation, requiring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C23D0BED-A5E0-F0D4-1065-C29FD6263E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95600" y="1020696"/>
            <a:ext cx="838200" cy="27470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EF75B15-DE07-587D-E15F-7203B71DFE5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00184" y="1056998"/>
            <a:ext cx="3581402" cy="26912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0143350-6176-82D8-06F3-0E4CB7FC4F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3200" y="3319264"/>
            <a:ext cx="7772400" cy="784306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17DC67CC-AB49-E014-8693-B6CCB93B91DF}"/>
              </a:ext>
            </a:extLst>
          </p:cNvPr>
          <p:cNvSpPr txBox="1"/>
          <p:nvPr/>
        </p:nvSpPr>
        <p:spPr>
          <a:xfrm>
            <a:off x="1552218" y="4256484"/>
            <a:ext cx="6878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</a:t>
            </a:r>
            <a:r>
              <a:rPr lang="en-CH" dirty="0"/>
              <a:t>an be given algebraically in terms of Appell hypergeometric series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F2941793-9A42-C66F-4DE2-AAB8E2A190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58200" y="1406696"/>
            <a:ext cx="838200" cy="274704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537204BC-45A6-3367-DEB3-ABA10C80916C}"/>
              </a:ext>
            </a:extLst>
          </p:cNvPr>
          <p:cNvSpPr txBox="1"/>
          <p:nvPr/>
        </p:nvSpPr>
        <p:spPr>
          <a:xfrm>
            <a:off x="1163426" y="3124200"/>
            <a:ext cx="920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b="1" dirty="0">
                <a:solidFill>
                  <a:srgbClr val="FF0000"/>
                </a:solidFill>
              </a:rPr>
              <a:t>Result:</a:t>
            </a:r>
            <a:r>
              <a:rPr lang="en-CH" b="1" baseline="30000" dirty="0">
                <a:solidFill>
                  <a:srgbClr val="FF0000"/>
                </a:solidFill>
              </a:rPr>
              <a:t>1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7CC1FD3D-87F6-6B51-3D55-F605E1E6DC0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20136" y="5465999"/>
            <a:ext cx="10567064" cy="7189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21554E2-E381-08D0-99B3-A150B4CBE47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31021" y="4625816"/>
            <a:ext cx="10434579" cy="736384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488D62CE-28B4-ABB1-60AF-88A909F7AA65}"/>
              </a:ext>
            </a:extLst>
          </p:cNvPr>
          <p:cNvSpPr txBox="1"/>
          <p:nvPr/>
        </p:nvSpPr>
        <p:spPr>
          <a:xfrm>
            <a:off x="205036" y="6350604"/>
            <a:ext cx="4929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1400" dirty="0">
                <a:solidFill>
                  <a:schemeClr val="bg1"/>
                </a:solidFill>
              </a:rPr>
              <a:t>1. K. Rajagopal, B. Scheihing-Hitschfeld, UAW,  JHEP 07 (2025) 013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070D8F-DAD4-09CC-7EC2-C254764E06C4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3.3</a:t>
            </a:r>
          </a:p>
        </p:txBody>
      </p:sp>
    </p:spTree>
    <p:extLst>
      <p:ext uri="{BB962C8B-B14F-4D97-AF65-F5344CB8AC3E}">
        <p14:creationId xmlns:p14="http://schemas.microsoft.com/office/powerpoint/2010/main" val="30773284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6393D9-9337-8F89-4991-897A4B4416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F417CAA2-F386-C229-8677-E78BA60EF803}"/>
              </a:ext>
            </a:extLst>
          </p:cNvPr>
          <p:cNvSpPr txBox="1"/>
          <p:nvPr/>
        </p:nvSpPr>
        <p:spPr>
          <a:xfrm>
            <a:off x="1066800" y="259695"/>
            <a:ext cx="104293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Momentum transfer probability in strongly coupled N=4 SYM </a:t>
            </a:r>
          </a:p>
        </p:txBody>
      </p:sp>
      <p:pic>
        <p:nvPicPr>
          <p:cNvPr id="3" name="Picture 2" descr="A graph of an equation&#10;&#10;AI-generated content may be incorrect.">
            <a:extLst>
              <a:ext uri="{FF2B5EF4-FFF2-40B4-BE49-F238E27FC236}">
                <a16:creationId xmlns:a16="http://schemas.microsoft.com/office/drawing/2014/main" id="{544950C1-8172-F10D-D93C-77743C4E7C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844470"/>
            <a:ext cx="9869687" cy="548013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7951F91-C1B7-A9B1-8819-52DFCF65304F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3.4</a:t>
            </a:r>
          </a:p>
        </p:txBody>
      </p:sp>
    </p:spTree>
    <p:extLst>
      <p:ext uri="{BB962C8B-B14F-4D97-AF65-F5344CB8AC3E}">
        <p14:creationId xmlns:p14="http://schemas.microsoft.com/office/powerpoint/2010/main" val="38236538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D87CA2-88E5-4F49-1F99-DABCD4533E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AD00A2C2-1306-CCA3-0A4D-49083A7BB99E}"/>
              </a:ext>
            </a:extLst>
          </p:cNvPr>
          <p:cNvSpPr txBox="1"/>
          <p:nvPr/>
        </p:nvSpPr>
        <p:spPr>
          <a:xfrm>
            <a:off x="1066800" y="259695"/>
            <a:ext cx="104293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Momentum transfer probability in strongly coupled N=4 SYM </a:t>
            </a:r>
          </a:p>
        </p:txBody>
      </p:sp>
      <p:pic>
        <p:nvPicPr>
          <p:cNvPr id="4" name="Picture 3" descr="A diagram of a curve&#10;&#10;AI-generated content may be incorrect.">
            <a:extLst>
              <a:ext uri="{FF2B5EF4-FFF2-40B4-BE49-F238E27FC236}">
                <a16:creationId xmlns:a16="http://schemas.microsoft.com/office/drawing/2014/main" id="{A773B352-BC88-888C-6FB9-6C5EAF9620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844470"/>
            <a:ext cx="9773733" cy="54673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ADEF74-6A9D-0DAD-7F9D-F17613DE171E}"/>
              </a:ext>
            </a:extLst>
          </p:cNvPr>
          <p:cNvSpPr txBox="1"/>
          <p:nvPr/>
        </p:nvSpPr>
        <p:spPr>
          <a:xfrm>
            <a:off x="1447800" y="6013530"/>
            <a:ext cx="23757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c</a:t>
            </a:r>
            <a:r>
              <a:rPr lang="en-CH" b="1" dirty="0">
                <a:solidFill>
                  <a:srgbClr val="FF0000"/>
                </a:solidFill>
              </a:rPr>
              <a:t>onsistent with Gubser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ED11587-D496-4252-5CA0-6FD94CFFA188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3.5</a:t>
            </a:r>
          </a:p>
        </p:txBody>
      </p:sp>
    </p:spTree>
    <p:extLst>
      <p:ext uri="{BB962C8B-B14F-4D97-AF65-F5344CB8AC3E}">
        <p14:creationId xmlns:p14="http://schemas.microsoft.com/office/powerpoint/2010/main" val="33527711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D5D237-AEA0-A54D-12DA-4EF0AD8751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1292ADFA-97BC-BBC2-88E7-2344E50711CE}"/>
              </a:ext>
            </a:extLst>
          </p:cNvPr>
          <p:cNvSpPr txBox="1"/>
          <p:nvPr/>
        </p:nvSpPr>
        <p:spPr>
          <a:xfrm>
            <a:off x="1066800" y="259695"/>
            <a:ext cx="62181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From Kolmogorov to Kramers-Moyal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C309D22-0275-0147-BA55-694E031033AE}"/>
              </a:ext>
            </a:extLst>
          </p:cNvPr>
          <p:cNvSpPr txBox="1"/>
          <p:nvPr/>
        </p:nvSpPr>
        <p:spPr>
          <a:xfrm>
            <a:off x="1066800" y="2743200"/>
            <a:ext cx="83099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/>
              <a:t>Writing the Kolmogorov equation                                                       as series expansion in </a:t>
            </a:r>
          </a:p>
          <a:p>
            <a:r>
              <a:rPr lang="en-GB" dirty="0"/>
              <a:t>l</a:t>
            </a:r>
            <a:r>
              <a:rPr lang="en-CH" dirty="0"/>
              <a:t>eads to an expansion in moments of P(k,v,t) first studied by Kramers</a:t>
            </a:r>
            <a:r>
              <a:rPr lang="en-CH" baseline="30000" dirty="0"/>
              <a:t>1</a:t>
            </a:r>
            <a:r>
              <a:rPr lang="en-CH" dirty="0"/>
              <a:t> and Moyal</a:t>
            </a:r>
            <a:r>
              <a:rPr lang="en-CH" baseline="30000" dirty="0"/>
              <a:t>2</a:t>
            </a:r>
            <a:r>
              <a:rPr lang="en-CH" dirty="0"/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3C4986-8AF3-1BA1-E559-F8D428F0C83C}"/>
              </a:ext>
            </a:extLst>
          </p:cNvPr>
          <p:cNvSpPr txBox="1"/>
          <p:nvPr/>
        </p:nvSpPr>
        <p:spPr>
          <a:xfrm>
            <a:off x="1066800" y="1119703"/>
            <a:ext cx="106613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/>
              <a:t>S(</a:t>
            </a:r>
            <a:r>
              <a:rPr lang="en-CH" b="1" dirty="0"/>
              <a:t>L</a:t>
            </a:r>
            <a:r>
              <a:rPr lang="en-CH" dirty="0"/>
              <a:t>,</a:t>
            </a:r>
            <a:r>
              <a:rPr lang="en-CH" b="1" dirty="0"/>
              <a:t>v</a:t>
            </a:r>
            <a:r>
              <a:rPr lang="en-CH" dirty="0"/>
              <a:t>) is the logarithm of P(</a:t>
            </a:r>
            <a:r>
              <a:rPr lang="en-CH" b="1" dirty="0"/>
              <a:t>k</a:t>
            </a:r>
            <a:r>
              <a:rPr lang="en-CH" dirty="0"/>
              <a:t>,</a:t>
            </a:r>
            <a:r>
              <a:rPr lang="en-CH" b="1" dirty="0"/>
              <a:t>v</a:t>
            </a:r>
            <a:r>
              <a:rPr lang="en-CH" dirty="0"/>
              <a:t>) and thus the generating functional of connected momentum moments of P(</a:t>
            </a:r>
            <a:r>
              <a:rPr lang="en-CH" b="1" dirty="0"/>
              <a:t>k</a:t>
            </a:r>
            <a:r>
              <a:rPr lang="en-CH" dirty="0"/>
              <a:t>,</a:t>
            </a:r>
            <a:r>
              <a:rPr lang="en-CH" b="1" dirty="0"/>
              <a:t>v</a:t>
            </a:r>
            <a:r>
              <a:rPr lang="en-CH" dirty="0"/>
              <a:t>).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71CCE1C-009E-1CBB-AAA7-8682D81F67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1602993"/>
            <a:ext cx="7772400" cy="8560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28A230E-924B-F165-29BB-5CD427C178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9600" y="2763871"/>
            <a:ext cx="2438400" cy="31098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5D1EF99-B7B8-0E21-87B5-93B72FA6F3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20200" y="2784542"/>
            <a:ext cx="495240" cy="29031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BD1CD92-7B47-4409-86DF-1124BBE61D28}"/>
              </a:ext>
            </a:extLst>
          </p:cNvPr>
          <p:cNvSpPr txBox="1"/>
          <p:nvPr/>
        </p:nvSpPr>
        <p:spPr>
          <a:xfrm>
            <a:off x="205036" y="6350604"/>
            <a:ext cx="42746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en-CH" sz="1400" dirty="0">
                <a:solidFill>
                  <a:schemeClr val="bg1"/>
                </a:solidFill>
              </a:rPr>
              <a:t>H.A. Kramers, Physica 7 (1940) 284-304</a:t>
            </a:r>
          </a:p>
          <a:p>
            <a:pPr marL="342900" indent="-342900">
              <a:buAutoNum type="arabicPeriod"/>
            </a:pPr>
            <a:r>
              <a:rPr lang="en-CH" sz="1400" dirty="0">
                <a:solidFill>
                  <a:schemeClr val="bg1"/>
                </a:solidFill>
              </a:rPr>
              <a:t>J.E. Moyal, J. Roy. Stat. Society, B 11 (1949) 150-210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F357B7-F1FA-5E15-0EA4-90E4FD503F87}"/>
              </a:ext>
            </a:extLst>
          </p:cNvPr>
          <p:cNvSpPr txBox="1"/>
          <p:nvPr/>
        </p:nvSpPr>
        <p:spPr>
          <a:xfrm>
            <a:off x="1066800" y="3579633"/>
            <a:ext cx="464671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H" dirty="0"/>
              <a:t>For isotropic case, equilibrium condition reads</a:t>
            </a:r>
          </a:p>
          <a:p>
            <a:r>
              <a:rPr lang="en-CH" sz="1600" dirty="0"/>
              <a:t>(any truncation violates equilibration, equilibration requires all moments)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6343D55-0C0C-CA07-093A-B182AFD87C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3600" y="3550934"/>
            <a:ext cx="4472821" cy="944866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40B1964-977B-4468-E550-F1781F09C8EA}"/>
              </a:ext>
            </a:extLst>
          </p:cNvPr>
          <p:cNvSpPr/>
          <p:nvPr/>
        </p:nvSpPr>
        <p:spPr>
          <a:xfrm>
            <a:off x="5789718" y="3456268"/>
            <a:ext cx="4040081" cy="1187428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0649FB9-36B0-A787-B6D0-3C1E16314D46}"/>
              </a:ext>
            </a:extLst>
          </p:cNvPr>
          <p:cNvSpPr txBox="1"/>
          <p:nvPr/>
        </p:nvSpPr>
        <p:spPr>
          <a:xfrm>
            <a:off x="1066800" y="5512423"/>
            <a:ext cx="4434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/>
              <a:t>However, for N=4 SYM, one finds</a:t>
            </a:r>
            <a:r>
              <a:rPr lang="en-CH" baseline="30000" dirty="0"/>
              <a:t>3</a:t>
            </a:r>
            <a:r>
              <a:rPr lang="en-CH" dirty="0"/>
              <a:t> for v -&gt; 1:  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7108EBA4-2890-B097-BE68-01DCB85D4CFF}"/>
              </a:ext>
            </a:extLst>
          </p:cNvPr>
          <p:cNvGrpSpPr/>
          <p:nvPr/>
        </p:nvGrpSpPr>
        <p:grpSpPr>
          <a:xfrm>
            <a:off x="1066800" y="4812268"/>
            <a:ext cx="10391199" cy="369332"/>
            <a:chOff x="1066800" y="4812268"/>
            <a:chExt cx="10391199" cy="369332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DCD2B4FE-1AC1-9AB6-1BE5-C9E34B88C9AF}"/>
                </a:ext>
              </a:extLst>
            </p:cNvPr>
            <p:cNvSpPr txBox="1"/>
            <p:nvPr/>
          </p:nvSpPr>
          <p:spPr>
            <a:xfrm>
              <a:off x="1066800" y="4812268"/>
              <a:ext cx="87588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H" dirty="0"/>
                <a:t>If                                         the Kolmogorov eq. reduces to FP eq. and Einstein relation holds </a:t>
              </a: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2109D3B4-667D-51DC-6451-0909FF8A770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404669" y="4876899"/>
              <a:ext cx="1875365" cy="247982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878810A3-29DB-730F-CC14-EC78DA64C0A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582634" y="4830862"/>
              <a:ext cx="1875365" cy="294019"/>
            </a:xfrm>
            <a:prstGeom prst="rect">
              <a:avLst/>
            </a:prstGeom>
          </p:spPr>
        </p:pic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id="{F7B17C95-3FAB-529A-664B-559203480D8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97992" y="5486400"/>
            <a:ext cx="4317529" cy="35528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19D8CEC3-B514-7A91-E21E-A916DD9EC1C8}"/>
              </a:ext>
            </a:extLst>
          </p:cNvPr>
          <p:cNvSpPr txBox="1"/>
          <p:nvPr/>
        </p:nvSpPr>
        <p:spPr>
          <a:xfrm>
            <a:off x="4823789" y="6350604"/>
            <a:ext cx="4929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1400" dirty="0">
                <a:solidFill>
                  <a:schemeClr val="bg1"/>
                </a:solidFill>
              </a:rPr>
              <a:t>3. K. Rajagopal, B. Scheihing-Hitschfeld, UAW,  JHEP 07 (2025) 013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D50194-452B-C32A-0625-019B10DB89E5}"/>
              </a:ext>
            </a:extLst>
          </p:cNvPr>
          <p:cNvSpPr txBox="1"/>
          <p:nvPr/>
        </p:nvSpPr>
        <p:spPr>
          <a:xfrm>
            <a:off x="1066800" y="4432943"/>
            <a:ext cx="3062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b="1" dirty="0">
                <a:solidFill>
                  <a:srgbClr val="FF0000"/>
                </a:solidFill>
              </a:rPr>
              <a:t>This solves Gubser’s problem.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28E12E9-5AF0-EF39-2D64-F1B29EA61EFA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3.6</a:t>
            </a:r>
          </a:p>
        </p:txBody>
      </p:sp>
    </p:spTree>
    <p:extLst>
      <p:ext uri="{BB962C8B-B14F-4D97-AF65-F5344CB8AC3E}">
        <p14:creationId xmlns:p14="http://schemas.microsoft.com/office/powerpoint/2010/main" val="16324303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0607AB-FC39-D5C9-37F8-14E30739FC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CFA1CCC7-7E23-3995-2721-424695667723}"/>
              </a:ext>
            </a:extLst>
          </p:cNvPr>
          <p:cNvGrpSpPr/>
          <p:nvPr/>
        </p:nvGrpSpPr>
        <p:grpSpPr>
          <a:xfrm>
            <a:off x="1600200" y="1752600"/>
            <a:ext cx="9296400" cy="2743200"/>
            <a:chOff x="0" y="2"/>
            <a:chExt cx="9296400" cy="1463085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C0A2AFBA-507F-5AE9-ABE8-C839162B473A}"/>
                </a:ext>
              </a:extLst>
            </p:cNvPr>
            <p:cNvSpPr/>
            <p:nvPr/>
          </p:nvSpPr>
          <p:spPr>
            <a:xfrm>
              <a:off x="0" y="2"/>
              <a:ext cx="9296400" cy="1463085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CH"/>
            </a:p>
          </p:txBody>
        </p:sp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EA7F97A7-DBC9-A93F-C4B1-0EC14861EBE7}"/>
                </a:ext>
              </a:extLst>
            </p:cNvPr>
            <p:cNvSpPr txBox="1"/>
            <p:nvPr/>
          </p:nvSpPr>
          <p:spPr>
            <a:xfrm>
              <a:off x="71422" y="71424"/>
              <a:ext cx="9153556" cy="13202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2410" tIns="232410" rIns="232410" bIns="232410" numCol="1" spcCol="1270" anchor="ctr" anchorCtr="0">
              <a:noAutofit/>
            </a:bodyPr>
            <a:lstStyle/>
            <a:p>
              <a:pPr marL="0" lvl="0" indent="0" algn="ctr" defTabSz="2711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CH" sz="6100" dirty="0"/>
                <a:t>Numerical results</a:t>
              </a:r>
            </a:p>
            <a:p>
              <a:pPr marL="0" lvl="0" indent="0" algn="ctr" defTabSz="2711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CH" sz="3600" kern="1200" dirty="0"/>
                <a:t>HQ transport in strongly coupled </a:t>
              </a:r>
              <a:r>
                <a:rPr lang="en-CH" sz="3600" i="1" kern="1200" dirty="0"/>
                <a:t>N</a:t>
              </a:r>
              <a:r>
                <a:rPr lang="en-CH" sz="3600" kern="1200" dirty="0"/>
                <a:t>=4 SYM </a:t>
              </a:r>
              <a:endParaRPr lang="en-US" sz="36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4823883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40D63C-6AC9-F29C-3987-2B4B5F6EC2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941C1DDA-1F8F-CB93-6347-58497AAF9103}"/>
              </a:ext>
            </a:extLst>
          </p:cNvPr>
          <p:cNvSpPr txBox="1"/>
          <p:nvPr/>
        </p:nvSpPr>
        <p:spPr>
          <a:xfrm>
            <a:off x="1066800" y="259695"/>
            <a:ext cx="60349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The Kolmogorov kernel in N=4 SYM</a:t>
            </a:r>
          </a:p>
        </p:txBody>
      </p:sp>
      <p:pic>
        <p:nvPicPr>
          <p:cNvPr id="5" name="Picture 4" descr="A diagram of a curved object&#10;&#10;AI-generated content may be incorrect.">
            <a:extLst>
              <a:ext uri="{FF2B5EF4-FFF2-40B4-BE49-F238E27FC236}">
                <a16:creationId xmlns:a16="http://schemas.microsoft.com/office/drawing/2014/main" id="{5CA4F50D-371E-2AA0-49E3-D35595BC5F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2133600"/>
            <a:ext cx="7045779" cy="414706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0EAB019-3D80-B804-1AE4-84DB126F7D2B}"/>
              </a:ext>
            </a:extLst>
          </p:cNvPr>
          <p:cNvSpPr txBox="1"/>
          <p:nvPr/>
        </p:nvSpPr>
        <p:spPr>
          <a:xfrm>
            <a:off x="1219200" y="3880305"/>
            <a:ext cx="29935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Kolmogorov kernel has a </a:t>
            </a:r>
            <a:r>
              <a:rPr lang="en-CH" dirty="0"/>
              <a:t> </a:t>
            </a:r>
            <a:r>
              <a:rPr lang="en-CH" b="1" dirty="0">
                <a:solidFill>
                  <a:srgbClr val="FF0000"/>
                </a:solidFill>
              </a:rPr>
              <a:t>unstable (unphysical) </a:t>
            </a:r>
            <a:r>
              <a:rPr lang="en-CH" dirty="0"/>
              <a:t>and a     </a:t>
            </a:r>
            <a:r>
              <a:rPr lang="en-CH" b="1" dirty="0">
                <a:solidFill>
                  <a:srgbClr val="0070C0"/>
                </a:solidFill>
              </a:rPr>
              <a:t>(equilibrium)</a:t>
            </a:r>
            <a:r>
              <a:rPr lang="en-CH" dirty="0"/>
              <a:t> stationary solution.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C9CFE8B-573B-5FB6-B4DC-0B41B9B61114}"/>
              </a:ext>
            </a:extLst>
          </p:cNvPr>
          <p:cNvSpPr txBox="1"/>
          <p:nvPr/>
        </p:nvSpPr>
        <p:spPr>
          <a:xfrm>
            <a:off x="1092926" y="990600"/>
            <a:ext cx="25874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/>
              <a:t>Legendre transform again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FDAEADF-69BB-F449-A9BA-9D89824D34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5799" y="855438"/>
            <a:ext cx="7354933" cy="973362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5944F043-86AA-0728-7495-0B72028844B8}"/>
              </a:ext>
            </a:extLst>
          </p:cNvPr>
          <p:cNvSpPr txBox="1"/>
          <p:nvPr/>
        </p:nvSpPr>
        <p:spPr>
          <a:xfrm>
            <a:off x="1092926" y="1764268"/>
            <a:ext cx="1984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/>
              <a:t>Numerically easier: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B65B13D9-9AFC-C23C-CCA8-C72ACCA0B7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9828" y="1632174"/>
            <a:ext cx="1897434" cy="61271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FA5942B-BCF7-2877-DBC6-3BD1179B92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71600" y="2425337"/>
            <a:ext cx="3922823" cy="57630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EC023C-2F3A-3DA0-FBDA-AE4DBE4D9820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4.1</a:t>
            </a:r>
          </a:p>
        </p:txBody>
      </p:sp>
    </p:spTree>
    <p:extLst>
      <p:ext uri="{BB962C8B-B14F-4D97-AF65-F5344CB8AC3E}">
        <p14:creationId xmlns:p14="http://schemas.microsoft.com/office/powerpoint/2010/main" val="16867749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EBD06D-40B4-C823-8B22-98FED744B1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8AD0A372-3422-6718-1EB9-A3F95F005367}"/>
              </a:ext>
            </a:extLst>
          </p:cNvPr>
          <p:cNvSpPr txBox="1"/>
          <p:nvPr/>
        </p:nvSpPr>
        <p:spPr>
          <a:xfrm>
            <a:off x="1066800" y="259695"/>
            <a:ext cx="96023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The Kolmogorov equation as a Hamilton-Jacobi equation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29AA9E2-DE7A-71DE-DE38-C5CE49C1DEAE}"/>
              </a:ext>
            </a:extLst>
          </p:cNvPr>
          <p:cNvSpPr txBox="1"/>
          <p:nvPr/>
        </p:nvSpPr>
        <p:spPr>
          <a:xfrm>
            <a:off x="1199606" y="975004"/>
            <a:ext cx="944098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/>
              <a:t>To solve system whose evolution is governed by hamiltonian K(x,u) and described by distribution f, </a:t>
            </a:r>
          </a:p>
          <a:p>
            <a:r>
              <a:rPr lang="en-GB" dirty="0"/>
              <a:t>f</a:t>
            </a:r>
            <a:r>
              <a:rPr lang="en-CH" dirty="0"/>
              <a:t> function of  </a:t>
            </a:r>
            <a:r>
              <a:rPr lang="en-CH" dirty="0">
                <a:solidFill>
                  <a:srgbClr val="FF0000"/>
                </a:solidFill>
              </a:rPr>
              <a:t>generalized coordinates</a:t>
            </a:r>
            <a:r>
              <a:rPr lang="en-CH" dirty="0"/>
              <a:t>                          and </a:t>
            </a:r>
            <a:r>
              <a:rPr lang="en-CH" dirty="0">
                <a:solidFill>
                  <a:srgbClr val="0070C0"/>
                </a:solidFill>
              </a:rPr>
              <a:t>generalized momenta</a:t>
            </a:r>
          </a:p>
          <a:p>
            <a:r>
              <a:rPr lang="en-GB" dirty="0"/>
              <a:t>f</a:t>
            </a:r>
            <a:r>
              <a:rPr lang="en-CH" dirty="0"/>
              <a:t>ind canonical transformation relating (x,u) to (x</a:t>
            </a:r>
            <a:r>
              <a:rPr lang="en-CH" baseline="-25000" dirty="0"/>
              <a:t>0</a:t>
            </a:r>
            <a:r>
              <a:rPr lang="en-CH" dirty="0"/>
              <a:t>,u</a:t>
            </a:r>
            <a:r>
              <a:rPr lang="en-CH" baseline="-25000" dirty="0"/>
              <a:t>0</a:t>
            </a:r>
            <a:r>
              <a:rPr lang="en-CH" dirty="0"/>
              <a:t>) at t</a:t>
            </a:r>
            <a:r>
              <a:rPr lang="en-CH" baseline="-25000" dirty="0"/>
              <a:t>0</a:t>
            </a:r>
            <a:r>
              <a:rPr lang="en-CH" dirty="0"/>
              <a:t> 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92881CD-6093-FE97-3CF5-61DFBA150E39}"/>
              </a:ext>
            </a:extLst>
          </p:cNvPr>
          <p:cNvSpPr txBox="1"/>
          <p:nvPr/>
        </p:nvSpPr>
        <p:spPr>
          <a:xfrm>
            <a:off x="1219200" y="2544862"/>
            <a:ext cx="946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/>
              <a:t>Such canonical transformations preserve the variational principle                                                          if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A5B2386-2917-52FB-5FEF-32041BD2C8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981200"/>
            <a:ext cx="4587697" cy="2724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478BF27-C6C2-D29F-B75E-901439ABB8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4504" y="1319194"/>
            <a:ext cx="933450" cy="2349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D99DAE3-7CAA-2E0B-B4D2-2F916DC6D1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7352" y="1319194"/>
            <a:ext cx="1098550" cy="2349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13EAF91-D916-48FB-39FE-1E2F499053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5710" y="2446229"/>
            <a:ext cx="2800350" cy="5905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B2A49CB-1078-CEF7-5384-2089AA63BE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90800" y="3206097"/>
            <a:ext cx="5221392" cy="46071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5512456-D28B-1D70-E085-D2B39B017388}"/>
              </a:ext>
            </a:extLst>
          </p:cNvPr>
          <p:cNvSpPr/>
          <p:nvPr/>
        </p:nvSpPr>
        <p:spPr>
          <a:xfrm>
            <a:off x="2438400" y="3082849"/>
            <a:ext cx="5486400" cy="727151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1A76ECF-D777-E875-6A60-42314BA863F6}"/>
              </a:ext>
            </a:extLst>
          </p:cNvPr>
          <p:cNvSpPr txBox="1"/>
          <p:nvPr/>
        </p:nvSpPr>
        <p:spPr>
          <a:xfrm>
            <a:off x="8077200" y="3287877"/>
            <a:ext cx="2638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b="1" dirty="0">
                <a:solidFill>
                  <a:srgbClr val="FFC000"/>
                </a:solidFill>
              </a:rPr>
              <a:t>Hamilton-Jacobi equation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1E610DC-611B-C784-612D-D280963C5998}"/>
              </a:ext>
            </a:extLst>
          </p:cNvPr>
          <p:cNvSpPr txBox="1"/>
          <p:nvPr/>
        </p:nvSpPr>
        <p:spPr>
          <a:xfrm>
            <a:off x="1219200" y="3962400"/>
            <a:ext cx="8840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/>
              <a:t>The Kolmogorov equation can thus be solved by solving the equivalent Hamiltonian problem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9E7A267-9E6D-1670-A9AF-508139486D52}"/>
              </a:ext>
            </a:extLst>
          </p:cNvPr>
          <p:cNvSpPr/>
          <p:nvPr/>
        </p:nvSpPr>
        <p:spPr>
          <a:xfrm>
            <a:off x="3352800" y="4419600"/>
            <a:ext cx="3505200" cy="862523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61AD217-80CF-4E0C-38EC-A43A0EF60C2C}"/>
              </a:ext>
            </a:extLst>
          </p:cNvPr>
          <p:cNvSpPr txBox="1"/>
          <p:nvPr/>
        </p:nvSpPr>
        <p:spPr>
          <a:xfrm>
            <a:off x="1199606" y="5449180"/>
            <a:ext cx="4597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/>
              <a:t>We set initial conditions in the form                   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1892AE1-6EF6-D4AA-38B6-5B123DCD057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8200" y="5486400"/>
            <a:ext cx="918200" cy="26336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A3ABC25-700B-E3C1-1CF6-56CF0204891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86243" y="4495800"/>
            <a:ext cx="3043157" cy="61181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3E1D43D-C913-6C6E-FF94-E566020D12FF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4.2</a:t>
            </a:r>
          </a:p>
        </p:txBody>
      </p:sp>
    </p:spTree>
    <p:extLst>
      <p:ext uri="{BB962C8B-B14F-4D97-AF65-F5344CB8AC3E}">
        <p14:creationId xmlns:p14="http://schemas.microsoft.com/office/powerpoint/2010/main" val="6057901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D7BEAD-661E-D5C4-83D6-A09C509FEB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2189EA45-2278-F7E7-4D72-16A7CDA25887}"/>
              </a:ext>
            </a:extLst>
          </p:cNvPr>
          <p:cNvSpPr txBox="1"/>
          <p:nvPr/>
        </p:nvSpPr>
        <p:spPr>
          <a:xfrm>
            <a:off x="1066800" y="259695"/>
            <a:ext cx="42955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Hamiltonian flow in (u,x)</a:t>
            </a:r>
          </a:p>
        </p:txBody>
      </p:sp>
      <p:pic>
        <p:nvPicPr>
          <p:cNvPr id="4" name="Picture 3" descr="A diagram of a graph&#10;&#10;AI-generated content may be incorrect.">
            <a:extLst>
              <a:ext uri="{FF2B5EF4-FFF2-40B4-BE49-F238E27FC236}">
                <a16:creationId xmlns:a16="http://schemas.microsoft.com/office/drawing/2014/main" id="{82373CE6-E197-561F-D118-720D806657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762000"/>
            <a:ext cx="9448800" cy="55325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2C0934A-4E6B-C3B7-DD29-5003FA4A0FAE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4.3</a:t>
            </a:r>
          </a:p>
        </p:txBody>
      </p:sp>
    </p:spTree>
    <p:extLst>
      <p:ext uri="{BB962C8B-B14F-4D97-AF65-F5344CB8AC3E}">
        <p14:creationId xmlns:p14="http://schemas.microsoft.com/office/powerpoint/2010/main" val="17046471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5AD172-FF9C-C028-C628-3616A12B75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29DB1C1C-1858-A24E-BEEF-0291D8A18641}"/>
              </a:ext>
            </a:extLst>
          </p:cNvPr>
          <p:cNvSpPr txBox="1"/>
          <p:nvPr/>
        </p:nvSpPr>
        <p:spPr>
          <a:xfrm>
            <a:off x="1066800" y="259695"/>
            <a:ext cx="74052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Evolving FONLL-motivated initial conditions</a:t>
            </a:r>
          </a:p>
        </p:txBody>
      </p:sp>
      <p:pic>
        <p:nvPicPr>
          <p:cNvPr id="5" name="Picture 4" descr="A diagram of a graph&#10;&#10;AI-generated content may be incorrect.">
            <a:extLst>
              <a:ext uri="{FF2B5EF4-FFF2-40B4-BE49-F238E27FC236}">
                <a16:creationId xmlns:a16="http://schemas.microsoft.com/office/drawing/2014/main" id="{91213062-C947-BAC9-6840-0EBCD5B33F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1066800"/>
            <a:ext cx="8534400" cy="522196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D13C631-2549-1E2C-ABC5-B81D96089B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6522" y="253425"/>
            <a:ext cx="3466878" cy="5847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CEDCE64-9B71-1ECD-6B8B-B576E35EBEF9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4.4</a:t>
            </a:r>
          </a:p>
        </p:txBody>
      </p:sp>
    </p:spTree>
    <p:extLst>
      <p:ext uri="{BB962C8B-B14F-4D97-AF65-F5344CB8AC3E}">
        <p14:creationId xmlns:p14="http://schemas.microsoft.com/office/powerpoint/2010/main" val="3165909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E37C9D-7A23-5C0F-216A-C55BD2FE8E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85BA42D4-06A9-31C8-D617-F32CBD694FB9}"/>
              </a:ext>
            </a:extLst>
          </p:cNvPr>
          <p:cNvSpPr txBox="1"/>
          <p:nvPr/>
        </p:nvSpPr>
        <p:spPr>
          <a:xfrm>
            <a:off x="1066800" y="259695"/>
            <a:ext cx="53006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Resulting evolved distributions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B11C4D-85A4-BD47-F4C1-945D5FBC89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6522" y="253425"/>
            <a:ext cx="3466878" cy="584775"/>
          </a:xfrm>
          <a:prstGeom prst="rect">
            <a:avLst/>
          </a:prstGeom>
        </p:spPr>
      </p:pic>
      <p:pic>
        <p:nvPicPr>
          <p:cNvPr id="7" name="Picture 6" descr="A diagram of a graph&#10;&#10;AI-generated content may be incorrect.">
            <a:extLst>
              <a:ext uri="{FF2B5EF4-FFF2-40B4-BE49-F238E27FC236}">
                <a16:creationId xmlns:a16="http://schemas.microsoft.com/office/drawing/2014/main" id="{F74E58DE-48B3-233B-7BFB-85CFCCB3A9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51" y="838201"/>
            <a:ext cx="10562849" cy="540145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641E56B-9A84-751E-D580-D2B2C1D57DE4}"/>
              </a:ext>
            </a:extLst>
          </p:cNvPr>
          <p:cNvSpPr txBox="1"/>
          <p:nvPr/>
        </p:nvSpPr>
        <p:spPr>
          <a:xfrm>
            <a:off x="8386354" y="2209800"/>
            <a:ext cx="2586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w</a:t>
            </a:r>
            <a:r>
              <a:rPr lang="en-CH" b="1" dirty="0">
                <a:solidFill>
                  <a:srgbClr val="FF0000"/>
                </a:solidFill>
              </a:rPr>
              <a:t>ith Einstein-relation imposed artifically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7D21CD8-3EDA-04BC-D55A-780DD7EB6A84}"/>
              </a:ext>
            </a:extLst>
          </p:cNvPr>
          <p:cNvSpPr txBox="1"/>
          <p:nvPr/>
        </p:nvSpPr>
        <p:spPr>
          <a:xfrm>
            <a:off x="130629" y="1031966"/>
            <a:ext cx="21782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</a:t>
            </a:r>
            <a:r>
              <a:rPr lang="en-CH" dirty="0"/>
              <a:t>or b-like parameters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89F854-9A4A-43FE-C795-F5817AAE5490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4.5</a:t>
            </a:r>
          </a:p>
        </p:txBody>
      </p:sp>
    </p:spTree>
    <p:extLst>
      <p:ext uri="{BB962C8B-B14F-4D97-AF65-F5344CB8AC3E}">
        <p14:creationId xmlns:p14="http://schemas.microsoft.com/office/powerpoint/2010/main" val="37721071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C54622-2145-2CFD-CC13-83754CB2DB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graph&#10;&#10;AI-generated content may be incorrect.">
            <a:extLst>
              <a:ext uri="{FF2B5EF4-FFF2-40B4-BE49-F238E27FC236}">
                <a16:creationId xmlns:a16="http://schemas.microsoft.com/office/drawing/2014/main" id="{10B78197-89BC-61FF-C5EF-EAA15E029B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29" y="990600"/>
            <a:ext cx="11797249" cy="447018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43D2AD0-6414-9155-5FDF-04BA3181B5A0}"/>
              </a:ext>
            </a:extLst>
          </p:cNvPr>
          <p:cNvSpPr txBox="1"/>
          <p:nvPr/>
        </p:nvSpPr>
        <p:spPr>
          <a:xfrm>
            <a:off x="1066800" y="259695"/>
            <a:ext cx="66345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A “kind of” nuclear modification factor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861815C-559A-A71F-2EEE-23D58F7C8D7C}"/>
              </a:ext>
            </a:extLst>
          </p:cNvPr>
          <p:cNvSpPr txBox="1"/>
          <p:nvPr/>
        </p:nvSpPr>
        <p:spPr>
          <a:xfrm>
            <a:off x="8991600" y="1879383"/>
            <a:ext cx="2586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w</a:t>
            </a:r>
            <a:r>
              <a:rPr lang="en-CH" b="1" dirty="0">
                <a:solidFill>
                  <a:srgbClr val="FF0000"/>
                </a:solidFill>
              </a:rPr>
              <a:t>ith Einstein-relation imposed artificially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D741B41-15DB-FEA7-A670-3C5486D40609}"/>
              </a:ext>
            </a:extLst>
          </p:cNvPr>
          <p:cNvSpPr txBox="1"/>
          <p:nvPr/>
        </p:nvSpPr>
        <p:spPr>
          <a:xfrm>
            <a:off x="6813375" y="1065660"/>
            <a:ext cx="21782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</a:t>
            </a:r>
            <a:r>
              <a:rPr lang="en-CH" dirty="0"/>
              <a:t>or b-like parameters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0F3F6E-4D05-8115-E9F4-87F89617C0EF}"/>
              </a:ext>
            </a:extLst>
          </p:cNvPr>
          <p:cNvSpPr txBox="1"/>
          <p:nvPr/>
        </p:nvSpPr>
        <p:spPr>
          <a:xfrm>
            <a:off x="1066800" y="5562600"/>
            <a:ext cx="73097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/>
              <a:t>At low p</a:t>
            </a:r>
            <a:r>
              <a:rPr lang="en-CH" baseline="-25000" dirty="0"/>
              <a:t>T</a:t>
            </a:r>
            <a:r>
              <a:rPr lang="en-CH" dirty="0"/>
              <a:t>:  Kolmogorov and FP approach equilibrium similar</a:t>
            </a:r>
          </a:p>
          <a:p>
            <a:r>
              <a:rPr lang="en-CH" dirty="0"/>
              <a:t>At high p</a:t>
            </a:r>
            <a:r>
              <a:rPr lang="en-CH" baseline="-25000" dirty="0"/>
              <a:t>T</a:t>
            </a:r>
            <a:r>
              <a:rPr lang="en-CH" dirty="0"/>
              <a:t>: Kolmogorov equilibrates characteristically slower and differently.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EF305C2-DF52-E382-4662-AAD954C2C2F3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4.6</a:t>
            </a:r>
          </a:p>
        </p:txBody>
      </p:sp>
    </p:spTree>
    <p:extLst>
      <p:ext uri="{BB962C8B-B14F-4D97-AF65-F5344CB8AC3E}">
        <p14:creationId xmlns:p14="http://schemas.microsoft.com/office/powerpoint/2010/main" val="22004980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59F92B-B5B8-F1FF-C0C2-0383F6655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B9A0CE1-0369-5176-25BA-7BF8AB81E31F}"/>
              </a:ext>
            </a:extLst>
          </p:cNvPr>
          <p:cNvSpPr txBox="1"/>
          <p:nvPr/>
        </p:nvSpPr>
        <p:spPr>
          <a:xfrm>
            <a:off x="1066800" y="259695"/>
            <a:ext cx="17752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Summary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FE80EF-AA4F-E0D0-F996-B23CC32EB4C8}"/>
              </a:ext>
            </a:extLst>
          </p:cNvPr>
          <p:cNvSpPr txBox="1"/>
          <p:nvPr/>
        </p:nvSpPr>
        <p:spPr>
          <a:xfrm>
            <a:off x="1077686" y="914400"/>
            <a:ext cx="95025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b="1" dirty="0">
                <a:solidFill>
                  <a:schemeClr val="accent2"/>
                </a:solidFill>
              </a:rPr>
              <a:t>For strongly coupled N=4 SYM</a:t>
            </a:r>
            <a:r>
              <a:rPr lang="en-CH" dirty="0"/>
              <a:t>, we have calculated the entire momentum transfer function P(k,v,t) 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1BC26D-BDA2-17CA-D508-3A5C671FFF97}"/>
              </a:ext>
            </a:extLst>
          </p:cNvPr>
          <p:cNvSpPr txBox="1"/>
          <p:nvPr/>
        </p:nvSpPr>
        <p:spPr>
          <a:xfrm>
            <a:off x="1116281" y="1245275"/>
            <a:ext cx="1069471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n-CH" dirty="0"/>
              <a:t>We have calculated all moments of P(k,v,t).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CH" dirty="0"/>
              <a:t>The first moment is the familiar drag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CH" dirty="0"/>
              <a:t>The second moment agrees with Gubser’s result for D but violates Einstein relation.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CH" dirty="0"/>
              <a:t>With P(k,v,t), we have derived an evolution equation for the momentum distribution           of heavy quarks.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CH" dirty="0"/>
              <a:t>The generalized equilibration condition is satisfied by P(k,v,t) but requires all higher moments.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CH" dirty="0"/>
              <a:t>All higher moments governed by single scale          . </a:t>
            </a:r>
          </a:p>
          <a:p>
            <a:pPr marL="285750" indent="-285750">
              <a:buFont typeface="Wingdings" pitchFamily="2" charset="2"/>
              <a:buChar char="Ø"/>
            </a:pPr>
            <a:endParaRPr lang="en-CH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DDB5AA1-D3F6-66E4-1046-13B85E0672DC}"/>
              </a:ext>
            </a:extLst>
          </p:cNvPr>
          <p:cNvSpPr txBox="1"/>
          <p:nvPr/>
        </p:nvSpPr>
        <p:spPr>
          <a:xfrm>
            <a:off x="1092530" y="3516868"/>
            <a:ext cx="2047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b="1" dirty="0">
                <a:solidFill>
                  <a:schemeClr val="accent2"/>
                </a:solidFill>
              </a:rPr>
              <a:t>For HQs in any QFT</a:t>
            </a:r>
            <a:endParaRPr lang="en-CH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3148B44-AD8E-BE5D-66D2-989B5C519977}"/>
              </a:ext>
            </a:extLst>
          </p:cNvPr>
          <p:cNvSpPr txBox="1"/>
          <p:nvPr/>
        </p:nvSpPr>
        <p:spPr>
          <a:xfrm>
            <a:off x="1116281" y="3886200"/>
            <a:ext cx="9780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n-CH" dirty="0"/>
              <a:t>We know generalized equilibration condition for Kolmogorov equation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B1BD645-3D2A-8E78-A1DA-693B00F200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2600" y="2133600"/>
            <a:ext cx="470641" cy="24585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D5D8300-AB75-4169-6F9B-2CABF9B40523}"/>
              </a:ext>
            </a:extLst>
          </p:cNvPr>
          <p:cNvSpPr txBox="1"/>
          <p:nvPr/>
        </p:nvSpPr>
        <p:spPr>
          <a:xfrm>
            <a:off x="1116281" y="2971800"/>
            <a:ext cx="5001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/>
              <a:t>Q: generalization to other QFTs with gravity duals?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AC8BD77-C85E-F9BA-605A-A21D605028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213" y="2689506"/>
            <a:ext cx="457987" cy="20609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A9B6A09-2A7E-0DC1-2EA0-82EBA2F18721}"/>
              </a:ext>
            </a:extLst>
          </p:cNvPr>
          <p:cNvSpPr txBox="1"/>
          <p:nvPr/>
        </p:nvSpPr>
        <p:spPr>
          <a:xfrm>
            <a:off x="1077686" y="4343400"/>
            <a:ext cx="9721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b="1" dirty="0">
                <a:solidFill>
                  <a:schemeClr val="accent2"/>
                </a:solidFill>
              </a:rPr>
              <a:t>For QCD</a:t>
            </a:r>
            <a:endParaRPr lang="en-CH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A0AA0E1-D49B-871F-E4D1-747A3147626B}"/>
              </a:ext>
            </a:extLst>
          </p:cNvPr>
          <p:cNvSpPr txBox="1"/>
          <p:nvPr/>
        </p:nvSpPr>
        <p:spPr>
          <a:xfrm>
            <a:off x="1129386" y="4648200"/>
            <a:ext cx="9780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n-CH" dirty="0"/>
              <a:t>Einstein relation violated but no known techniques available for calculating the entire P(k,v,t) 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137BA53-24F6-8E37-45B5-3474E4EB8830}"/>
              </a:ext>
            </a:extLst>
          </p:cNvPr>
          <p:cNvSpPr txBox="1"/>
          <p:nvPr/>
        </p:nvSpPr>
        <p:spPr>
          <a:xfrm>
            <a:off x="1129386" y="4953000"/>
            <a:ext cx="7073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/>
              <a:t>Q: Can we learn more about the lowest momentum moments of P(k,v,t) 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CD522EB-FDA6-94B8-CBF9-D5FC18312163}"/>
              </a:ext>
            </a:extLst>
          </p:cNvPr>
          <p:cNvSpPr txBox="1"/>
          <p:nvPr/>
        </p:nvSpPr>
        <p:spPr>
          <a:xfrm>
            <a:off x="1066800" y="5410200"/>
            <a:ext cx="2970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chemeClr val="accent2"/>
                </a:solidFill>
              </a:rPr>
              <a:t>T</a:t>
            </a:r>
            <a:r>
              <a:rPr lang="en-CH" b="1" dirty="0">
                <a:solidFill>
                  <a:schemeClr val="accent2"/>
                </a:solidFill>
              </a:rPr>
              <a:t>owards HI - Phenomenology</a:t>
            </a:r>
            <a:endParaRPr lang="en-CH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CF1435B-4579-ABC2-AD0D-C8D572D9F827}"/>
              </a:ext>
            </a:extLst>
          </p:cNvPr>
          <p:cNvSpPr txBox="1"/>
          <p:nvPr/>
        </p:nvSpPr>
        <p:spPr>
          <a:xfrm>
            <a:off x="1092531" y="5715000"/>
            <a:ext cx="94876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CH" dirty="0"/>
              <a:t>Noteworthy that Kolmogorov transport accounts for non-trivial shape of “nuclear modification factor” beyond the minimum. </a:t>
            </a:r>
          </a:p>
        </p:txBody>
      </p:sp>
    </p:spTree>
    <p:extLst>
      <p:ext uri="{BB962C8B-B14F-4D97-AF65-F5344CB8AC3E}">
        <p14:creationId xmlns:p14="http://schemas.microsoft.com/office/powerpoint/2010/main" val="39404251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860EE2-A483-F22B-557E-AAFE38F566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0E14B57D-8E47-561A-D46F-065DCBEB41FD}"/>
              </a:ext>
            </a:extLst>
          </p:cNvPr>
          <p:cNvGrpSpPr/>
          <p:nvPr/>
        </p:nvGrpSpPr>
        <p:grpSpPr>
          <a:xfrm>
            <a:off x="1676400" y="1905000"/>
            <a:ext cx="9296400" cy="2743200"/>
            <a:chOff x="0" y="2"/>
            <a:chExt cx="9296400" cy="1463085"/>
          </a:xfrm>
        </p:grpSpPr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F63BEAD1-3444-D21D-EF9C-ABF0DBBD24DC}"/>
                </a:ext>
              </a:extLst>
            </p:cNvPr>
            <p:cNvSpPr/>
            <p:nvPr/>
          </p:nvSpPr>
          <p:spPr>
            <a:xfrm>
              <a:off x="0" y="2"/>
              <a:ext cx="9296400" cy="1463085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CH"/>
            </a:p>
          </p:txBody>
        </p:sp>
        <p:sp>
          <p:nvSpPr>
            <p:cNvPr id="12" name="Rounded Rectangle 4">
              <a:extLst>
                <a:ext uri="{FF2B5EF4-FFF2-40B4-BE49-F238E27FC236}">
                  <a16:creationId xmlns:a16="http://schemas.microsoft.com/office/drawing/2014/main" id="{166A898A-96C1-2B75-8AF9-15BD2223C650}"/>
                </a:ext>
              </a:extLst>
            </p:cNvPr>
            <p:cNvSpPr txBox="1"/>
            <p:nvPr/>
          </p:nvSpPr>
          <p:spPr>
            <a:xfrm>
              <a:off x="71422" y="71424"/>
              <a:ext cx="9153556" cy="13202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2410" tIns="232410" rIns="232410" bIns="232410" numCol="1" spcCol="1270" anchor="ctr" anchorCtr="0">
              <a:noAutofit/>
            </a:bodyPr>
            <a:lstStyle/>
            <a:p>
              <a:pPr marL="0" lvl="0" indent="0" algn="ctr" defTabSz="2711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CH" sz="6100" dirty="0"/>
                <a:t>Back-up slides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6040716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A93EAA4-8610-E21E-60C4-7E2FA1157EB4}"/>
              </a:ext>
            </a:extLst>
          </p:cNvPr>
          <p:cNvSpPr txBox="1"/>
          <p:nvPr/>
        </p:nvSpPr>
        <p:spPr>
          <a:xfrm>
            <a:off x="1066800" y="1071615"/>
            <a:ext cx="40933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</a:t>
            </a:r>
            <a:r>
              <a:rPr lang="en-CH" dirty="0"/>
              <a:t>diabatic perturbation of number density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CDCE39-8B14-9722-6AEB-DC58508DCE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465049"/>
            <a:ext cx="7772400" cy="6678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A124B50-B5C0-5734-9F00-ACF6B69AC2CC}"/>
              </a:ext>
            </a:extLst>
          </p:cNvPr>
          <p:cNvSpPr txBox="1"/>
          <p:nvPr/>
        </p:nvSpPr>
        <p:spPr>
          <a:xfrm>
            <a:off x="1066800" y="2150083"/>
            <a:ext cx="17221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Linear response </a:t>
            </a:r>
            <a:endParaRPr lang="en-CH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1352456-37FF-A361-9A50-02A3F82F07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2528955"/>
            <a:ext cx="7772400" cy="100661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37F67C7-B4A8-63E3-E09A-115FBB6093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82200" y="2658961"/>
            <a:ext cx="2101850" cy="3733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28601F9-A746-6216-6C83-49B1CC633137}"/>
              </a:ext>
            </a:extLst>
          </p:cNvPr>
          <p:cNvSpPr txBox="1"/>
          <p:nvPr/>
        </p:nvSpPr>
        <p:spPr>
          <a:xfrm>
            <a:off x="1066800" y="3521683"/>
            <a:ext cx="4341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Initial condition is set by static susceptibility </a:t>
            </a:r>
            <a:endParaRPr lang="en-CH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1DA9C6D-C2AD-4931-A383-C8437CEE34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71600" y="3886667"/>
            <a:ext cx="9381667" cy="100661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CA59A23-1F8F-9173-02F2-DE1DE171211B}"/>
              </a:ext>
            </a:extLst>
          </p:cNvPr>
          <p:cNvSpPr txBox="1"/>
          <p:nvPr/>
        </p:nvSpPr>
        <p:spPr>
          <a:xfrm>
            <a:off x="1066800" y="4969483"/>
            <a:ext cx="87394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Relaxation back to equilibrium determines the retarded correlator, is basis of Kubo formula </a:t>
            </a:r>
            <a:endParaRPr lang="en-CH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B2661ED-043B-1BD2-B338-057371AE69D8}"/>
              </a:ext>
            </a:extLst>
          </p:cNvPr>
          <p:cNvSpPr txBox="1"/>
          <p:nvPr/>
        </p:nvSpPr>
        <p:spPr>
          <a:xfrm>
            <a:off x="1066800" y="259695"/>
            <a:ext cx="29124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Linear response 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0208273-E817-1452-DC2F-EA0E109D100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71600" y="5366526"/>
            <a:ext cx="8890862" cy="80567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378EBC-1C25-346F-3A7D-894131A4768B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1.1</a:t>
            </a:r>
          </a:p>
        </p:txBody>
      </p:sp>
    </p:spTree>
    <p:extLst>
      <p:ext uri="{BB962C8B-B14F-4D97-AF65-F5344CB8AC3E}">
        <p14:creationId xmlns:p14="http://schemas.microsoft.com/office/powerpoint/2010/main" val="21650737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625E61-B78C-F5A1-42CC-EB7939AA28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6278EA0-00F7-1BE7-E7DF-3BFCBCB6D17D}"/>
              </a:ext>
            </a:extLst>
          </p:cNvPr>
          <p:cNvSpPr txBox="1"/>
          <p:nvPr/>
        </p:nvSpPr>
        <p:spPr>
          <a:xfrm>
            <a:off x="1066800" y="1071615"/>
            <a:ext cx="9892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Conservation law supplemented by “constitutive equation” (here: Fick’s law) leads to diffusion equation </a:t>
            </a:r>
            <a:endParaRPr lang="en-CH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2119E6-4541-4135-0058-BF9585179508}"/>
              </a:ext>
            </a:extLst>
          </p:cNvPr>
          <p:cNvSpPr txBox="1"/>
          <p:nvPr/>
        </p:nvSpPr>
        <p:spPr>
          <a:xfrm>
            <a:off x="1066800" y="1992868"/>
            <a:ext cx="1128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Solution:  </a:t>
            </a:r>
            <a:endParaRPr lang="en-CH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379EC68-F88D-37C8-BE97-A51DCCD9D2F2}"/>
              </a:ext>
            </a:extLst>
          </p:cNvPr>
          <p:cNvSpPr txBox="1"/>
          <p:nvPr/>
        </p:nvSpPr>
        <p:spPr>
          <a:xfrm>
            <a:off x="1066800" y="3916114"/>
            <a:ext cx="2414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 spectral function is </a:t>
            </a:r>
            <a:endParaRPr lang="en-CH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6EC566F-111C-203F-79F8-04B3BECF4EDA}"/>
              </a:ext>
            </a:extLst>
          </p:cNvPr>
          <p:cNvSpPr txBox="1"/>
          <p:nvPr/>
        </p:nvSpPr>
        <p:spPr>
          <a:xfrm>
            <a:off x="1066800" y="4969483"/>
            <a:ext cx="65617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This yields the </a:t>
            </a:r>
            <a:r>
              <a:rPr lang="en-US" b="1" dirty="0">
                <a:solidFill>
                  <a:srgbClr val="FF0000"/>
                </a:solidFill>
              </a:rPr>
              <a:t>Kubo formula </a:t>
            </a:r>
            <a:r>
              <a:rPr lang="en-US" dirty="0"/>
              <a:t> for the longitudinal current correlator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endParaRPr lang="en-CH" b="1" dirty="0">
              <a:solidFill>
                <a:srgbClr val="FF000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7B2B6E7-1001-A1B0-C066-318DD973A17D}"/>
              </a:ext>
            </a:extLst>
          </p:cNvPr>
          <p:cNvSpPr txBox="1"/>
          <p:nvPr/>
        </p:nvSpPr>
        <p:spPr>
          <a:xfrm>
            <a:off x="1066800" y="259695"/>
            <a:ext cx="28566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Hydrodynamics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237111E-3F82-BA25-F9F7-1B878EE802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200" y="1563357"/>
            <a:ext cx="7772400" cy="34164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FA4716A-CB07-035F-CC6A-710BA34088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3192" y="2286000"/>
            <a:ext cx="9940208" cy="63863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EBA61B8-AABA-87C7-C5A1-3759F27520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24623" y="4100780"/>
            <a:ext cx="6509977" cy="71441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14ADBCF-4869-0FD7-54E8-425CD35EEC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0020" y="3113544"/>
            <a:ext cx="10299980" cy="65614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23EAE37-3394-DEF0-91F4-BAA5B38CDAE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68055" y="5447577"/>
            <a:ext cx="3593414" cy="67761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472C4DD-3BDB-0A7E-D064-9B0E1B096E9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16893" y="4884004"/>
            <a:ext cx="1104900" cy="4618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E2532A3-3C89-109C-0EB6-DE1B158356A6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1.2</a:t>
            </a:r>
          </a:p>
        </p:txBody>
      </p:sp>
    </p:spTree>
    <p:extLst>
      <p:ext uri="{BB962C8B-B14F-4D97-AF65-F5344CB8AC3E}">
        <p14:creationId xmlns:p14="http://schemas.microsoft.com/office/powerpoint/2010/main" val="1093146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9FAAD6-0923-97C7-3471-43DE1D5A95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2C3EA0FF-F294-FFCF-9DAD-702C3D8C41D2}"/>
              </a:ext>
            </a:extLst>
          </p:cNvPr>
          <p:cNvSpPr txBox="1"/>
          <p:nvPr/>
        </p:nvSpPr>
        <p:spPr>
          <a:xfrm>
            <a:off x="1066800" y="259695"/>
            <a:ext cx="53633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2"/>
                </a:solidFill>
              </a:rPr>
              <a:t>…. g</a:t>
            </a:r>
            <a:r>
              <a:rPr lang="en-CH" sz="3200" dirty="0">
                <a:solidFill>
                  <a:schemeClr val="accent2"/>
                </a:solidFill>
              </a:rPr>
              <a:t>etting P(k,v,t) from S(L,v) …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1AD35F-3320-0291-D0E3-94DBE1BD2ACE}"/>
              </a:ext>
            </a:extLst>
          </p:cNvPr>
          <p:cNvSpPr txBox="1"/>
          <p:nvPr/>
        </p:nvSpPr>
        <p:spPr>
          <a:xfrm>
            <a:off x="8305800" y="1011613"/>
            <a:ext cx="3108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</a:t>
            </a:r>
            <a:r>
              <a:rPr lang="en-CH" dirty="0"/>
              <a:t>estricted to  t - extensive piece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C509FA18-BAB4-FC66-4FE0-659343DB12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3114" y="3853930"/>
            <a:ext cx="7772400" cy="33123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243EB3B-BE1A-1A02-8FFC-0B924807BD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2200" y="4491115"/>
            <a:ext cx="7772400" cy="73946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7FB5F3A-9DE9-2F18-ACAB-48EC407D32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23160" y="5408419"/>
            <a:ext cx="4257008" cy="858805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E592BF1C-6E4F-0752-29FF-CB20A88A1000}"/>
              </a:ext>
            </a:extLst>
          </p:cNvPr>
          <p:cNvSpPr/>
          <p:nvPr/>
        </p:nvSpPr>
        <p:spPr>
          <a:xfrm>
            <a:off x="3650033" y="5334000"/>
            <a:ext cx="4503367" cy="99060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90E84EA8-4AEE-D5CB-9D0B-28FA9F9107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4811" y="838200"/>
            <a:ext cx="6363789" cy="66668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D39CCA7-1519-4FC0-E349-71ABE86EF2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84811" y="1371600"/>
            <a:ext cx="10478888" cy="139476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29CBD3F6-627C-F248-3B3F-EAC790F532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13114" y="2869791"/>
            <a:ext cx="7173686" cy="72655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6BB6B68-FD47-9F4C-17C8-189A98A0188E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2.2</a:t>
            </a:r>
          </a:p>
        </p:txBody>
      </p:sp>
    </p:spTree>
    <p:extLst>
      <p:ext uri="{BB962C8B-B14F-4D97-AF65-F5344CB8AC3E}">
        <p14:creationId xmlns:p14="http://schemas.microsoft.com/office/powerpoint/2010/main" val="138583517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458958-3831-3062-4EA4-66A01B71EB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F85A30DA-DE00-49AA-8298-67B12BF76CC3}"/>
              </a:ext>
            </a:extLst>
          </p:cNvPr>
          <p:cNvSpPr txBox="1"/>
          <p:nvPr/>
        </p:nvSpPr>
        <p:spPr>
          <a:xfrm>
            <a:off x="1066800" y="259695"/>
            <a:ext cx="6424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Evolution of HQ distribution function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007959-8807-FC85-3C1E-B63E2810C4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1200" y="609600"/>
            <a:ext cx="2438400" cy="3251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24BA9CA-C00D-4ECA-B3F6-2208120A6B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5400" y="990600"/>
            <a:ext cx="7772400" cy="635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F932358-1123-4904-3ABA-92BE732033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4800" y="2704036"/>
            <a:ext cx="7924800" cy="57256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2AF9B14-0280-FE2C-77C5-6D1B356FF5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14800" y="3412141"/>
            <a:ext cx="7772400" cy="8786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7110874-4C70-1DB3-745E-E679EADF64E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29789" y="4419600"/>
            <a:ext cx="5928611" cy="66296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2545326-F02B-186F-E0B9-22C96F02830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55162" y="5394025"/>
            <a:ext cx="3721100" cy="772639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5753D4FA-ADA3-31D6-7A3C-53697A812387}"/>
              </a:ext>
            </a:extLst>
          </p:cNvPr>
          <p:cNvSpPr/>
          <p:nvPr/>
        </p:nvSpPr>
        <p:spPr>
          <a:xfrm>
            <a:off x="5638800" y="5334000"/>
            <a:ext cx="4038600" cy="91440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2EB8474-A5C0-B4E0-8715-D336825136DE}"/>
              </a:ext>
            </a:extLst>
          </p:cNvPr>
          <p:cNvSpPr txBox="1"/>
          <p:nvPr/>
        </p:nvSpPr>
        <p:spPr>
          <a:xfrm>
            <a:off x="2443779" y="5606534"/>
            <a:ext cx="2248949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H" b="1" dirty="0">
                <a:solidFill>
                  <a:srgbClr val="FF0000"/>
                </a:solidFill>
              </a:rPr>
              <a:t>Kolmogorov equation</a:t>
            </a:r>
          </a:p>
          <a:p>
            <a:pPr algn="ctr"/>
            <a:r>
              <a:rPr lang="en-CH" sz="1600" b="1" dirty="0">
                <a:solidFill>
                  <a:srgbClr val="FF0000"/>
                </a:solidFill>
              </a:rPr>
              <a:t>[to leading O(M/T) ]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5D23F7DA-8E6C-78F9-88E1-D04FF358670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35048" y="1828800"/>
            <a:ext cx="10704552" cy="72976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A3CADFB-E5B3-71B0-1A41-1AC758F1368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90262" y="345414"/>
            <a:ext cx="850900" cy="4445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92E8EEE-C920-EE8F-9089-95D9E4340E28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2.3</a:t>
            </a:r>
          </a:p>
        </p:txBody>
      </p:sp>
    </p:spTree>
    <p:extLst>
      <p:ext uri="{BB962C8B-B14F-4D97-AF65-F5344CB8AC3E}">
        <p14:creationId xmlns:p14="http://schemas.microsoft.com/office/powerpoint/2010/main" val="112083928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223D2F-1D0D-59F7-2FBE-5EACBA850F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0B592980-0DD4-7EC5-DC12-D24B300F537A}"/>
              </a:ext>
            </a:extLst>
          </p:cNvPr>
          <p:cNvSpPr txBox="1"/>
          <p:nvPr/>
        </p:nvSpPr>
        <p:spPr>
          <a:xfrm>
            <a:off x="1066800" y="259695"/>
            <a:ext cx="65844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A symmetry of the Kolmogorov kernel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D6DA343-F4B4-6F27-87FD-888C2DC0E2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5010" y="1002703"/>
            <a:ext cx="3835400" cy="57617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CF92F7B-D452-5BA3-457A-5EFBE0E4E22B}"/>
              </a:ext>
            </a:extLst>
          </p:cNvPr>
          <p:cNvSpPr txBox="1"/>
          <p:nvPr/>
        </p:nvSpPr>
        <p:spPr>
          <a:xfrm>
            <a:off x="1295400" y="1094019"/>
            <a:ext cx="2141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/>
              <a:t>It also follows from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43CAF2-0396-B606-B1C3-17F9B7A6EB41}"/>
              </a:ext>
            </a:extLst>
          </p:cNvPr>
          <p:cNvSpPr txBox="1"/>
          <p:nvPr/>
        </p:nvSpPr>
        <p:spPr>
          <a:xfrm>
            <a:off x="1291421" y="1840468"/>
            <a:ext cx="674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/>
              <a:t>that 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7653885-9F21-C953-5926-A901172B62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9100" y="1709830"/>
            <a:ext cx="5723291" cy="57617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2D89E95-665D-BE3C-243B-A4C8D1F298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59100" y="2438400"/>
            <a:ext cx="3562350" cy="64973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514E3D7E-9EF3-C3C8-08E6-19474FC8EB17}"/>
              </a:ext>
            </a:extLst>
          </p:cNvPr>
          <p:cNvSpPr txBox="1"/>
          <p:nvPr/>
        </p:nvSpPr>
        <p:spPr>
          <a:xfrm>
            <a:off x="1295400" y="3276600"/>
            <a:ext cx="40127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/>
              <a:t>It is an incarnation of </a:t>
            </a:r>
            <a:r>
              <a:rPr lang="en-CH" b="1" dirty="0">
                <a:solidFill>
                  <a:srgbClr val="FF0000"/>
                </a:solidFill>
              </a:rPr>
              <a:t>detailed balance</a:t>
            </a:r>
            <a:r>
              <a:rPr lang="en-CH" dirty="0"/>
              <a:t>: 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DEBD7F9-E553-4C0B-5EE8-FD902E60BD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4429" y="3834395"/>
            <a:ext cx="8226371" cy="2414005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5BB49E91-DE2C-11F8-3D21-BB1DF045E47B}"/>
              </a:ext>
            </a:extLst>
          </p:cNvPr>
          <p:cNvSpPr txBox="1"/>
          <p:nvPr/>
        </p:nvSpPr>
        <p:spPr>
          <a:xfrm>
            <a:off x="205036" y="6350604"/>
            <a:ext cx="51109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1400" dirty="0">
                <a:solidFill>
                  <a:schemeClr val="bg1"/>
                </a:solidFill>
              </a:rPr>
              <a:t>1. K. Rajagopal, B. Scheihing-Hitschfeld, UAW, PRL 135 (2025) 24, 24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2052DF2-ADA5-E751-83E4-3E1CE958C2C0}"/>
              </a:ext>
            </a:extLst>
          </p:cNvPr>
          <p:cNvSpPr txBox="1"/>
          <p:nvPr/>
        </p:nvSpPr>
        <p:spPr>
          <a:xfrm>
            <a:off x="7239001" y="2438400"/>
            <a:ext cx="457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H" dirty="0"/>
              <a:t>This generalizes the Einstein relation. It is the equilibration condition for the Kolmogorov equation in any QFT.</a:t>
            </a:r>
            <a:r>
              <a:rPr lang="en-CH" baseline="30000" dirty="0"/>
              <a:t>1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0C4F9F-4437-7838-A0A1-27CFDC810D13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2.6</a:t>
            </a:r>
          </a:p>
        </p:txBody>
      </p:sp>
    </p:spTree>
    <p:extLst>
      <p:ext uri="{BB962C8B-B14F-4D97-AF65-F5344CB8AC3E}">
        <p14:creationId xmlns:p14="http://schemas.microsoft.com/office/powerpoint/2010/main" val="4210398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561A62-CE93-A803-9F37-9CDDEE66CC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627DC85F-3A78-0516-C429-CCD76B309831}"/>
              </a:ext>
            </a:extLst>
          </p:cNvPr>
          <p:cNvSpPr txBox="1"/>
          <p:nvPr/>
        </p:nvSpPr>
        <p:spPr>
          <a:xfrm>
            <a:off x="1066800" y="259695"/>
            <a:ext cx="73230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HQ transport in strongly coupled N=4 SYM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E232C12-8634-EA45-9F42-24339C08204E}"/>
              </a:ext>
            </a:extLst>
          </p:cNvPr>
          <p:cNvSpPr txBox="1"/>
          <p:nvPr/>
        </p:nvSpPr>
        <p:spPr>
          <a:xfrm>
            <a:off x="1066801" y="953869"/>
            <a:ext cx="1036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H" dirty="0"/>
              <a:t>According to gauge-gravity duality, Wilson loop along contour </a:t>
            </a:r>
            <a:r>
              <a:rPr lang="en-CH" i="1" dirty="0"/>
              <a:t>C</a:t>
            </a:r>
            <a:r>
              <a:rPr lang="en-CH" dirty="0"/>
              <a:t> obtained from Nambu-Goto action of a string in higher-dimensional space-time with boundary conditions set by </a:t>
            </a:r>
            <a:r>
              <a:rPr lang="en-CH" i="1" dirty="0"/>
              <a:t>C</a:t>
            </a:r>
            <a:r>
              <a:rPr lang="en-CH" dirty="0"/>
              <a:t>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F4A2C2-27EC-A925-639D-A6CB092857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1563469"/>
            <a:ext cx="10635101" cy="64633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3833276-5110-252B-BA70-F960099419A8}"/>
              </a:ext>
            </a:extLst>
          </p:cNvPr>
          <p:cNvSpPr txBox="1"/>
          <p:nvPr/>
        </p:nvSpPr>
        <p:spPr>
          <a:xfrm>
            <a:off x="1143000" y="2362200"/>
            <a:ext cx="48578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/>
              <a:t>Metric is that of a black brane with temperature T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172BF591-9B1E-7380-B72B-4AE18B668E26}"/>
              </a:ext>
            </a:extLst>
          </p:cNvPr>
          <p:cNvGrpSpPr/>
          <p:nvPr/>
        </p:nvGrpSpPr>
        <p:grpSpPr>
          <a:xfrm>
            <a:off x="3886200" y="2883933"/>
            <a:ext cx="8001000" cy="3404628"/>
            <a:chOff x="1644786" y="2971800"/>
            <a:chExt cx="8425301" cy="3356229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DB01A0DE-1F14-779C-7226-B96D2B2F7B5F}"/>
                </a:ext>
              </a:extLst>
            </p:cNvPr>
            <p:cNvGrpSpPr/>
            <p:nvPr/>
          </p:nvGrpSpPr>
          <p:grpSpPr>
            <a:xfrm>
              <a:off x="1644786" y="2971800"/>
              <a:ext cx="8425301" cy="3356229"/>
              <a:chOff x="3352800" y="3429000"/>
              <a:chExt cx="7772400" cy="2859560"/>
            </a:xfrm>
          </p:grpSpPr>
          <p:pic>
            <p:nvPicPr>
              <p:cNvPr id="22" name="Picture 21" descr="A diagram of a mathematical equation&#10;&#10;AI-generated content may be incorrect.">
                <a:extLst>
                  <a:ext uri="{FF2B5EF4-FFF2-40B4-BE49-F238E27FC236}">
                    <a16:creationId xmlns:a16="http://schemas.microsoft.com/office/drawing/2014/main" id="{7542CE2B-CF5A-C791-0EBC-9B76580C513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52800" y="3505201"/>
                <a:ext cx="7772400" cy="2783359"/>
              </a:xfrm>
              <a:prstGeom prst="rect">
                <a:avLst/>
              </a:prstGeom>
            </p:spPr>
          </p:pic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B2ED558B-A589-1EA7-37AB-F9BC927E0A11}"/>
                  </a:ext>
                </a:extLst>
              </p:cNvPr>
              <p:cNvSpPr/>
              <p:nvPr/>
            </p:nvSpPr>
            <p:spPr>
              <a:xfrm>
                <a:off x="3733800" y="3429000"/>
                <a:ext cx="2362200" cy="3048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H"/>
              </a:p>
            </p:txBody>
          </p:sp>
        </p:grp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07A6D43-EE3A-4D2D-EE23-A30C64D57941}"/>
                </a:ext>
              </a:extLst>
            </p:cNvPr>
            <p:cNvSpPr/>
            <p:nvPr/>
          </p:nvSpPr>
          <p:spPr>
            <a:xfrm>
              <a:off x="2286000" y="3150670"/>
              <a:ext cx="3733045" cy="7355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/>
            </a:p>
          </p:txBody>
        </p:sp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D40E7D5E-BAA3-8260-93BC-3DAA1F742C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6925" y="2249269"/>
            <a:ext cx="4857805" cy="104618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637BCF35-1032-1718-39B4-11A72E887C37}"/>
              </a:ext>
            </a:extLst>
          </p:cNvPr>
          <p:cNvSpPr txBox="1"/>
          <p:nvPr/>
        </p:nvSpPr>
        <p:spPr>
          <a:xfrm>
            <a:off x="1143000" y="3440668"/>
            <a:ext cx="609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H" dirty="0"/>
              <a:t>The Wilson loop wraps around a Schwinger – Keldysh contour  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F1F5709-CA5C-CF5A-C921-C4D0B915B746}"/>
              </a:ext>
            </a:extLst>
          </p:cNvPr>
          <p:cNvSpPr txBox="1"/>
          <p:nvPr/>
        </p:nvSpPr>
        <p:spPr>
          <a:xfrm>
            <a:off x="205036" y="6350604"/>
            <a:ext cx="75187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1400" dirty="0">
                <a:solidFill>
                  <a:schemeClr val="bg1"/>
                </a:solidFill>
              </a:rPr>
              <a:t>Rey &amp; Yee, hep-th/9803001,  Maldacena hep-th/9803002, Drukker, Gross &amp; Ooguri hep-th/9904191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49F1D8-783B-FCB6-72E6-252670951DCD}"/>
              </a:ext>
            </a:extLst>
          </p:cNvPr>
          <p:cNvSpPr txBox="1"/>
          <p:nvPr/>
        </p:nvSpPr>
        <p:spPr>
          <a:xfrm>
            <a:off x="9577763" y="162323"/>
            <a:ext cx="18522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600" dirty="0">
                <a:solidFill>
                  <a:srgbClr val="FF0000"/>
                </a:solidFill>
              </a:rPr>
              <a:t>BACK-UP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BB8E34B-A3C7-8C98-2E7A-E7D4D7C670E9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3.1</a:t>
            </a:r>
          </a:p>
        </p:txBody>
      </p:sp>
    </p:spTree>
    <p:extLst>
      <p:ext uri="{BB962C8B-B14F-4D97-AF65-F5344CB8AC3E}">
        <p14:creationId xmlns:p14="http://schemas.microsoft.com/office/powerpoint/2010/main" val="110252790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591264-E600-EFD0-FE1E-037DEB21D3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37AEAE32-366D-B366-DAD5-83EE48C4066D}"/>
              </a:ext>
            </a:extLst>
          </p:cNvPr>
          <p:cNvSpPr txBox="1"/>
          <p:nvPr/>
        </p:nvSpPr>
        <p:spPr>
          <a:xfrm>
            <a:off x="1066800" y="259695"/>
            <a:ext cx="73230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200" dirty="0">
                <a:solidFill>
                  <a:schemeClr val="accent2"/>
                </a:solidFill>
              </a:rPr>
              <a:t>HQ transport in strongly coupled N=4 SYM </a:t>
            </a:r>
          </a:p>
        </p:txBody>
      </p:sp>
      <p:pic>
        <p:nvPicPr>
          <p:cNvPr id="8" name="Picture 7" descr="A diagram of a curved graph&#10;&#10;AI-generated content may be incorrect.">
            <a:extLst>
              <a:ext uri="{FF2B5EF4-FFF2-40B4-BE49-F238E27FC236}">
                <a16:creationId xmlns:a16="http://schemas.microsoft.com/office/drawing/2014/main" id="{C5F4FF54-2119-7C6D-772E-FBEC1DE3B2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0649" y="2962527"/>
            <a:ext cx="6221351" cy="336207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C148BD7-5943-989C-C7BC-F4127BA94EA1}"/>
              </a:ext>
            </a:extLst>
          </p:cNvPr>
          <p:cNvSpPr txBox="1"/>
          <p:nvPr/>
        </p:nvSpPr>
        <p:spPr>
          <a:xfrm>
            <a:off x="8955256" y="533400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H" dirty="0">
                <a:solidFill>
                  <a:srgbClr val="FFC000"/>
                </a:solidFill>
              </a:rPr>
              <a:t>Euclidean part non-extensive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4B2E8BE-B6DD-8E14-09D2-351CF83E1D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838200"/>
            <a:ext cx="9572644" cy="56726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E71B579-13FE-AAA5-436D-C4EDA15E69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00244" y="1422975"/>
            <a:ext cx="7772400" cy="58993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04C0938-60CC-4ED6-EC66-32CCBB2406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00243" y="2012910"/>
            <a:ext cx="9829801" cy="80648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41872BF-3F94-6621-B492-F583E4187715}"/>
              </a:ext>
            </a:extLst>
          </p:cNvPr>
          <p:cNvSpPr/>
          <p:nvPr/>
        </p:nvSpPr>
        <p:spPr>
          <a:xfrm>
            <a:off x="609600" y="2895600"/>
            <a:ext cx="6221350" cy="80648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8D1217-4259-7B8A-E98D-4E77012A4E2C}"/>
              </a:ext>
            </a:extLst>
          </p:cNvPr>
          <p:cNvSpPr txBox="1"/>
          <p:nvPr/>
        </p:nvSpPr>
        <p:spPr>
          <a:xfrm>
            <a:off x="762000" y="4038600"/>
            <a:ext cx="1476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</a:t>
            </a:r>
            <a:r>
              <a:rPr lang="en-CH" dirty="0"/>
              <a:t>nd therefore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FCAD6B2-C945-7405-AACC-75AC24557A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2000" y="2966545"/>
            <a:ext cx="5943600" cy="61485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3A7D3D9-03DA-1F3E-C8B9-A4113D4627F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4143" y="4647362"/>
            <a:ext cx="4151144" cy="57969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6507253-6A11-5BE9-5F32-600A6DE5155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72275" y="5515750"/>
            <a:ext cx="1474879" cy="51493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FE5DA8A-0226-B819-D629-301B34B6AD51}"/>
              </a:ext>
            </a:extLst>
          </p:cNvPr>
          <p:cNvSpPr txBox="1"/>
          <p:nvPr/>
        </p:nvSpPr>
        <p:spPr>
          <a:xfrm>
            <a:off x="205036" y="6350604"/>
            <a:ext cx="4929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1400" dirty="0">
                <a:solidFill>
                  <a:schemeClr val="bg1"/>
                </a:solidFill>
              </a:rPr>
              <a:t>1. K. Rajagopal, B. Scheihing-Hitschfeld, UAW,  JHEP 07 (2025) 013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503A31-147F-53E8-B797-F387204835D1}"/>
              </a:ext>
            </a:extLst>
          </p:cNvPr>
          <p:cNvSpPr txBox="1"/>
          <p:nvPr/>
        </p:nvSpPr>
        <p:spPr>
          <a:xfrm>
            <a:off x="9799127" y="4800"/>
            <a:ext cx="18522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sz="3600" dirty="0">
                <a:solidFill>
                  <a:srgbClr val="FF0000"/>
                </a:solidFill>
              </a:rPr>
              <a:t>BACK-UP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94E97C-819E-7B30-30EE-23F888278CF5}"/>
              </a:ext>
            </a:extLst>
          </p:cNvPr>
          <p:cNvSpPr txBox="1"/>
          <p:nvPr/>
        </p:nvSpPr>
        <p:spPr>
          <a:xfrm>
            <a:off x="11705291" y="640080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H" dirty="0">
                <a:solidFill>
                  <a:schemeClr val="bg1"/>
                </a:solidFill>
              </a:rPr>
              <a:t>3.2</a:t>
            </a:r>
          </a:p>
        </p:txBody>
      </p:sp>
    </p:spTree>
    <p:extLst>
      <p:ext uri="{BB962C8B-B14F-4D97-AF65-F5344CB8AC3E}">
        <p14:creationId xmlns:p14="http://schemas.microsoft.com/office/powerpoint/2010/main" val="3191817078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28783</TotalTime>
  <Words>1890</Words>
  <Application>Microsoft Macintosh PowerPoint</Application>
  <PresentationFormat>Widescreen</PresentationFormat>
  <Paragraphs>282</Paragraphs>
  <Slides>39</Slides>
  <Notes>38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Calibri</vt:lpstr>
      <vt:lpstr>Calibri Light</vt:lpstr>
      <vt:lpstr>Tw Cen MT</vt:lpstr>
      <vt:lpstr>Wingdings</vt:lpstr>
      <vt:lpstr>Retrospect</vt:lpstr>
      <vt:lpstr>Equation</vt:lpstr>
      <vt:lpstr>(How) Do heavy quarks equilibrate? </vt:lpstr>
      <vt:lpstr>PowerPoint Presentation</vt:lpstr>
      <vt:lpstr>What do we see in PbPb @ LHC?</vt:lpstr>
      <vt:lpstr>PowerPoint Presentation</vt:lpstr>
      <vt:lpstr>How do we test medium properties?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world of quarks, gluons and black holes</dc:title>
  <dc:creator>Wilke van der Schee</dc:creator>
  <cp:lastModifiedBy>Urs Wiedemann</cp:lastModifiedBy>
  <cp:revision>494</cp:revision>
  <cp:lastPrinted>2020-01-13T13:28:42Z</cp:lastPrinted>
  <dcterms:created xsi:type="dcterms:W3CDTF">2020-01-05T16:58:15Z</dcterms:created>
  <dcterms:modified xsi:type="dcterms:W3CDTF">2026-03-16T07:54:09Z</dcterms:modified>
</cp:coreProperties>
</file>