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86" r:id="rId9"/>
    <p:sldId id="279" r:id="rId10"/>
    <p:sldId id="280" r:id="rId11"/>
    <p:sldId id="287" r:id="rId12"/>
    <p:sldId id="256" r:id="rId13"/>
    <p:sldId id="258" r:id="rId14"/>
    <p:sldId id="259" r:id="rId15"/>
    <p:sldId id="260" r:id="rId16"/>
    <p:sldId id="261" r:id="rId17"/>
    <p:sldId id="288" r:id="rId18"/>
    <p:sldId id="262" r:id="rId19"/>
    <p:sldId id="263" r:id="rId20"/>
    <p:sldId id="264" r:id="rId21"/>
    <p:sldId id="299" r:id="rId22"/>
    <p:sldId id="300" r:id="rId23"/>
    <p:sldId id="265" r:id="rId24"/>
    <p:sldId id="270" r:id="rId25"/>
    <p:sldId id="295" r:id="rId26"/>
    <p:sldId id="296" r:id="rId27"/>
    <p:sldId id="269" r:id="rId28"/>
    <p:sldId id="266" r:id="rId29"/>
    <p:sldId id="267" r:id="rId30"/>
    <p:sldId id="281" r:id="rId31"/>
    <p:sldId id="282" r:id="rId32"/>
    <p:sldId id="268" r:id="rId33"/>
    <p:sldId id="283" r:id="rId34"/>
    <p:sldId id="284" r:id="rId35"/>
    <p:sldId id="285" r:id="rId36"/>
    <p:sldId id="290" r:id="rId37"/>
    <p:sldId id="297" r:id="rId38"/>
    <p:sldId id="291" r:id="rId39"/>
    <p:sldId id="292" r:id="rId40"/>
    <p:sldId id="293" r:id="rId41"/>
    <p:sldId id="294" r:id="rId42"/>
    <p:sldId id="298" r:id="rId43"/>
    <p:sldId id="301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4" Type="http://schemas.openxmlformats.org/officeDocument/2006/relationships/image" Target="../media/image5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47804-3539-42BA-B1D7-B54474200AE6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855F0-322C-41E7-8A02-2878DCE831F0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5174B4-0AEE-4287-BFD1-776389B7D698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1664B4-F3B1-42A1-B686-CAF11DC45AF7}" type="slidenum">
              <a:rPr lang="it-IT"/>
              <a:pPr/>
              <a:t>4</a:t>
            </a:fld>
            <a:endParaRPr lang="it-IT"/>
          </a:p>
        </p:txBody>
      </p:sp>
      <p:sp>
        <p:nvSpPr>
          <p:cNvPr id="4433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4C5419-A04C-498D-8690-A8CB4A30FD2A}" type="slidenum">
              <a:rPr lang="it-IT"/>
              <a:pPr/>
              <a:t>5</a:t>
            </a:fld>
            <a:endParaRPr lang="it-IT"/>
          </a:p>
        </p:txBody>
      </p:sp>
      <p:sp>
        <p:nvSpPr>
          <p:cNvPr id="5550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99937-4B7C-46CE-9A7F-B1FC0509075E}" type="slidenum">
              <a:rPr lang="it-IT"/>
              <a:pPr/>
              <a:t>7</a:t>
            </a:fld>
            <a:endParaRPr lang="it-IT"/>
          </a:p>
        </p:txBody>
      </p:sp>
      <p:sp>
        <p:nvSpPr>
          <p:cNvPr id="590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9B703F-71F8-49A9-A540-7490195A2AB9}" type="slidenum">
              <a:rPr lang="it-IT"/>
              <a:pPr/>
              <a:t>8</a:t>
            </a:fld>
            <a:endParaRPr lang="it-IT"/>
          </a:p>
        </p:txBody>
      </p:sp>
      <p:sp>
        <p:nvSpPr>
          <p:cNvPr id="448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259331-1AFE-4BB4-B1FA-D1D1EEC359AB}" type="slidenum">
              <a:rPr lang="it-IT"/>
              <a:pPr/>
              <a:t>10</a:t>
            </a:fld>
            <a:endParaRPr lang="it-IT"/>
          </a:p>
        </p:txBody>
      </p:sp>
      <p:sp>
        <p:nvSpPr>
          <p:cNvPr id="5611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99937-4B7C-46CE-9A7F-B1FC0509075E}" type="slidenum">
              <a:rPr lang="it-IT"/>
              <a:pPr/>
              <a:t>22</a:t>
            </a:fld>
            <a:endParaRPr lang="it-IT"/>
          </a:p>
        </p:txBody>
      </p:sp>
      <p:sp>
        <p:nvSpPr>
          <p:cNvPr id="590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92213" y="704850"/>
            <a:ext cx="4513262" cy="3384550"/>
          </a:xfrm>
          <a:ln/>
        </p:spPr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1975"/>
            <a:ext cx="5037138" cy="408940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855F0-322C-41E7-8A02-2878DCE831F0}" type="slidenum">
              <a:rPr lang="it-IT" smtClean="0"/>
              <a:t>39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DA00E-A785-4E0C-848D-33EF63F6D950}" type="datetimeFigureOut">
              <a:rPr lang="it-IT" smtClean="0"/>
              <a:t>16/05/2010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00B75-0FF8-44C1-BE06-2B85FCDFC94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lex\Desktop\79_moll_G_ring_grat_400.mov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wmap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601200" cy="711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62000" y="2209800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r>
              <a:rPr lang="it-IT" sz="4400" dirty="0">
                <a:solidFill>
                  <a:srgbClr val="FFFFCC"/>
                </a:solidFill>
                <a:latin typeface="Calibri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>
                <a:solidFill>
                  <a:schemeClr val="bg1"/>
                </a:solidFill>
              </a:rPr>
              <a:t>Precision cosmology, status and perspectives</a:t>
            </a:r>
            <a:endParaRPr lang="it-IT" sz="4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476404" y="5715000"/>
            <a:ext cx="723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it-IT" sz="2000" dirty="0">
                <a:solidFill>
                  <a:srgbClr val="FFFFCC"/>
                </a:solidFill>
                <a:latin typeface="Calibri" pitchFamily="34" charset="0"/>
              </a:rPr>
              <a:t>                                      Alessandro </a:t>
            </a:r>
            <a:r>
              <a:rPr lang="it-IT" sz="2000" dirty="0" err="1">
                <a:solidFill>
                  <a:srgbClr val="FFFFCC"/>
                </a:solidFill>
                <a:latin typeface="Calibri" pitchFamily="34" charset="0"/>
              </a:rPr>
              <a:t>Melchiorri</a:t>
            </a:r>
            <a:endParaRPr lang="it-IT" sz="2000" dirty="0">
              <a:solidFill>
                <a:srgbClr val="FFFFCC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it-IT" sz="2000" dirty="0">
                <a:solidFill>
                  <a:srgbClr val="FFFFCC"/>
                </a:solidFill>
                <a:latin typeface="Calibri" pitchFamily="34" charset="0"/>
              </a:rPr>
              <a:t>                               </a:t>
            </a:r>
            <a:r>
              <a:rPr lang="it-IT" sz="2000" dirty="0" err="1">
                <a:solidFill>
                  <a:srgbClr val="FFFFCC"/>
                </a:solidFill>
                <a:latin typeface="Calibri" pitchFamily="34" charset="0"/>
              </a:rPr>
              <a:t>Universita’</a:t>
            </a:r>
            <a:r>
              <a:rPr lang="it-IT" sz="2000" dirty="0">
                <a:solidFill>
                  <a:srgbClr val="FFFFCC"/>
                </a:solidFill>
                <a:latin typeface="Calibri" pitchFamily="34" charset="0"/>
              </a:rPr>
              <a:t> di Roma, “La Sapienza”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it-IT" sz="2000" dirty="0">
                <a:solidFill>
                  <a:srgbClr val="FFFFCC"/>
                </a:solidFill>
                <a:latin typeface="Calibri" pitchFamily="34" charset="0"/>
              </a:rPr>
              <a:t>                                             INFN, Roma-1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143125" y="4143375"/>
            <a:ext cx="5235279" cy="92333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rgbClr val="FFFFCC"/>
                </a:solidFill>
                <a:latin typeface="Times New Roman" pitchFamily="18" charset="0"/>
              </a:rPr>
              <a:t>		GGI </a:t>
            </a:r>
            <a:r>
              <a:rPr lang="it-IT" dirty="0" err="1" smtClean="0">
                <a:solidFill>
                  <a:srgbClr val="FFFFCC"/>
                </a:solidFill>
                <a:latin typeface="Times New Roman" pitchFamily="18" charset="0"/>
              </a:rPr>
              <a:t>Conference</a:t>
            </a:r>
            <a:r>
              <a:rPr lang="it-IT" dirty="0" smtClean="0">
                <a:solidFill>
                  <a:srgbClr val="FFFFCC"/>
                </a:solidFill>
                <a:latin typeface="Times New Roman" pitchFamily="18" charset="0"/>
              </a:rPr>
              <a:t> on </a:t>
            </a:r>
          </a:p>
          <a:p>
            <a:r>
              <a:rPr lang="it-IT" dirty="0" smtClean="0">
                <a:solidFill>
                  <a:srgbClr val="FFFFCC"/>
                </a:solidFill>
                <a:latin typeface="Times New Roman" pitchFamily="18" charset="0"/>
              </a:rPr>
              <a:t>“</a:t>
            </a:r>
            <a:r>
              <a:rPr lang="en-US" b="1" dirty="0">
                <a:solidFill>
                  <a:schemeClr val="bg1"/>
                </a:solidFill>
              </a:rPr>
              <a:t>The Dark Matter connection: Theory &amp; </a:t>
            </a:r>
            <a:r>
              <a:rPr lang="en-US" b="1" dirty="0" smtClean="0">
                <a:solidFill>
                  <a:schemeClr val="bg1"/>
                </a:solidFill>
              </a:rPr>
              <a:t>Experiment”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	       Florence, May 17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itchFamily="18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</a:rPr>
              <a:t> 2010</a:t>
            </a:r>
            <a:endParaRPr lang="it-IT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238125"/>
            <a:ext cx="7772400" cy="1143000"/>
          </a:xfrm>
        </p:spPr>
        <p:txBody>
          <a:bodyPr/>
          <a:lstStyle/>
          <a:p>
            <a:r>
              <a:rPr lang="en-GB" sz="2800">
                <a:solidFill>
                  <a:srgbClr val="7B0832"/>
                </a:solidFill>
                <a:latin typeface="Comic Sans MS" pitchFamily="66" charset="0"/>
              </a:rPr>
              <a:t>How to get a bound on a cosmological parameter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0113" y="2924175"/>
            <a:ext cx="5592762" cy="1833563"/>
            <a:chOff x="1505" y="1838"/>
            <a:chExt cx="2577" cy="98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5" y="1838"/>
              <a:ext cx="1151" cy="750"/>
              <a:chOff x="2437" y="648"/>
              <a:chExt cx="3223" cy="2833"/>
            </a:xfrm>
          </p:grpSpPr>
          <p:pic>
            <p:nvPicPr>
              <p:cNvPr id="560133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7" y="648"/>
                <a:ext cx="3223" cy="2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60134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901" y="3105"/>
                <a:ext cx="2720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60135" name="Picture 7" descr="psi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00" y="1838"/>
              <a:ext cx="1382" cy="9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60136" name="Rectangle 8"/>
            <p:cNvSpPr>
              <a:spLocks noChangeArrowheads="1"/>
            </p:cNvSpPr>
            <p:nvPr/>
          </p:nvSpPr>
          <p:spPr bwMode="auto">
            <a:xfrm>
              <a:off x="2427" y="2488"/>
              <a:ext cx="458" cy="23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200">
                  <a:latin typeface="Comic Sans MS" pitchFamily="66" charset="0"/>
                </a:rPr>
                <a:t>DATA</a:t>
              </a:r>
            </a:p>
          </p:txBody>
        </p:sp>
      </p:grpSp>
      <p:pic>
        <p:nvPicPr>
          <p:cNvPr id="560137" name="Picture 9" descr="minc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7438" y="1598613"/>
            <a:ext cx="971550" cy="857250"/>
          </a:xfrm>
          <a:prstGeom prst="rect">
            <a:avLst/>
          </a:prstGeom>
          <a:noFill/>
        </p:spPr>
      </p:pic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307975" y="1492250"/>
            <a:ext cx="3675063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en-GB" sz="2000">
                <a:latin typeface="Comic Sans MS" pitchFamily="66" charset="0"/>
              </a:rPr>
              <a:t>Fiducial cosmological model:</a:t>
            </a:r>
            <a:endParaRPr lang="en-GB" sz="2000">
              <a:latin typeface="Comic Sans MS" pitchFamily="66" charset="0"/>
              <a:cs typeface="Times New Roman" pitchFamily="18" charset="0"/>
            </a:endParaRPr>
          </a:p>
          <a:p>
            <a:pPr algn="ctr" eaLnBrk="0" hangingPunct="0"/>
            <a:r>
              <a:rPr lang="en-GB">
                <a:latin typeface="Comic Sans MS" pitchFamily="66" charset="0"/>
                <a:cs typeface="Times New Roman" pitchFamily="18" charset="0"/>
              </a:rPr>
              <a:t>(</a:t>
            </a:r>
            <a:r>
              <a:rPr lang="en-GB">
                <a:latin typeface="Geneva" pitchFamily="34" charset="0"/>
              </a:rPr>
              <a:t>Ω</a:t>
            </a:r>
            <a:r>
              <a:rPr lang="en-GB" baseline="-25000">
                <a:latin typeface="Comic Sans MS" pitchFamily="66" charset="0"/>
              </a:rPr>
              <a:t>b</a:t>
            </a:r>
            <a:r>
              <a:rPr lang="en-GB">
                <a:latin typeface="Comic Sans MS" pitchFamily="66" charset="0"/>
              </a:rPr>
              <a:t>h</a:t>
            </a:r>
            <a:r>
              <a:rPr lang="en-GB" baseline="30000">
                <a:latin typeface="Comic Sans MS" pitchFamily="66" charset="0"/>
              </a:rPr>
              <a:t>2 </a:t>
            </a:r>
            <a:r>
              <a:rPr lang="en-GB">
                <a:latin typeface="Comic Sans MS" pitchFamily="66" charset="0"/>
              </a:rPr>
              <a:t>, </a:t>
            </a:r>
            <a:r>
              <a:rPr lang="en-GB">
                <a:latin typeface="Geneva" pitchFamily="34" charset="0"/>
              </a:rPr>
              <a:t>Ω</a:t>
            </a:r>
            <a:r>
              <a:rPr lang="en-GB" baseline="-25000">
                <a:latin typeface="Comic Sans MS" pitchFamily="66" charset="0"/>
              </a:rPr>
              <a:t>m</a:t>
            </a:r>
            <a:r>
              <a:rPr lang="en-GB">
                <a:latin typeface="Comic Sans MS" pitchFamily="66" charset="0"/>
              </a:rPr>
              <a:t>h</a:t>
            </a:r>
            <a:r>
              <a:rPr lang="en-GB" baseline="30000">
                <a:latin typeface="Comic Sans MS" pitchFamily="66" charset="0"/>
              </a:rPr>
              <a:t>2 </a:t>
            </a:r>
            <a:r>
              <a:rPr lang="en-GB">
                <a:latin typeface="Comic Sans MS" pitchFamily="66" charset="0"/>
              </a:rPr>
              <a:t>, h , n</a:t>
            </a:r>
            <a:r>
              <a:rPr lang="en-GB" baseline="-25000">
                <a:latin typeface="Comic Sans MS" pitchFamily="66" charset="0"/>
              </a:rPr>
              <a:t>s </a:t>
            </a:r>
            <a:r>
              <a:rPr lang="en-GB">
                <a:latin typeface="Comic Sans MS" pitchFamily="66" charset="0"/>
              </a:rPr>
              <a:t>, </a:t>
            </a:r>
            <a:r>
              <a:rPr lang="en-GB">
                <a:latin typeface="Osaka" pitchFamily="4" charset="-128"/>
                <a:cs typeface="Times New Roman" pitchFamily="18" charset="0"/>
              </a:rPr>
              <a:t>τ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, </a:t>
            </a:r>
            <a:r>
              <a:rPr lang="en-GB">
                <a:latin typeface="Osaka" pitchFamily="4" charset="-128"/>
              </a:rPr>
              <a:t>Σ</a:t>
            </a:r>
            <a:r>
              <a:rPr lang="en-GB">
                <a:latin typeface="Comic Sans MS" pitchFamily="66" charset="0"/>
              </a:rPr>
              <a:t>m</a:t>
            </a:r>
            <a:r>
              <a:rPr lang="en-GB" baseline="-25000">
                <a:latin typeface="Osaka" pitchFamily="4" charset="-128"/>
                <a:cs typeface="Times New Roman" pitchFamily="18" charset="0"/>
              </a:rPr>
              <a:t>ν</a:t>
            </a:r>
            <a:r>
              <a:rPr lang="en-GB" baseline="-25000">
                <a:latin typeface="Comic Sans MS" pitchFamily="66" charset="0"/>
              </a:rPr>
              <a:t> </a:t>
            </a:r>
            <a:r>
              <a:rPr lang="en-GB">
                <a:latin typeface="Comic Sans MS" pitchFamily="66" charset="0"/>
              </a:rPr>
              <a:t>)</a:t>
            </a:r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5527675" y="5321300"/>
            <a:ext cx="1903413" cy="86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GB" sz="2200">
                <a:solidFill>
                  <a:srgbClr val="7B0832"/>
                </a:solidFill>
                <a:latin typeface="Comic Sans MS" pitchFamily="66" charset="0"/>
              </a:rPr>
              <a:t>PARAMETER</a:t>
            </a:r>
          </a:p>
          <a:p>
            <a:pPr algn="ctr" eaLnBrk="0" hangingPunct="0"/>
            <a:r>
              <a:rPr lang="en-GB" sz="2200">
                <a:solidFill>
                  <a:srgbClr val="7B0832"/>
                </a:solidFill>
                <a:latin typeface="Comic Sans MS" pitchFamily="66" charset="0"/>
              </a:rPr>
              <a:t>ESTIMATES</a:t>
            </a:r>
          </a:p>
        </p:txBody>
      </p:sp>
      <p:sp>
        <p:nvSpPr>
          <p:cNvPr id="560140" name="AutoShape 12"/>
          <p:cNvSpPr>
            <a:spLocks noChangeArrowheads="1"/>
          </p:cNvSpPr>
          <p:nvPr/>
        </p:nvSpPr>
        <p:spPr bwMode="auto">
          <a:xfrm flipH="1" flipV="1">
            <a:off x="6821488" y="3144838"/>
            <a:ext cx="785812" cy="8667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60141" name="AutoShape 13"/>
          <p:cNvSpPr>
            <a:spLocks noChangeArrowheads="1"/>
          </p:cNvSpPr>
          <p:nvPr/>
        </p:nvSpPr>
        <p:spPr bwMode="auto">
          <a:xfrm>
            <a:off x="4094163" y="1833563"/>
            <a:ext cx="619125" cy="485775"/>
          </a:xfrm>
          <a:prstGeom prst="rightArrow">
            <a:avLst>
              <a:gd name="adj1" fmla="val 50000"/>
              <a:gd name="adj2" fmla="val 3186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60142" name="AutoShape 14"/>
          <p:cNvSpPr>
            <a:spLocks noChangeArrowheads="1"/>
          </p:cNvSpPr>
          <p:nvPr/>
        </p:nvSpPr>
        <p:spPr bwMode="auto">
          <a:xfrm>
            <a:off x="6170613" y="1743075"/>
            <a:ext cx="619125" cy="485775"/>
          </a:xfrm>
          <a:prstGeom prst="rightArrow">
            <a:avLst>
              <a:gd name="adj1" fmla="val 50000"/>
              <a:gd name="adj2" fmla="val 3186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60143" name="Picture 15" descr="powerspectr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69138" y="1598613"/>
            <a:ext cx="1657350" cy="868362"/>
          </a:xfrm>
          <a:prstGeom prst="rect">
            <a:avLst/>
          </a:prstGeom>
          <a:noFill/>
        </p:spPr>
      </p:pic>
      <p:sp>
        <p:nvSpPr>
          <p:cNvPr id="560144" name="AutoShape 16"/>
          <p:cNvSpPr>
            <a:spLocks noChangeArrowheads="1"/>
          </p:cNvSpPr>
          <p:nvPr/>
        </p:nvSpPr>
        <p:spPr bwMode="auto">
          <a:xfrm flipV="1">
            <a:off x="1247775" y="4899025"/>
            <a:ext cx="830263" cy="1184275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60145" name="Picture 17" descr="mincer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9838" y="5226050"/>
            <a:ext cx="971550" cy="857250"/>
          </a:xfrm>
          <a:prstGeom prst="rect">
            <a:avLst/>
          </a:prstGeom>
          <a:noFill/>
        </p:spPr>
      </p:pic>
      <p:sp>
        <p:nvSpPr>
          <p:cNvPr id="560146" name="AutoShape 18"/>
          <p:cNvSpPr>
            <a:spLocks noChangeArrowheads="1"/>
          </p:cNvSpPr>
          <p:nvPr/>
        </p:nvSpPr>
        <p:spPr bwMode="auto">
          <a:xfrm>
            <a:off x="4094163" y="5468938"/>
            <a:ext cx="1050925" cy="485775"/>
          </a:xfrm>
          <a:prstGeom prst="rightArrow">
            <a:avLst>
              <a:gd name="adj1" fmla="val 50000"/>
              <a:gd name="adj2" fmla="val 54085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-2835275"/>
            <a:ext cx="16971963" cy="1200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250825" y="6526213"/>
            <a:ext cx="7705725" cy="9350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pic>
        <p:nvPicPr>
          <p:cNvPr id="56218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88913"/>
            <a:ext cx="4752975" cy="2471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62181" name="Text Box 5"/>
          <p:cNvSpPr txBox="1">
            <a:spLocks noChangeArrowheads="1"/>
          </p:cNvSpPr>
          <p:nvPr/>
        </p:nvSpPr>
        <p:spPr bwMode="auto">
          <a:xfrm>
            <a:off x="6732588" y="2781300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Dunkley et al., 2008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929718" cy="497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786446" y="6215082"/>
            <a:ext cx="31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Komatsu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2010, 1001.4538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0034" y="0"/>
            <a:ext cx="8244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New WMAP </a:t>
            </a:r>
            <a:r>
              <a:rPr lang="it-IT" sz="3200" dirty="0" err="1" smtClean="0"/>
              <a:t>results</a:t>
            </a:r>
            <a:r>
              <a:rPr lang="it-IT" sz="3200" dirty="0" smtClean="0"/>
              <a:t> </a:t>
            </a:r>
            <a:r>
              <a:rPr lang="it-IT" sz="3200" dirty="0" err="1" smtClean="0"/>
              <a:t>from</a:t>
            </a:r>
            <a:r>
              <a:rPr lang="it-IT" sz="3200" dirty="0" smtClean="0"/>
              <a:t> 7 </a:t>
            </a:r>
            <a:r>
              <a:rPr lang="it-IT" sz="3200" dirty="0" err="1" smtClean="0"/>
              <a:t>years</a:t>
            </a:r>
            <a:r>
              <a:rPr lang="it-IT" sz="3200" dirty="0" smtClean="0"/>
              <a:t> </a:t>
            </a:r>
            <a:r>
              <a:rPr lang="it-IT" sz="3200" dirty="0" err="1" smtClean="0"/>
              <a:t>of</a:t>
            </a:r>
            <a:r>
              <a:rPr lang="it-IT" sz="3200" dirty="0" smtClean="0"/>
              <a:t> </a:t>
            </a:r>
            <a:r>
              <a:rPr lang="it-IT" sz="3200" dirty="0" err="1" smtClean="0"/>
              <a:t>observations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1290638"/>
            <a:ext cx="76676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642918"/>
            <a:ext cx="7051143" cy="5638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585791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77282"/>
            <a:ext cx="8466652" cy="515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642910" y="285728"/>
            <a:ext cx="754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Improvement</a:t>
            </a:r>
            <a:r>
              <a:rPr lang="it-IT" dirty="0" smtClean="0"/>
              <a:t> in </a:t>
            </a:r>
            <a:r>
              <a:rPr lang="it-IT" dirty="0" err="1" smtClean="0"/>
              <a:t>constraining</a:t>
            </a:r>
            <a:r>
              <a:rPr lang="it-IT" dirty="0" smtClean="0"/>
              <a:t> </a:t>
            </a:r>
            <a:r>
              <a:rPr lang="it-IT" dirty="0" err="1" smtClean="0"/>
              <a:t>Inflationary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WMAP5 </a:t>
            </a:r>
            <a:r>
              <a:rPr lang="it-IT" dirty="0" err="1" smtClean="0"/>
              <a:t>to</a:t>
            </a:r>
            <a:r>
              <a:rPr lang="it-IT" dirty="0" smtClean="0"/>
              <a:t> WMAP7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11133" y="5929330"/>
            <a:ext cx="8832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Ruling</a:t>
            </a:r>
            <a:r>
              <a:rPr lang="it-IT" dirty="0" smtClean="0"/>
              <a:t> out n=1 (HZ </a:t>
            </a:r>
            <a:r>
              <a:rPr lang="it-IT" dirty="0" err="1" smtClean="0"/>
              <a:t>spectrum</a:t>
            </a:r>
            <a:r>
              <a:rPr lang="it-IT" dirty="0" smtClean="0"/>
              <a:t>) </a:t>
            </a:r>
            <a:r>
              <a:rPr lang="it-IT" dirty="0" err="1" smtClean="0"/>
              <a:t>would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a </a:t>
            </a:r>
            <a:r>
              <a:rPr lang="it-IT" dirty="0" err="1" smtClean="0"/>
              <a:t>great</a:t>
            </a:r>
            <a:r>
              <a:rPr lang="it-IT" dirty="0" smtClean="0"/>
              <a:t> success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inflation</a:t>
            </a:r>
            <a:r>
              <a:rPr lang="it-IT" dirty="0" smtClean="0"/>
              <a:t> (</a:t>
            </a:r>
            <a:r>
              <a:rPr lang="it-IT" dirty="0" err="1" smtClean="0"/>
              <a:t>primordial</a:t>
            </a:r>
            <a:r>
              <a:rPr lang="it-IT" dirty="0" smtClean="0"/>
              <a:t> </a:t>
            </a:r>
            <a:r>
              <a:rPr lang="it-IT" dirty="0" err="1" smtClean="0"/>
              <a:t>pertubations</a:t>
            </a:r>
            <a:endParaRPr lang="it-IT" dirty="0" smtClean="0"/>
          </a:p>
          <a:p>
            <a:r>
              <a:rPr lang="it-IT" dirty="0" smtClean="0"/>
              <a:t>are </a:t>
            </a:r>
            <a:r>
              <a:rPr lang="it-IT" dirty="0" err="1" smtClean="0"/>
              <a:t>produced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a </a:t>
            </a:r>
            <a:r>
              <a:rPr lang="it-IT" dirty="0" err="1" smtClean="0"/>
              <a:t>dynamical</a:t>
            </a:r>
            <a:r>
              <a:rPr lang="it-IT" dirty="0" smtClean="0"/>
              <a:t> </a:t>
            </a:r>
            <a:r>
              <a:rPr lang="it-IT" dirty="0" err="1" smtClean="0"/>
              <a:t>mechanism</a:t>
            </a:r>
            <a:r>
              <a:rPr lang="it-IT" dirty="0" smtClean="0"/>
              <a:t>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5714" y="1571612"/>
            <a:ext cx="50482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28596" y="0"/>
            <a:ext cx="82218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Caveat</a:t>
            </a:r>
            <a:r>
              <a:rPr lang="it-IT" dirty="0"/>
              <a:t> </a:t>
            </a:r>
            <a:r>
              <a:rPr lang="it-IT" dirty="0" smtClean="0"/>
              <a:t>(</a:t>
            </a:r>
            <a:r>
              <a:rPr lang="it-IT" dirty="0" err="1" smtClean="0"/>
              <a:t>example</a:t>
            </a:r>
            <a:r>
              <a:rPr lang="it-IT" dirty="0" smtClean="0"/>
              <a:t>): </a:t>
            </a:r>
            <a:r>
              <a:rPr lang="it-IT" dirty="0" err="1" smtClean="0"/>
              <a:t>Constraints</a:t>
            </a:r>
            <a:r>
              <a:rPr lang="it-IT" dirty="0" smtClean="0"/>
              <a:t> on </a:t>
            </a:r>
            <a:r>
              <a:rPr lang="it-IT" dirty="0" err="1" smtClean="0"/>
              <a:t>inflationary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</a:t>
            </a:r>
            <a:r>
              <a:rPr lang="it-IT" dirty="0" err="1" smtClean="0"/>
              <a:t>depend</a:t>
            </a:r>
            <a:r>
              <a:rPr lang="it-IT" dirty="0" smtClean="0"/>
              <a:t> on </a:t>
            </a:r>
            <a:r>
              <a:rPr lang="it-IT" dirty="0" err="1" smtClean="0"/>
              <a:t>assumption</a:t>
            </a:r>
            <a:r>
              <a:rPr lang="it-IT" dirty="0" smtClean="0"/>
              <a:t> </a:t>
            </a:r>
            <a:r>
              <a:rPr lang="it-IT" dirty="0" err="1" smtClean="0"/>
              <a:t>of</a:t>
            </a:r>
            <a:endParaRPr lang="it-IT" dirty="0" smtClean="0"/>
          </a:p>
          <a:p>
            <a:r>
              <a:rPr lang="it-IT" dirty="0" err="1" smtClean="0"/>
              <a:t>Sudden</a:t>
            </a:r>
            <a:r>
              <a:rPr lang="it-IT" dirty="0" smtClean="0"/>
              <a:t> </a:t>
            </a:r>
            <a:r>
              <a:rPr lang="it-IT" dirty="0" err="1" smtClean="0"/>
              <a:t>reionization</a:t>
            </a:r>
            <a:r>
              <a:rPr lang="it-IT" dirty="0" smtClean="0"/>
              <a:t> scenario. A more </a:t>
            </a:r>
            <a:r>
              <a:rPr lang="it-IT" dirty="0" err="1" smtClean="0"/>
              <a:t>general</a:t>
            </a:r>
            <a:r>
              <a:rPr lang="it-IT" dirty="0" smtClean="0"/>
              <a:t> </a:t>
            </a:r>
            <a:r>
              <a:rPr lang="it-IT" dirty="0" err="1" smtClean="0"/>
              <a:t>scheme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</a:t>
            </a:r>
            <a:r>
              <a:rPr lang="it-IT" dirty="0" err="1" smtClean="0"/>
              <a:t>principal</a:t>
            </a:r>
            <a:r>
              <a:rPr lang="it-IT" dirty="0" smtClean="0"/>
              <a:t> </a:t>
            </a:r>
            <a:r>
              <a:rPr lang="it-IT" dirty="0" err="1" smtClean="0"/>
              <a:t>components</a:t>
            </a:r>
            <a:endParaRPr lang="it-IT" dirty="0" smtClean="0"/>
          </a:p>
          <a:p>
            <a:r>
              <a:rPr lang="it-IT" dirty="0" smtClean="0"/>
              <a:t>(</a:t>
            </a:r>
            <a:r>
              <a:rPr lang="it-IT" dirty="0" err="1" smtClean="0"/>
              <a:t>Mortonson</a:t>
            </a:r>
            <a:r>
              <a:rPr lang="it-IT" dirty="0" smtClean="0"/>
              <a:t> and </a:t>
            </a:r>
            <a:r>
              <a:rPr lang="it-IT" dirty="0" err="1" smtClean="0"/>
              <a:t>Hu</a:t>
            </a:r>
            <a:r>
              <a:rPr lang="it-IT" dirty="0" smtClean="0"/>
              <a:t>, MH) can put n=1 back in agreement 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r>
              <a:rPr lang="it-IT" dirty="0" smtClean="0"/>
              <a:t>. </a:t>
            </a:r>
          </a:p>
          <a:p>
            <a:r>
              <a:rPr lang="it-IT" dirty="0" err="1" smtClean="0"/>
              <a:t>Planck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settle</a:t>
            </a:r>
            <a:r>
              <a:rPr lang="it-IT" dirty="0" smtClean="0"/>
              <a:t> the </a:t>
            </a:r>
            <a:r>
              <a:rPr lang="it-IT" dirty="0" err="1" smtClean="0"/>
              <a:t>issue</a:t>
            </a:r>
            <a:r>
              <a:rPr lang="it-IT" dirty="0" smtClean="0"/>
              <a:t>. </a:t>
            </a:r>
            <a:endParaRPr lang="it-IT" dirty="0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7364"/>
            <a:ext cx="439740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57158" y="5429264"/>
            <a:ext cx="6143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Pandolfi, </a:t>
            </a:r>
            <a:r>
              <a:rPr lang="it-IT" dirty="0" err="1" smtClean="0"/>
              <a:t>Cooray</a:t>
            </a:r>
            <a:r>
              <a:rPr lang="it-IT" dirty="0" smtClean="0"/>
              <a:t>, </a:t>
            </a:r>
            <a:r>
              <a:rPr lang="it-IT" dirty="0" err="1" smtClean="0"/>
              <a:t>Giusarma</a:t>
            </a:r>
            <a:r>
              <a:rPr lang="it-IT" dirty="0" smtClean="0"/>
              <a:t>, </a:t>
            </a:r>
            <a:r>
              <a:rPr lang="it-IT" dirty="0" err="1" smtClean="0"/>
              <a:t>Kolb</a:t>
            </a:r>
            <a:r>
              <a:rPr lang="it-IT" dirty="0" smtClean="0"/>
              <a:t>, </a:t>
            </a:r>
            <a:r>
              <a:rPr lang="it-IT" dirty="0" err="1" smtClean="0"/>
              <a:t>Melchiorri</a:t>
            </a:r>
            <a:r>
              <a:rPr lang="it-IT" dirty="0" smtClean="0"/>
              <a:t>, Mena, Serra, 2010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500958" y="2000240"/>
            <a:ext cx="10594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WMAP7</a:t>
            </a:r>
          </a:p>
          <a:p>
            <a:r>
              <a:rPr lang="it-IT" dirty="0" err="1" smtClean="0"/>
              <a:t>+MH</a:t>
            </a:r>
            <a:endParaRPr lang="it-IT" dirty="0" smtClean="0"/>
          </a:p>
          <a:p>
            <a:r>
              <a:rPr lang="it-IT" dirty="0" smtClean="0"/>
              <a:t>+ </a:t>
            </a:r>
            <a:r>
              <a:rPr lang="it-IT" dirty="0" err="1" smtClean="0"/>
              <a:t>Tensors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500174"/>
            <a:ext cx="122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(no </a:t>
            </a:r>
            <a:r>
              <a:rPr lang="it-IT" dirty="0" err="1" smtClean="0"/>
              <a:t>tensor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428596" y="592933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Dark </a:t>
            </a:r>
            <a:r>
              <a:rPr lang="it-IT" dirty="0" err="1" smtClean="0"/>
              <a:t>Matter</a:t>
            </a:r>
            <a:r>
              <a:rPr lang="it-IT" dirty="0" smtClean="0"/>
              <a:t> </a:t>
            </a:r>
            <a:r>
              <a:rPr lang="it-IT" dirty="0" err="1" smtClean="0"/>
              <a:t>Annihilation</a:t>
            </a:r>
            <a:r>
              <a:rPr lang="it-IT" dirty="0" smtClean="0"/>
              <a:t> -&gt; extra </a:t>
            </a:r>
            <a:r>
              <a:rPr lang="it-IT" dirty="0" err="1" smtClean="0"/>
              <a:t>photons</a:t>
            </a:r>
            <a:r>
              <a:rPr lang="it-IT" dirty="0" smtClean="0"/>
              <a:t> -&gt;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ionization</a:t>
            </a:r>
            <a:r>
              <a:rPr lang="it-IT" dirty="0" smtClean="0"/>
              <a:t> scenario -&gt; n=1 ok !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166813"/>
            <a:ext cx="73437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5786446" y="6215082"/>
            <a:ext cx="31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Komatsu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2010, 1001.4538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85794"/>
            <a:ext cx="8006889" cy="506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28596" y="142852"/>
            <a:ext cx="8493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Small</a:t>
            </a:r>
            <a:r>
              <a:rPr lang="it-IT" dirty="0" smtClean="0"/>
              <a:t> scale CMB can probe </a:t>
            </a:r>
            <a:r>
              <a:rPr lang="it-IT" dirty="0" err="1" smtClean="0"/>
              <a:t>Helium</a:t>
            </a:r>
            <a:r>
              <a:rPr lang="it-IT" dirty="0" smtClean="0"/>
              <a:t> </a:t>
            </a:r>
            <a:r>
              <a:rPr lang="it-IT" dirty="0" err="1" smtClean="0"/>
              <a:t>abundance</a:t>
            </a:r>
            <a:r>
              <a:rPr lang="it-IT" dirty="0" smtClean="0"/>
              <a:t> at </a:t>
            </a:r>
            <a:r>
              <a:rPr lang="it-IT" dirty="0" err="1" smtClean="0"/>
              <a:t>recombination</a:t>
            </a:r>
            <a:r>
              <a:rPr lang="it-IT" dirty="0" smtClean="0"/>
              <a:t>. </a:t>
            </a:r>
            <a:r>
              <a:rPr lang="it-IT" dirty="0" err="1" smtClean="0"/>
              <a:t>Changes</a:t>
            </a:r>
            <a:r>
              <a:rPr lang="it-IT" dirty="0" smtClean="0"/>
              <a:t> in the </a:t>
            </a:r>
            <a:r>
              <a:rPr lang="it-IT" dirty="0" err="1" smtClean="0"/>
              <a:t>visibility</a:t>
            </a:r>
            <a:endParaRPr lang="it-IT" dirty="0" smtClean="0"/>
          </a:p>
          <a:p>
            <a:r>
              <a:rPr lang="it-IT" dirty="0" err="1" smtClean="0"/>
              <a:t>function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The Cosmic Microwave Background</a:t>
            </a:r>
          </a:p>
        </p:txBody>
      </p:sp>
      <p:pic>
        <p:nvPicPr>
          <p:cNvPr id="615427" name="Picture 3" descr="slide0006_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057400"/>
            <a:ext cx="1489075" cy="1905000"/>
          </a:xfrm>
          <a:prstGeom prst="rect">
            <a:avLst/>
          </a:prstGeom>
          <a:noFill/>
        </p:spPr>
      </p:pic>
      <p:sp>
        <p:nvSpPr>
          <p:cNvPr id="615428" name="Text Box 4"/>
          <p:cNvSpPr txBox="1">
            <a:spLocks noChangeArrowheads="1"/>
          </p:cNvSpPr>
          <p:nvPr/>
        </p:nvSpPr>
        <p:spPr bwMode="auto">
          <a:xfrm>
            <a:off x="533400" y="2057400"/>
            <a:ext cx="47942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>
                <a:latin typeface="Times New Roman" pitchFamily="18" charset="0"/>
              </a:rPr>
              <a:t>Discovered By Penzias and Wilson in</a:t>
            </a:r>
          </a:p>
          <a:p>
            <a:r>
              <a:rPr lang="it-IT" sz="2400">
                <a:latin typeface="Times New Roman" pitchFamily="18" charset="0"/>
              </a:rPr>
              <a:t>1965.</a:t>
            </a:r>
          </a:p>
        </p:txBody>
      </p:sp>
      <p:sp>
        <p:nvSpPr>
          <p:cNvPr id="615429" name="Text Box 5"/>
          <p:cNvSpPr txBox="1">
            <a:spLocks noChangeArrowheads="1"/>
          </p:cNvSpPr>
          <p:nvPr/>
        </p:nvSpPr>
        <p:spPr bwMode="auto">
          <a:xfrm>
            <a:off x="533400" y="2895600"/>
            <a:ext cx="49228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>
                <a:latin typeface="Times New Roman" pitchFamily="18" charset="0"/>
              </a:rPr>
              <a:t>It is an image of the universe at the</a:t>
            </a:r>
          </a:p>
          <a:p>
            <a:r>
              <a:rPr lang="it-IT" sz="2400">
                <a:latin typeface="Times New Roman" pitchFamily="18" charset="0"/>
              </a:rPr>
              <a:t>time of recombination (near </a:t>
            </a:r>
          </a:p>
          <a:p>
            <a:r>
              <a:rPr lang="it-IT" sz="2400">
                <a:latin typeface="Times New Roman" pitchFamily="18" charset="0"/>
              </a:rPr>
              <a:t>baryon-photons decoupling), when the</a:t>
            </a:r>
          </a:p>
          <a:p>
            <a:r>
              <a:rPr lang="it-IT" sz="2400">
                <a:latin typeface="Times New Roman" pitchFamily="18" charset="0"/>
              </a:rPr>
              <a:t>universe was just a few thousand years</a:t>
            </a:r>
          </a:p>
          <a:p>
            <a:r>
              <a:rPr lang="it-IT" sz="2400">
                <a:latin typeface="Times New Roman" pitchFamily="18" charset="0"/>
              </a:rPr>
              <a:t>old (</a:t>
            </a:r>
            <a:r>
              <a:rPr lang="it-IT" sz="2400">
                <a:latin typeface="Gill Sans MT" pitchFamily="34" charset="0"/>
              </a:rPr>
              <a:t>z~1000).</a:t>
            </a:r>
          </a:p>
        </p:txBody>
      </p:sp>
      <p:pic>
        <p:nvPicPr>
          <p:cNvPr id="615430" name="Picture 6" descr="slide0004_image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446588"/>
            <a:ext cx="2895600" cy="2411412"/>
          </a:xfrm>
          <a:prstGeom prst="rect">
            <a:avLst/>
          </a:prstGeom>
          <a:noFill/>
        </p:spPr>
      </p:pic>
      <p:sp>
        <p:nvSpPr>
          <p:cNvPr id="615431" name="Text Box 7"/>
          <p:cNvSpPr txBox="1">
            <a:spLocks noChangeArrowheads="1"/>
          </p:cNvSpPr>
          <p:nvPr/>
        </p:nvSpPr>
        <p:spPr bwMode="auto">
          <a:xfrm>
            <a:off x="593725" y="4841875"/>
            <a:ext cx="45069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>
                <a:latin typeface="Times New Roman" pitchFamily="18" charset="0"/>
              </a:rPr>
              <a:t>The CMB frequency spectrum</a:t>
            </a:r>
          </a:p>
          <a:p>
            <a:r>
              <a:rPr lang="it-IT" sz="2400">
                <a:latin typeface="Times New Roman" pitchFamily="18" charset="0"/>
              </a:rPr>
              <a:t>is a perfect blackbody at T=2.73 K:</a:t>
            </a:r>
          </a:p>
          <a:p>
            <a:r>
              <a:rPr lang="it-IT" sz="2400">
                <a:latin typeface="Times New Roman" pitchFamily="18" charset="0"/>
              </a:rPr>
              <a:t>this is an outstanding confirmation</a:t>
            </a:r>
          </a:p>
          <a:p>
            <a:r>
              <a:rPr lang="it-IT" sz="2400">
                <a:latin typeface="Times New Roman" pitchFamily="18" charset="0"/>
              </a:rPr>
              <a:t>of the hot big bang model.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8382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5357826"/>
            <a:ext cx="540916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786446" y="6215082"/>
            <a:ext cx="31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Komatsu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2010, 1001.4538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3132138" y="188913"/>
            <a:ext cx="3135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>
                <a:latin typeface="Comic Sans MS" pitchFamily="66" charset="0"/>
              </a:rPr>
              <a:t>CMB Anisotropies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179388" y="3073400"/>
            <a:ext cx="6135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Four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mechanisms</a:t>
            </a:r>
            <a:r>
              <a:rPr lang="it-IT" dirty="0">
                <a:latin typeface="Comic Sans MS" pitchFamily="66" charset="0"/>
              </a:rPr>
              <a:t> are </a:t>
            </a:r>
            <a:r>
              <a:rPr lang="it-IT" dirty="0" err="1">
                <a:latin typeface="Comic Sans MS" pitchFamily="66" charset="0"/>
              </a:rPr>
              <a:t>responsable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for</a:t>
            </a:r>
            <a:r>
              <a:rPr lang="it-IT" dirty="0">
                <a:latin typeface="Comic Sans MS" pitchFamily="66" charset="0"/>
              </a:rPr>
              <a:t> CMB </a:t>
            </a:r>
            <a:r>
              <a:rPr lang="it-IT" dirty="0" err="1">
                <a:latin typeface="Comic Sans MS" pitchFamily="66" charset="0"/>
              </a:rPr>
              <a:t>anisotropies</a:t>
            </a:r>
            <a:r>
              <a:rPr lang="it-IT" dirty="0">
                <a:latin typeface="Comic Sans MS" pitchFamily="66" charset="0"/>
              </a:rPr>
              <a:t>:</a:t>
            </a: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250825" y="3649663"/>
            <a:ext cx="66341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>
                <a:latin typeface="Comic Sans MS" pitchFamily="66" charset="0"/>
              </a:rPr>
              <a:t> Gravity (Sachs-Wolfe effect)</a:t>
            </a:r>
          </a:p>
          <a:p>
            <a:pPr>
              <a:buFontTx/>
              <a:buChar char="•"/>
            </a:pPr>
            <a:endParaRPr lang="it-IT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</a:rPr>
              <a:t> Intrinsic (Adiabatic) Fluctuations</a:t>
            </a:r>
          </a:p>
          <a:p>
            <a:pPr>
              <a:buFontTx/>
              <a:buChar char="•"/>
            </a:pPr>
            <a:endParaRPr lang="it-IT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</a:rPr>
              <a:t> Doppler effect</a:t>
            </a:r>
          </a:p>
          <a:p>
            <a:pPr>
              <a:buFontTx/>
              <a:buChar char="•"/>
            </a:pPr>
            <a:endParaRPr lang="it-IT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</a:rPr>
              <a:t> Time-Varying Potentials (Integrated Sachs-Wolfe Effect) </a:t>
            </a:r>
          </a:p>
        </p:txBody>
      </p:sp>
      <p:graphicFrame>
        <p:nvGraphicFramePr>
          <p:cNvPr id="58880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547813" y="908050"/>
          <a:ext cx="5208587" cy="895350"/>
        </p:xfrm>
        <a:graphic>
          <a:graphicData uri="http://schemas.openxmlformats.org/presentationml/2006/ole">
            <p:oleObj spid="_x0000_s62466" name="Equation" r:id="rId3" imgW="2806560" imgH="482400" progId="Equation.3">
              <p:embed/>
            </p:oleObj>
          </a:graphicData>
        </a:graphic>
      </p:graphicFrame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2643174" y="2071678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Gravity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88807" name="Line 7"/>
          <p:cNvSpPr>
            <a:spLocks noChangeShapeType="1"/>
          </p:cNvSpPr>
          <p:nvPr/>
        </p:nvSpPr>
        <p:spPr bwMode="auto">
          <a:xfrm flipV="1">
            <a:off x="3357554" y="1557338"/>
            <a:ext cx="61921" cy="442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8808" name="Text Box 8"/>
          <p:cNvSpPr txBox="1">
            <a:spLocks noChangeArrowheads="1"/>
          </p:cNvSpPr>
          <p:nvPr/>
        </p:nvSpPr>
        <p:spPr bwMode="auto">
          <a:xfrm>
            <a:off x="3419475" y="2354263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Adiabatic</a:t>
            </a:r>
          </a:p>
        </p:txBody>
      </p:sp>
      <p:sp>
        <p:nvSpPr>
          <p:cNvPr id="588809" name="Line 9"/>
          <p:cNvSpPr>
            <a:spLocks noChangeShapeType="1"/>
          </p:cNvSpPr>
          <p:nvPr/>
        </p:nvSpPr>
        <p:spPr bwMode="auto">
          <a:xfrm flipH="1" flipV="1">
            <a:off x="4067175" y="15573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4716463" y="2209800"/>
            <a:ext cx="1011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Doppler</a:t>
            </a:r>
          </a:p>
        </p:txBody>
      </p:sp>
      <p:sp>
        <p:nvSpPr>
          <p:cNvPr id="588811" name="Line 11"/>
          <p:cNvSpPr>
            <a:spLocks noChangeShapeType="1"/>
          </p:cNvSpPr>
          <p:nvPr/>
        </p:nvSpPr>
        <p:spPr bwMode="auto">
          <a:xfrm flipH="1" flipV="1">
            <a:off x="4787900" y="1557338"/>
            <a:ext cx="358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6156325" y="2138363"/>
            <a:ext cx="70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ISW</a:t>
            </a:r>
          </a:p>
        </p:txBody>
      </p:sp>
      <p:sp>
        <p:nvSpPr>
          <p:cNvPr id="588813" name="Line 13"/>
          <p:cNvSpPr>
            <a:spLocks noChangeShapeType="1"/>
          </p:cNvSpPr>
          <p:nvPr/>
        </p:nvSpPr>
        <p:spPr bwMode="auto">
          <a:xfrm flipH="1" flipV="1">
            <a:off x="6227763" y="1557338"/>
            <a:ext cx="714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85786" y="2071678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omic Sans MS" pitchFamily="66" charset="0"/>
              </a:rPr>
              <a:t>Visibility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Function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1928794" y="1571612"/>
            <a:ext cx="1071570" cy="657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57150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3048000" y="62484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latin typeface="Comic Sans MS" pitchFamily="66" charset="0"/>
              </a:rPr>
              <a:t>Hu, Sugiyama, Silk, Nature 1997,  astro-ph/9604166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000108"/>
            <a:ext cx="6224119" cy="321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8" y="4714884"/>
            <a:ext cx="8963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5643570" y="214290"/>
            <a:ext cx="3147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Komatsu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al, 2010, 1001.4538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4282" y="1000108"/>
            <a:ext cx="2242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Neutrino background.</a:t>
            </a:r>
          </a:p>
          <a:p>
            <a:r>
              <a:rPr lang="it-IT" dirty="0" err="1" smtClean="0"/>
              <a:t>Changes</a:t>
            </a:r>
            <a:r>
              <a:rPr lang="it-IT" dirty="0" smtClean="0"/>
              <a:t> </a:t>
            </a:r>
            <a:r>
              <a:rPr lang="it-IT" dirty="0" err="1" smtClean="0"/>
              <a:t>early</a:t>
            </a:r>
            <a:r>
              <a:rPr lang="it-IT" dirty="0" smtClean="0"/>
              <a:t> ISW.</a:t>
            </a:r>
          </a:p>
          <a:p>
            <a:r>
              <a:rPr lang="it-IT" dirty="0" err="1" smtClean="0"/>
              <a:t>Hint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N&gt;3 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www.sflorg.com/spacenews/images/imsn022607_01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25112"/>
            <a:ext cx="9144000" cy="8697516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214810" y="357166"/>
            <a:ext cx="4514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South Pole </a:t>
            </a:r>
            <a:r>
              <a:rPr lang="it-IT" sz="3200" dirty="0" err="1" smtClean="0"/>
              <a:t>Telescope-</a:t>
            </a:r>
            <a:r>
              <a:rPr lang="it-IT" sz="3200" dirty="0" smtClean="0"/>
              <a:t> SPT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en/c/cb/Atacama_cosmology_telescope_to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02" y="0"/>
            <a:ext cx="10287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81499" y="642918"/>
            <a:ext cx="60335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Atacama </a:t>
            </a:r>
            <a:r>
              <a:rPr lang="it-IT" sz="3200" dirty="0" err="1" smtClean="0"/>
              <a:t>Cosmology</a:t>
            </a:r>
            <a:r>
              <a:rPr lang="it-IT" sz="3200" dirty="0" smtClean="0"/>
              <a:t> </a:t>
            </a:r>
            <a:r>
              <a:rPr lang="it-IT" sz="3200" dirty="0" err="1" smtClean="0"/>
              <a:t>Telescope</a:t>
            </a:r>
            <a:r>
              <a:rPr lang="it-IT" sz="3200" dirty="0" smtClean="0"/>
              <a:t> ACT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00108"/>
            <a:ext cx="5929354" cy="549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294773" y="214290"/>
            <a:ext cx="677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New </a:t>
            </a:r>
            <a:r>
              <a:rPr lang="it-IT" sz="2400" dirty="0" err="1" smtClean="0"/>
              <a:t>small-scale</a:t>
            </a:r>
            <a:r>
              <a:rPr lang="it-IT" sz="2400" dirty="0" smtClean="0"/>
              <a:t> CMB </a:t>
            </a:r>
            <a:r>
              <a:rPr lang="it-IT" sz="2400" dirty="0" err="1" smtClean="0"/>
              <a:t>measurements</a:t>
            </a:r>
            <a:r>
              <a:rPr lang="it-IT" sz="2400" dirty="0" smtClean="0"/>
              <a:t> </a:t>
            </a:r>
            <a:r>
              <a:rPr lang="it-IT" sz="2400" dirty="0" err="1" smtClean="0"/>
              <a:t>by</a:t>
            </a:r>
            <a:r>
              <a:rPr lang="it-IT" sz="2400" dirty="0" smtClean="0"/>
              <a:t> ACT and SPT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214942" y="6488668"/>
            <a:ext cx="376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Flowler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(ACT </a:t>
            </a:r>
            <a:r>
              <a:rPr lang="it-IT" dirty="0" err="1" smtClean="0"/>
              <a:t>collaboration</a:t>
            </a:r>
            <a:r>
              <a:rPr lang="it-IT" dirty="0" smtClean="0"/>
              <a:t>), 2010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astro.uchicago.edu/sza/images/primer/sze_sch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643050"/>
            <a:ext cx="3571900" cy="4102583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00034" y="214290"/>
            <a:ext cx="8089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Thermal</a:t>
            </a:r>
            <a:r>
              <a:rPr lang="it-IT" dirty="0" smtClean="0"/>
              <a:t> </a:t>
            </a:r>
            <a:r>
              <a:rPr lang="it-IT" dirty="0" err="1" smtClean="0"/>
              <a:t>Sunyaev-Zel</a:t>
            </a:r>
            <a:r>
              <a:rPr lang="it-IT" dirty="0" smtClean="0"/>
              <a:t>’</a:t>
            </a:r>
            <a:r>
              <a:rPr lang="it-IT" dirty="0" err="1" smtClean="0"/>
              <a:t>dovich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 smtClean="0"/>
              <a:t> SPT </a:t>
            </a:r>
            <a:r>
              <a:rPr lang="it-IT" dirty="0" err="1" smtClean="0"/>
              <a:t>sampling</a:t>
            </a:r>
            <a:r>
              <a:rPr lang="it-IT" dirty="0" smtClean="0"/>
              <a:t> </a:t>
            </a:r>
            <a:r>
              <a:rPr lang="it-IT" dirty="0" err="1" smtClean="0"/>
              <a:t>frequencies</a:t>
            </a:r>
            <a:r>
              <a:rPr lang="it-IT" dirty="0" smtClean="0"/>
              <a:t> at 150 and 220 </a:t>
            </a:r>
            <a:r>
              <a:rPr lang="it-IT" dirty="0" err="1" smtClean="0"/>
              <a:t>GHz</a:t>
            </a:r>
            <a:r>
              <a:rPr lang="it-IT" dirty="0" smtClean="0"/>
              <a:t> can</a:t>
            </a:r>
          </a:p>
          <a:p>
            <a:r>
              <a:rPr lang="it-IT" dirty="0"/>
              <a:t>d</a:t>
            </a:r>
            <a:r>
              <a:rPr lang="it-IT" dirty="0" smtClean="0"/>
              <a:t>iscriminate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from</a:t>
            </a:r>
            <a:r>
              <a:rPr lang="it-IT" dirty="0" smtClean="0"/>
              <a:t> </a:t>
            </a:r>
            <a:r>
              <a:rPr lang="it-IT" dirty="0" err="1" smtClean="0"/>
              <a:t>Dusty</a:t>
            </a:r>
            <a:r>
              <a:rPr lang="it-IT" dirty="0" smtClean="0"/>
              <a:t> Star </a:t>
            </a:r>
            <a:r>
              <a:rPr lang="it-IT" dirty="0" err="1" smtClean="0"/>
              <a:t>Forming</a:t>
            </a:r>
            <a:r>
              <a:rPr lang="it-IT" dirty="0" smtClean="0"/>
              <a:t> </a:t>
            </a:r>
            <a:r>
              <a:rPr lang="it-IT" dirty="0" err="1" smtClean="0"/>
              <a:t>Galaxies</a:t>
            </a:r>
            <a:r>
              <a:rPr lang="it-IT" dirty="0" smtClean="0"/>
              <a:t> (DSFG) </a:t>
            </a:r>
            <a:r>
              <a:rPr lang="it-IT" dirty="0" err="1" smtClean="0"/>
              <a:t>foregrounds</a:t>
            </a:r>
            <a:r>
              <a:rPr lang="it-IT" dirty="0" smtClean="0"/>
              <a:t> (ACT can’t).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8318764" cy="482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4929190" y="6215082"/>
            <a:ext cx="397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M. </a:t>
            </a:r>
            <a:r>
              <a:rPr lang="it-IT" dirty="0" err="1" smtClean="0"/>
              <a:t>Lueker</a:t>
            </a:r>
            <a:r>
              <a:rPr lang="it-IT" dirty="0" smtClean="0"/>
              <a:t> </a:t>
            </a:r>
            <a:r>
              <a:rPr lang="it-IT" dirty="0" err="1" smtClean="0"/>
              <a:t>et</a:t>
            </a:r>
            <a:r>
              <a:rPr lang="it-IT" dirty="0" smtClean="0"/>
              <a:t> al (SPT </a:t>
            </a:r>
            <a:r>
              <a:rPr lang="it-IT" dirty="0" err="1" smtClean="0"/>
              <a:t>collaboration</a:t>
            </a:r>
            <a:r>
              <a:rPr lang="it-IT" dirty="0" smtClean="0"/>
              <a:t>), 2009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928794" y="400050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Thermal</a:t>
            </a:r>
            <a:r>
              <a:rPr lang="it-IT" dirty="0" smtClean="0"/>
              <a:t> SZ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00100" y="4714884"/>
            <a:ext cx="108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Kinetic</a:t>
            </a:r>
            <a:r>
              <a:rPr lang="it-IT" dirty="0" smtClean="0"/>
              <a:t> SZ</a:t>
            </a:r>
            <a:endParaRPr lang="it-IT" dirty="0"/>
          </a:p>
        </p:txBody>
      </p:sp>
      <p:cxnSp>
        <p:nvCxnSpPr>
          <p:cNvPr id="7" name="Connettore 2 6"/>
          <p:cNvCxnSpPr/>
          <p:nvPr/>
        </p:nvCxnSpPr>
        <p:spPr>
          <a:xfrm>
            <a:off x="2571736" y="4429132"/>
            <a:ext cx="357190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5" idx="3"/>
          </p:cNvCxnSpPr>
          <p:nvPr/>
        </p:nvCxnSpPr>
        <p:spPr>
          <a:xfrm>
            <a:off x="2087642" y="4899550"/>
            <a:ext cx="912722" cy="296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7893786" y="2791422"/>
            <a:ext cx="1250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Unresolved</a:t>
            </a:r>
            <a:endParaRPr lang="it-IT" dirty="0" smtClean="0"/>
          </a:p>
          <a:p>
            <a:r>
              <a:rPr lang="it-IT" dirty="0" smtClean="0"/>
              <a:t>Point </a:t>
            </a:r>
          </a:p>
          <a:p>
            <a:r>
              <a:rPr lang="it-IT" dirty="0" err="1" smtClean="0"/>
              <a:t>Sources</a:t>
            </a:r>
            <a:endParaRPr lang="it-IT" dirty="0"/>
          </a:p>
        </p:txBody>
      </p:sp>
      <p:cxnSp>
        <p:nvCxnSpPr>
          <p:cNvPr id="13" name="Connettore 2 12"/>
          <p:cNvCxnSpPr/>
          <p:nvPr/>
        </p:nvCxnSpPr>
        <p:spPr>
          <a:xfrm rot="10800000" flipV="1">
            <a:off x="7572396" y="3714752"/>
            <a:ext cx="714380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27" y="571480"/>
            <a:ext cx="75533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428728" y="357166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SPT </a:t>
            </a:r>
            <a:r>
              <a:rPr lang="it-IT" dirty="0" err="1" smtClean="0"/>
              <a:t>measures</a:t>
            </a:r>
            <a:r>
              <a:rPr lang="it-IT" dirty="0" smtClean="0"/>
              <a:t> </a:t>
            </a:r>
            <a:r>
              <a:rPr lang="it-IT" dirty="0" err="1" smtClean="0"/>
              <a:t>an</a:t>
            </a:r>
            <a:r>
              <a:rPr lang="it-IT" dirty="0" smtClean="0"/>
              <a:t> SZ </a:t>
            </a:r>
            <a:r>
              <a:rPr lang="it-IT" dirty="0" err="1" smtClean="0"/>
              <a:t>amplitude</a:t>
            </a:r>
            <a:r>
              <a:rPr lang="it-IT" dirty="0" smtClean="0"/>
              <a:t> </a:t>
            </a:r>
            <a:r>
              <a:rPr lang="it-IT" dirty="0" err="1" smtClean="0"/>
              <a:t>lower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a </a:t>
            </a:r>
            <a:r>
              <a:rPr lang="it-IT" dirty="0" err="1" smtClean="0"/>
              <a:t>factor</a:t>
            </a:r>
            <a:r>
              <a:rPr lang="it-IT" dirty="0" smtClean="0"/>
              <a:t> 2 </a:t>
            </a:r>
            <a:r>
              <a:rPr lang="it-IT" dirty="0" err="1" smtClean="0"/>
              <a:t>than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 ! 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5786" y="5214950"/>
            <a:ext cx="5802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Systematics</a:t>
            </a:r>
            <a:r>
              <a:rPr lang="it-IT" dirty="0" smtClean="0"/>
              <a:t> ?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dirty="0" smtClean="0"/>
              <a:t>SZ </a:t>
            </a:r>
            <a:r>
              <a:rPr lang="it-IT" dirty="0" err="1" smtClean="0"/>
              <a:t>model</a:t>
            </a:r>
            <a:r>
              <a:rPr lang="it-IT" dirty="0" smtClean="0"/>
              <a:t> ?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dirty="0" smtClean="0"/>
              <a:t>New </a:t>
            </a:r>
            <a:r>
              <a:rPr lang="it-IT" dirty="0" err="1" smtClean="0"/>
              <a:t>physics</a:t>
            </a:r>
            <a:r>
              <a:rPr lang="it-IT" dirty="0" smtClean="0"/>
              <a:t> ? (Dark </a:t>
            </a:r>
            <a:r>
              <a:rPr lang="it-IT" dirty="0" err="1" smtClean="0"/>
              <a:t>coupling</a:t>
            </a:r>
            <a:r>
              <a:rPr lang="it-IT" dirty="0" smtClean="0"/>
              <a:t>, </a:t>
            </a:r>
            <a:r>
              <a:rPr lang="it-IT" dirty="0" err="1" smtClean="0"/>
              <a:t>modified</a:t>
            </a:r>
            <a:r>
              <a:rPr lang="it-IT" dirty="0" smtClean="0"/>
              <a:t> GR, Dark </a:t>
            </a:r>
            <a:r>
              <a:rPr lang="it-IT" dirty="0" err="1" smtClean="0"/>
              <a:t>Matter</a:t>
            </a:r>
            <a:r>
              <a:rPr lang="it-IT" dirty="0" smtClean="0"/>
              <a:t>) 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6450" name="Picture 2" descr="cobe_3plot_53GH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11200"/>
            <a:ext cx="4999038" cy="6146800"/>
          </a:xfrm>
          <a:prstGeom prst="rect">
            <a:avLst/>
          </a:prstGeom>
          <a:noFill/>
        </p:spPr>
      </p:pic>
      <p:sp>
        <p:nvSpPr>
          <p:cNvPr id="616451" name="Text Box 3"/>
          <p:cNvSpPr txBox="1">
            <a:spLocks noChangeArrowheads="1"/>
          </p:cNvSpPr>
          <p:nvPr/>
        </p:nvSpPr>
        <p:spPr bwMode="auto">
          <a:xfrm>
            <a:off x="5029200" y="990600"/>
            <a:ext cx="1462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Uniform...</a:t>
            </a:r>
          </a:p>
        </p:txBody>
      </p:sp>
      <p:sp>
        <p:nvSpPr>
          <p:cNvPr id="616452" name="Text Box 4"/>
          <p:cNvSpPr txBox="1">
            <a:spLocks noChangeArrowheads="1"/>
          </p:cNvSpPr>
          <p:nvPr/>
        </p:nvSpPr>
        <p:spPr bwMode="auto">
          <a:xfrm>
            <a:off x="5181600" y="2590800"/>
            <a:ext cx="1241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Dipole...</a:t>
            </a:r>
          </a:p>
        </p:txBody>
      </p:sp>
      <p:sp>
        <p:nvSpPr>
          <p:cNvPr id="616453" name="Text Box 5"/>
          <p:cNvSpPr txBox="1">
            <a:spLocks noChangeArrowheads="1"/>
          </p:cNvSpPr>
          <p:nvPr/>
        </p:nvSpPr>
        <p:spPr bwMode="auto">
          <a:xfrm>
            <a:off x="4648200" y="5791200"/>
            <a:ext cx="1801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</a:rPr>
              <a:t>Galaxy </a:t>
            </a:r>
            <a:r>
              <a:rPr lang="it-IT" sz="2400">
                <a:latin typeface="Gill Sans MT" pitchFamily="34" charset="0"/>
              </a:rPr>
              <a:t>(z=0)</a:t>
            </a:r>
            <a:endParaRPr lang="en-US" sz="2400">
              <a:latin typeface="Gill Sans MT" pitchFamily="34" charset="0"/>
            </a:endParaRPr>
          </a:p>
        </p:txBody>
      </p:sp>
      <p:sp>
        <p:nvSpPr>
          <p:cNvPr id="616454" name="Text Box 6"/>
          <p:cNvSpPr txBox="1">
            <a:spLocks noChangeArrowheads="1"/>
          </p:cNvSpPr>
          <p:nvPr/>
        </p:nvSpPr>
        <p:spPr bwMode="auto">
          <a:xfrm>
            <a:off x="2743200" y="0"/>
            <a:ext cx="3711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400" u="sng">
                <a:solidFill>
                  <a:srgbClr val="FF0000"/>
                </a:solidFill>
                <a:latin typeface="Times New Roman" pitchFamily="18" charset="0"/>
              </a:rPr>
              <a:t>The Microwave Sky</a:t>
            </a:r>
          </a:p>
        </p:txBody>
      </p:sp>
      <p:sp>
        <p:nvSpPr>
          <p:cNvPr id="616455" name="Text Box 7"/>
          <p:cNvSpPr txBox="1">
            <a:spLocks noChangeArrowheads="1"/>
          </p:cNvSpPr>
          <p:nvPr/>
        </p:nvSpPr>
        <p:spPr bwMode="auto">
          <a:xfrm>
            <a:off x="381000" y="838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9933"/>
                </a:solidFill>
                <a:latin typeface="Times New Roman" pitchFamily="18" charset="0"/>
              </a:rPr>
              <a:t>COBE</a:t>
            </a:r>
          </a:p>
        </p:txBody>
      </p:sp>
      <p:sp>
        <p:nvSpPr>
          <p:cNvPr id="616456" name="Line 8"/>
          <p:cNvSpPr>
            <a:spLocks noChangeShapeType="1"/>
          </p:cNvSpPr>
          <p:nvPr/>
        </p:nvSpPr>
        <p:spPr bwMode="auto">
          <a:xfrm flipH="1">
            <a:off x="3810000" y="4572000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57" name="Text Box 9"/>
          <p:cNvSpPr txBox="1">
            <a:spLocks noChangeArrowheads="1"/>
          </p:cNvSpPr>
          <p:nvPr/>
        </p:nvSpPr>
        <p:spPr bwMode="auto">
          <a:xfrm>
            <a:off x="5105400" y="3810000"/>
            <a:ext cx="370046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>
                <a:latin typeface="Times New Roman" pitchFamily="18" charset="0"/>
              </a:rPr>
              <a:t>Imprint left by primordial</a:t>
            </a:r>
          </a:p>
          <a:p>
            <a:r>
              <a:rPr lang="it-IT" sz="2400">
                <a:latin typeface="Times New Roman" pitchFamily="18" charset="0"/>
              </a:rPr>
              <a:t>tiny density inhomogeneities</a:t>
            </a:r>
          </a:p>
          <a:p>
            <a:r>
              <a:rPr lang="it-IT" sz="2400">
                <a:latin typeface="Times New Roman" pitchFamily="18" charset="0"/>
              </a:rPr>
              <a:t>(</a:t>
            </a:r>
            <a:r>
              <a:rPr lang="it-IT" sz="2400">
                <a:latin typeface="Gill Sans MT" pitchFamily="34" charset="0"/>
              </a:rPr>
              <a:t>z~1000).</a:t>
            </a:r>
            <a:r>
              <a:rPr lang="it-IT" sz="2400">
                <a:latin typeface="Times New Roman" pitchFamily="18" charset="0"/>
              </a:rPr>
              <a:t>.</a:t>
            </a:r>
          </a:p>
        </p:txBody>
      </p:sp>
      <p:sp>
        <p:nvSpPr>
          <p:cNvPr id="616458" name="Line 10"/>
          <p:cNvSpPr>
            <a:spLocks noChangeShapeType="1"/>
          </p:cNvSpPr>
          <p:nvPr/>
        </p:nvSpPr>
        <p:spPr bwMode="auto">
          <a:xfrm flipH="1">
            <a:off x="4038600" y="29718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616459" name="Line 11"/>
          <p:cNvSpPr>
            <a:spLocks noChangeShapeType="1"/>
          </p:cNvSpPr>
          <p:nvPr/>
        </p:nvSpPr>
        <p:spPr bwMode="auto">
          <a:xfrm flipH="1" flipV="1">
            <a:off x="3962400" y="5486400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616460" name="Picture 12" descr="slide0025_image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800600"/>
            <a:ext cx="1709738" cy="1901825"/>
          </a:xfrm>
          <a:prstGeom prst="rect">
            <a:avLst/>
          </a:prstGeom>
          <a:noFill/>
        </p:spPr>
      </p:pic>
      <p:sp>
        <p:nvSpPr>
          <p:cNvPr id="616461" name="Line 13"/>
          <p:cNvSpPr>
            <a:spLocks noChangeShapeType="1"/>
          </p:cNvSpPr>
          <p:nvPr/>
        </p:nvSpPr>
        <p:spPr bwMode="auto">
          <a:xfrm>
            <a:off x="4419600" y="5029200"/>
            <a:ext cx="2362200" cy="762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231" name="Picture 7" descr="PLANCK_AND_HERSCHEL_LAUN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03238"/>
            <a:ext cx="5702300" cy="6021387"/>
          </a:xfrm>
          <a:prstGeom prst="rect">
            <a:avLst/>
          </a:prstGeom>
          <a:noFill/>
        </p:spPr>
      </p:pic>
      <p:sp>
        <p:nvSpPr>
          <p:cNvPr id="564232" name="Text Box 8"/>
          <p:cNvSpPr txBox="1">
            <a:spLocks noChangeArrowheads="1"/>
          </p:cNvSpPr>
          <p:nvPr/>
        </p:nvSpPr>
        <p:spPr bwMode="auto">
          <a:xfrm>
            <a:off x="-92075" y="496888"/>
            <a:ext cx="1733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Planck</a:t>
            </a:r>
          </a:p>
          <a:p>
            <a:r>
              <a:rPr lang="it-IT"/>
              <a:t>Satellite launch</a:t>
            </a:r>
          </a:p>
          <a:p>
            <a:r>
              <a:rPr lang="it-IT"/>
              <a:t>14/5/2009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253" name="Picture 5" descr="FIRST_LIGHT_SURV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863" y="785813"/>
            <a:ext cx="9710738" cy="4803775"/>
          </a:xfrm>
          <a:prstGeom prst="rect">
            <a:avLst/>
          </a:prstGeom>
          <a:noFill/>
        </p:spPr>
      </p:pic>
      <p:sp>
        <p:nvSpPr>
          <p:cNvPr id="565254" name="Text Box 6"/>
          <p:cNvSpPr txBox="1">
            <a:spLocks noChangeArrowheads="1"/>
          </p:cNvSpPr>
          <p:nvPr/>
        </p:nvSpPr>
        <p:spPr bwMode="auto">
          <a:xfrm>
            <a:off x="474663" y="333375"/>
            <a:ext cx="827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Planck First Light Survey (September 2009). Experiment is working as expected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9_moll_G_ring_grat_400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071546"/>
            <a:ext cx="5667404" cy="4250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981075"/>
            <a:ext cx="6192838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7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7988" y="981075"/>
            <a:ext cx="6186487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69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-4059238"/>
            <a:ext cx="7905750" cy="1118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3203" name="Text Box 3"/>
          <p:cNvSpPr txBox="1">
            <a:spLocks noChangeArrowheads="1"/>
          </p:cNvSpPr>
          <p:nvPr/>
        </p:nvSpPr>
        <p:spPr bwMode="auto">
          <a:xfrm>
            <a:off x="4572000" y="476250"/>
            <a:ext cx="4011611" cy="132343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4000" b="1" dirty="0" err="1">
                <a:solidFill>
                  <a:schemeClr val="accent1"/>
                </a:solidFill>
              </a:rPr>
              <a:t>Blue</a:t>
            </a:r>
            <a:r>
              <a:rPr lang="it-IT" sz="4000" b="1" dirty="0"/>
              <a:t>: </a:t>
            </a:r>
            <a:r>
              <a:rPr lang="it-IT" sz="4000" b="1" dirty="0" err="1"/>
              <a:t>current</a:t>
            </a:r>
            <a:r>
              <a:rPr lang="it-IT" sz="4000" b="1" dirty="0"/>
              <a:t> data</a:t>
            </a:r>
          </a:p>
          <a:p>
            <a:r>
              <a:rPr lang="it-IT" sz="4000" b="1" dirty="0">
                <a:solidFill>
                  <a:srgbClr val="FF3300"/>
                </a:solidFill>
              </a:rPr>
              <a:t>Red</a:t>
            </a:r>
            <a:r>
              <a:rPr lang="it-IT" sz="4000" b="1" dirty="0"/>
              <a:t>: </a:t>
            </a:r>
            <a:r>
              <a:rPr lang="it-IT" sz="4000" b="1" i="1" dirty="0" err="1"/>
              <a:t>Planck</a:t>
            </a:r>
            <a:endParaRPr lang="it-IT" sz="40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214290"/>
            <a:ext cx="3929090" cy="220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000372"/>
            <a:ext cx="6715172" cy="345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New </a:t>
            </a:r>
            <a:r>
              <a:rPr lang="it-IT" dirty="0" err="1" smtClean="0"/>
              <a:t>Measurements</a:t>
            </a:r>
            <a:r>
              <a:rPr lang="it-IT" dirty="0"/>
              <a:t>,</a:t>
            </a:r>
            <a:r>
              <a:rPr lang="it-IT" dirty="0" smtClean="0"/>
              <a:t> New </a:t>
            </a:r>
            <a:r>
              <a:rPr lang="it-IT" dirty="0" err="1" smtClean="0"/>
              <a:t>Parameters</a:t>
            </a:r>
            <a:r>
              <a:rPr lang="it-IT" dirty="0" smtClean="0"/>
              <a:t> !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Neutrino </a:t>
            </a:r>
            <a:r>
              <a:rPr lang="it-IT" dirty="0" err="1" smtClean="0"/>
              <a:t>masses</a:t>
            </a:r>
            <a:r>
              <a:rPr lang="it-IT" dirty="0" smtClean="0"/>
              <a:t> 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Neutrino </a:t>
            </a:r>
            <a:r>
              <a:rPr lang="it-IT" dirty="0" err="1" smtClean="0"/>
              <a:t>effective</a:t>
            </a:r>
            <a:r>
              <a:rPr lang="it-IT" dirty="0" smtClean="0"/>
              <a:t> </a:t>
            </a:r>
            <a:r>
              <a:rPr lang="it-IT" dirty="0" err="1" smtClean="0"/>
              <a:t>number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Primordial</a:t>
            </a:r>
            <a:r>
              <a:rPr lang="it-IT" dirty="0" smtClean="0"/>
              <a:t> </a:t>
            </a:r>
            <a:r>
              <a:rPr lang="it-IT" dirty="0" err="1" smtClean="0"/>
              <a:t>Helium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err="1" smtClean="0"/>
              <a:t>Fundamental</a:t>
            </a:r>
            <a:r>
              <a:rPr lang="it-IT" dirty="0" smtClean="0"/>
              <a:t> </a:t>
            </a:r>
            <a:r>
              <a:rPr lang="it-IT" dirty="0" err="1" smtClean="0"/>
              <a:t>Constants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3714744" y="1928802"/>
          <a:ext cx="1071570" cy="838620"/>
        </p:xfrm>
        <a:graphic>
          <a:graphicData uri="http://schemas.openxmlformats.org/presentationml/2006/ole">
            <p:oleObj spid="_x0000_s61442" name="Equazione" r:id="rId3" imgW="291960" imgH="228600" progId="Equation.3">
              <p:embed/>
            </p:oleObj>
          </a:graphicData>
        </a:graphic>
      </p:graphicFrame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4143375" y="3192463"/>
          <a:ext cx="1071563" cy="884237"/>
        </p:xfrm>
        <a:graphic>
          <a:graphicData uri="http://schemas.openxmlformats.org/presentationml/2006/ole">
            <p:oleObj spid="_x0000_s61443" name="Equazione" r:id="rId4" imgW="291960" imgH="241200" progId="Equation.3">
              <p:embed/>
            </p:oleObj>
          </a:graphicData>
        </a:graphic>
      </p:graphicFrame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4281488" y="4403725"/>
          <a:ext cx="652462" cy="790575"/>
        </p:xfrm>
        <a:graphic>
          <a:graphicData uri="http://schemas.openxmlformats.org/presentationml/2006/ole">
            <p:oleObj spid="_x0000_s61444" name="Equazione" r:id="rId5" imgW="177480" imgH="215640" progId="Equation.3">
              <p:embed/>
            </p:oleObj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5000628" y="5286388"/>
          <a:ext cx="714380" cy="1347580"/>
        </p:xfrm>
        <a:graphic>
          <a:graphicData uri="http://schemas.openxmlformats.org/presentationml/2006/ole">
            <p:oleObj spid="_x0000_s61445" name="Equazione" r:id="rId6" imgW="22860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838200"/>
            <a:ext cx="6257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00034" y="6286520"/>
            <a:ext cx="725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</a:t>
            </a:r>
            <a:r>
              <a:rPr lang="it-IT" dirty="0" err="1" smtClean="0"/>
              <a:t>Melchiorri</a:t>
            </a:r>
            <a:r>
              <a:rPr lang="it-IT" dirty="0" smtClean="0"/>
              <a:t>, Pagano, </a:t>
            </a:r>
            <a:r>
              <a:rPr lang="it-IT" dirty="0" err="1" smtClean="0"/>
              <a:t>Sherwin</a:t>
            </a:r>
            <a:r>
              <a:rPr lang="it-IT" dirty="0" smtClean="0"/>
              <a:t>, </a:t>
            </a:r>
            <a:r>
              <a:rPr lang="it-IT" dirty="0" err="1" smtClean="0"/>
              <a:t>Spergel</a:t>
            </a:r>
            <a:r>
              <a:rPr lang="it-IT" dirty="0" smtClean="0"/>
              <a:t>,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submitted</a:t>
            </a:r>
            <a:r>
              <a:rPr lang="it-IT" dirty="0" smtClean="0"/>
              <a:t> 2010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142984"/>
            <a:ext cx="6215106" cy="4894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00034" y="6286520"/>
            <a:ext cx="725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</a:t>
            </a:r>
            <a:r>
              <a:rPr lang="it-IT" dirty="0" err="1" smtClean="0"/>
              <a:t>Melchiorri</a:t>
            </a:r>
            <a:r>
              <a:rPr lang="it-IT" dirty="0" smtClean="0"/>
              <a:t>, Pagano, </a:t>
            </a:r>
            <a:r>
              <a:rPr lang="it-IT" dirty="0" err="1" smtClean="0"/>
              <a:t>Sherwin</a:t>
            </a:r>
            <a:r>
              <a:rPr lang="it-IT" dirty="0" smtClean="0"/>
              <a:t>, </a:t>
            </a:r>
            <a:r>
              <a:rPr lang="it-IT" dirty="0" err="1" smtClean="0"/>
              <a:t>Spergel</a:t>
            </a:r>
            <a:r>
              <a:rPr lang="it-IT" dirty="0" smtClean="0"/>
              <a:t>,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submitted</a:t>
            </a:r>
            <a:r>
              <a:rPr lang="it-IT" dirty="0" smtClean="0"/>
              <a:t> 2010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370" name="Picture 2" descr="020598_ilc_102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3400"/>
            <a:ext cx="9144000" cy="54864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14282" y="28572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WMAP</a:t>
            </a:r>
            <a:endParaRPr lang="it-IT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071546"/>
            <a:ext cx="5307380" cy="444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00034" y="6286520"/>
            <a:ext cx="725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</a:t>
            </a:r>
            <a:r>
              <a:rPr lang="it-IT" dirty="0" err="1" smtClean="0"/>
              <a:t>Melchiorri</a:t>
            </a:r>
            <a:r>
              <a:rPr lang="it-IT" dirty="0" smtClean="0"/>
              <a:t>, Pagano, </a:t>
            </a:r>
            <a:r>
              <a:rPr lang="it-IT" dirty="0" err="1" smtClean="0"/>
              <a:t>Sherwin</a:t>
            </a:r>
            <a:r>
              <a:rPr lang="it-IT" dirty="0" smtClean="0"/>
              <a:t>, </a:t>
            </a:r>
            <a:r>
              <a:rPr lang="it-IT" dirty="0" err="1" smtClean="0"/>
              <a:t>Spergel</a:t>
            </a:r>
            <a:r>
              <a:rPr lang="it-IT" dirty="0" smtClean="0"/>
              <a:t>,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submitted</a:t>
            </a:r>
            <a:r>
              <a:rPr lang="it-IT" dirty="0" smtClean="0"/>
              <a:t> 2010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79886"/>
            <a:ext cx="6500858" cy="5022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500034" y="6286520"/>
            <a:ext cx="725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Galli, Martinelli, </a:t>
            </a:r>
            <a:r>
              <a:rPr lang="it-IT" dirty="0" err="1" smtClean="0"/>
              <a:t>Melchiorri</a:t>
            </a:r>
            <a:r>
              <a:rPr lang="it-IT" dirty="0" smtClean="0"/>
              <a:t>, Pagano, </a:t>
            </a:r>
            <a:r>
              <a:rPr lang="it-IT" dirty="0" err="1" smtClean="0"/>
              <a:t>Sherwin</a:t>
            </a:r>
            <a:r>
              <a:rPr lang="it-IT" dirty="0" smtClean="0"/>
              <a:t>, </a:t>
            </a:r>
            <a:r>
              <a:rPr lang="it-IT" dirty="0" err="1" smtClean="0"/>
              <a:t>Spergel</a:t>
            </a:r>
            <a:r>
              <a:rPr lang="it-IT" dirty="0" smtClean="0"/>
              <a:t>,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submitted</a:t>
            </a:r>
            <a:r>
              <a:rPr lang="it-IT" dirty="0" smtClean="0"/>
              <a:t> 2010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00034" y="1785926"/>
            <a:ext cx="811683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/>
              <a:t> </a:t>
            </a:r>
            <a:r>
              <a:rPr lang="it-IT" dirty="0" err="1" smtClean="0"/>
              <a:t>Recent</a:t>
            </a:r>
            <a:r>
              <a:rPr lang="it-IT" dirty="0" smtClean="0"/>
              <a:t> CMB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fully</a:t>
            </a:r>
            <a:r>
              <a:rPr lang="it-IT" dirty="0" smtClean="0"/>
              <a:t> </a:t>
            </a:r>
            <a:r>
              <a:rPr lang="it-IT" dirty="0" err="1" smtClean="0"/>
              <a:t>confirm</a:t>
            </a:r>
            <a:r>
              <a:rPr lang="it-IT" dirty="0" smtClean="0"/>
              <a:t> </a:t>
            </a:r>
            <a:r>
              <a:rPr lang="it-IT" dirty="0" smtClean="0">
                <a:latin typeface="Symbol" pitchFamily="18" charset="2"/>
              </a:rPr>
              <a:t>L</a:t>
            </a:r>
            <a:r>
              <a:rPr lang="it-IT" dirty="0" smtClean="0"/>
              <a:t>-CDM. </a:t>
            </a:r>
            <a:r>
              <a:rPr lang="it-IT" dirty="0" err="1" smtClean="0"/>
              <a:t>Improved</a:t>
            </a:r>
            <a:r>
              <a:rPr lang="it-IT" dirty="0" smtClean="0"/>
              <a:t> </a:t>
            </a:r>
            <a:r>
              <a:rPr lang="it-IT" dirty="0" err="1" smtClean="0"/>
              <a:t>constraints</a:t>
            </a:r>
            <a:r>
              <a:rPr lang="it-IT" dirty="0" smtClean="0"/>
              <a:t> on </a:t>
            </a:r>
            <a:r>
              <a:rPr lang="it-IT" dirty="0" err="1" smtClean="0"/>
              <a:t>inflation</a:t>
            </a:r>
            <a:endParaRPr lang="it-IT" dirty="0" smtClean="0"/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dirty="0" err="1" smtClean="0"/>
              <a:t>Ionization</a:t>
            </a:r>
            <a:r>
              <a:rPr lang="it-IT" dirty="0" smtClean="0"/>
              <a:t> </a:t>
            </a:r>
            <a:r>
              <a:rPr lang="it-IT" dirty="0" err="1" smtClean="0"/>
              <a:t>History</a:t>
            </a:r>
            <a:r>
              <a:rPr lang="it-IT" dirty="0" smtClean="0"/>
              <a:t>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probed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observations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</a:t>
            </a:r>
            <a:r>
              <a:rPr lang="it-IT" dirty="0" err="1" smtClean="0"/>
              <a:t>integrated</a:t>
            </a:r>
            <a:r>
              <a:rPr lang="it-IT" dirty="0" smtClean="0"/>
              <a:t> SZ </a:t>
            </a:r>
            <a:r>
              <a:rPr lang="it-IT" dirty="0" err="1" smtClean="0"/>
              <a:t>effect</a:t>
            </a:r>
            <a:r>
              <a:rPr lang="it-IT" dirty="0" smtClean="0"/>
              <a:t> on </a:t>
            </a:r>
            <a:r>
              <a:rPr lang="it-IT" dirty="0" err="1" smtClean="0"/>
              <a:t>small</a:t>
            </a:r>
            <a:r>
              <a:rPr lang="it-IT" dirty="0" smtClean="0"/>
              <a:t> </a:t>
            </a:r>
            <a:r>
              <a:rPr lang="it-IT" dirty="0" err="1" smtClean="0"/>
              <a:t>scales</a:t>
            </a:r>
            <a:r>
              <a:rPr lang="it-IT" dirty="0" smtClean="0"/>
              <a:t> (</a:t>
            </a:r>
            <a:r>
              <a:rPr lang="it-IT" dirty="0" err="1" smtClean="0"/>
              <a:t>now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low).</a:t>
            </a:r>
          </a:p>
          <a:p>
            <a:r>
              <a:rPr lang="it-IT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it-IT" dirty="0"/>
              <a:t> </a:t>
            </a:r>
            <a:r>
              <a:rPr lang="it-IT" dirty="0" err="1" smtClean="0"/>
              <a:t>With</a:t>
            </a:r>
            <a:r>
              <a:rPr lang="it-IT" dirty="0" smtClean="0"/>
              <a:t> future </a:t>
            </a:r>
            <a:r>
              <a:rPr lang="it-IT" dirty="0" err="1" smtClean="0"/>
              <a:t>measurements</a:t>
            </a:r>
            <a:r>
              <a:rPr lang="it-IT" dirty="0" smtClean="0"/>
              <a:t> </a:t>
            </a:r>
            <a:r>
              <a:rPr lang="it-IT" dirty="0" err="1" smtClean="0"/>
              <a:t>constraints</a:t>
            </a:r>
            <a:r>
              <a:rPr lang="it-IT" dirty="0" smtClean="0"/>
              <a:t> on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parameters</a:t>
            </a:r>
            <a:r>
              <a:rPr lang="it-IT" dirty="0" smtClean="0"/>
              <a:t> </a:t>
            </a:r>
            <a:r>
              <a:rPr lang="it-IT" dirty="0" err="1" smtClean="0"/>
              <a:t>related</a:t>
            </a:r>
            <a:r>
              <a:rPr lang="it-IT" dirty="0" smtClean="0"/>
              <a:t> </a:t>
            </a:r>
            <a:r>
              <a:rPr lang="it-IT" dirty="0" err="1" smtClean="0"/>
              <a:t>to</a:t>
            </a:r>
            <a:r>
              <a:rPr lang="it-IT" dirty="0" smtClean="0"/>
              <a:t> </a:t>
            </a:r>
            <a:r>
              <a:rPr lang="it-IT" dirty="0" err="1" smtClean="0"/>
              <a:t>laboratory</a:t>
            </a:r>
            <a:endParaRPr lang="it-IT" dirty="0" smtClean="0"/>
          </a:p>
          <a:p>
            <a:r>
              <a:rPr lang="it-IT" dirty="0" err="1" smtClean="0"/>
              <a:t>Physics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</a:t>
            </a:r>
            <a:r>
              <a:rPr lang="it-IT" dirty="0" err="1" smtClean="0"/>
              <a:t>be</a:t>
            </a:r>
            <a:r>
              <a:rPr lang="it-IT" dirty="0" smtClean="0"/>
              <a:t> </a:t>
            </a:r>
            <a:r>
              <a:rPr lang="it-IT" dirty="0" err="1" smtClean="0"/>
              <a:t>achieved</a:t>
            </a:r>
            <a:r>
              <a:rPr lang="it-IT" dirty="0" smtClean="0"/>
              <a:t>.</a:t>
            </a:r>
          </a:p>
        </p:txBody>
      </p:sp>
      <p:sp>
        <p:nvSpPr>
          <p:cNvPr id="3" name="Rettangolo 2"/>
          <p:cNvSpPr/>
          <p:nvPr/>
        </p:nvSpPr>
        <p:spPr>
          <a:xfrm>
            <a:off x="2285984" y="571480"/>
            <a:ext cx="4330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CONCLUSIONS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8" y="1290638"/>
            <a:ext cx="47720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-381000"/>
            <a:ext cx="6042025" cy="8556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1981200" y="228600"/>
          <a:ext cx="5651500" cy="862013"/>
        </p:xfrm>
        <a:graphic>
          <a:graphicData uri="http://schemas.openxmlformats.org/presentationml/2006/ole">
            <p:oleObj spid="_x0000_s30722" name="Equation" r:id="rId5" imgW="2831760" imgH="431640" progId="Equation.3">
              <p:embed/>
            </p:oleObj>
          </a:graphicData>
        </a:graphic>
      </p:graphicFrame>
      <p:sp>
        <p:nvSpPr>
          <p:cNvPr id="553988" name="Line 4"/>
          <p:cNvSpPr>
            <a:spLocks noChangeShapeType="1"/>
          </p:cNvSpPr>
          <p:nvPr/>
        </p:nvSpPr>
        <p:spPr bwMode="auto">
          <a:xfrm flipH="1">
            <a:off x="2771775" y="6597650"/>
            <a:ext cx="44640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53989" name="Text Box 5"/>
          <p:cNvSpPr txBox="1">
            <a:spLocks noChangeArrowheads="1"/>
          </p:cNvSpPr>
          <p:nvPr/>
        </p:nvSpPr>
        <p:spPr bwMode="auto">
          <a:xfrm>
            <a:off x="7235825" y="638175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/>
              <a:t>Larger scales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2" name="Text Box 2"/>
          <p:cNvSpPr txBox="1">
            <a:spLocks noChangeArrowheads="1"/>
          </p:cNvSpPr>
          <p:nvPr/>
        </p:nvSpPr>
        <p:spPr bwMode="auto">
          <a:xfrm>
            <a:off x="3132138" y="188913"/>
            <a:ext cx="31353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800">
                <a:latin typeface="Comic Sans MS" pitchFamily="66" charset="0"/>
              </a:rPr>
              <a:t>CMB Anisotropies</a:t>
            </a:r>
          </a:p>
        </p:txBody>
      </p:sp>
      <p:sp>
        <p:nvSpPr>
          <p:cNvPr id="588803" name="Text Box 3"/>
          <p:cNvSpPr txBox="1">
            <a:spLocks noChangeArrowheads="1"/>
          </p:cNvSpPr>
          <p:nvPr/>
        </p:nvSpPr>
        <p:spPr bwMode="auto">
          <a:xfrm>
            <a:off x="179388" y="3073400"/>
            <a:ext cx="6135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Four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mechanisms</a:t>
            </a:r>
            <a:r>
              <a:rPr lang="it-IT" dirty="0">
                <a:latin typeface="Comic Sans MS" pitchFamily="66" charset="0"/>
              </a:rPr>
              <a:t> are </a:t>
            </a:r>
            <a:r>
              <a:rPr lang="it-IT" dirty="0" err="1">
                <a:latin typeface="Comic Sans MS" pitchFamily="66" charset="0"/>
              </a:rPr>
              <a:t>responsable</a:t>
            </a:r>
            <a:r>
              <a:rPr lang="it-IT" dirty="0">
                <a:latin typeface="Comic Sans MS" pitchFamily="66" charset="0"/>
              </a:rPr>
              <a:t> </a:t>
            </a:r>
            <a:r>
              <a:rPr lang="it-IT" dirty="0" err="1">
                <a:latin typeface="Comic Sans MS" pitchFamily="66" charset="0"/>
              </a:rPr>
              <a:t>for</a:t>
            </a:r>
            <a:r>
              <a:rPr lang="it-IT" dirty="0">
                <a:latin typeface="Comic Sans MS" pitchFamily="66" charset="0"/>
              </a:rPr>
              <a:t> CMB </a:t>
            </a:r>
            <a:r>
              <a:rPr lang="it-IT" dirty="0" err="1">
                <a:latin typeface="Comic Sans MS" pitchFamily="66" charset="0"/>
              </a:rPr>
              <a:t>anisotropies</a:t>
            </a:r>
            <a:r>
              <a:rPr lang="it-IT" dirty="0">
                <a:latin typeface="Comic Sans MS" pitchFamily="66" charset="0"/>
              </a:rPr>
              <a:t>:</a:t>
            </a:r>
          </a:p>
        </p:txBody>
      </p:sp>
      <p:sp>
        <p:nvSpPr>
          <p:cNvPr id="588804" name="Text Box 4"/>
          <p:cNvSpPr txBox="1">
            <a:spLocks noChangeArrowheads="1"/>
          </p:cNvSpPr>
          <p:nvPr/>
        </p:nvSpPr>
        <p:spPr bwMode="auto">
          <a:xfrm>
            <a:off x="250825" y="3649663"/>
            <a:ext cx="66341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it-IT">
                <a:latin typeface="Comic Sans MS" pitchFamily="66" charset="0"/>
              </a:rPr>
              <a:t> Gravity (Sachs-Wolfe effect)</a:t>
            </a:r>
          </a:p>
          <a:p>
            <a:pPr>
              <a:buFontTx/>
              <a:buChar char="•"/>
            </a:pPr>
            <a:endParaRPr lang="it-IT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</a:rPr>
              <a:t> Intrinsic (Adiabatic) Fluctuations</a:t>
            </a:r>
          </a:p>
          <a:p>
            <a:pPr>
              <a:buFontTx/>
              <a:buChar char="•"/>
            </a:pPr>
            <a:endParaRPr lang="it-IT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</a:rPr>
              <a:t> Doppler effect</a:t>
            </a:r>
          </a:p>
          <a:p>
            <a:pPr>
              <a:buFontTx/>
              <a:buChar char="•"/>
            </a:pPr>
            <a:endParaRPr lang="it-IT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it-IT">
                <a:latin typeface="Comic Sans MS" pitchFamily="66" charset="0"/>
              </a:rPr>
              <a:t> Time-Varying Potentials (Integrated Sachs-Wolfe Effect) </a:t>
            </a:r>
          </a:p>
        </p:txBody>
      </p:sp>
      <p:graphicFrame>
        <p:nvGraphicFramePr>
          <p:cNvPr id="588805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1547813" y="908050"/>
          <a:ext cx="5208587" cy="895350"/>
        </p:xfrm>
        <a:graphic>
          <a:graphicData uri="http://schemas.openxmlformats.org/presentationml/2006/ole">
            <p:oleObj spid="_x0000_s31746" name="Equation" r:id="rId3" imgW="2806560" imgH="482400" progId="Equation.3">
              <p:embed/>
            </p:oleObj>
          </a:graphicData>
        </a:graphic>
      </p:graphicFrame>
      <p:sp>
        <p:nvSpPr>
          <p:cNvPr id="588806" name="Text Box 6"/>
          <p:cNvSpPr txBox="1">
            <a:spLocks noChangeArrowheads="1"/>
          </p:cNvSpPr>
          <p:nvPr/>
        </p:nvSpPr>
        <p:spPr bwMode="auto">
          <a:xfrm>
            <a:off x="2643174" y="2071678"/>
            <a:ext cx="968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>
                <a:latin typeface="Comic Sans MS" pitchFamily="66" charset="0"/>
              </a:rPr>
              <a:t>Gravity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588807" name="Line 7"/>
          <p:cNvSpPr>
            <a:spLocks noChangeShapeType="1"/>
          </p:cNvSpPr>
          <p:nvPr/>
        </p:nvSpPr>
        <p:spPr bwMode="auto">
          <a:xfrm flipV="1">
            <a:off x="3357554" y="1557338"/>
            <a:ext cx="61921" cy="4429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8808" name="Text Box 8"/>
          <p:cNvSpPr txBox="1">
            <a:spLocks noChangeArrowheads="1"/>
          </p:cNvSpPr>
          <p:nvPr/>
        </p:nvSpPr>
        <p:spPr bwMode="auto">
          <a:xfrm>
            <a:off x="3419475" y="2354263"/>
            <a:ext cx="12080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Adiabatic</a:t>
            </a:r>
          </a:p>
        </p:txBody>
      </p:sp>
      <p:sp>
        <p:nvSpPr>
          <p:cNvPr id="588809" name="Line 9"/>
          <p:cNvSpPr>
            <a:spLocks noChangeShapeType="1"/>
          </p:cNvSpPr>
          <p:nvPr/>
        </p:nvSpPr>
        <p:spPr bwMode="auto">
          <a:xfrm flipH="1" flipV="1">
            <a:off x="4067175" y="1557338"/>
            <a:ext cx="0" cy="719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8810" name="Text Box 10"/>
          <p:cNvSpPr txBox="1">
            <a:spLocks noChangeArrowheads="1"/>
          </p:cNvSpPr>
          <p:nvPr/>
        </p:nvSpPr>
        <p:spPr bwMode="auto">
          <a:xfrm>
            <a:off x="4716463" y="2209800"/>
            <a:ext cx="1011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Doppler</a:t>
            </a:r>
          </a:p>
        </p:txBody>
      </p:sp>
      <p:sp>
        <p:nvSpPr>
          <p:cNvPr id="588811" name="Line 11"/>
          <p:cNvSpPr>
            <a:spLocks noChangeShapeType="1"/>
          </p:cNvSpPr>
          <p:nvPr/>
        </p:nvSpPr>
        <p:spPr bwMode="auto">
          <a:xfrm flipH="1" flipV="1">
            <a:off x="4787900" y="1557338"/>
            <a:ext cx="35877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588812" name="Text Box 12"/>
          <p:cNvSpPr txBox="1">
            <a:spLocks noChangeArrowheads="1"/>
          </p:cNvSpPr>
          <p:nvPr/>
        </p:nvSpPr>
        <p:spPr bwMode="auto">
          <a:xfrm>
            <a:off x="6156325" y="2138363"/>
            <a:ext cx="7064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ISW</a:t>
            </a:r>
          </a:p>
        </p:txBody>
      </p:sp>
      <p:sp>
        <p:nvSpPr>
          <p:cNvPr id="588813" name="Line 13"/>
          <p:cNvSpPr>
            <a:spLocks noChangeShapeType="1"/>
          </p:cNvSpPr>
          <p:nvPr/>
        </p:nvSpPr>
        <p:spPr bwMode="auto">
          <a:xfrm flipH="1" flipV="1">
            <a:off x="6227763" y="1557338"/>
            <a:ext cx="71437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85786" y="2071678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dirty="0" err="1" smtClean="0">
                <a:latin typeface="Comic Sans MS" pitchFamily="66" charset="0"/>
              </a:rPr>
              <a:t>Visibility</a:t>
            </a:r>
            <a:endParaRPr lang="it-IT" dirty="0" smtClean="0">
              <a:latin typeface="Comic Sans MS" pitchFamily="66" charset="0"/>
            </a:endParaRPr>
          </a:p>
          <a:p>
            <a:r>
              <a:rPr lang="it-IT" dirty="0" err="1" smtClean="0">
                <a:latin typeface="Comic Sans MS" pitchFamily="66" charset="0"/>
              </a:rPr>
              <a:t>Function</a:t>
            </a:r>
            <a:endParaRPr lang="it-IT" dirty="0">
              <a:latin typeface="Comic Sans MS" pitchFamily="66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V="1">
            <a:off x="1928794" y="1571612"/>
            <a:ext cx="1071570" cy="6572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14400"/>
            <a:ext cx="57150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9827" name="Text Box 3"/>
          <p:cNvSpPr txBox="1">
            <a:spLocks noChangeArrowheads="1"/>
          </p:cNvSpPr>
          <p:nvPr/>
        </p:nvSpPr>
        <p:spPr bwMode="auto">
          <a:xfrm>
            <a:off x="3048000" y="6248400"/>
            <a:ext cx="57150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>
                <a:latin typeface="Comic Sans MS" pitchFamily="66" charset="0"/>
              </a:rPr>
              <a:t>Hu, Sugiyama, Silk, Nature 1997,  astro-ph/9604166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490" name="Picture 2" descr="f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0"/>
            <a:ext cx="5327650" cy="6643688"/>
          </a:xfrm>
          <a:prstGeom prst="rect">
            <a:avLst/>
          </a:prstGeom>
          <a:noFill/>
        </p:spPr>
      </p:pic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66675" y="304800"/>
            <a:ext cx="11525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it-IT" sz="2400">
                <a:solidFill>
                  <a:srgbClr val="666699"/>
                </a:solidFill>
                <a:latin typeface="Comic Sans MS" pitchFamily="66" charset="0"/>
              </a:rPr>
              <a:t>WMAP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106" name="Picture 2" descr="Ok_movi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484313"/>
            <a:ext cx="2425700" cy="2432050"/>
          </a:xfrm>
          <a:prstGeom prst="rect">
            <a:avLst/>
          </a:prstGeom>
          <a:noFill/>
        </p:spPr>
      </p:pic>
      <p:sp>
        <p:nvSpPr>
          <p:cNvPr id="559107" name="Rectangle 3"/>
          <p:cNvSpPr>
            <a:spLocks noChangeArrowheads="1"/>
          </p:cNvSpPr>
          <p:nvPr/>
        </p:nvSpPr>
        <p:spPr bwMode="auto">
          <a:xfrm>
            <a:off x="5410200" y="1371600"/>
            <a:ext cx="1219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559108" name="Text Box 4"/>
          <p:cNvSpPr txBox="1">
            <a:spLocks noChangeArrowheads="1"/>
          </p:cNvSpPr>
          <p:nvPr/>
        </p:nvSpPr>
        <p:spPr bwMode="auto">
          <a:xfrm>
            <a:off x="69850" y="620713"/>
            <a:ext cx="559435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StarBats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r>
              <a:rPr lang="en-GB" sz="2200">
                <a:latin typeface="Comic Sans MS" pitchFamily="66" charset="0"/>
              </a:rPr>
              <a:t>Temperature Angular spectrum varies with</a:t>
            </a:r>
          </a:p>
        </p:txBody>
      </p:sp>
      <p:sp>
        <p:nvSpPr>
          <p:cNvPr id="559109" name="Text Box 5"/>
          <p:cNvSpPr txBox="1">
            <a:spLocks noChangeArrowheads="1"/>
          </p:cNvSpPr>
          <p:nvPr/>
        </p:nvSpPr>
        <p:spPr bwMode="auto">
          <a:xfrm>
            <a:off x="5794375" y="549275"/>
            <a:ext cx="29543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828675" eaLnBrk="0" hangingPunct="0">
              <a:buClr>
                <a:srgbClr val="000000"/>
              </a:buClr>
              <a:buSzPct val="45000"/>
              <a:buFont typeface="StarBats" charset="2"/>
              <a:buNone/>
              <a:tabLst>
                <a:tab pos="657225" algn="l"/>
                <a:tab pos="1312863" algn="l"/>
                <a:tab pos="1970088" algn="l"/>
                <a:tab pos="2627313" algn="l"/>
              </a:tabLst>
            </a:pPr>
            <a:r>
              <a:rPr lang="en-GB" sz="2200">
                <a:latin typeface="Symbol" pitchFamily="18" charset="2"/>
              </a:rPr>
              <a:t>W</a:t>
            </a:r>
            <a:r>
              <a:rPr lang="en-GB" sz="1500">
                <a:latin typeface="Times" pitchFamily="-92" charset="0"/>
              </a:rPr>
              <a:t>tot</a:t>
            </a:r>
            <a:r>
              <a:rPr lang="en-GB" sz="2200">
                <a:latin typeface="Symbol" pitchFamily="18" charset="2"/>
              </a:rPr>
              <a:t> , W</a:t>
            </a:r>
            <a:r>
              <a:rPr lang="en-GB" sz="1500">
                <a:latin typeface="Times" pitchFamily="-92" charset="0"/>
              </a:rPr>
              <a:t>b</a:t>
            </a:r>
            <a:r>
              <a:rPr lang="en-GB" sz="2200">
                <a:latin typeface="Symbol" pitchFamily="18" charset="2"/>
              </a:rPr>
              <a:t> , W</a:t>
            </a:r>
            <a:r>
              <a:rPr lang="en-GB" sz="1500">
                <a:latin typeface="Times" pitchFamily="-92" charset="0"/>
              </a:rPr>
              <a:t>c</a:t>
            </a:r>
            <a:r>
              <a:rPr lang="en-GB" sz="2200">
                <a:latin typeface="Symbol" pitchFamily="18" charset="2"/>
              </a:rPr>
              <a:t>, L, t, </a:t>
            </a:r>
            <a:r>
              <a:rPr lang="en-GB" sz="2200">
                <a:latin typeface="Times" pitchFamily="-92" charset="0"/>
              </a:rPr>
              <a:t>h</a:t>
            </a:r>
            <a:r>
              <a:rPr lang="en-GB" sz="2200">
                <a:latin typeface="Symbol" pitchFamily="18" charset="2"/>
              </a:rPr>
              <a:t>, </a:t>
            </a:r>
            <a:r>
              <a:rPr lang="en-GB" sz="2200">
                <a:latin typeface="Times" pitchFamily="-92" charset="0"/>
              </a:rPr>
              <a:t>n</a:t>
            </a:r>
            <a:r>
              <a:rPr lang="en-GB" sz="1500">
                <a:latin typeface="Times" pitchFamily="-92" charset="0"/>
              </a:rPr>
              <a:t>s, …</a:t>
            </a:r>
          </a:p>
        </p:txBody>
      </p:sp>
      <p:pic>
        <p:nvPicPr>
          <p:cNvPr id="559110" name="Picture 6" descr="ob_movi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57338"/>
            <a:ext cx="2432050" cy="2438400"/>
          </a:xfrm>
          <a:prstGeom prst="rect">
            <a:avLst/>
          </a:prstGeom>
          <a:noFill/>
        </p:spPr>
      </p:pic>
      <p:pic>
        <p:nvPicPr>
          <p:cNvPr id="559111" name="Picture 7" descr="om_movi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1628775"/>
            <a:ext cx="2432050" cy="2438400"/>
          </a:xfrm>
          <a:prstGeom prst="rect">
            <a:avLst/>
          </a:prstGeom>
          <a:noFill/>
        </p:spPr>
      </p:pic>
      <p:pic>
        <p:nvPicPr>
          <p:cNvPr id="559112" name="Picture 8" descr="n_movi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4221163"/>
            <a:ext cx="2349500" cy="2355850"/>
          </a:xfrm>
          <a:prstGeom prst="rect">
            <a:avLst/>
          </a:prstGeom>
          <a:noFill/>
        </p:spPr>
      </p:pic>
      <p:sp>
        <p:nvSpPr>
          <p:cNvPr id="559113" name="Text Box 9"/>
          <p:cNvSpPr txBox="1">
            <a:spLocks noChangeArrowheads="1"/>
          </p:cNvSpPr>
          <p:nvPr/>
        </p:nvSpPr>
        <p:spPr bwMode="auto">
          <a:xfrm>
            <a:off x="755650" y="0"/>
            <a:ext cx="766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400">
                <a:latin typeface="Comic Sans MS" pitchFamily="66" charset="0"/>
              </a:rPr>
              <a:t>We can measure cosmological parameters with CMB !</a:t>
            </a:r>
          </a:p>
        </p:txBody>
      </p:sp>
      <p:pic>
        <p:nvPicPr>
          <p:cNvPr id="559114" name="Picture 10" descr="tau_movi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4221163"/>
            <a:ext cx="2425700" cy="2432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724</Words>
  <Application>Microsoft Office PowerPoint</Application>
  <PresentationFormat>Presentazione su schermo (4:3)</PresentationFormat>
  <Paragraphs>146</Paragraphs>
  <Slides>43</Slides>
  <Notes>8</Notes>
  <HiddenSlides>0</HiddenSlides>
  <MMClips>1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5" baseType="lpstr">
      <vt:lpstr>Tema di Office</vt:lpstr>
      <vt:lpstr>Microsoft Equation 3.0</vt:lpstr>
      <vt:lpstr>Diapositiva 1</vt:lpstr>
      <vt:lpstr>The Cosmic Microwave Background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How to get a bound on a cosmological parameter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New Measurements, New Parameters ! 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Alex</dc:creator>
  <cp:lastModifiedBy>Alex</cp:lastModifiedBy>
  <cp:revision>5</cp:revision>
  <dcterms:created xsi:type="dcterms:W3CDTF">2010-05-16T17:42:24Z</dcterms:created>
  <dcterms:modified xsi:type="dcterms:W3CDTF">2010-05-17T15:11:50Z</dcterms:modified>
</cp:coreProperties>
</file>