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sldIdLst>
    <p:sldId id="256" r:id="rId2"/>
    <p:sldId id="398" r:id="rId3"/>
    <p:sldId id="394" r:id="rId4"/>
    <p:sldId id="389" r:id="rId5"/>
    <p:sldId id="390" r:id="rId6"/>
    <p:sldId id="391" r:id="rId7"/>
    <p:sldId id="397" r:id="rId8"/>
    <p:sldId id="380" r:id="rId9"/>
    <p:sldId id="393" r:id="rId10"/>
    <p:sldId id="325" r:id="rId11"/>
    <p:sldId id="326" r:id="rId12"/>
    <p:sldId id="357" r:id="rId13"/>
    <p:sldId id="361" r:id="rId14"/>
    <p:sldId id="407" r:id="rId15"/>
    <p:sldId id="328" r:id="rId16"/>
    <p:sldId id="329" r:id="rId17"/>
    <p:sldId id="330" r:id="rId18"/>
    <p:sldId id="331" r:id="rId19"/>
    <p:sldId id="332" r:id="rId20"/>
    <p:sldId id="375" r:id="rId21"/>
    <p:sldId id="362" r:id="rId22"/>
    <p:sldId id="364" r:id="rId23"/>
    <p:sldId id="334" r:id="rId24"/>
    <p:sldId id="333" r:id="rId25"/>
    <p:sldId id="279" r:id="rId26"/>
    <p:sldId id="280" r:id="rId27"/>
    <p:sldId id="281" r:id="rId28"/>
    <p:sldId id="282" r:id="rId29"/>
    <p:sldId id="283" r:id="rId30"/>
    <p:sldId id="287" r:id="rId31"/>
    <p:sldId id="284" r:id="rId32"/>
    <p:sldId id="288" r:id="rId33"/>
    <p:sldId id="346" r:id="rId34"/>
    <p:sldId id="335" r:id="rId35"/>
    <p:sldId id="336" r:id="rId36"/>
    <p:sldId id="338" r:id="rId37"/>
    <p:sldId id="365" r:id="rId38"/>
    <p:sldId id="366" r:id="rId39"/>
    <p:sldId id="367" r:id="rId40"/>
    <p:sldId id="368" r:id="rId41"/>
    <p:sldId id="369" r:id="rId42"/>
    <p:sldId id="381" r:id="rId43"/>
    <p:sldId id="374" r:id="rId44"/>
    <p:sldId id="408" r:id="rId45"/>
    <p:sldId id="343" r:id="rId46"/>
    <p:sldId id="409" r:id="rId47"/>
    <p:sldId id="410" r:id="rId48"/>
    <p:sldId id="411" r:id="rId49"/>
    <p:sldId id="339" r:id="rId50"/>
    <p:sldId id="337" r:id="rId51"/>
    <p:sldId id="355" r:id="rId52"/>
    <p:sldId id="340" r:id="rId53"/>
    <p:sldId id="383" r:id="rId54"/>
    <p:sldId id="341" r:id="rId55"/>
    <p:sldId id="377" r:id="rId56"/>
    <p:sldId id="399" r:id="rId57"/>
    <p:sldId id="400" r:id="rId58"/>
    <p:sldId id="401" r:id="rId59"/>
    <p:sldId id="402" r:id="rId60"/>
    <p:sldId id="403" r:id="rId61"/>
    <p:sldId id="404" r:id="rId62"/>
    <p:sldId id="405" r:id="rId63"/>
    <p:sldId id="406" r:id="rId64"/>
    <p:sldId id="412" r:id="rId65"/>
    <p:sldId id="413" r:id="rId66"/>
    <p:sldId id="414" r:id="rId67"/>
    <p:sldId id="415" r:id="rId68"/>
    <p:sldId id="416" r:id="rId69"/>
    <p:sldId id="418" r:id="rId70"/>
    <p:sldId id="419" r:id="rId71"/>
    <p:sldId id="420" r:id="rId72"/>
    <p:sldId id="421" r:id="rId73"/>
    <p:sldId id="422" r:id="rId7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00BC"/>
    <a:srgbClr val="1600BC"/>
    <a:srgbClr val="2609FF"/>
    <a:srgbClr val="0C01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55" d="100"/>
          <a:sy n="55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30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4A0-414B-43D6-AB24-EF734C8B1FC3}" type="datetimeFigureOut">
              <a:rPr lang="he-IL" smtClean="0"/>
              <a:pPr/>
              <a:t>ה'/אייר/תשע"א</a:t>
            </a:fld>
            <a:endParaRPr lang="he-IL"/>
          </a:p>
        </p:txBody>
      </p:sp>
      <p:sp>
        <p:nvSpPr>
          <p:cNvPr id="19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7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0FB-6031-4278-ACF8-D5C8EB7CCA5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4A0-414B-43D6-AB24-EF734C8B1FC3}" type="datetimeFigureOut">
              <a:rPr lang="he-IL" smtClean="0"/>
              <a:pPr/>
              <a:t>ה'/אייר/תשע"א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0FB-6031-4278-ACF8-D5C8EB7CCA5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4A0-414B-43D6-AB24-EF734C8B1FC3}" type="datetimeFigureOut">
              <a:rPr lang="he-IL" smtClean="0"/>
              <a:pPr/>
              <a:t>ה'/אייר/תשע"א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0FB-6031-4278-ACF8-D5C8EB7CCA5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כותרת, טקסט ו- 2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1E3B9-D08D-489C-994F-90AA53C89A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כותרת, טקסט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9859B-0CEF-4C8A-9605-B5B2FC7DDDE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43932" cy="357190"/>
          </a:xfrm>
          <a:gradFill flip="none" rotWithShape="1">
            <a:gsLst>
              <a:gs pos="0">
                <a:srgbClr val="1B00BC"/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0" scaled="0"/>
            <a:tileRect/>
          </a:gradFill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rtl="0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kumimoji="0" lang="he-IL" dirty="0" smtClean="0"/>
              <a:t>לחץ כדי לערוך סגנון כותרת של תבנית בסיס</a:t>
            </a:r>
            <a:endParaRPr kumimoji="0"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8680" y="928670"/>
            <a:ext cx="7872410" cy="5786478"/>
          </a:xfrm>
        </p:spPr>
        <p:txBody>
          <a:bodyPr/>
          <a:lstStyle>
            <a:lvl1pPr algn="l" rtl="0">
              <a:buFontTx/>
              <a:buBlip>
                <a:blip r:embed="rId2"/>
              </a:buBlip>
              <a:defRPr>
                <a:latin typeface="+mn-lt"/>
              </a:defRPr>
            </a:lvl1pPr>
            <a:lvl2pPr algn="l" rtl="0">
              <a:buFontTx/>
              <a:buBlip>
                <a:blip r:embed="rId2"/>
              </a:buBlip>
              <a:defRPr/>
            </a:lvl2pPr>
            <a:lvl3pPr algn="l" rtl="0">
              <a:buFontTx/>
              <a:buBlip>
                <a:blip r:embed="rId2"/>
              </a:buBlip>
              <a:defRPr/>
            </a:lvl3pPr>
            <a:lvl4pPr algn="l" rtl="0">
              <a:buFontTx/>
              <a:buBlip>
                <a:blip r:embed="rId2"/>
              </a:buBlip>
              <a:defRPr/>
            </a:lvl4pPr>
            <a:lvl5pPr algn="l" rtl="0">
              <a:buFontTx/>
              <a:buBlip>
                <a:blip r:embed="rId2"/>
              </a:buBlip>
              <a:defRPr/>
            </a:lvl5pPr>
          </a:lstStyle>
          <a:p>
            <a:pPr lvl="0" eaLnBrk="1" latinLnBrk="0" hangingPunct="1"/>
            <a:r>
              <a:rPr lang="he-IL" dirty="0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dirty="0" smtClean="0"/>
              <a:t>רמה שנייה</a:t>
            </a:r>
          </a:p>
          <a:p>
            <a:pPr lvl="2" eaLnBrk="1" latinLnBrk="0" hangingPunct="1"/>
            <a:r>
              <a:rPr lang="he-IL" dirty="0" smtClean="0"/>
              <a:t>רמה שלישית</a:t>
            </a:r>
          </a:p>
          <a:p>
            <a:pPr lvl="3" eaLnBrk="1" latinLnBrk="0" hangingPunct="1"/>
            <a:r>
              <a:rPr lang="he-IL" dirty="0" smtClean="0"/>
              <a:t>רמה רביעית</a:t>
            </a:r>
          </a:p>
          <a:p>
            <a:pPr lvl="4" eaLnBrk="1" latinLnBrk="0" hangingPunct="1"/>
            <a:r>
              <a:rPr lang="he-IL" dirty="0" smtClean="0"/>
              <a:t>רמה חמישית</a:t>
            </a:r>
            <a:endParaRPr kumimoji="0" lang="en-US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4A0-414B-43D6-AB24-EF734C8B1FC3}" type="datetimeFigureOut">
              <a:rPr lang="he-IL" smtClean="0"/>
              <a:pPr/>
              <a:t>ה'/אייר/תשע"א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0FB-6031-4278-ACF8-D5C8EB7CCA5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4A0-414B-43D6-AB24-EF734C8B1FC3}" type="datetimeFigureOut">
              <a:rPr lang="he-IL" smtClean="0"/>
              <a:pPr/>
              <a:t>ה'/אייר/תשע"א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0FB-6031-4278-ACF8-D5C8EB7CCA5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4A0-414B-43D6-AB24-EF734C8B1FC3}" type="datetimeFigureOut">
              <a:rPr lang="he-IL" smtClean="0"/>
              <a:pPr/>
              <a:t>ה'/אייר/תשע"א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0FB-6031-4278-ACF8-D5C8EB7CCA5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4A0-414B-43D6-AB24-EF734C8B1FC3}" type="datetimeFigureOut">
              <a:rPr lang="he-IL" smtClean="0"/>
              <a:pPr/>
              <a:t>ה'/אייר/תשע"א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0FB-6031-4278-ACF8-D5C8EB7CCA5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4A0-414B-43D6-AB24-EF734C8B1FC3}" type="datetimeFigureOut">
              <a:rPr lang="he-IL" smtClean="0"/>
              <a:pPr/>
              <a:t>ה'/אייר/תשע"א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0FB-6031-4278-ACF8-D5C8EB7CCA5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4A0-414B-43D6-AB24-EF734C8B1FC3}" type="datetimeFigureOut">
              <a:rPr lang="he-IL" smtClean="0"/>
              <a:pPr/>
              <a:t>ה'/אייר/תשע"א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3" y="361950"/>
            <a:ext cx="8181975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0FB-6031-4278-ACF8-D5C8EB7CCA5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4A0-414B-43D6-AB24-EF734C8B1FC3}" type="datetimeFigureOut">
              <a:rPr lang="he-IL" smtClean="0"/>
              <a:pPr/>
              <a:t>ה'/אייר/תשע"א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50FB-6031-4278-ACF8-D5C8EB7CCA5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עם פינה יחידה חתוכה ומעוגלת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שולש ישר-זווית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B4A0-414B-43D6-AB24-EF734C8B1FC3}" type="datetimeFigureOut">
              <a:rPr lang="he-IL" smtClean="0"/>
              <a:pPr/>
              <a:t>ה'/אייר/תשע"א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0B50FB-6031-4278-ACF8-D5C8EB7CCA59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10" name="צורה חופשית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צורה חופשית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צורה חופשית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מציין מיקום של כותרת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0" name="מציין מיקום טקסט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60B4A0-414B-43D6-AB24-EF734C8B1FC3}" type="datetimeFigureOut">
              <a:rPr lang="he-IL" smtClean="0"/>
              <a:pPr/>
              <a:t>ה'/אייר/תשע"א</a:t>
            </a:fld>
            <a:endParaRPr lang="he-IL"/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0B50FB-6031-4278-ACF8-D5C8EB7CCA59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2" name="קבוצה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צורה חופשית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צורה חופשית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33400" y="1457324"/>
            <a:ext cx="8610600" cy="1828800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dirty="0" smtClean="0"/>
              <a:t>On Holographic   nuclear attraction and nuclear matter  </a:t>
            </a:r>
            <a:br>
              <a:rPr lang="en-US" dirty="0" smtClean="0"/>
            </a:br>
            <a:endParaRPr lang="he-IL" sz="44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428596" y="4365104"/>
            <a:ext cx="7854696" cy="2173818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 smtClean="0">
                <a:cs typeface="+mj-cs"/>
              </a:rPr>
              <a:t>GGI May  2011</a:t>
            </a:r>
          </a:p>
          <a:p>
            <a:pPr algn="l" rtl="0"/>
            <a:endParaRPr lang="en-US" sz="2000" dirty="0" smtClean="0">
              <a:cs typeface="+mj-cs"/>
            </a:endParaRPr>
          </a:p>
          <a:p>
            <a:pPr algn="l" rtl="0"/>
            <a:r>
              <a:rPr lang="en-US" sz="2000" dirty="0" smtClean="0">
                <a:cs typeface="+mj-cs"/>
              </a:rPr>
              <a:t> </a:t>
            </a:r>
            <a:r>
              <a:rPr lang="en-US" sz="2800" dirty="0" smtClean="0">
                <a:cs typeface="+mj-cs"/>
              </a:rPr>
              <a:t>V. </a:t>
            </a:r>
            <a:r>
              <a:rPr lang="en-US" sz="2800" dirty="0" err="1" smtClean="0">
                <a:cs typeface="+mj-cs"/>
              </a:rPr>
              <a:t>Kaplunovsky</a:t>
            </a:r>
            <a:r>
              <a:rPr lang="en-US" sz="2800" dirty="0" smtClean="0">
                <a:cs typeface="+mj-cs"/>
              </a:rPr>
              <a:t> </a:t>
            </a:r>
          </a:p>
          <a:p>
            <a:pPr algn="l" rtl="0"/>
            <a:r>
              <a:rPr lang="en-US" sz="2800" dirty="0" smtClean="0">
                <a:cs typeface="+mj-cs"/>
              </a:rPr>
              <a:t>A. </a:t>
            </a:r>
            <a:r>
              <a:rPr lang="en-US" sz="2800" dirty="0" err="1" smtClean="0">
                <a:cs typeface="+mj-cs"/>
              </a:rPr>
              <a:t>Dymarsky</a:t>
            </a:r>
            <a:r>
              <a:rPr lang="en-US" sz="2800" dirty="0" smtClean="0">
                <a:cs typeface="+mj-cs"/>
              </a:rPr>
              <a:t>,  D. </a:t>
            </a:r>
            <a:r>
              <a:rPr lang="en-US" sz="2800" dirty="0" err="1" smtClean="0">
                <a:cs typeface="+mj-cs"/>
              </a:rPr>
              <a:t>Melnikov</a:t>
            </a:r>
            <a:r>
              <a:rPr lang="en-US" sz="2800" dirty="0" smtClean="0">
                <a:cs typeface="+mj-cs"/>
              </a:rPr>
              <a:t>  and S. Seki,  </a:t>
            </a:r>
          </a:p>
          <a:p>
            <a:pPr algn="l" rtl="0"/>
            <a:endParaRPr lang="en-US" sz="2000" dirty="0" smtClean="0">
              <a:cs typeface="+mj-cs"/>
            </a:endParaRPr>
          </a:p>
          <a:p>
            <a:pPr algn="l" rtl="0"/>
            <a:endParaRPr lang="he-IL" sz="20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 Baryons in </a:t>
            </a:r>
            <a:r>
              <a:rPr lang="en-US" sz="4400" dirty="0" err="1" smtClean="0"/>
              <a:t>hologrphy</a:t>
            </a:r>
            <a:r>
              <a:rPr lang="en-US" sz="4400" dirty="0" smtClean="0"/>
              <a:t> </a:t>
            </a:r>
            <a:endParaRPr lang="he-IL" sz="44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8680" y="928670"/>
            <a:ext cx="8015286" cy="578647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How to identify a </a:t>
            </a:r>
            <a:r>
              <a:rPr lang="en-US" sz="2400" dirty="0" smtClean="0">
                <a:solidFill>
                  <a:srgbClr val="FF0000"/>
                </a:solidFill>
              </a:rPr>
              <a:t>baryon in holography ?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Since a </a:t>
            </a:r>
            <a:r>
              <a:rPr lang="en-US" sz="2400" dirty="0" smtClean="0">
                <a:solidFill>
                  <a:srgbClr val="FF0000"/>
                </a:solidFill>
              </a:rPr>
              <a:t>quark</a:t>
            </a:r>
            <a:r>
              <a:rPr lang="en-US" sz="2400" dirty="0" smtClean="0"/>
              <a:t> corresponds to a </a:t>
            </a:r>
            <a:r>
              <a:rPr lang="en-US" sz="2400" dirty="0" smtClean="0">
                <a:solidFill>
                  <a:srgbClr val="FF0000"/>
                </a:solidFill>
              </a:rPr>
              <a:t>string</a:t>
            </a:r>
            <a:r>
              <a:rPr lang="en-US" sz="2400" dirty="0" smtClean="0"/>
              <a:t>,  the baryon  has to be  a structure with  </a:t>
            </a:r>
            <a:r>
              <a:rPr lang="en-US" sz="2400" dirty="0" err="1" smtClean="0">
                <a:solidFill>
                  <a:srgbClr val="FF0000"/>
                </a:solidFill>
              </a:rPr>
              <a:t>N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 strings </a:t>
            </a:r>
            <a:r>
              <a:rPr lang="en-US" sz="2400" dirty="0" smtClean="0"/>
              <a:t>connected to it.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6600"/>
                </a:solidFill>
              </a:rPr>
              <a:t>Witten</a:t>
            </a:r>
            <a:r>
              <a:rPr lang="en-US" sz="2400" dirty="0" smtClean="0"/>
              <a:t> proposed a </a:t>
            </a:r>
            <a:r>
              <a:rPr lang="en-US" sz="2400" dirty="0" smtClean="0">
                <a:solidFill>
                  <a:srgbClr val="FF0000"/>
                </a:solidFill>
              </a:rPr>
              <a:t>baryonic vertex</a:t>
            </a:r>
            <a:r>
              <a:rPr lang="en-US" sz="2400" dirty="0" smtClean="0"/>
              <a:t> in AdS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xS</a:t>
            </a:r>
            <a:r>
              <a:rPr lang="en-US" sz="2400" baseline="30000" dirty="0" smtClean="0"/>
              <a:t>5</a:t>
            </a:r>
            <a:r>
              <a:rPr lang="en-US" sz="2400" dirty="0" smtClean="0"/>
              <a:t> in the form of a wrapped D5 </a:t>
            </a:r>
            <a:r>
              <a:rPr lang="en-US" sz="2400" dirty="0" err="1" smtClean="0"/>
              <a:t>brane</a:t>
            </a:r>
            <a:r>
              <a:rPr lang="en-US" sz="2400" dirty="0" smtClean="0"/>
              <a:t> over the S</a:t>
            </a:r>
            <a:r>
              <a:rPr lang="en-US" sz="2400" baseline="30000" dirty="0" smtClean="0"/>
              <a:t>5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On the world volume of the wrapped D5 </a:t>
            </a:r>
            <a:r>
              <a:rPr lang="en-US" sz="2400" dirty="0" err="1" smtClean="0"/>
              <a:t>brane</a:t>
            </a:r>
            <a:r>
              <a:rPr lang="en-US" sz="2400" dirty="0" smtClean="0"/>
              <a:t> there is a CS term  of the form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                              </a:t>
            </a:r>
            <a:r>
              <a:rPr lang="en-US" sz="2400" dirty="0" err="1" smtClean="0"/>
              <a:t>Scs</a:t>
            </a:r>
            <a:r>
              <a:rPr lang="en-US" sz="2400" dirty="0" smtClean="0"/>
              <a:t>=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5157192"/>
            <a:ext cx="21050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Baryonic vertex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flux  of the five form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 implies that there is a </a:t>
            </a:r>
            <a:r>
              <a:rPr lang="en-US" dirty="0" smtClean="0">
                <a:solidFill>
                  <a:srgbClr val="FF0000"/>
                </a:solidFill>
              </a:rPr>
              <a:t>charge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dirty="0" smtClean="0"/>
              <a:t>  for the </a:t>
            </a:r>
            <a:r>
              <a:rPr lang="en-US" dirty="0" err="1" smtClean="0"/>
              <a:t>abelian</a:t>
            </a:r>
            <a:r>
              <a:rPr lang="en-US" dirty="0" smtClean="0"/>
              <a:t> gauge field. Since in a </a:t>
            </a:r>
            <a:r>
              <a:rPr lang="en-US" dirty="0" smtClean="0">
                <a:solidFill>
                  <a:srgbClr val="FF0000"/>
                </a:solidFill>
              </a:rPr>
              <a:t>compact space </a:t>
            </a:r>
            <a:r>
              <a:rPr lang="en-US" dirty="0" smtClean="0"/>
              <a:t>one cannot have non-balanced charges there  must be N</a:t>
            </a:r>
            <a:r>
              <a:rPr lang="en-US" baseline="-25000" dirty="0" smtClean="0"/>
              <a:t> c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strings</a:t>
            </a:r>
            <a:r>
              <a:rPr lang="en-US" dirty="0" smtClean="0"/>
              <a:t> attached to it. </a:t>
            </a:r>
            <a:endParaRPr lang="he-IL" baseline="-25000" dirty="0" smtClean="0"/>
          </a:p>
          <a:p>
            <a:endParaRPr lang="he-I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643050"/>
            <a:ext cx="20177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baryon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External baryon </a:t>
            </a:r>
            <a:r>
              <a:rPr lang="en-US" dirty="0" smtClean="0"/>
              <a:t>– </a:t>
            </a:r>
            <a:r>
              <a:rPr lang="en-US" dirty="0" err="1" smtClean="0"/>
              <a:t>Nc</a:t>
            </a:r>
            <a:r>
              <a:rPr lang="en-US" dirty="0" smtClean="0"/>
              <a:t> strings connecting the baryonic vertex and the boundary </a:t>
            </a:r>
          </a:p>
          <a:p>
            <a:pPr>
              <a:buNone/>
            </a:pPr>
            <a:r>
              <a:rPr lang="en-US" dirty="0" smtClean="0"/>
              <a:t>      boundary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Wrapped</a:t>
            </a:r>
          </a:p>
          <a:p>
            <a:pPr>
              <a:buNone/>
            </a:pPr>
            <a:r>
              <a:rPr lang="en-US" dirty="0" smtClean="0"/>
              <a:t>D4 </a:t>
            </a:r>
            <a:r>
              <a:rPr lang="en-US" dirty="0" err="1" smtClean="0"/>
              <a:t>brane</a:t>
            </a:r>
            <a:endParaRPr lang="en-US" dirty="0" smtClean="0"/>
          </a:p>
          <a:p>
            <a:pPr>
              <a:buNone/>
            </a:pPr>
            <a:endParaRPr lang="he-I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785926"/>
            <a:ext cx="4448175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מחבר חץ ישר 4"/>
          <p:cNvCxnSpPr/>
          <p:nvPr/>
        </p:nvCxnSpPr>
        <p:spPr>
          <a:xfrm>
            <a:off x="2143108" y="4929198"/>
            <a:ext cx="235745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Dynamical baryon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Dynamical baryon </a:t>
            </a:r>
            <a:r>
              <a:rPr lang="en-US" dirty="0" smtClean="0"/>
              <a:t>– </a:t>
            </a:r>
            <a:r>
              <a:rPr lang="en-US" dirty="0" err="1" smtClean="0"/>
              <a:t>Nc</a:t>
            </a:r>
            <a:r>
              <a:rPr lang="en-US" dirty="0" smtClean="0"/>
              <a:t> strings connecting the baryonic vertex and flavor </a:t>
            </a:r>
            <a:r>
              <a:rPr lang="en-US" dirty="0" err="1" smtClean="0"/>
              <a:t>branes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boundary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Flavor </a:t>
            </a:r>
            <a:r>
              <a:rPr lang="en-US" dirty="0" err="1" smtClean="0"/>
              <a:t>brane</a:t>
            </a:r>
            <a:r>
              <a:rPr lang="en-US" dirty="0" smtClean="0"/>
              <a:t>                                                             </a:t>
            </a:r>
            <a:r>
              <a:rPr lang="en-US" sz="1200" dirty="0" err="1" smtClean="0"/>
              <a:t>dynami</a:t>
            </a:r>
            <a:r>
              <a:rPr lang="en-US" sz="1200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Wrapped D4 </a:t>
            </a:r>
          </a:p>
          <a:p>
            <a:pPr>
              <a:buNone/>
            </a:pPr>
            <a:r>
              <a:rPr lang="en-US" dirty="0" err="1" smtClean="0"/>
              <a:t>brane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he-IL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714488"/>
            <a:ext cx="441960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מחבר חץ ישר 6"/>
          <p:cNvCxnSpPr/>
          <p:nvPr/>
        </p:nvCxnSpPr>
        <p:spPr>
          <a:xfrm>
            <a:off x="2643174" y="4572008"/>
            <a:ext cx="114300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/>
          <p:cNvCxnSpPr/>
          <p:nvPr/>
        </p:nvCxnSpPr>
        <p:spPr>
          <a:xfrm>
            <a:off x="2714612" y="1928802"/>
            <a:ext cx="92869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>
            <a:off x="2643174" y="5929330"/>
            <a:ext cx="235745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experimental trace of the baryonic vertex?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set </a:t>
            </a:r>
            <a:r>
              <a:rPr lang="en-US" dirty="0" smtClean="0">
                <a:solidFill>
                  <a:srgbClr val="FF0000"/>
                </a:solidFill>
              </a:rPr>
              <a:t>aside holography </a:t>
            </a:r>
            <a:r>
              <a:rPr lang="en-US" dirty="0" smtClean="0"/>
              <a:t>and large </a:t>
            </a:r>
            <a:r>
              <a:rPr lang="en-US" dirty="0" err="1" smtClean="0"/>
              <a:t>Nc</a:t>
            </a:r>
            <a:r>
              <a:rPr lang="en-US" dirty="0" smtClean="0"/>
              <a:t> and discuss the possibility to find a trace of the baryonic vertex for </a:t>
            </a:r>
            <a:r>
              <a:rPr lang="en-US" dirty="0" err="1" smtClean="0"/>
              <a:t>Nc</a:t>
            </a:r>
            <a:r>
              <a:rPr lang="en-US" dirty="0" smtClean="0"/>
              <a:t>=3.</a:t>
            </a:r>
          </a:p>
          <a:p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 err="1" smtClean="0"/>
              <a:t>Nc</a:t>
            </a:r>
            <a:r>
              <a:rPr lang="en-US" dirty="0" smtClean="0"/>
              <a:t>=3 the stringy baryon may take the form of a baryonic vertex at the center of a </a:t>
            </a:r>
            <a:r>
              <a:rPr lang="en-US" dirty="0" smtClean="0">
                <a:solidFill>
                  <a:srgbClr val="FF0000"/>
                </a:solidFill>
              </a:rPr>
              <a:t>Y shape </a:t>
            </a:r>
            <a:r>
              <a:rPr lang="en-US" dirty="0" smtClean="0"/>
              <a:t>string junction.</a:t>
            </a: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143932" cy="357190"/>
          </a:xfrm>
        </p:spPr>
        <p:txBody>
          <a:bodyPr/>
          <a:lstStyle/>
          <a:p>
            <a:r>
              <a:rPr lang="en-US" dirty="0" smtClean="0"/>
              <a:t>Possible experimental trace of the baryonic vertex?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8680" y="928670"/>
            <a:ext cx="8515320" cy="5786478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Baryons</a:t>
            </a:r>
            <a:r>
              <a:rPr lang="en-US" dirty="0" smtClean="0"/>
              <a:t> like the mesons furnish </a:t>
            </a:r>
            <a:r>
              <a:rPr lang="en-US" dirty="0" err="1" smtClean="0">
                <a:solidFill>
                  <a:srgbClr val="FF0000"/>
                </a:solidFill>
              </a:rPr>
              <a:t>Regge</a:t>
            </a:r>
            <a:r>
              <a:rPr lang="en-US" dirty="0" smtClean="0">
                <a:solidFill>
                  <a:srgbClr val="FF0000"/>
                </a:solidFill>
              </a:rPr>
              <a:t> trajectories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428736"/>
            <a:ext cx="5280479" cy="402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מלבן 4"/>
          <p:cNvSpPr/>
          <p:nvPr/>
        </p:nvSpPr>
        <p:spPr>
          <a:xfrm>
            <a:off x="571472" y="5473005"/>
            <a:ext cx="8001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/>
              <a:t>For </a:t>
            </a:r>
            <a:r>
              <a:rPr lang="en-US" sz="2800" dirty="0" err="1" smtClean="0"/>
              <a:t>N</a:t>
            </a:r>
            <a:r>
              <a:rPr lang="en-US" sz="2800" baseline="-25000" dirty="0" err="1" smtClean="0"/>
              <a:t>c</a:t>
            </a:r>
            <a:r>
              <a:rPr lang="en-US" sz="2800" dirty="0" smtClean="0"/>
              <a:t>=3  a stringy baryon may be similar to the </a:t>
            </a:r>
            <a:r>
              <a:rPr lang="en-US" sz="2800" dirty="0" smtClean="0">
                <a:solidFill>
                  <a:srgbClr val="FF0000"/>
                </a:solidFill>
              </a:rPr>
              <a:t>Y shape </a:t>
            </a:r>
            <a:r>
              <a:rPr lang="en-US" sz="2800" dirty="0" smtClean="0"/>
              <a:t>“old” stringy picture. The difference is </a:t>
            </a:r>
            <a:r>
              <a:rPr lang="en-US" sz="2800" dirty="0" smtClean="0">
                <a:solidFill>
                  <a:srgbClr val="FF0000"/>
                </a:solidFill>
              </a:rPr>
              <a:t>massive baryonic vertex.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Baryonic vertex in experimental data?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8680" y="928670"/>
            <a:ext cx="8191792" cy="5786478"/>
          </a:xfrm>
        </p:spPr>
        <p:txBody>
          <a:bodyPr>
            <a:normAutofit/>
          </a:bodyPr>
          <a:lstStyle/>
          <a:p>
            <a:r>
              <a:rPr lang="en-US" dirty="0" smtClean="0"/>
              <a:t>The effect of the </a:t>
            </a:r>
            <a:r>
              <a:rPr lang="en-US" dirty="0" smtClean="0">
                <a:solidFill>
                  <a:srgbClr val="FF0000"/>
                </a:solidFill>
              </a:rPr>
              <a:t>baryonic vertex</a:t>
            </a:r>
            <a:r>
              <a:rPr lang="en-US" dirty="0" smtClean="0"/>
              <a:t> in a Y shape baryon  on the </a:t>
            </a:r>
            <a:r>
              <a:rPr lang="en-US" dirty="0" err="1" smtClean="0">
                <a:solidFill>
                  <a:srgbClr val="FF0000"/>
                </a:solidFill>
              </a:rPr>
              <a:t>Regge</a:t>
            </a:r>
            <a:r>
              <a:rPr lang="en-US" dirty="0" smtClean="0">
                <a:solidFill>
                  <a:srgbClr val="FF0000"/>
                </a:solidFill>
              </a:rPr>
              <a:t> trajectory </a:t>
            </a:r>
            <a:r>
              <a:rPr lang="en-US" dirty="0" smtClean="0"/>
              <a:t>is very simple. It affects the </a:t>
            </a:r>
            <a:r>
              <a:rPr lang="en-US" dirty="0" smtClean="0">
                <a:solidFill>
                  <a:srgbClr val="FF0000"/>
                </a:solidFill>
              </a:rPr>
              <a:t>Mass</a:t>
            </a:r>
            <a:r>
              <a:rPr lang="en-US" dirty="0" smtClean="0"/>
              <a:t> but since if it is in the center of the baryon it does not affect the </a:t>
            </a:r>
            <a:r>
              <a:rPr lang="en-US" dirty="0" smtClean="0">
                <a:solidFill>
                  <a:srgbClr val="FF0000"/>
                </a:solidFill>
              </a:rPr>
              <a:t>angular momentum </a:t>
            </a:r>
          </a:p>
          <a:p>
            <a:endParaRPr lang="en-US" dirty="0" smtClean="0"/>
          </a:p>
          <a:p>
            <a:r>
              <a:rPr lang="en-US" dirty="0" smtClean="0"/>
              <a:t>We thus get  instead of  the naïve </a:t>
            </a:r>
            <a:r>
              <a:rPr lang="en-US" dirty="0" err="1" smtClean="0"/>
              <a:t>Regge</a:t>
            </a:r>
            <a:r>
              <a:rPr lang="en-US" dirty="0" smtClean="0"/>
              <a:t> trajectories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            J= </a:t>
            </a:r>
            <a:r>
              <a:rPr lang="en-US" sz="2800" dirty="0" err="1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800" dirty="0" err="1" smtClean="0">
                <a:solidFill>
                  <a:srgbClr val="FF0000"/>
                </a:solidFill>
              </a:rPr>
              <a:t>’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mes</a:t>
            </a:r>
            <a:r>
              <a:rPr lang="en-US" sz="2800" dirty="0" smtClean="0">
                <a:solidFill>
                  <a:srgbClr val="FF0000"/>
                </a:solidFill>
              </a:rPr>
              <a:t> M</a:t>
            </a:r>
            <a:r>
              <a:rPr lang="en-US" sz="2800" baseline="30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 + 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  <a:latin typeface="Symbol" pitchFamily="18" charset="2"/>
              </a:rPr>
              <a:t>0</a:t>
            </a:r>
            <a:r>
              <a:rPr lang="en-US" sz="2800" dirty="0" smtClean="0">
                <a:solidFill>
                  <a:srgbClr val="FF0000"/>
                </a:solidFill>
              </a:rPr>
              <a:t>   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      J= </a:t>
            </a:r>
            <a:r>
              <a:rPr lang="en-US" sz="2800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a</a:t>
            </a:r>
            <a:r>
              <a:rPr lang="en-US" sz="2800" dirty="0" err="1" smtClean="0">
                <a:solidFill>
                  <a:srgbClr val="FF0000"/>
                </a:solidFill>
                <a:sym typeface="Wingdings" pitchFamily="2" charset="2"/>
              </a:rPr>
              <a:t>’</a:t>
            </a:r>
            <a:r>
              <a:rPr lang="en-US" sz="2800" baseline="-25000" dirty="0" err="1" smtClean="0">
                <a:solidFill>
                  <a:srgbClr val="FF0000"/>
                </a:solidFill>
                <a:sym typeface="Wingdings" pitchFamily="2" charset="2"/>
              </a:rPr>
              <a:t>bar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(M-</a:t>
            </a:r>
            <a:r>
              <a:rPr lang="en-US" sz="2800" dirty="0" err="1" smtClean="0">
                <a:solidFill>
                  <a:srgbClr val="FF0000"/>
                </a:solidFill>
                <a:sym typeface="Wingdings" pitchFamily="2" charset="2"/>
              </a:rPr>
              <a:t>m</a:t>
            </a:r>
            <a:r>
              <a:rPr lang="en-US" sz="1600" dirty="0" err="1" smtClean="0">
                <a:solidFill>
                  <a:srgbClr val="FF0000"/>
                </a:solidFill>
                <a:sym typeface="Wingdings" pitchFamily="2" charset="2"/>
              </a:rPr>
              <a:t>bv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  <a:r>
              <a:rPr lang="en-US" sz="2800" baseline="30000" dirty="0" smtClean="0">
                <a:solidFill>
                  <a:srgbClr val="FF0000"/>
                </a:solidFill>
                <a:sym typeface="Wingdings" pitchFamily="2" charset="2"/>
              </a:rPr>
              <a:t>2 +</a:t>
            </a:r>
            <a:r>
              <a:rPr lang="en-US" sz="28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800" baseline="-25000" dirty="0" smtClean="0">
                <a:solidFill>
                  <a:srgbClr val="FF0000"/>
                </a:solidFill>
                <a:latin typeface="Symbol" pitchFamily="18" charset="2"/>
              </a:rPr>
              <a:t>0</a:t>
            </a:r>
            <a:endParaRPr lang="en-US" sz="2800" baseline="-25000" dirty="0" smtClean="0">
              <a:solidFill>
                <a:srgbClr val="FF0000"/>
              </a:solidFill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and similarly for the improved trajectories with massive endpoints</a:t>
            </a:r>
          </a:p>
          <a:p>
            <a:r>
              <a:rPr lang="en-US" dirty="0" smtClean="0"/>
              <a:t>Comparison with data shows that the </a:t>
            </a:r>
            <a:r>
              <a:rPr lang="en-US" dirty="0" smtClean="0">
                <a:solidFill>
                  <a:srgbClr val="FF0000"/>
                </a:solidFill>
              </a:rPr>
              <a:t>best fit </a:t>
            </a:r>
            <a:r>
              <a:rPr lang="en-US" dirty="0" smtClean="0"/>
              <a:t>is for </a:t>
            </a:r>
          </a:p>
          <a:p>
            <a:pPr>
              <a:buNone/>
            </a:pPr>
            <a:r>
              <a:rPr lang="en-US" dirty="0" smtClean="0"/>
              <a:t>                 </a:t>
            </a:r>
            <a:r>
              <a:rPr lang="en-US" dirty="0" err="1" smtClean="0">
                <a:solidFill>
                  <a:srgbClr val="FF0000"/>
                </a:solidFill>
              </a:rPr>
              <a:t>m</a:t>
            </a:r>
            <a:r>
              <a:rPr lang="en-US" baseline="-25000" dirty="0" err="1" smtClean="0">
                <a:solidFill>
                  <a:srgbClr val="FF0000"/>
                </a:solidFill>
              </a:rPr>
              <a:t>bv</a:t>
            </a:r>
            <a:r>
              <a:rPr lang="en-US" baseline="-25000" dirty="0" smtClean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=0</a:t>
            </a:r>
            <a:r>
              <a:rPr lang="en-US" dirty="0" smtClean="0"/>
              <a:t> and    </a:t>
            </a:r>
            <a:r>
              <a:rPr lang="en-US" sz="2800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a</a:t>
            </a:r>
            <a:r>
              <a:rPr lang="en-US" sz="2800" dirty="0" err="1" smtClean="0">
                <a:solidFill>
                  <a:srgbClr val="FF0000"/>
                </a:solidFill>
                <a:sym typeface="Wingdings" pitchFamily="2" charset="2"/>
              </a:rPr>
              <a:t>’</a:t>
            </a:r>
            <a:r>
              <a:rPr lang="en-US" sz="2800" baseline="-25000" dirty="0" err="1" smtClean="0">
                <a:solidFill>
                  <a:srgbClr val="FF0000"/>
                </a:solidFill>
                <a:sym typeface="Wingdings" pitchFamily="2" charset="2"/>
              </a:rPr>
              <a:t>bar</a:t>
            </a:r>
            <a:r>
              <a:rPr lang="en-US" sz="2800" baseline="-250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~</a:t>
            </a:r>
            <a:r>
              <a:rPr lang="en-US" sz="2800" dirty="0" smtClean="0">
                <a:solidFill>
                  <a:srgbClr val="FF0000"/>
                </a:solidFill>
              </a:rPr>
              <a:t>   </a:t>
            </a:r>
            <a:r>
              <a:rPr lang="en-US" sz="2800" dirty="0" err="1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800" dirty="0" err="1" smtClean="0">
                <a:solidFill>
                  <a:srgbClr val="FF0000"/>
                </a:solidFill>
              </a:rPr>
              <a:t>’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mes</a:t>
            </a:r>
            <a:endParaRPr lang="en-US" sz="2800" baseline="-25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Excited baryon as a single string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e-IL" dirty="0"/>
          </a:p>
        </p:txBody>
      </p:sp>
      <p:sp>
        <p:nvSpPr>
          <p:cNvPr id="4" name="מציין מיקום תוכן 4"/>
          <p:cNvSpPr txBox="1">
            <a:spLocks/>
          </p:cNvSpPr>
          <p:nvPr/>
        </p:nvSpPr>
        <p:spPr>
          <a:xfrm>
            <a:off x="357158" y="1428736"/>
            <a:ext cx="8229600" cy="452596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Thus we are led to a picture where </a:t>
            </a:r>
            <a:r>
              <a:rPr lang="en-US" sz="2800" dirty="0" smtClean="0"/>
              <a:t>an excited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baryon is a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string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a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quark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one end and 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-quark (+ a baryonic vertex)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the other end.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in accordance with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stability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 which shows that a small </a:t>
            </a:r>
            <a:r>
              <a:rPr lang="en-US" sz="2800" dirty="0" smtClean="0">
                <a:solidFill>
                  <a:srgbClr val="FF0000"/>
                </a:solidFill>
              </a:rPr>
              <a:t>perturbation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in one arm  of the Y shape will cause it to shrink so  that the final state is  a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string</a:t>
            </a:r>
            <a:endParaRPr kumimoji="0" lang="he-IL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מחבר חץ ישר 6"/>
          <p:cNvCxnSpPr>
            <a:cxnSpLocks noChangeShapeType="1"/>
          </p:cNvCxnSpPr>
          <p:nvPr/>
        </p:nvCxnSpPr>
        <p:spPr bwMode="auto">
          <a:xfrm rot="16200000" flipH="1">
            <a:off x="4319558" y="3105136"/>
            <a:ext cx="1524000" cy="1219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" name="אליפסה 7"/>
          <p:cNvSpPr>
            <a:spLocks noChangeArrowheads="1"/>
          </p:cNvSpPr>
          <p:nvPr/>
        </p:nvSpPr>
        <p:spPr bwMode="auto">
          <a:xfrm>
            <a:off x="4395758" y="2876536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7" name="אליפסה 9"/>
          <p:cNvSpPr>
            <a:spLocks noChangeArrowheads="1"/>
          </p:cNvSpPr>
          <p:nvPr/>
        </p:nvSpPr>
        <p:spPr bwMode="auto">
          <a:xfrm>
            <a:off x="5614958" y="4400536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8" name="אליפסה 10"/>
          <p:cNvSpPr>
            <a:spLocks noChangeArrowheads="1"/>
          </p:cNvSpPr>
          <p:nvPr/>
        </p:nvSpPr>
        <p:spPr bwMode="auto">
          <a:xfrm>
            <a:off x="5767358" y="4324336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9" name="אליפסה 11"/>
          <p:cNvSpPr>
            <a:spLocks noChangeArrowheads="1"/>
          </p:cNvSpPr>
          <p:nvPr/>
        </p:nvSpPr>
        <p:spPr bwMode="auto">
          <a:xfrm>
            <a:off x="5614958" y="4248136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of an excited baryon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‘t </a:t>
            </a:r>
            <a:r>
              <a:rPr lang="en-US" sz="2400" dirty="0" err="1" smtClean="0"/>
              <a:t>Hooft</a:t>
            </a:r>
            <a:r>
              <a:rPr lang="en-US" sz="2400" dirty="0" smtClean="0"/>
              <a:t>    showed that the classical Y shape three string configuration is </a:t>
            </a:r>
            <a:r>
              <a:rPr lang="en-US" sz="2400" dirty="0" smtClean="0">
                <a:solidFill>
                  <a:srgbClr val="FF0101"/>
                </a:solidFill>
              </a:rPr>
              <a:t>unstable</a:t>
            </a:r>
            <a:r>
              <a:rPr lang="en-US" sz="2400" dirty="0" smtClean="0"/>
              <a:t>. An arm that is slightly shortened will eventually  shrink to zero size</a:t>
            </a:r>
            <a:r>
              <a:rPr lang="en-US" sz="2400" dirty="0" smtClean="0">
                <a:solidFill>
                  <a:srgbClr val="FF0101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292929"/>
                </a:solidFill>
              </a:rPr>
              <a:t>We have examined Y shape strings with </a:t>
            </a:r>
            <a:r>
              <a:rPr lang="en-US" sz="2400" dirty="0" smtClean="0">
                <a:solidFill>
                  <a:srgbClr val="FF0101"/>
                </a:solidFill>
              </a:rPr>
              <a:t>massive endpoints </a:t>
            </a:r>
            <a:r>
              <a:rPr lang="en-US" sz="2400" dirty="0" smtClean="0">
                <a:solidFill>
                  <a:srgbClr val="292929"/>
                </a:solidFill>
              </a:rPr>
              <a:t>and with a massive </a:t>
            </a:r>
            <a:r>
              <a:rPr lang="en-US" sz="2400" dirty="0" smtClean="0">
                <a:solidFill>
                  <a:srgbClr val="FF0101"/>
                </a:solidFill>
              </a:rPr>
              <a:t>baryonic vertex</a:t>
            </a:r>
            <a:r>
              <a:rPr lang="en-US" sz="2400" dirty="0" smtClean="0">
                <a:solidFill>
                  <a:srgbClr val="292929"/>
                </a:solidFill>
              </a:rPr>
              <a:t> in the middle.</a:t>
            </a:r>
          </a:p>
          <a:p>
            <a:r>
              <a:rPr lang="en-US" sz="2400" dirty="0" smtClean="0">
                <a:solidFill>
                  <a:srgbClr val="292929"/>
                </a:solidFill>
              </a:rPr>
              <a:t>The analysis included  </a:t>
            </a:r>
            <a:r>
              <a:rPr lang="en-US" sz="2400" dirty="0" smtClean="0">
                <a:solidFill>
                  <a:srgbClr val="FF0101"/>
                </a:solidFill>
              </a:rPr>
              <a:t>numerical simulations</a:t>
            </a:r>
            <a:r>
              <a:rPr lang="en-US" sz="2400" dirty="0" smtClean="0">
                <a:solidFill>
                  <a:srgbClr val="292929"/>
                </a:solidFill>
              </a:rPr>
              <a:t> of the motions of mesons and Y shape baryons under the influence of symmetric and asymmetric disturbances.</a:t>
            </a:r>
          </a:p>
          <a:p>
            <a:r>
              <a:rPr lang="en-US" sz="2400" dirty="0" smtClean="0">
                <a:solidFill>
                  <a:srgbClr val="292929"/>
                </a:solidFill>
              </a:rPr>
              <a:t>We indeed detected the </a:t>
            </a:r>
            <a:r>
              <a:rPr lang="en-US" sz="2400" dirty="0" smtClean="0">
                <a:solidFill>
                  <a:srgbClr val="FF0000"/>
                </a:solidFill>
              </a:rPr>
              <a:t>instability</a:t>
            </a:r>
          </a:p>
          <a:p>
            <a:r>
              <a:rPr lang="en-US" sz="2400" dirty="0" smtClean="0">
                <a:solidFill>
                  <a:srgbClr val="292929"/>
                </a:solidFill>
              </a:rPr>
              <a:t>We also performed a </a:t>
            </a:r>
            <a:r>
              <a:rPr lang="en-US" sz="2400" dirty="0" err="1" smtClean="0">
                <a:solidFill>
                  <a:srgbClr val="FF0101"/>
                </a:solidFill>
              </a:rPr>
              <a:t>perturbative</a:t>
            </a:r>
            <a:r>
              <a:rPr lang="en-US" sz="2400" dirty="0" smtClean="0">
                <a:solidFill>
                  <a:srgbClr val="FF0101"/>
                </a:solidFill>
              </a:rPr>
              <a:t> analysis   </a:t>
            </a:r>
            <a:r>
              <a:rPr lang="en-US" sz="2400" dirty="0" smtClean="0"/>
              <a:t>where the instability does not show up.</a:t>
            </a: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Baryonic instability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cxnSp>
        <p:nvCxnSpPr>
          <p:cNvPr id="4" name="מחבר ישר 4"/>
          <p:cNvCxnSpPr>
            <a:cxnSpLocks noChangeShapeType="1"/>
          </p:cNvCxnSpPr>
          <p:nvPr/>
        </p:nvCxnSpPr>
        <p:spPr bwMode="auto">
          <a:xfrm rot="16200000" flipH="1">
            <a:off x="1028700" y="1333500"/>
            <a:ext cx="762000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" name="מחבר ישר 6"/>
          <p:cNvCxnSpPr>
            <a:cxnSpLocks noChangeShapeType="1"/>
          </p:cNvCxnSpPr>
          <p:nvPr/>
        </p:nvCxnSpPr>
        <p:spPr bwMode="auto">
          <a:xfrm rot="5400000">
            <a:off x="1217613" y="2438400"/>
            <a:ext cx="9159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" name="מחבר ישר 10"/>
          <p:cNvCxnSpPr>
            <a:cxnSpLocks noChangeShapeType="1"/>
          </p:cNvCxnSpPr>
          <p:nvPr/>
        </p:nvCxnSpPr>
        <p:spPr bwMode="auto">
          <a:xfrm rot="5400000" flipH="1" flipV="1">
            <a:off x="1600200" y="1295400"/>
            <a:ext cx="7620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" name="אליפסה 11"/>
          <p:cNvSpPr>
            <a:spLocks noChangeArrowheads="1"/>
          </p:cNvSpPr>
          <p:nvPr/>
        </p:nvSpPr>
        <p:spPr bwMode="auto">
          <a:xfrm>
            <a:off x="1066800" y="11430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8" name="אליפסה 12"/>
          <p:cNvSpPr>
            <a:spLocks noChangeArrowheads="1"/>
          </p:cNvSpPr>
          <p:nvPr/>
        </p:nvSpPr>
        <p:spPr bwMode="auto">
          <a:xfrm>
            <a:off x="2286000" y="10668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9" name="אליפסה 13"/>
          <p:cNvSpPr>
            <a:spLocks noChangeArrowheads="1"/>
          </p:cNvSpPr>
          <p:nvPr/>
        </p:nvSpPr>
        <p:spPr bwMode="auto">
          <a:xfrm>
            <a:off x="1600200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0" name="אליפסה 14"/>
          <p:cNvSpPr>
            <a:spLocks noChangeArrowheads="1"/>
          </p:cNvSpPr>
          <p:nvPr/>
        </p:nvSpPr>
        <p:spPr bwMode="auto">
          <a:xfrm>
            <a:off x="1600200" y="18288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cxnSp>
        <p:nvCxnSpPr>
          <p:cNvPr id="11" name="מחבר ישר 16"/>
          <p:cNvCxnSpPr>
            <a:cxnSpLocks noChangeShapeType="1"/>
          </p:cNvCxnSpPr>
          <p:nvPr/>
        </p:nvCxnSpPr>
        <p:spPr bwMode="auto">
          <a:xfrm rot="5400000" flipH="1" flipV="1">
            <a:off x="3200400" y="1219200"/>
            <a:ext cx="7620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" name="מחבר ישר 17"/>
          <p:cNvCxnSpPr>
            <a:cxnSpLocks noChangeShapeType="1"/>
          </p:cNvCxnSpPr>
          <p:nvPr/>
        </p:nvCxnSpPr>
        <p:spPr bwMode="auto">
          <a:xfrm rot="5400000">
            <a:off x="2819400" y="2362200"/>
            <a:ext cx="915988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3" name="אליפסה 18"/>
          <p:cNvSpPr>
            <a:spLocks noChangeArrowheads="1"/>
          </p:cNvSpPr>
          <p:nvPr/>
        </p:nvSpPr>
        <p:spPr bwMode="auto">
          <a:xfrm>
            <a:off x="3810000" y="10668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4" name="אליפסה 19"/>
          <p:cNvSpPr>
            <a:spLocks noChangeArrowheads="1"/>
          </p:cNvSpPr>
          <p:nvPr/>
        </p:nvSpPr>
        <p:spPr bwMode="auto">
          <a:xfrm>
            <a:off x="32004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5" name="אליפסה 20"/>
          <p:cNvSpPr>
            <a:spLocks noChangeArrowheads="1"/>
          </p:cNvSpPr>
          <p:nvPr/>
        </p:nvSpPr>
        <p:spPr bwMode="auto">
          <a:xfrm>
            <a:off x="3200400" y="18288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cxnSp>
        <p:nvCxnSpPr>
          <p:cNvPr id="16" name="מחבר ישר 21"/>
          <p:cNvCxnSpPr>
            <a:cxnSpLocks noChangeShapeType="1"/>
          </p:cNvCxnSpPr>
          <p:nvPr/>
        </p:nvCxnSpPr>
        <p:spPr bwMode="auto">
          <a:xfrm rot="16200000" flipH="1">
            <a:off x="2743200" y="1447800"/>
            <a:ext cx="53340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" name="אליפסה 23"/>
          <p:cNvSpPr>
            <a:spLocks noChangeArrowheads="1"/>
          </p:cNvSpPr>
          <p:nvPr/>
        </p:nvSpPr>
        <p:spPr bwMode="auto">
          <a:xfrm>
            <a:off x="2667000" y="12192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8" name="חץ ימינה 24"/>
          <p:cNvSpPr>
            <a:spLocks noChangeArrowheads="1"/>
          </p:cNvSpPr>
          <p:nvPr/>
        </p:nvSpPr>
        <p:spPr bwMode="auto">
          <a:xfrm flipV="1">
            <a:off x="3733800" y="1828800"/>
            <a:ext cx="762000" cy="76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9292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9" name="חץ ימינה 25"/>
          <p:cNvSpPr>
            <a:spLocks noChangeArrowheads="1"/>
          </p:cNvSpPr>
          <p:nvPr/>
        </p:nvSpPr>
        <p:spPr bwMode="auto">
          <a:xfrm flipV="1">
            <a:off x="1981200" y="1828800"/>
            <a:ext cx="762000" cy="76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cxnSp>
        <p:nvCxnSpPr>
          <p:cNvPr id="20" name="מחבר ישר 26"/>
          <p:cNvCxnSpPr>
            <a:cxnSpLocks noChangeShapeType="1"/>
          </p:cNvCxnSpPr>
          <p:nvPr/>
        </p:nvCxnSpPr>
        <p:spPr bwMode="auto">
          <a:xfrm rot="5400000" flipH="1" flipV="1">
            <a:off x="4800600" y="1143000"/>
            <a:ext cx="7620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מחבר ישר 27"/>
          <p:cNvCxnSpPr>
            <a:cxnSpLocks noChangeShapeType="1"/>
          </p:cNvCxnSpPr>
          <p:nvPr/>
        </p:nvCxnSpPr>
        <p:spPr bwMode="auto">
          <a:xfrm rot="5400000">
            <a:off x="4419600" y="2286000"/>
            <a:ext cx="915988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2" name="אליפסה 28"/>
          <p:cNvSpPr>
            <a:spLocks noChangeArrowheads="1"/>
          </p:cNvSpPr>
          <p:nvPr/>
        </p:nvSpPr>
        <p:spPr bwMode="auto">
          <a:xfrm>
            <a:off x="4800600" y="17526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3" name="אליפסה 29"/>
          <p:cNvSpPr>
            <a:spLocks noChangeArrowheads="1"/>
          </p:cNvSpPr>
          <p:nvPr/>
        </p:nvSpPr>
        <p:spPr bwMode="auto">
          <a:xfrm>
            <a:off x="48006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4" name="אליפסה 30"/>
          <p:cNvSpPr>
            <a:spLocks noChangeArrowheads="1"/>
          </p:cNvSpPr>
          <p:nvPr/>
        </p:nvSpPr>
        <p:spPr bwMode="auto">
          <a:xfrm>
            <a:off x="5486400" y="9906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5" name="אליפסה 31"/>
          <p:cNvSpPr>
            <a:spLocks noChangeArrowheads="1"/>
          </p:cNvSpPr>
          <p:nvPr/>
        </p:nvSpPr>
        <p:spPr bwMode="auto">
          <a:xfrm>
            <a:off x="47244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6" name="חץ ימינה 33"/>
          <p:cNvSpPr>
            <a:spLocks noChangeArrowheads="1"/>
          </p:cNvSpPr>
          <p:nvPr/>
        </p:nvSpPr>
        <p:spPr bwMode="auto">
          <a:xfrm flipV="1">
            <a:off x="5334000" y="1828800"/>
            <a:ext cx="762000" cy="76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cxnSp>
        <p:nvCxnSpPr>
          <p:cNvPr id="27" name="מחבר ישר 35"/>
          <p:cNvCxnSpPr>
            <a:cxnSpLocks noChangeShapeType="1"/>
          </p:cNvCxnSpPr>
          <p:nvPr/>
        </p:nvCxnSpPr>
        <p:spPr bwMode="auto">
          <a:xfrm rot="5400000">
            <a:off x="6019801" y="1981200"/>
            <a:ext cx="16764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8" name="אליפסה 36"/>
          <p:cNvSpPr>
            <a:spLocks noChangeArrowheads="1"/>
          </p:cNvSpPr>
          <p:nvPr/>
        </p:nvSpPr>
        <p:spPr bwMode="auto">
          <a:xfrm>
            <a:off x="6781800" y="9906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9" name="אליפסה 37"/>
          <p:cNvSpPr>
            <a:spLocks noChangeArrowheads="1"/>
          </p:cNvSpPr>
          <p:nvPr/>
        </p:nvSpPr>
        <p:spPr bwMode="auto">
          <a:xfrm>
            <a:off x="67056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30" name="אליפסה 38"/>
          <p:cNvSpPr>
            <a:spLocks noChangeArrowheads="1"/>
          </p:cNvSpPr>
          <p:nvPr/>
        </p:nvSpPr>
        <p:spPr bwMode="auto">
          <a:xfrm>
            <a:off x="68580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31" name="אליפסה 39"/>
          <p:cNvSpPr>
            <a:spLocks noChangeArrowheads="1"/>
          </p:cNvSpPr>
          <p:nvPr/>
        </p:nvSpPr>
        <p:spPr bwMode="auto">
          <a:xfrm>
            <a:off x="6705600" y="27432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32" name="TextBox 31"/>
          <p:cNvSpPr txBox="1"/>
          <p:nvPr/>
        </p:nvSpPr>
        <p:spPr>
          <a:xfrm>
            <a:off x="642910" y="3317875"/>
            <a:ext cx="8458663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defRPr/>
            </a:pPr>
            <a:r>
              <a:rPr lang="en-US" sz="2800" b="0" dirty="0">
                <a:latin typeface="+mn-lt"/>
              </a:rPr>
              <a:t>The </a:t>
            </a:r>
            <a:r>
              <a:rPr lang="en-US" sz="2800" b="0" dirty="0">
                <a:solidFill>
                  <a:srgbClr val="FF0101"/>
                </a:solidFill>
                <a:latin typeface="+mn-lt"/>
              </a:rPr>
              <a:t>conclusion</a:t>
            </a:r>
            <a:r>
              <a:rPr lang="en-US" sz="2800" b="0" dirty="0">
                <a:latin typeface="+mn-lt"/>
              </a:rPr>
              <a:t> from both the </a:t>
            </a:r>
            <a:r>
              <a:rPr lang="en-US" sz="2800" b="0" dirty="0">
                <a:solidFill>
                  <a:srgbClr val="FF0101"/>
                </a:solidFill>
                <a:latin typeface="+mn-lt"/>
              </a:rPr>
              <a:t>simulations</a:t>
            </a:r>
            <a:r>
              <a:rPr lang="en-US" sz="2800" b="0" dirty="0">
                <a:latin typeface="+mn-lt"/>
              </a:rPr>
              <a:t> and </a:t>
            </a:r>
          </a:p>
          <a:p>
            <a:pPr algn="l" rtl="0">
              <a:defRPr/>
            </a:pPr>
            <a:r>
              <a:rPr lang="en-US" sz="2800" b="0" dirty="0">
                <a:latin typeface="+mn-lt"/>
              </a:rPr>
              <a:t>the </a:t>
            </a:r>
            <a:r>
              <a:rPr lang="en-US" sz="2800" dirty="0" smtClean="0">
                <a:solidFill>
                  <a:srgbClr val="FF0101"/>
                </a:solidFill>
              </a:rPr>
              <a:t>qualitative </a:t>
            </a:r>
            <a:r>
              <a:rPr lang="en-US" sz="2800" b="0" dirty="0" smtClean="0">
                <a:solidFill>
                  <a:srgbClr val="FF0101"/>
                </a:solidFill>
                <a:latin typeface="+mn-lt"/>
              </a:rPr>
              <a:t> </a:t>
            </a:r>
            <a:r>
              <a:rPr lang="en-US" sz="2800" b="0" dirty="0">
                <a:solidFill>
                  <a:srgbClr val="FF0101"/>
                </a:solidFill>
                <a:latin typeface="+mn-lt"/>
              </a:rPr>
              <a:t>analysis </a:t>
            </a:r>
            <a:r>
              <a:rPr lang="en-US" sz="2800" b="0" dirty="0">
                <a:latin typeface="+mn-lt"/>
              </a:rPr>
              <a:t>is that indeed the </a:t>
            </a:r>
          </a:p>
          <a:p>
            <a:pPr algn="l" rtl="0">
              <a:defRPr/>
            </a:pPr>
            <a:r>
              <a:rPr lang="en-US" sz="2800" b="0" dirty="0">
                <a:latin typeface="+mn-lt"/>
              </a:rPr>
              <a:t>Y shape string configuration is </a:t>
            </a:r>
            <a:r>
              <a:rPr lang="en-US" sz="2800" b="0" dirty="0">
                <a:solidFill>
                  <a:srgbClr val="FF0101"/>
                </a:solidFill>
                <a:latin typeface="+mn-lt"/>
              </a:rPr>
              <a:t>unstable</a:t>
            </a:r>
            <a:r>
              <a:rPr lang="en-US" sz="2800" b="0" dirty="0">
                <a:latin typeface="+mn-lt"/>
              </a:rPr>
              <a:t> to </a:t>
            </a:r>
          </a:p>
          <a:p>
            <a:pPr algn="l" rtl="0">
              <a:defRPr/>
            </a:pPr>
            <a:r>
              <a:rPr lang="en-US" sz="2800" b="0" dirty="0">
                <a:solidFill>
                  <a:srgbClr val="FF0101"/>
                </a:solidFill>
                <a:latin typeface="+mn-lt"/>
              </a:rPr>
              <a:t>asymmetric</a:t>
            </a:r>
            <a:r>
              <a:rPr lang="en-US" sz="2800" b="0" dirty="0">
                <a:latin typeface="+mn-lt"/>
              </a:rPr>
              <a:t> deformations.</a:t>
            </a:r>
          </a:p>
          <a:p>
            <a:pPr algn="l" rtl="0">
              <a:defRPr/>
            </a:pPr>
            <a:endParaRPr lang="en-US" sz="2800" b="0" dirty="0">
              <a:latin typeface="+mn-lt"/>
            </a:endParaRPr>
          </a:p>
          <a:p>
            <a:pPr algn="l" rtl="0">
              <a:defRPr/>
            </a:pPr>
            <a:r>
              <a:rPr lang="en-US" sz="2800" b="0" dirty="0">
                <a:latin typeface="+mn-lt"/>
              </a:rPr>
              <a:t>Thus an excited baryon is an </a:t>
            </a:r>
            <a:r>
              <a:rPr lang="en-US" sz="2800" b="0" dirty="0">
                <a:solidFill>
                  <a:srgbClr val="FF0101"/>
                </a:solidFill>
                <a:latin typeface="+mn-lt"/>
              </a:rPr>
              <a:t>unbalanced single</a:t>
            </a:r>
          </a:p>
          <a:p>
            <a:pPr algn="l" rtl="0">
              <a:defRPr/>
            </a:pPr>
            <a:r>
              <a:rPr lang="en-US" sz="2800" b="0" dirty="0">
                <a:solidFill>
                  <a:srgbClr val="FF0101"/>
                </a:solidFill>
                <a:latin typeface="+mn-lt"/>
              </a:rPr>
              <a:t>string</a:t>
            </a:r>
            <a:r>
              <a:rPr lang="en-US" sz="2800" b="0" dirty="0">
                <a:latin typeface="+mn-lt"/>
              </a:rPr>
              <a:t> with a </a:t>
            </a:r>
            <a:r>
              <a:rPr lang="en-US" sz="2800" b="0" dirty="0">
                <a:solidFill>
                  <a:srgbClr val="FF0101"/>
                </a:solidFill>
                <a:latin typeface="+mn-lt"/>
              </a:rPr>
              <a:t>quark</a:t>
            </a:r>
            <a:r>
              <a:rPr lang="en-US" sz="2800" b="0" dirty="0">
                <a:latin typeface="+mn-lt"/>
              </a:rPr>
              <a:t> on one side and a </a:t>
            </a:r>
            <a:r>
              <a:rPr lang="en-US" sz="2800" b="0" dirty="0" err="1">
                <a:solidFill>
                  <a:srgbClr val="FF0101"/>
                </a:solidFill>
                <a:latin typeface="+mn-lt"/>
              </a:rPr>
              <a:t>diquark</a:t>
            </a:r>
            <a:r>
              <a:rPr lang="en-US" sz="2800" b="0" dirty="0">
                <a:solidFill>
                  <a:srgbClr val="FF0101"/>
                </a:solidFill>
                <a:latin typeface="+mn-lt"/>
              </a:rPr>
              <a:t> </a:t>
            </a:r>
          </a:p>
          <a:p>
            <a:pPr algn="l" rtl="0">
              <a:defRPr/>
            </a:pPr>
            <a:r>
              <a:rPr lang="en-US" sz="2800" b="0" dirty="0">
                <a:solidFill>
                  <a:srgbClr val="FF0101"/>
                </a:solidFill>
                <a:latin typeface="+mn-lt"/>
              </a:rPr>
              <a:t> and the baryonic vertex</a:t>
            </a:r>
            <a:r>
              <a:rPr lang="en-US" sz="2800" b="0" dirty="0">
                <a:latin typeface="+mn-lt"/>
              </a:rPr>
              <a:t> on the other side.</a:t>
            </a:r>
            <a:endParaRPr lang="he-IL" sz="2800" b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recent years </a:t>
            </a:r>
            <a:r>
              <a:rPr lang="en-US" sz="2800" dirty="0" smtClean="0">
                <a:solidFill>
                  <a:srgbClr val="FF0000"/>
                </a:solidFill>
              </a:rPr>
              <a:t>holography</a:t>
            </a:r>
            <a:r>
              <a:rPr lang="en-US" sz="2800" dirty="0" smtClean="0"/>
              <a:t> or </a:t>
            </a:r>
            <a:r>
              <a:rPr lang="en-US" sz="2800" dirty="0" smtClean="0">
                <a:solidFill>
                  <a:srgbClr val="FF0000"/>
                </a:solidFill>
              </a:rPr>
              <a:t>gauge/gravity duality</a:t>
            </a:r>
            <a:r>
              <a:rPr lang="en-US" sz="2800" dirty="0" smtClean="0"/>
              <a:t>  has provided  a new tool to handle strong coupling problems.</a:t>
            </a:r>
          </a:p>
          <a:p>
            <a:r>
              <a:rPr lang="en-US" sz="2800" dirty="0" smtClean="0"/>
              <a:t>It has been spectacularly successful at explaining certain  features of the quark-gluon plasma such as its low </a:t>
            </a:r>
            <a:r>
              <a:rPr lang="en-US" sz="2800" dirty="0" smtClean="0">
                <a:solidFill>
                  <a:srgbClr val="FF0000"/>
                </a:solidFill>
              </a:rPr>
              <a:t>viscosity/entropy density ratio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 useful picture, though not complete , has been developed for </a:t>
            </a:r>
            <a:r>
              <a:rPr lang="en-US" sz="2800" dirty="0" err="1" smtClean="0">
                <a:solidFill>
                  <a:srgbClr val="FF0000"/>
                </a:solidFill>
              </a:rPr>
              <a:t>glueballs</a:t>
            </a:r>
            <a:r>
              <a:rPr lang="en-US" sz="2800" dirty="0" smtClean="0">
                <a:solidFill>
                  <a:srgbClr val="FF0000"/>
                </a:solidFill>
              </a:rPr>
              <a:t> , mesons and baryons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This naturally raised the question of whether one can apply this method to address the questions of </a:t>
            </a:r>
            <a:r>
              <a:rPr lang="en-US" sz="2800" dirty="0" smtClean="0">
                <a:solidFill>
                  <a:srgbClr val="FF0000"/>
                </a:solidFill>
              </a:rPr>
              <a:t>nuclear  interactions </a:t>
            </a:r>
            <a:r>
              <a:rPr lang="en-US" sz="2800" dirty="0" smtClean="0"/>
              <a:t>and nuclear matter.</a:t>
            </a:r>
            <a:endParaRPr lang="he-I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location of the baryonic vertex</a:t>
            </a:r>
            <a:endParaRPr lang="he-IL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 to holography</a:t>
            </a:r>
          </a:p>
          <a:p>
            <a:endParaRPr lang="en-US" dirty="0" smtClean="0"/>
          </a:p>
          <a:p>
            <a:r>
              <a:rPr lang="en-US" dirty="0" smtClean="0"/>
              <a:t>We need to determine the </a:t>
            </a:r>
            <a:r>
              <a:rPr lang="en-US" dirty="0" smtClean="0">
                <a:solidFill>
                  <a:srgbClr val="FF0000"/>
                </a:solidFill>
              </a:rPr>
              <a:t>location of the baryonic vertex</a:t>
            </a:r>
            <a:r>
              <a:rPr lang="en-US" dirty="0" smtClean="0"/>
              <a:t> in the radial direction.</a:t>
            </a:r>
          </a:p>
          <a:p>
            <a:endParaRPr lang="en-US" dirty="0" smtClean="0"/>
          </a:p>
          <a:p>
            <a:r>
              <a:rPr lang="en-US" dirty="0" smtClean="0"/>
              <a:t>In the leading order approximation it should depend on the </a:t>
            </a:r>
            <a:r>
              <a:rPr lang="en-US" dirty="0" smtClean="0">
                <a:solidFill>
                  <a:srgbClr val="FF0000"/>
                </a:solidFill>
              </a:rPr>
              <a:t>wrapped </a:t>
            </a:r>
            <a:r>
              <a:rPr lang="en-US" dirty="0" err="1" smtClean="0">
                <a:solidFill>
                  <a:srgbClr val="FF0000"/>
                </a:solidFill>
              </a:rPr>
              <a:t>brane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tension and the tensions of the </a:t>
            </a:r>
            <a:r>
              <a:rPr lang="en-US" dirty="0" err="1" smtClean="0">
                <a:solidFill>
                  <a:srgbClr val="FF0000"/>
                </a:solidFill>
              </a:rPr>
              <a:t>Nc</a:t>
            </a:r>
            <a:r>
              <a:rPr lang="en-US" dirty="0" smtClean="0">
                <a:solidFill>
                  <a:srgbClr val="FF0000"/>
                </a:solidFill>
              </a:rPr>
              <a:t> strings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We can do such a calculation in a background that corresponds to </a:t>
            </a:r>
            <a:r>
              <a:rPr lang="en-US" dirty="0" smtClean="0">
                <a:solidFill>
                  <a:srgbClr val="FF0000"/>
                </a:solidFill>
              </a:rPr>
              <a:t>confining</a:t>
            </a:r>
            <a:r>
              <a:rPr lang="en-US" dirty="0" smtClean="0"/>
              <a:t> and to </a:t>
            </a:r>
            <a:r>
              <a:rPr lang="en-US" dirty="0" err="1" smtClean="0">
                <a:solidFill>
                  <a:srgbClr val="FF0000"/>
                </a:solidFill>
              </a:rPr>
              <a:t>deconfining</a:t>
            </a:r>
            <a:r>
              <a:rPr lang="en-US" dirty="0" smtClean="0"/>
              <a:t> gauge theories. Obviously we expect different results for the two cases.</a:t>
            </a:r>
          </a:p>
          <a:p>
            <a:endParaRPr lang="en-US" dirty="0" smtClean="0"/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1000"/>
            <a:ext cx="8839200" cy="4525963"/>
          </a:xfrm>
        </p:spPr>
        <p:txBody>
          <a:bodyPr/>
          <a:lstStyle/>
          <a:p>
            <a:pPr algn="l" rtl="0" eaLnBrk="1" hangingPunct="1"/>
            <a:r>
              <a:rPr lang="en-US" sz="2400" dirty="0" smtClean="0"/>
              <a:t>The location of the baryonic vertex in the radial direction is determined by </a:t>
            </a:r>
            <a:r>
              <a:rPr lang="en-US" sz="2400" dirty="0" smtClean="0">
                <a:solidFill>
                  <a:srgbClr val="FF0000"/>
                </a:solidFill>
              </a:rPr>
              <a:t>``static </a:t>
            </a:r>
            <a:r>
              <a:rPr lang="en-US" sz="2400" dirty="0" err="1" smtClean="0">
                <a:solidFill>
                  <a:srgbClr val="FF0000"/>
                </a:solidFill>
              </a:rPr>
              <a:t>equillibrium</a:t>
            </a:r>
            <a:r>
              <a:rPr lang="en-US" sz="2400" dirty="0" smtClean="0">
                <a:solidFill>
                  <a:srgbClr val="FF0000"/>
                </a:solidFill>
              </a:rPr>
              <a:t>”</a:t>
            </a:r>
            <a:r>
              <a:rPr lang="en-US" sz="2400" dirty="0" smtClean="0"/>
              <a:t>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algn="l" rtl="0" eaLnBrk="1" hangingPunct="1"/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energy</a:t>
            </a:r>
            <a:r>
              <a:rPr lang="en-US" sz="2400" dirty="0" smtClean="0"/>
              <a:t> is a </a:t>
            </a:r>
            <a:r>
              <a:rPr lang="en-US" sz="2400" dirty="0" smtClean="0">
                <a:solidFill>
                  <a:srgbClr val="FF0000"/>
                </a:solidFill>
              </a:rPr>
              <a:t>decreasing</a:t>
            </a:r>
            <a:r>
              <a:rPr lang="en-US" sz="2400" dirty="0" smtClean="0"/>
              <a:t> function of </a:t>
            </a:r>
            <a:r>
              <a:rPr lang="en-US" sz="2000" dirty="0" smtClean="0"/>
              <a:t>x=</a:t>
            </a:r>
            <a:r>
              <a:rPr lang="en-US" sz="2000" dirty="0" err="1" smtClean="0"/>
              <a:t>uB</a:t>
            </a:r>
            <a:r>
              <a:rPr lang="en-US" sz="2000" dirty="0" smtClean="0"/>
              <a:t>/</a:t>
            </a:r>
            <a:r>
              <a:rPr lang="en-US" sz="2000" dirty="0" err="1" smtClean="0"/>
              <a:t>u</a:t>
            </a:r>
            <a:r>
              <a:rPr lang="en-US" sz="2000" dirty="0" err="1" smtClean="0">
                <a:latin typeface="Symbol" pitchFamily="18" charset="2"/>
              </a:rPr>
              <a:t>L</a:t>
            </a:r>
            <a:r>
              <a:rPr lang="en-US" sz="2400" dirty="0" smtClean="0"/>
              <a:t> and hence it will be located at the </a:t>
            </a:r>
            <a:r>
              <a:rPr lang="en-US" sz="2400" dirty="0" smtClean="0">
                <a:solidFill>
                  <a:srgbClr val="FF0000"/>
                </a:solidFill>
              </a:rPr>
              <a:t>tip</a:t>
            </a:r>
            <a:r>
              <a:rPr lang="en-US" sz="2400" dirty="0" smtClean="0"/>
              <a:t> of the flavor </a:t>
            </a:r>
            <a:r>
              <a:rPr lang="en-US" sz="2400" dirty="0" err="1" smtClean="0"/>
              <a:t>brane</a:t>
            </a:r>
            <a:endParaRPr lang="en-US" sz="2400" dirty="0" smtClean="0"/>
          </a:p>
        </p:txBody>
      </p:sp>
      <p:pic>
        <p:nvPicPr>
          <p:cNvPr id="46084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4495800"/>
            <a:ext cx="4038600" cy="681038"/>
          </a:xfrm>
          <a:noFill/>
        </p:spPr>
      </p:pic>
      <p:sp>
        <p:nvSpPr>
          <p:cNvPr id="46085" name="Rectangle 13"/>
          <p:cNvSpPr>
            <a:spLocks noGrp="1" noChangeArrowheads="1"/>
          </p:cNvSpPr>
          <p:nvPr>
            <p:ph sz="quarter" idx="2"/>
          </p:nvPr>
        </p:nvSpPr>
        <p:spPr>
          <a:xfrm>
            <a:off x="6096000" y="1600200"/>
            <a:ext cx="4038600" cy="2185988"/>
          </a:xfrm>
        </p:spPr>
        <p:txBody>
          <a:bodyPr/>
          <a:lstStyle/>
          <a:p>
            <a:pPr eaLnBrk="1" hangingPunct="1"/>
            <a:endParaRPr lang="he-IL" sz="2000" dirty="0" smtClean="0"/>
          </a:p>
        </p:txBody>
      </p:sp>
      <p:pic>
        <p:nvPicPr>
          <p:cNvPr id="4608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371600"/>
            <a:ext cx="73437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284984"/>
            <a:ext cx="45148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"/>
            <a:ext cx="7696200" cy="4525963"/>
          </a:xfrm>
        </p:spPr>
        <p:txBody>
          <a:bodyPr/>
          <a:lstStyle/>
          <a:p>
            <a:pPr algn="l" rtl="0" eaLnBrk="1" hangingPunct="1"/>
            <a:r>
              <a:rPr lang="en-US" sz="2400" dirty="0" smtClean="0"/>
              <a:t>It is interesting to check what happens in the </a:t>
            </a:r>
            <a:r>
              <a:rPr lang="en-US" sz="2400" dirty="0" err="1" smtClean="0">
                <a:solidFill>
                  <a:srgbClr val="FF0000"/>
                </a:solidFill>
              </a:rPr>
              <a:t>deconfining</a:t>
            </a:r>
            <a:r>
              <a:rPr lang="en-US" sz="2400" dirty="0" smtClean="0"/>
              <a:t> phase. </a:t>
            </a:r>
          </a:p>
          <a:p>
            <a:pPr algn="l" rtl="0" eaLnBrk="1" hangingPunct="1"/>
            <a:r>
              <a:rPr lang="en-US" sz="2400" dirty="0" smtClean="0"/>
              <a:t>For this case the result for the energy is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algn="l" rtl="0" eaLnBrk="1" hangingPunct="1"/>
            <a:r>
              <a:rPr lang="en-US" sz="2400" dirty="0" smtClean="0"/>
              <a:t>For    x&gt;</a:t>
            </a:r>
            <a:r>
              <a:rPr lang="en-US" sz="2400" dirty="0" err="1" smtClean="0"/>
              <a:t>x</a:t>
            </a:r>
            <a:r>
              <a:rPr lang="en-US" sz="1400" dirty="0" err="1" smtClean="0"/>
              <a:t>cr</a:t>
            </a:r>
            <a:r>
              <a:rPr lang="en-US" sz="2400" dirty="0" smtClean="0"/>
              <a:t>    low temperature    </a:t>
            </a:r>
            <a:r>
              <a:rPr lang="en-US" sz="2400" dirty="0" smtClean="0">
                <a:solidFill>
                  <a:srgbClr val="FF0000"/>
                </a:solidFill>
              </a:rPr>
              <a:t>stable baryon</a:t>
            </a:r>
          </a:p>
          <a:p>
            <a:pPr algn="l" rtl="0" eaLnBrk="1" hangingPunct="1"/>
            <a:r>
              <a:rPr lang="en-US" sz="2400" dirty="0" smtClean="0"/>
              <a:t>For   x&lt;</a:t>
            </a:r>
            <a:r>
              <a:rPr lang="en-US" sz="2400" dirty="0" err="1" smtClean="0"/>
              <a:t>x</a:t>
            </a:r>
            <a:r>
              <a:rPr lang="en-US" sz="1400" dirty="0" err="1" smtClean="0"/>
              <a:t>cr</a:t>
            </a:r>
            <a:r>
              <a:rPr lang="en-US" sz="2400" dirty="0" smtClean="0"/>
              <a:t>      high temperature   </a:t>
            </a:r>
            <a:r>
              <a:rPr lang="en-US" sz="2400" dirty="0" err="1" smtClean="0">
                <a:solidFill>
                  <a:srgbClr val="FF0000"/>
                </a:solidFill>
              </a:rPr>
              <a:t>disolved</a:t>
            </a:r>
            <a:r>
              <a:rPr lang="en-US" sz="2400" dirty="0" smtClean="0">
                <a:solidFill>
                  <a:srgbClr val="FF0000"/>
                </a:solidFill>
              </a:rPr>
              <a:t> baryon</a:t>
            </a:r>
          </a:p>
          <a:p>
            <a:pPr algn="l" rtl="0" eaLnBrk="1" hangingPunct="1">
              <a:buFontTx/>
              <a:buNone/>
            </a:pPr>
            <a:r>
              <a:rPr lang="en-US" sz="2400" dirty="0" smtClean="0"/>
              <a:t>The baryonic vertex falls into the </a:t>
            </a:r>
            <a:r>
              <a:rPr lang="en-US" sz="2400" dirty="0" smtClean="0">
                <a:solidFill>
                  <a:srgbClr val="FF0000"/>
                </a:solidFill>
              </a:rPr>
              <a:t>black hole </a:t>
            </a:r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524000"/>
            <a:ext cx="4038600" cy="790575"/>
          </a:xfrm>
          <a:noFill/>
        </p:spPr>
      </p:pic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505200"/>
            <a:ext cx="571500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The location of the baryonic vertex at finite temperature</a:t>
            </a:r>
            <a:endParaRPr lang="he-IL" sz="24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252538"/>
            <a:ext cx="87630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Baryons in a confining gravity background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Holographic baryons  have to include a </a:t>
            </a:r>
            <a:r>
              <a:rPr lang="en-US" dirty="0" smtClean="0">
                <a:solidFill>
                  <a:srgbClr val="FF0000"/>
                </a:solidFill>
              </a:rPr>
              <a:t>baryonic vertex</a:t>
            </a:r>
            <a:r>
              <a:rPr lang="en-US" dirty="0" smtClean="0"/>
              <a:t> embedded in a gravity background ``dual” to the YM theory with </a:t>
            </a:r>
            <a:r>
              <a:rPr lang="en-US" dirty="0" smtClean="0">
                <a:solidFill>
                  <a:srgbClr val="FF0000"/>
                </a:solidFill>
              </a:rPr>
              <a:t>flavor </a:t>
            </a:r>
            <a:r>
              <a:rPr lang="en-US" dirty="0" err="1" smtClean="0">
                <a:solidFill>
                  <a:srgbClr val="FF0000"/>
                </a:solidFill>
              </a:rPr>
              <a:t>branes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that admit </a:t>
            </a:r>
            <a:r>
              <a:rPr lang="en-US" dirty="0" err="1" smtClean="0">
                <a:solidFill>
                  <a:srgbClr val="FF0000"/>
                </a:solidFill>
              </a:rPr>
              <a:t>chiral</a:t>
            </a:r>
            <a:r>
              <a:rPr lang="en-US" dirty="0" smtClean="0">
                <a:solidFill>
                  <a:srgbClr val="FF0000"/>
                </a:solidFill>
              </a:rPr>
              <a:t> symmetry breaking</a:t>
            </a:r>
          </a:p>
          <a:p>
            <a:endParaRPr lang="en-US" dirty="0" smtClean="0"/>
          </a:p>
          <a:p>
            <a:r>
              <a:rPr lang="en-US" dirty="0" smtClean="0"/>
              <a:t>A suitable candidate is the </a:t>
            </a:r>
            <a:r>
              <a:rPr lang="en-US" dirty="0" smtClean="0">
                <a:solidFill>
                  <a:srgbClr val="006600"/>
                </a:solidFill>
              </a:rPr>
              <a:t>Sakai Sugimoto </a:t>
            </a:r>
            <a:r>
              <a:rPr lang="en-US" dirty="0" smtClean="0"/>
              <a:t>model which is based on the incorporation of </a:t>
            </a:r>
            <a:r>
              <a:rPr lang="en-US" dirty="0" smtClean="0">
                <a:solidFill>
                  <a:srgbClr val="FF0000"/>
                </a:solidFill>
              </a:rPr>
              <a:t>D8 anti D8 </a:t>
            </a:r>
            <a:r>
              <a:rPr lang="en-US" dirty="0" err="1" smtClean="0"/>
              <a:t>branes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006600"/>
                </a:solidFill>
              </a:rPr>
              <a:t>Witten’</a:t>
            </a:r>
            <a:r>
              <a:rPr lang="en-US" dirty="0" smtClean="0"/>
              <a:t>s model</a:t>
            </a:r>
            <a:endParaRPr lang="he-IL" dirty="0" smtClean="0"/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1915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357188"/>
            <a:ext cx="81915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357188"/>
            <a:ext cx="81915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357188"/>
            <a:ext cx="81915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357188"/>
            <a:ext cx="81915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Nuclear binding energy puzzle</a:t>
            </a:r>
            <a:endParaRPr lang="he-IL" sz="32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interactions between nucleons are </a:t>
            </a:r>
            <a:r>
              <a:rPr lang="en-US" dirty="0" smtClean="0">
                <a:solidFill>
                  <a:srgbClr val="FF0000"/>
                </a:solidFill>
              </a:rPr>
              <a:t>very strong </a:t>
            </a:r>
            <a:r>
              <a:rPr lang="en-US" dirty="0" smtClean="0"/>
              <a:t>so why is the nuclear binding </a:t>
            </a:r>
            <a:r>
              <a:rPr lang="en-US" dirty="0" smtClean="0">
                <a:solidFill>
                  <a:srgbClr val="FF0000"/>
                </a:solidFill>
              </a:rPr>
              <a:t>non-relativistic</a:t>
            </a:r>
            <a:r>
              <a:rPr lang="en-US" dirty="0" smtClean="0"/>
              <a:t>, about 17% of Mc^2  namely </a:t>
            </a:r>
            <a:r>
              <a:rPr lang="en-US" dirty="0" smtClean="0">
                <a:solidFill>
                  <a:srgbClr val="FF0000"/>
                </a:solidFill>
              </a:rPr>
              <a:t>16 </a:t>
            </a:r>
            <a:r>
              <a:rPr lang="en-US" dirty="0" err="1" smtClean="0">
                <a:solidFill>
                  <a:srgbClr val="FF0000"/>
                </a:solidFill>
              </a:rPr>
              <a:t>Mev</a:t>
            </a:r>
            <a:r>
              <a:rPr lang="en-US" dirty="0" smtClean="0">
                <a:solidFill>
                  <a:srgbClr val="FF0000"/>
                </a:solidFill>
              </a:rPr>
              <a:t> per nucleon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usual explanation of this puzzle involves a </a:t>
            </a:r>
            <a:r>
              <a:rPr lang="en-US" dirty="0" smtClean="0">
                <a:solidFill>
                  <a:srgbClr val="FF0000"/>
                </a:solidFill>
              </a:rPr>
              <a:t>near-cancellation</a:t>
            </a:r>
            <a:r>
              <a:rPr lang="en-US" dirty="0" smtClean="0"/>
              <a:t> between the </a:t>
            </a:r>
            <a:r>
              <a:rPr lang="en-US" dirty="0" smtClean="0">
                <a:solidFill>
                  <a:srgbClr val="FF0000"/>
                </a:solidFill>
              </a:rPr>
              <a:t>attractive </a:t>
            </a:r>
            <a:r>
              <a:rPr lang="en-US" dirty="0" smtClean="0"/>
              <a:t>and the </a:t>
            </a:r>
            <a:r>
              <a:rPr lang="en-US" dirty="0" smtClean="0">
                <a:solidFill>
                  <a:srgbClr val="FF0000"/>
                </a:solidFill>
              </a:rPr>
              <a:t>repulsive</a:t>
            </a:r>
            <a:r>
              <a:rPr lang="en-US" dirty="0" smtClean="0"/>
              <a:t> nuclear forces. [</a:t>
            </a:r>
            <a:r>
              <a:rPr lang="en-US" dirty="0" err="1" smtClean="0"/>
              <a:t>Walecka</a:t>
            </a:r>
            <a:r>
              <a:rPr lang="en-US" dirty="0" smtClean="0"/>
              <a:t> ]</a:t>
            </a:r>
          </a:p>
          <a:p>
            <a:r>
              <a:rPr lang="en-US" dirty="0" smtClean="0"/>
              <a:t> Attractive  due to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dirty="0" smtClean="0"/>
              <a:t> exchange        -400 </a:t>
            </a:r>
            <a:r>
              <a:rPr lang="en-US" dirty="0" err="1" smtClean="0"/>
              <a:t>Mev</a:t>
            </a:r>
            <a:endParaRPr lang="en-US" dirty="0" smtClean="0"/>
          </a:p>
          <a:p>
            <a:r>
              <a:rPr lang="en-US" dirty="0" smtClean="0"/>
              <a:t>Repulsive      due to 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dirty="0" smtClean="0"/>
              <a:t> exchange   + 350 </a:t>
            </a:r>
            <a:r>
              <a:rPr lang="en-US" dirty="0" err="1" smtClean="0"/>
              <a:t>Mev</a:t>
            </a:r>
            <a:endParaRPr lang="en-US" dirty="0" smtClean="0"/>
          </a:p>
          <a:p>
            <a:r>
              <a:rPr lang="en-US" dirty="0" err="1" smtClean="0"/>
              <a:t>Fermion</a:t>
            </a:r>
            <a:r>
              <a:rPr lang="en-US" dirty="0" smtClean="0"/>
              <a:t> motion                                +   35 </a:t>
            </a:r>
            <a:r>
              <a:rPr lang="en-US" dirty="0" err="1" smtClean="0"/>
              <a:t>Mev</a:t>
            </a:r>
            <a:r>
              <a:rPr lang="en-US" dirty="0" smtClean="0"/>
              <a:t>          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------------</a:t>
            </a:r>
          </a:p>
          <a:p>
            <a:pPr>
              <a:buNone/>
            </a:pPr>
            <a:r>
              <a:rPr lang="en-US" dirty="0" smtClean="0"/>
              <a:t>Net binding    per nucleon                -    15 </a:t>
            </a:r>
            <a:r>
              <a:rPr lang="en-US" dirty="0" err="1" smtClean="0"/>
              <a:t>Mev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357188"/>
            <a:ext cx="81915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357188"/>
            <a:ext cx="81915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357188"/>
            <a:ext cx="81915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Corrected </a:t>
            </a:r>
            <a:r>
              <a:rPr lang="en-US" dirty="0" err="1" smtClean="0"/>
              <a:t>Regge</a:t>
            </a:r>
            <a:r>
              <a:rPr lang="en-US" dirty="0" smtClean="0"/>
              <a:t> trajectories for small and large mass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6400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small mass limit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 -&gt; 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large mass limit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 -&gt; 0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4572000"/>
            <a:ext cx="4038600" cy="1109663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438400"/>
            <a:ext cx="69437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495800"/>
            <a:ext cx="91821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943600"/>
            <a:ext cx="14097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Baryons as </a:t>
            </a:r>
            <a:r>
              <a:rPr lang="en-US" sz="3600" dirty="0" err="1" smtClean="0"/>
              <a:t>Instantons</a:t>
            </a:r>
            <a:r>
              <a:rPr lang="en-US" sz="3600" dirty="0" smtClean="0"/>
              <a:t>  in the SS model</a:t>
            </a:r>
            <a:endParaRPr lang="he-IL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 the SS  model the baryon takes the form of an </a:t>
            </a:r>
            <a:r>
              <a:rPr lang="en-US" dirty="0" err="1" smtClean="0">
                <a:solidFill>
                  <a:srgbClr val="FF0000"/>
                </a:solidFill>
              </a:rPr>
              <a:t>instanton</a:t>
            </a:r>
            <a:r>
              <a:rPr lang="en-US" dirty="0" smtClean="0"/>
              <a:t> in the  5d U(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f</a:t>
            </a:r>
            <a:r>
              <a:rPr lang="en-US" dirty="0" smtClean="0"/>
              <a:t>) gauge theory.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 err="1" smtClean="0"/>
              <a:t>instanton</a:t>
            </a:r>
            <a:r>
              <a:rPr lang="en-US" dirty="0" smtClean="0"/>
              <a:t> is the  </a:t>
            </a:r>
            <a:r>
              <a:rPr lang="en-US" dirty="0" smtClean="0">
                <a:solidFill>
                  <a:srgbClr val="006600"/>
                </a:solidFill>
              </a:rPr>
              <a:t>BPST-like </a:t>
            </a:r>
            <a:r>
              <a:rPr lang="en-US" dirty="0" smtClean="0"/>
              <a:t> </a:t>
            </a:r>
            <a:r>
              <a:rPr lang="en-US" dirty="0" err="1" smtClean="0"/>
              <a:t>instanton</a:t>
            </a:r>
            <a:r>
              <a:rPr lang="en-US" dirty="0" smtClean="0"/>
              <a:t> in the          (</a:t>
            </a:r>
            <a:r>
              <a:rPr lang="en-US" dirty="0" err="1" smtClean="0"/>
              <a:t>x</a:t>
            </a:r>
            <a:r>
              <a:rPr lang="en-US" sz="1400" dirty="0" err="1" smtClean="0"/>
              <a:t>i</a:t>
            </a:r>
            <a:r>
              <a:rPr lang="en-US" dirty="0" err="1" smtClean="0"/>
              <a:t>,z</a:t>
            </a:r>
            <a:r>
              <a:rPr lang="en-US" dirty="0" smtClean="0"/>
              <a:t>) </a:t>
            </a:r>
            <a:r>
              <a:rPr lang="he-IL" dirty="0" smtClean="0"/>
              <a:t> </a:t>
            </a:r>
            <a:r>
              <a:rPr lang="en-US" dirty="0" smtClean="0"/>
              <a:t>4d curved space. In the leading order in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  it is exact.</a:t>
            </a:r>
          </a:p>
          <a:p>
            <a:endParaRPr lang="he-IL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214554"/>
            <a:ext cx="73342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5214950"/>
            <a:ext cx="30099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Baryon ( </a:t>
            </a:r>
            <a:r>
              <a:rPr lang="en-US" dirty="0" err="1" smtClean="0"/>
              <a:t>Instanton</a:t>
            </a:r>
            <a:r>
              <a:rPr lang="en-US" dirty="0" smtClean="0"/>
              <a:t>) size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</a:t>
            </a:r>
            <a:r>
              <a:rPr lang="en-US" dirty="0" err="1" smtClean="0"/>
              <a:t>N</a:t>
            </a:r>
            <a:r>
              <a:rPr lang="en-US" sz="1400" dirty="0" err="1" smtClean="0"/>
              <a:t>f</a:t>
            </a:r>
            <a:r>
              <a:rPr lang="en-US" dirty="0" smtClean="0"/>
              <a:t>= 2 the SU(2) yields  a </a:t>
            </a:r>
            <a:r>
              <a:rPr lang="en-US" dirty="0" smtClean="0">
                <a:solidFill>
                  <a:srgbClr val="FF0000"/>
                </a:solidFill>
              </a:rPr>
              <a:t>rising  potential</a:t>
            </a:r>
          </a:p>
          <a:p>
            <a:r>
              <a:rPr lang="en-US" dirty="0" smtClean="0"/>
              <a:t>The coupling to the U(1) via  the CS term  has a </a:t>
            </a:r>
            <a:r>
              <a:rPr lang="en-US" dirty="0" smtClean="0">
                <a:solidFill>
                  <a:srgbClr val="FF0000"/>
                </a:solidFill>
              </a:rPr>
              <a:t>run away potential 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combined effect  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“stable” size </a:t>
            </a:r>
            <a:r>
              <a:rPr lang="en-US" dirty="0" smtClean="0"/>
              <a:t>but unfortunately on the order of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baseline="30000" dirty="0" smtClean="0">
                <a:solidFill>
                  <a:srgbClr val="FF0000"/>
                </a:solidFill>
              </a:rPr>
              <a:t>-1/2</a:t>
            </a:r>
            <a:r>
              <a:rPr lang="en-US" dirty="0" smtClean="0"/>
              <a:t> so </a:t>
            </a:r>
            <a:r>
              <a:rPr lang="en-US" dirty="0" smtClean="0">
                <a:solidFill>
                  <a:srgbClr val="FF0000"/>
                </a:solidFill>
              </a:rPr>
              <a:t>stringy effects </a:t>
            </a:r>
            <a:r>
              <a:rPr lang="en-US" dirty="0" smtClean="0"/>
              <a:t>cannot be neglected in the large </a:t>
            </a:r>
            <a:r>
              <a:rPr lang="en-US" dirty="0" smtClean="0">
                <a:latin typeface="Symbol" pitchFamily="18" charset="2"/>
              </a:rPr>
              <a:t>l </a:t>
            </a:r>
            <a:r>
              <a:rPr lang="en-US" dirty="0" smtClean="0"/>
              <a:t>limit.                                                                         </a:t>
            </a:r>
          </a:p>
          <a:p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500306"/>
            <a:ext cx="41052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Baryonic spectrum</a:t>
            </a:r>
            <a:endParaRPr lang="he-I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998970"/>
            <a:ext cx="7872413" cy="564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כותרת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Baryons in the Sakai Sugimoto model</a:t>
            </a:r>
            <a:r>
              <a:rPr lang="en-US" sz="2400" dirty="0" smtClean="0"/>
              <a:t>( detailed description)</a:t>
            </a:r>
            <a:endParaRPr lang="he-IL" sz="4000" dirty="0" smtClean="0"/>
          </a:p>
        </p:txBody>
      </p:sp>
      <p:sp>
        <p:nvSpPr>
          <p:cNvPr id="50179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The probe </a:t>
            </a:r>
            <a:r>
              <a:rPr lang="en-US" dirty="0" err="1" smtClean="0"/>
              <a:t>brane</a:t>
            </a:r>
            <a:r>
              <a:rPr lang="en-US" dirty="0" smtClean="0"/>
              <a:t> world volume 9d  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   5d  upon     </a:t>
            </a:r>
          </a:p>
          <a:p>
            <a:pPr>
              <a:buFontTx/>
              <a:buNone/>
            </a:pPr>
            <a:r>
              <a:rPr lang="en-US" dirty="0" smtClean="0"/>
              <a:t>Integration over the S</a:t>
            </a:r>
            <a:r>
              <a:rPr lang="en-US" baseline="30000" dirty="0" smtClean="0"/>
              <a:t>4</a:t>
            </a:r>
            <a:r>
              <a:rPr lang="en-US" dirty="0" smtClean="0"/>
              <a:t>. The 5d DBI+ CS read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where</a:t>
            </a:r>
          </a:p>
          <a:p>
            <a:pPr>
              <a:buFontTx/>
              <a:buNone/>
            </a:pPr>
            <a:endParaRPr lang="en-US" baseline="30000" dirty="0" smtClean="0"/>
          </a:p>
          <a:p>
            <a:pPr>
              <a:buFontTx/>
              <a:buNone/>
            </a:pPr>
            <a:endParaRPr lang="en-US" baseline="30000" dirty="0" smtClean="0"/>
          </a:p>
          <a:p>
            <a:pPr>
              <a:buFontTx/>
              <a:buNone/>
            </a:pPr>
            <a:endParaRPr lang="en-US" baseline="30000" dirty="0" smtClean="0"/>
          </a:p>
          <a:p>
            <a:pPr>
              <a:buFontTx/>
              <a:buNone/>
            </a:pPr>
            <a:endParaRPr lang="en-US" baseline="30000" dirty="0" smtClean="0"/>
          </a:p>
          <a:p>
            <a:pPr>
              <a:buFontTx/>
              <a:buNone/>
            </a:pPr>
            <a:endParaRPr lang="en-US" baseline="30000" dirty="0" smtClean="0"/>
          </a:p>
          <a:p>
            <a:pPr>
              <a:buFontTx/>
              <a:buNone/>
            </a:pPr>
            <a:endParaRPr lang="en-US" baseline="30000" dirty="0" smtClean="0"/>
          </a:p>
          <a:p>
            <a:pPr>
              <a:buFontTx/>
              <a:buNone/>
            </a:pPr>
            <a:endParaRPr lang="en-US" baseline="30000" dirty="0" smtClean="0"/>
          </a:p>
          <a:p>
            <a:pPr>
              <a:buFontTx/>
              <a:buNone/>
            </a:pPr>
            <a:endParaRPr lang="en-US" baseline="30000" dirty="0" smtClean="0"/>
          </a:p>
          <a:p>
            <a:pPr>
              <a:buFontTx/>
              <a:buNone/>
            </a:pPr>
            <a:endParaRPr lang="en-US" baseline="30000" dirty="0" smtClean="0"/>
          </a:p>
          <a:p>
            <a:pPr>
              <a:buFontTx/>
              <a:buNone/>
            </a:pPr>
            <a:endParaRPr lang="en-US" baseline="30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590800"/>
            <a:ext cx="69627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334000"/>
            <a:ext cx="58007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Baryons in the Sakai Sugimoto model</a:t>
            </a:r>
            <a:endParaRPr lang="he-IL" dirty="0" smtClean="0"/>
          </a:p>
        </p:txBody>
      </p:sp>
      <p:sp>
        <p:nvSpPr>
          <p:cNvPr id="51203" name="מציין מיקום תוכן 4"/>
          <p:cNvSpPr>
            <a:spLocks noGrp="1"/>
          </p:cNvSpPr>
          <p:nvPr>
            <p:ph idx="1"/>
          </p:nvPr>
        </p:nvSpPr>
        <p:spPr>
          <a:xfrm>
            <a:off x="0" y="731837"/>
            <a:ext cx="9144000" cy="6126163"/>
          </a:xfrm>
        </p:spPr>
        <p:txBody>
          <a:bodyPr/>
          <a:lstStyle/>
          <a:p>
            <a:r>
              <a:rPr lang="en-US" dirty="0" smtClean="0"/>
              <a:t>One decomposes the  flavor gauge fields to SU(2) and U(1)</a:t>
            </a:r>
          </a:p>
          <a:p>
            <a:endParaRPr lang="en-US" dirty="0" smtClean="0"/>
          </a:p>
          <a:p>
            <a:r>
              <a:rPr lang="en-US" dirty="0" smtClean="0"/>
              <a:t>In a 1/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 expansion the leading term is the YM</a:t>
            </a:r>
          </a:p>
          <a:p>
            <a:endParaRPr lang="en-US" dirty="0" smtClean="0"/>
          </a:p>
          <a:p>
            <a:r>
              <a:rPr lang="en-US" dirty="0" smtClean="0"/>
              <a:t>Ignoring the curvature the solution of the SU(2) gauge field with baryon #= </a:t>
            </a:r>
            <a:r>
              <a:rPr lang="en-US" dirty="0" err="1" smtClean="0"/>
              <a:t>instanton</a:t>
            </a:r>
            <a:r>
              <a:rPr lang="en-US" dirty="0" smtClean="0"/>
              <a:t> #=1  is the </a:t>
            </a:r>
            <a:r>
              <a:rPr lang="en-US" dirty="0" smtClean="0">
                <a:solidFill>
                  <a:srgbClr val="FF0000"/>
                </a:solidFill>
              </a:rPr>
              <a:t>BPST </a:t>
            </a:r>
            <a:r>
              <a:rPr lang="en-US" dirty="0" err="1" smtClean="0">
                <a:solidFill>
                  <a:srgbClr val="FF0000"/>
                </a:solidFill>
              </a:rPr>
              <a:t>instanton</a:t>
            </a:r>
            <a:endParaRPr lang="he-IL" dirty="0" smtClean="0">
              <a:solidFill>
                <a:srgbClr val="FF0000"/>
              </a:solidFill>
            </a:endParaRP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810000"/>
            <a:ext cx="55435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Baryons in the Sakai Sugimoto model</a:t>
            </a:r>
            <a:endParaRPr lang="he-IL" dirty="0" smtClean="0"/>
          </a:p>
        </p:txBody>
      </p:sp>
      <p:sp>
        <p:nvSpPr>
          <p:cNvPr id="52227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Upon introducing the </a:t>
            </a:r>
            <a:r>
              <a:rPr lang="en-US" dirty="0" smtClean="0">
                <a:solidFill>
                  <a:srgbClr val="FF0000"/>
                </a:solidFill>
              </a:rPr>
              <a:t>CS</a:t>
            </a:r>
            <a:r>
              <a:rPr lang="en-US" dirty="0" smtClean="0"/>
              <a:t> term ( next to leading in 1/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, the </a:t>
            </a:r>
            <a:r>
              <a:rPr lang="en-US" dirty="0" err="1" smtClean="0"/>
              <a:t>instanton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rgbClr val="FF0000"/>
                </a:solidFill>
              </a:rPr>
              <a:t>source</a:t>
            </a:r>
            <a:r>
              <a:rPr lang="en-US" dirty="0" smtClean="0"/>
              <a:t> of the  U(1) gauge field that can be solved exactly.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Rescaling</a:t>
            </a:r>
            <a:r>
              <a:rPr lang="en-US" dirty="0" smtClean="0"/>
              <a:t> the coordinates and the gauge fields, one determines  the </a:t>
            </a:r>
            <a:r>
              <a:rPr lang="en-US" dirty="0" smtClean="0">
                <a:solidFill>
                  <a:srgbClr val="FF0000"/>
                </a:solidFill>
              </a:rPr>
              <a:t>size</a:t>
            </a:r>
            <a:r>
              <a:rPr lang="en-US" dirty="0" smtClean="0"/>
              <a:t> of the baryon by </a:t>
            </a:r>
            <a:r>
              <a:rPr lang="en-US" dirty="0" smtClean="0">
                <a:solidFill>
                  <a:srgbClr val="FF0000"/>
                </a:solidFill>
              </a:rPr>
              <a:t>minimizing</a:t>
            </a:r>
            <a:r>
              <a:rPr lang="en-US" dirty="0" smtClean="0"/>
              <a:t> its </a:t>
            </a:r>
            <a:r>
              <a:rPr lang="en-US" dirty="0" smtClean="0">
                <a:solidFill>
                  <a:srgbClr val="FF0000"/>
                </a:solidFill>
              </a:rPr>
              <a:t>energy</a:t>
            </a:r>
            <a:r>
              <a:rPr lang="en-US" dirty="0" smtClean="0"/>
              <a:t> </a:t>
            </a:r>
            <a:endParaRPr lang="he-IL" dirty="0" smtClean="0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93096"/>
            <a:ext cx="77343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the large </a:t>
            </a:r>
            <a:r>
              <a:rPr lang="en-US" dirty="0" err="1" smtClean="0"/>
              <a:t>Nc</a:t>
            </a:r>
            <a:r>
              <a:rPr lang="en-US" dirty="0" smtClean="0"/>
              <a:t> and holography</a:t>
            </a:r>
            <a:endParaRPr lang="he-IL" dirty="0"/>
          </a:p>
        </p:txBody>
      </p:sp>
      <p:sp>
        <p:nvSpPr>
          <p:cNvPr id="7" name="מציין מיקום תוכן 6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8647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Is nuclear physics at </a:t>
            </a:r>
            <a:r>
              <a:rPr lang="en-US" sz="2800" dirty="0" smtClean="0">
                <a:solidFill>
                  <a:srgbClr val="FF0000"/>
                </a:solidFill>
              </a:rPr>
              <a:t>large </a:t>
            </a:r>
            <a:r>
              <a:rPr lang="en-US" sz="2800" dirty="0" err="1" smtClean="0">
                <a:solidFill>
                  <a:srgbClr val="FF0000"/>
                </a:solidFill>
              </a:rPr>
              <a:t>Nc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the same as </a:t>
            </a:r>
            <a:r>
              <a:rPr lang="en-US" sz="2800" dirty="0" smtClean="0">
                <a:solidFill>
                  <a:srgbClr val="FF0000"/>
                </a:solidFill>
              </a:rPr>
              <a:t>for finite </a:t>
            </a:r>
            <a:r>
              <a:rPr lang="en-US" sz="2800" dirty="0" err="1" smtClean="0">
                <a:solidFill>
                  <a:srgbClr val="FF0000"/>
                </a:solidFill>
              </a:rPr>
              <a:t>Nc</a:t>
            </a:r>
            <a:r>
              <a:rPr lang="en-US" sz="2800" dirty="0" smtClean="0"/>
              <a:t>?</a:t>
            </a:r>
            <a:endParaRPr lang="he-IL" sz="2800" dirty="0" smtClean="0"/>
          </a:p>
          <a:p>
            <a:r>
              <a:rPr lang="en-US" sz="2800" dirty="0" smtClean="0"/>
              <a:t>Lets take an analogy from condensed matter – some </a:t>
            </a:r>
            <a:r>
              <a:rPr lang="en-US" sz="2800" dirty="0" smtClean="0">
                <a:solidFill>
                  <a:srgbClr val="FF0000"/>
                </a:solidFill>
              </a:rPr>
              <a:t>atoms</a:t>
            </a:r>
            <a:r>
              <a:rPr lang="en-US" sz="2800" dirty="0" smtClean="0"/>
              <a:t> that </a:t>
            </a:r>
            <a:r>
              <a:rPr lang="en-US" sz="2800" dirty="0" smtClean="0">
                <a:solidFill>
                  <a:srgbClr val="FF0000"/>
                </a:solidFill>
              </a:rPr>
              <a:t>attract</a:t>
            </a:r>
            <a:r>
              <a:rPr lang="en-US" sz="2800" dirty="0" smtClean="0"/>
              <a:t> at large and intermediate distances but have a </a:t>
            </a:r>
            <a:r>
              <a:rPr lang="en-US" sz="2800" dirty="0" smtClean="0">
                <a:solidFill>
                  <a:srgbClr val="FF0000"/>
                </a:solidFill>
              </a:rPr>
              <a:t>hard core- repulsion</a:t>
            </a:r>
            <a:r>
              <a:rPr lang="en-US" sz="2800" dirty="0" smtClean="0"/>
              <a:t> at short ones.</a:t>
            </a:r>
          </a:p>
          <a:p>
            <a:r>
              <a:rPr lang="en-US" sz="2800" dirty="0" smtClean="0"/>
              <a:t>The parameter that determine the state at  T=0 p=0 is</a:t>
            </a:r>
          </a:p>
          <a:p>
            <a:pPr>
              <a:buNone/>
            </a:pPr>
            <a:r>
              <a:rPr lang="en-US" sz="2800" dirty="0" smtClean="0"/>
              <a:t>                                                                    de </a:t>
            </a:r>
            <a:r>
              <a:rPr lang="en-US" sz="2800" dirty="0" err="1" smtClean="0"/>
              <a:t>Bour</a:t>
            </a:r>
            <a:r>
              <a:rPr lang="en-US" sz="2800" dirty="0" smtClean="0"/>
              <a:t>  parameter </a:t>
            </a:r>
          </a:p>
          <a:p>
            <a:pPr>
              <a:buNone/>
            </a:pPr>
            <a:r>
              <a:rPr lang="en-US" sz="2800" dirty="0" smtClean="0"/>
              <a:t> and  where</a:t>
            </a:r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is the </a:t>
            </a:r>
            <a:r>
              <a:rPr lang="en-US" sz="2800" dirty="0" smtClean="0">
                <a:solidFill>
                  <a:srgbClr val="FF0000"/>
                </a:solidFill>
              </a:rPr>
              <a:t>kinetic term </a:t>
            </a:r>
            <a:r>
              <a:rPr lang="en-US" sz="2800" dirty="0" err="1" smtClean="0"/>
              <a:t>r</a:t>
            </a:r>
            <a:r>
              <a:rPr lang="en-US" sz="2000" dirty="0" err="1" smtClean="0"/>
              <a:t>c</a:t>
            </a:r>
            <a:r>
              <a:rPr lang="en-US" sz="2800" dirty="0" smtClean="0"/>
              <a:t> is the </a:t>
            </a:r>
            <a:r>
              <a:rPr lang="en-US" sz="2800" dirty="0" smtClean="0">
                <a:solidFill>
                  <a:srgbClr val="FF0000"/>
                </a:solidFill>
              </a:rPr>
              <a:t>radius</a:t>
            </a:r>
            <a:r>
              <a:rPr lang="en-US" sz="2800" dirty="0" smtClean="0"/>
              <a:t> of the atomic hard core and </a:t>
            </a:r>
            <a:r>
              <a:rPr lang="en-US" sz="2800" dirty="0" smtClean="0">
                <a:latin typeface="Symbol" pitchFamily="18" charset="2"/>
              </a:rPr>
              <a:t>e</a:t>
            </a:r>
            <a:r>
              <a:rPr lang="en-US" sz="2800" dirty="0" smtClean="0"/>
              <a:t> is the </a:t>
            </a:r>
            <a:r>
              <a:rPr lang="en-US" sz="2800" dirty="0" smtClean="0">
                <a:solidFill>
                  <a:srgbClr val="FF0000"/>
                </a:solidFill>
              </a:rPr>
              <a:t>maximal depth </a:t>
            </a:r>
            <a:r>
              <a:rPr lang="en-US" sz="2800" dirty="0" smtClean="0"/>
              <a:t>of the potential.</a:t>
            </a:r>
          </a:p>
          <a:p>
            <a:endParaRPr lang="en-US" sz="28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284984"/>
            <a:ext cx="406684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005064"/>
            <a:ext cx="329214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מחבר חץ ישר 10"/>
          <p:cNvCxnSpPr/>
          <p:nvPr/>
        </p:nvCxnSpPr>
        <p:spPr>
          <a:xfrm rot="10800000" flipV="1">
            <a:off x="3131840" y="3861048"/>
            <a:ext cx="1872208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 rot="10800000" flipV="1">
            <a:off x="1187624" y="3861048"/>
            <a:ext cx="4752528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 rot="10800000" flipV="1">
            <a:off x="1043608" y="4437112"/>
            <a:ext cx="136815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Baryons in the Sakai Sugimoto model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884237"/>
            <a:ext cx="8229600" cy="5973763"/>
          </a:xfrm>
        </p:spPr>
        <p:txBody>
          <a:bodyPr/>
          <a:lstStyle/>
          <a:p>
            <a:pPr eaLnBrk="1" hangingPunct="1"/>
            <a:r>
              <a:rPr lang="en-US" dirty="0" smtClean="0"/>
              <a:t>Performing </a:t>
            </a:r>
            <a:r>
              <a:rPr lang="en-US" dirty="0" smtClean="0">
                <a:solidFill>
                  <a:srgbClr val="FF0000"/>
                </a:solidFill>
              </a:rPr>
              <a:t>collective coordinates </a:t>
            </a:r>
            <a:r>
              <a:rPr lang="en-US" dirty="0" smtClean="0"/>
              <a:t>semi-classical analysis the spectra  of the nucleons and deltas was extracted.</a:t>
            </a:r>
          </a:p>
          <a:p>
            <a:pPr eaLnBrk="1" hangingPunct="1"/>
            <a:r>
              <a:rPr lang="en-US" dirty="0" smtClean="0"/>
              <a:t>In addition the </a:t>
            </a:r>
            <a:r>
              <a:rPr lang="en-US" dirty="0" smtClean="0">
                <a:solidFill>
                  <a:srgbClr val="FF0000"/>
                </a:solidFill>
              </a:rPr>
              <a:t>mean square radii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magnetic moments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axial couplings </a:t>
            </a:r>
            <a:r>
              <a:rPr lang="en-US" dirty="0" smtClean="0"/>
              <a:t>were computed.</a:t>
            </a:r>
          </a:p>
          <a:p>
            <a:pPr eaLnBrk="1" hangingPunct="1"/>
            <a:r>
              <a:rPr lang="en-US" dirty="0" smtClean="0"/>
              <a:t>The latter have a similar  agreement with data than the </a:t>
            </a:r>
            <a:r>
              <a:rPr lang="en-US" dirty="0" err="1" smtClean="0">
                <a:solidFill>
                  <a:srgbClr val="FF0000"/>
                </a:solidFill>
              </a:rPr>
              <a:t>Skyrme</a:t>
            </a:r>
            <a:r>
              <a:rPr lang="en-US" dirty="0" smtClean="0">
                <a:solidFill>
                  <a:srgbClr val="FF0000"/>
                </a:solidFill>
              </a:rPr>
              <a:t> model </a:t>
            </a:r>
            <a:r>
              <a:rPr lang="en-US" dirty="0" smtClean="0"/>
              <a:t> calculations.</a:t>
            </a:r>
          </a:p>
          <a:p>
            <a:pPr eaLnBrk="1" hangingPunct="1"/>
            <a:r>
              <a:rPr lang="en-US" dirty="0" smtClean="0"/>
              <a:t>The results depend on one parameter the </a:t>
            </a:r>
            <a:r>
              <a:rPr lang="en-US" dirty="0" smtClean="0">
                <a:solidFill>
                  <a:srgbClr val="FF0000"/>
                </a:solidFill>
              </a:rPr>
              <a:t>scale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Comparing to real data for </a:t>
            </a:r>
            <a:r>
              <a:rPr lang="en-US" dirty="0" err="1" smtClean="0"/>
              <a:t>Nc</a:t>
            </a:r>
            <a:r>
              <a:rPr lang="en-US" dirty="0" smtClean="0"/>
              <a:t>=3, it turns out that the scale is </a:t>
            </a:r>
            <a:r>
              <a:rPr lang="en-US" dirty="0" smtClean="0">
                <a:solidFill>
                  <a:srgbClr val="FF0000"/>
                </a:solidFill>
              </a:rPr>
              <a:t>different by a factor of 2 </a:t>
            </a:r>
            <a:r>
              <a:rPr lang="en-US" dirty="0" smtClean="0"/>
              <a:t>from the scale needed for the </a:t>
            </a:r>
            <a:r>
              <a:rPr lang="en-US" dirty="0" smtClean="0">
                <a:solidFill>
                  <a:srgbClr val="FF0000"/>
                </a:solidFill>
              </a:rPr>
              <a:t>meson spectra</a:t>
            </a:r>
            <a:r>
              <a:rPr lang="en-US" dirty="0" smtClean="0"/>
              <a:t>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Baryons in the generalized SS model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884237"/>
            <a:ext cx="8382000" cy="5973763"/>
          </a:xfrm>
        </p:spPr>
        <p:txBody>
          <a:bodyPr/>
          <a:lstStyle/>
          <a:p>
            <a:pPr eaLnBrk="1" hangingPunct="1"/>
            <a:r>
              <a:rPr lang="en-US" dirty="0" smtClean="0"/>
              <a:t>With the </a:t>
            </a:r>
            <a:r>
              <a:rPr lang="en-US" dirty="0" smtClean="0">
                <a:solidFill>
                  <a:srgbClr val="FF0000"/>
                </a:solidFill>
              </a:rPr>
              <a:t>generalized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non-antipodal</a:t>
            </a:r>
            <a:r>
              <a:rPr lang="en-US" dirty="0" smtClean="0"/>
              <a:t> with non trivial </a:t>
            </a:r>
            <a:r>
              <a:rPr lang="en-US" dirty="0" err="1" smtClean="0"/>
              <a:t>m</a:t>
            </a:r>
            <a:r>
              <a:rPr lang="en-US" sz="1600" dirty="0" err="1" smtClean="0"/>
              <a:t>sep</a:t>
            </a:r>
            <a:r>
              <a:rPr lang="en-US" dirty="0" smtClean="0"/>
              <a:t> namely for u</a:t>
            </a:r>
            <a:r>
              <a:rPr lang="en-US" sz="1600" dirty="0" smtClean="0"/>
              <a:t>0 </a:t>
            </a:r>
            <a:r>
              <a:rPr lang="en-US" dirty="0" smtClean="0"/>
              <a:t> different from </a:t>
            </a:r>
            <a:r>
              <a:rPr lang="en-US" dirty="0" err="1" smtClean="0"/>
              <a:t>u</a:t>
            </a:r>
            <a:r>
              <a:rPr lang="en-US" sz="1600" dirty="0" err="1" smtClean="0">
                <a:latin typeface="Symbol" pitchFamily="18" charset="2"/>
              </a:rPr>
              <a:t>L</a:t>
            </a:r>
            <a:r>
              <a:rPr lang="en-US" dirty="0" smtClean="0"/>
              <a:t>  with general  </a:t>
            </a:r>
          </a:p>
          <a:p>
            <a:pPr eaLnBrk="1" hangingPunct="1">
              <a:buNone/>
            </a:pP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           z =</a:t>
            </a:r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 / </a:t>
            </a:r>
            <a:r>
              <a:rPr lang="en-US" dirty="0" err="1" smtClean="0">
                <a:solidFill>
                  <a:srgbClr val="FF0000"/>
                </a:solidFill>
              </a:rPr>
              <a:t>u</a:t>
            </a:r>
            <a:r>
              <a:rPr lang="en-US" baseline="-25000" dirty="0" err="1" smtClean="0">
                <a:solidFill>
                  <a:srgbClr val="FF0000"/>
                </a:solidFill>
              </a:rPr>
              <a:t>KK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endParaRPr lang="en-US" baseline="-25000" dirty="0" smtClean="0">
              <a:solidFill>
                <a:srgbClr val="FF0000"/>
              </a:solidFill>
              <a:latin typeface="Symbol" pitchFamily="18" charset="2"/>
            </a:endParaRPr>
          </a:p>
          <a:p>
            <a:pPr eaLnBrk="1" hangingPunct="1"/>
            <a:endParaRPr lang="en-US" baseline="-25000" dirty="0" smtClean="0">
              <a:solidFill>
                <a:srgbClr val="FF0000"/>
              </a:solidFill>
              <a:latin typeface="Symbol" pitchFamily="18" charset="2"/>
            </a:endParaRPr>
          </a:p>
          <a:p>
            <a:pPr eaLnBrk="1" hangingPunct="1"/>
            <a:endParaRPr lang="en-US" baseline="-25000" dirty="0" smtClean="0">
              <a:solidFill>
                <a:srgbClr val="FF0000"/>
              </a:solidFill>
              <a:latin typeface="Symbol" pitchFamily="18" charset="2"/>
            </a:endParaRPr>
          </a:p>
          <a:p>
            <a:pPr eaLnBrk="1" hangingPunct="1"/>
            <a:endParaRPr lang="en-US" baseline="-25000" dirty="0" smtClean="0">
              <a:solidFill>
                <a:srgbClr val="FF0000"/>
              </a:solidFill>
              <a:latin typeface="Symbol" pitchFamily="18" charset="2"/>
            </a:endParaRPr>
          </a:p>
          <a:p>
            <a:pPr eaLnBrk="1" hangingPunct="1"/>
            <a:endParaRPr lang="en-US" baseline="-25000" dirty="0" smtClean="0">
              <a:solidFill>
                <a:srgbClr val="FF0000"/>
              </a:solidFill>
              <a:latin typeface="Symbol" pitchFamily="18" charset="2"/>
            </a:endParaRPr>
          </a:p>
          <a:p>
            <a:pPr eaLnBrk="1" hangingPunct="1"/>
            <a:endParaRPr lang="en-US" baseline="-25000" dirty="0" smtClean="0">
              <a:solidFill>
                <a:srgbClr val="FF0000"/>
              </a:solidFill>
              <a:latin typeface="Symbol" pitchFamily="18" charset="2"/>
            </a:endParaRPr>
          </a:p>
          <a:p>
            <a:pPr eaLnBrk="1" hangingPunct="1"/>
            <a:endParaRPr lang="en-US" baseline="-25000" dirty="0" smtClean="0">
              <a:solidFill>
                <a:srgbClr val="FF0000"/>
              </a:solidFill>
              <a:latin typeface="Symbol" pitchFamily="18" charset="2"/>
            </a:endParaRPr>
          </a:p>
          <a:p>
            <a:pPr eaLnBrk="1" hangingPunct="1"/>
            <a:endParaRPr lang="en-US" baseline="-25000" dirty="0" smtClean="0">
              <a:solidFill>
                <a:srgbClr val="FF0000"/>
              </a:solidFill>
              <a:latin typeface="Symbol" pitchFamily="18" charset="2"/>
            </a:endParaRPr>
          </a:p>
          <a:p>
            <a:pPr eaLnBrk="1" hangingPunct="1"/>
            <a:endParaRPr lang="en-US" baseline="-25000" dirty="0" smtClean="0">
              <a:solidFill>
                <a:srgbClr val="FF0000"/>
              </a:solidFill>
              <a:latin typeface="Symbol" pitchFamily="18" charset="2"/>
            </a:endParaRPr>
          </a:p>
          <a:p>
            <a:pPr eaLnBrk="1" hangingPunct="1"/>
            <a:endParaRPr lang="en-US" baseline="-25000" dirty="0" smtClean="0">
              <a:solidFill>
                <a:srgbClr val="FF0000"/>
              </a:solidFill>
              <a:latin typeface="Symbol" pitchFamily="18" charset="2"/>
            </a:endParaRPr>
          </a:p>
          <a:p>
            <a:pPr eaLnBrk="1" hangingPunct="1"/>
            <a:endParaRPr lang="en-US" baseline="-25000" dirty="0" smtClean="0">
              <a:solidFill>
                <a:srgbClr val="FF0000"/>
              </a:solidFill>
              <a:latin typeface="Symbol" pitchFamily="18" charset="2"/>
            </a:endParaRP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We found that the </a:t>
            </a:r>
            <a:r>
              <a:rPr lang="en-US" dirty="0" smtClean="0">
                <a:solidFill>
                  <a:srgbClr val="FF0000"/>
                </a:solidFill>
              </a:rPr>
              <a:t>size</a:t>
            </a:r>
            <a:r>
              <a:rPr lang="en-US" dirty="0" smtClean="0"/>
              <a:t> scales in the same way  with </a:t>
            </a:r>
            <a:r>
              <a:rPr lang="en-US" dirty="0" smtClean="0">
                <a:latin typeface="Symbol" pitchFamily="18" charset="2"/>
              </a:rPr>
              <a:t>l. </a:t>
            </a:r>
            <a:r>
              <a:rPr lang="en-US" dirty="0" smtClean="0"/>
              <a:t> We computed also the baryonic properties</a:t>
            </a:r>
            <a:endParaRPr lang="en-US" dirty="0" smtClean="0">
              <a:latin typeface="Symbol" pitchFamily="18" charset="2"/>
            </a:endParaRPr>
          </a:p>
        </p:txBody>
      </p:sp>
      <p:pic>
        <p:nvPicPr>
          <p:cNvPr id="5427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700808"/>
            <a:ext cx="45148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spectrum of nucleons and deltas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spectrum using  best fit approach</a:t>
            </a:r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5913"/>
            <a:ext cx="103632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Inconsistency of the generalized SS model?</a:t>
            </a:r>
            <a:endParaRPr lang="he-IL" dirty="0" smtClean="0"/>
          </a:p>
        </p:txBody>
      </p:sp>
      <p:sp>
        <p:nvSpPr>
          <p:cNvPr id="59395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can match the </a:t>
            </a:r>
            <a:r>
              <a:rPr lang="en-US" dirty="0" smtClean="0">
                <a:solidFill>
                  <a:srgbClr val="FF0000"/>
                </a:solidFill>
              </a:rPr>
              <a:t>meson and baryon spectra </a:t>
            </a:r>
            <a:r>
              <a:rPr lang="en-US" dirty="0" smtClean="0"/>
              <a:t>and properties with one scale </a:t>
            </a:r>
          </a:p>
          <a:p>
            <a:pPr algn="just" eaLnBrk="1" hangingPunct="1">
              <a:buFontTx/>
              <a:buNone/>
            </a:pPr>
            <a:r>
              <a:rPr lang="en-US" dirty="0" smtClean="0"/>
              <a:t>          M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=  1  GEV  and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z =</a:t>
            </a:r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 / </a:t>
            </a:r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baseline="-25000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= 0.94 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dirty="0" smtClean="0"/>
              <a:t>Obviously this is </a:t>
            </a:r>
            <a:r>
              <a:rPr lang="en-US" dirty="0" smtClean="0">
                <a:solidFill>
                  <a:srgbClr val="FF0000"/>
                </a:solidFill>
              </a:rPr>
              <a:t>unphysical</a:t>
            </a:r>
            <a:r>
              <a:rPr lang="en-US" dirty="0" smtClean="0"/>
              <a:t> since by definition    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                             </a:t>
            </a:r>
            <a:r>
              <a:rPr lang="en-US" dirty="0" smtClean="0">
                <a:latin typeface="Symbol" pitchFamily="18" charset="2"/>
              </a:rPr>
              <a:t>z</a:t>
            </a:r>
            <a:r>
              <a:rPr lang="en-US" dirty="0" smtClean="0"/>
              <a:t>&gt;1 </a:t>
            </a:r>
          </a:p>
          <a:p>
            <a:pPr eaLnBrk="1" hangingPunct="1"/>
            <a:r>
              <a:rPr lang="en-US" dirty="0" smtClean="0"/>
              <a:t>This may signal that the </a:t>
            </a:r>
            <a:r>
              <a:rPr lang="en-US" dirty="0" smtClean="0">
                <a:solidFill>
                  <a:srgbClr val="006600"/>
                </a:solidFill>
              </a:rPr>
              <a:t>Sakai Sugimoto </a:t>
            </a:r>
            <a:r>
              <a:rPr lang="en-US" dirty="0" smtClean="0"/>
              <a:t>picture of baryons </a:t>
            </a:r>
            <a:r>
              <a:rPr lang="en-US" dirty="0" smtClean="0">
                <a:solidFill>
                  <a:srgbClr val="FF0000"/>
                </a:solidFill>
              </a:rPr>
              <a:t>has to be modified </a:t>
            </a:r>
            <a:r>
              <a:rPr lang="en-US" dirty="0" smtClean="0"/>
              <a:t>( Baryon </a:t>
            </a:r>
            <a:r>
              <a:rPr lang="en-US" dirty="0" err="1" smtClean="0"/>
              <a:t>backreaction</a:t>
            </a:r>
            <a:r>
              <a:rPr lang="en-US" dirty="0" smtClean="0"/>
              <a:t>, DBI expansion, coupling to scalars)     </a:t>
            </a:r>
          </a:p>
          <a:p>
            <a:endParaRPr lang="he-I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Zones of the nuclear interaction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real life, the nucleon has a </a:t>
            </a:r>
            <a:r>
              <a:rPr lang="en-US" dirty="0" smtClean="0">
                <a:solidFill>
                  <a:srgbClr val="FF0000"/>
                </a:solidFill>
              </a:rPr>
              <a:t>fairly large radius </a:t>
            </a:r>
            <a:r>
              <a:rPr lang="en-US" dirty="0" smtClean="0"/>
              <a:t>,            </a:t>
            </a:r>
            <a:r>
              <a:rPr lang="en-US" dirty="0" err="1" smtClean="0"/>
              <a:t>R</a:t>
            </a:r>
            <a:r>
              <a:rPr lang="en-US" sz="2000" dirty="0" err="1" smtClean="0"/>
              <a:t>nucleon</a:t>
            </a:r>
            <a:r>
              <a:rPr lang="en-US" sz="2000" dirty="0" smtClean="0"/>
              <a:t> </a:t>
            </a:r>
            <a:r>
              <a:rPr lang="en-US" dirty="0" smtClean="0"/>
              <a:t>∼ 4/</a:t>
            </a:r>
            <a:r>
              <a:rPr lang="en-US" dirty="0" err="1" smtClean="0"/>
              <a:t>M</a:t>
            </a:r>
            <a:r>
              <a:rPr lang="en-US" sz="2000" dirty="0" err="1" smtClean="0"/>
              <a:t>ρmeson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But in the holographic nuclear physics with λ ≫ 1, we have the </a:t>
            </a:r>
            <a:r>
              <a:rPr lang="en-US" dirty="0" smtClean="0">
                <a:solidFill>
                  <a:srgbClr val="FF0000"/>
                </a:solidFill>
              </a:rPr>
              <a:t>opposite situation</a:t>
            </a:r>
          </a:p>
          <a:p>
            <a:pPr>
              <a:buNone/>
            </a:pPr>
            <a:r>
              <a:rPr lang="en-US" dirty="0" smtClean="0"/>
              <a:t>             </a:t>
            </a:r>
            <a:r>
              <a:rPr lang="en-US" dirty="0" err="1" smtClean="0"/>
              <a:t>R</a:t>
            </a:r>
            <a:r>
              <a:rPr lang="en-US" sz="2000" dirty="0" err="1" smtClean="0"/>
              <a:t>baryon</a:t>
            </a:r>
            <a:r>
              <a:rPr lang="en-US" dirty="0" smtClean="0"/>
              <a:t> ∼ λ^(−1/2)/M, </a:t>
            </a:r>
          </a:p>
          <a:p>
            <a:pPr>
              <a:buNone/>
            </a:pPr>
            <a:endParaRPr lang="en-US" i="1" dirty="0" smtClean="0"/>
          </a:p>
          <a:p>
            <a:r>
              <a:rPr lang="en-US" i="1" dirty="0" smtClean="0"/>
              <a:t> Thanks to this hierarchy, the nuclear forces between </a:t>
            </a:r>
            <a:r>
              <a:rPr lang="en-US" dirty="0" smtClean="0"/>
              <a:t>two baryons at distance r from each other fall into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3 distinct zones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Zones of the nuclear interaction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3 zones in the nucleon-nucleon interaction</a:t>
            </a:r>
            <a:endParaRPr lang="he-I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238" y="1476375"/>
            <a:ext cx="610552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Zone  of the nuclear interaction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the </a:t>
            </a:r>
            <a:r>
              <a:rPr lang="en-US" dirty="0" smtClean="0">
                <a:solidFill>
                  <a:srgbClr val="FF0000"/>
                </a:solidFill>
              </a:rPr>
              <a:t>near zone  </a:t>
            </a:r>
            <a:r>
              <a:rPr lang="en-US" dirty="0" smtClean="0"/>
              <a:t>-  r &lt;</a:t>
            </a:r>
            <a:r>
              <a:rPr lang="en-US" dirty="0" err="1" smtClean="0"/>
              <a:t>R</a:t>
            </a:r>
            <a:r>
              <a:rPr lang="en-US" sz="2200" dirty="0" err="1" smtClean="0"/>
              <a:t>baryon</a:t>
            </a:r>
            <a:r>
              <a:rPr lang="en-US" dirty="0" smtClean="0"/>
              <a:t> ≪ (1/M), the two baryons </a:t>
            </a:r>
            <a:r>
              <a:rPr lang="en-US" dirty="0" smtClean="0">
                <a:solidFill>
                  <a:srgbClr val="FF0000"/>
                </a:solidFill>
              </a:rPr>
              <a:t>overlap</a:t>
            </a:r>
            <a:r>
              <a:rPr lang="en-US" dirty="0" smtClean="0"/>
              <a:t> and cannot be approximated as two separate </a:t>
            </a:r>
            <a:r>
              <a:rPr lang="en-US" dirty="0" err="1" smtClean="0"/>
              <a:t>instantons</a:t>
            </a:r>
            <a:r>
              <a:rPr lang="en-US" dirty="0" smtClean="0"/>
              <a:t> ; instead, we need the </a:t>
            </a:r>
            <a:r>
              <a:rPr lang="en-US" dirty="0" smtClean="0">
                <a:solidFill>
                  <a:srgbClr val="FF0000"/>
                </a:solidFill>
              </a:rPr>
              <a:t>ADHM solution </a:t>
            </a:r>
            <a:r>
              <a:rPr lang="en-US" dirty="0" smtClean="0"/>
              <a:t>of </a:t>
            </a:r>
            <a:r>
              <a:rPr lang="en-US" dirty="0" err="1" smtClean="0"/>
              <a:t>instanton</a:t>
            </a:r>
            <a:r>
              <a:rPr lang="en-US" dirty="0" smtClean="0"/>
              <a:t> #= 2 in all its complicated glory. </a:t>
            </a:r>
          </a:p>
          <a:p>
            <a:r>
              <a:rPr lang="en-US" dirty="0" smtClean="0"/>
              <a:t>On the other hand, </a:t>
            </a:r>
            <a:r>
              <a:rPr lang="en-US" i="1" dirty="0" smtClean="0"/>
              <a:t>in the near zone, the nuclear force is 5D: the curvature of the fifth </a:t>
            </a:r>
            <a:r>
              <a:rPr lang="en-US" dirty="0" smtClean="0"/>
              <a:t>dimension z does not matter at </a:t>
            </a:r>
            <a:r>
              <a:rPr lang="en-US" dirty="0" smtClean="0">
                <a:solidFill>
                  <a:srgbClr val="FF0000"/>
                </a:solidFill>
              </a:rPr>
              <a:t>short distances</a:t>
            </a:r>
            <a:r>
              <a:rPr lang="en-US" dirty="0" smtClean="0"/>
              <a:t>, so we may treat the U(2) gauge fields as living in a </a:t>
            </a:r>
            <a:r>
              <a:rPr lang="en-US" dirty="0" smtClean="0">
                <a:solidFill>
                  <a:srgbClr val="FF0000"/>
                </a:solidFill>
              </a:rPr>
              <a:t>flat 5D </a:t>
            </a:r>
            <a:r>
              <a:rPr lang="en-US" dirty="0" smtClean="0"/>
              <a:t>space-time. </a:t>
            </a:r>
          </a:p>
          <a:p>
            <a:r>
              <a:rPr lang="en-US" dirty="0" smtClean="0"/>
              <a:t>To leading order in 1/λ, the SU(2) fields are given by the ADHM solution, while the </a:t>
            </a:r>
            <a:r>
              <a:rPr lang="en-US" dirty="0" err="1" smtClean="0">
                <a:solidFill>
                  <a:srgbClr val="FF0000"/>
                </a:solidFill>
              </a:rPr>
              <a:t>abelian</a:t>
            </a:r>
            <a:r>
              <a:rPr lang="en-US" dirty="0" smtClean="0">
                <a:solidFill>
                  <a:srgbClr val="FF0000"/>
                </a:solidFill>
              </a:rPr>
              <a:t> field</a:t>
            </a:r>
            <a:r>
              <a:rPr lang="en-US" dirty="0" smtClean="0"/>
              <a:t>  is coupled to the </a:t>
            </a:r>
            <a:r>
              <a:rPr lang="en-US" dirty="0" err="1" smtClean="0"/>
              <a:t>instanton</a:t>
            </a:r>
            <a:r>
              <a:rPr lang="en-US" dirty="0" smtClean="0"/>
              <a:t> density .</a:t>
            </a:r>
          </a:p>
          <a:p>
            <a:r>
              <a:rPr lang="en-US" dirty="0" smtClean="0"/>
              <a:t>Unfortunately, for two overlapping baryons this density has a rather complicated profile, which makes calculating the </a:t>
            </a:r>
            <a:r>
              <a:rPr lang="en-US" dirty="0" err="1" smtClean="0"/>
              <a:t>nearzone</a:t>
            </a:r>
            <a:r>
              <a:rPr lang="en-US" dirty="0" smtClean="0"/>
              <a:t> nuclear force rather difficult.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  Zone  of the nuclear interaction</a:t>
            </a: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 </a:t>
            </a:r>
            <a:r>
              <a:rPr lang="en-US" dirty="0" smtClean="0">
                <a:solidFill>
                  <a:srgbClr val="FF0000"/>
                </a:solidFill>
              </a:rPr>
              <a:t>far zone </a:t>
            </a:r>
            <a:r>
              <a:rPr lang="en-US" dirty="0" smtClean="0"/>
              <a:t>r &gt; (1/M) ≫ </a:t>
            </a:r>
            <a:r>
              <a:rPr lang="en-US" dirty="0" err="1" smtClean="0"/>
              <a:t>R</a:t>
            </a:r>
            <a:r>
              <a:rPr lang="en-US" sz="2000" dirty="0" err="1" smtClean="0"/>
              <a:t>baryon</a:t>
            </a:r>
            <a:r>
              <a:rPr lang="en-US" dirty="0" smtClean="0"/>
              <a:t> poses the opposite problem: The </a:t>
            </a:r>
            <a:r>
              <a:rPr lang="en-US" dirty="0" smtClean="0">
                <a:solidFill>
                  <a:srgbClr val="FF0000"/>
                </a:solidFill>
              </a:rPr>
              <a:t>curvature </a:t>
            </a:r>
            <a:r>
              <a:rPr lang="en-US" dirty="0" smtClean="0"/>
              <a:t>of the 5D space and the </a:t>
            </a:r>
            <a:r>
              <a:rPr lang="en-US" dirty="0" smtClean="0">
                <a:solidFill>
                  <a:srgbClr val="FF0000"/>
                </a:solidFill>
              </a:rPr>
              <a:t>z–dependence of the gauge coupling </a:t>
            </a:r>
            <a:r>
              <a:rPr lang="en-US" dirty="0" smtClean="0"/>
              <a:t>becomes very important at large distances. </a:t>
            </a:r>
          </a:p>
          <a:p>
            <a:r>
              <a:rPr lang="en-US" dirty="0" smtClean="0"/>
              <a:t>At the same time, the two baryons become well-separated </a:t>
            </a:r>
            <a:r>
              <a:rPr lang="en-US" dirty="0" err="1" smtClean="0"/>
              <a:t>instantons</a:t>
            </a:r>
            <a:r>
              <a:rPr lang="en-US" dirty="0" smtClean="0"/>
              <a:t> which may be treated </a:t>
            </a:r>
            <a:r>
              <a:rPr lang="en-US" dirty="0" smtClean="0">
                <a:solidFill>
                  <a:srgbClr val="FF0000"/>
                </a:solidFill>
              </a:rPr>
              <a:t>as point sources </a:t>
            </a:r>
            <a:r>
              <a:rPr lang="en-US" dirty="0" smtClean="0"/>
              <a:t>of the 5D </a:t>
            </a:r>
            <a:r>
              <a:rPr lang="en-US" dirty="0" err="1" smtClean="0"/>
              <a:t>abelian</a:t>
            </a:r>
            <a:r>
              <a:rPr lang="en-US" dirty="0" smtClean="0"/>
              <a:t> field  . In 4D terms, the baryons act as point sources for all the massive vector mesons  comprising the </a:t>
            </a:r>
            <a:r>
              <a:rPr lang="en-US" dirty="0" err="1" smtClean="0"/>
              <a:t>massless</a:t>
            </a:r>
            <a:r>
              <a:rPr lang="en-US" dirty="0" smtClean="0"/>
              <a:t> 5D vector field </a:t>
            </a:r>
            <a:r>
              <a:rPr lang="en-US" dirty="0" err="1" smtClean="0"/>
              <a:t>Aμ</a:t>
            </a:r>
            <a:r>
              <a:rPr lang="en-US" dirty="0" smtClean="0"/>
              <a:t>(x, z), hence the nuclear force in the far zone is the sum of 4D </a:t>
            </a:r>
            <a:r>
              <a:rPr lang="en-US" dirty="0" smtClean="0">
                <a:solidFill>
                  <a:srgbClr val="FF0000"/>
                </a:solidFill>
              </a:rPr>
              <a:t>Yukawa forces 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445224"/>
            <a:ext cx="5789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Intermediate  Zone  of the nuclear interaction</a:t>
            </a: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the intermediate zone </a:t>
            </a:r>
            <a:r>
              <a:rPr lang="en-US" dirty="0" err="1" smtClean="0"/>
              <a:t>Rbaryon</a:t>
            </a:r>
            <a:r>
              <a:rPr lang="en-US" dirty="0" smtClean="0"/>
              <a:t> ≪ r ≪ (1/M), we have the best of both situations:</a:t>
            </a:r>
          </a:p>
          <a:p>
            <a:endParaRPr lang="en-US" dirty="0" smtClean="0"/>
          </a:p>
          <a:p>
            <a:r>
              <a:rPr lang="en-US" dirty="0" smtClean="0"/>
              <a:t>The baryons </a:t>
            </a:r>
            <a:r>
              <a:rPr lang="en-US" dirty="0" smtClean="0">
                <a:solidFill>
                  <a:srgbClr val="FF0000"/>
                </a:solidFill>
              </a:rPr>
              <a:t>do not overlap </a:t>
            </a:r>
            <a:r>
              <a:rPr lang="en-US" dirty="0" smtClean="0"/>
              <a:t>much and the fifth dimension is </a:t>
            </a:r>
            <a:r>
              <a:rPr lang="en-US" dirty="0" smtClean="0">
                <a:solidFill>
                  <a:srgbClr val="FF0000"/>
                </a:solidFill>
              </a:rPr>
              <a:t>approximately flat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At first blush, the nuclear force in this zone is simply the 5D Coulomb force between two point sources,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Overlap correction </a:t>
            </a:r>
            <a:r>
              <a:rPr lang="en-US" dirty="0" smtClean="0"/>
              <a:t>were also introduced.</a:t>
            </a:r>
            <a:endParaRPr lang="he-I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080"/>
            <a:ext cx="8532440" cy="168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gradFill flip="none" rotWithShape="1">
            <a:gsLst>
              <a:gs pos="0">
                <a:srgbClr val="1B00BC"/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0" scaled="0"/>
            <a:tileRect/>
          </a:gradFill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Holographic Nuclear force</a:t>
            </a:r>
            <a:endParaRPr kumimoji="0" lang="he-IL" sz="28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Hashimoto Sakai and Sugimoto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showed that there is a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hard core repulsive potential 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two baryons (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instantons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due to the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abelian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interaction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of the form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V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U(1)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 1/r</a:t>
            </a:r>
            <a:r>
              <a:rPr kumimoji="0" lang="en-US" sz="2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6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In nuclear physics one believes that there is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repulsion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between nucleons due to exchange of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isoscalar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mesons: a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vector par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ticle ( omega) and an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attraction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due to exchange of an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scalar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 sigma)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endParaRPr kumimoji="0" lang="he-IL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 of Large </a:t>
            </a:r>
            <a:r>
              <a:rPr lang="en-US" dirty="0" err="1" smtClean="0"/>
              <a:t>N</a:t>
            </a:r>
            <a:r>
              <a:rPr lang="en-US" sz="1800" dirty="0" err="1" smtClean="0"/>
              <a:t>c</a:t>
            </a:r>
            <a:r>
              <a:rPr lang="en-US" smtClean="0"/>
              <a:t> and holography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8680" y="928670"/>
            <a:ext cx="8263800" cy="578647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When         exceeds  0.2-0.3 the </a:t>
            </a:r>
            <a:r>
              <a:rPr lang="en-US" dirty="0" smtClean="0">
                <a:solidFill>
                  <a:srgbClr val="FF0000"/>
                </a:solidFill>
              </a:rPr>
              <a:t>crystal melts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For example,</a:t>
            </a:r>
          </a:p>
          <a:p>
            <a:r>
              <a:rPr lang="en-US" dirty="0" smtClean="0"/>
              <a:t>Helium  has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sz="2000" dirty="0" smtClean="0"/>
              <a:t>B</a:t>
            </a:r>
            <a:r>
              <a:rPr lang="en-US" dirty="0" smtClean="0"/>
              <a:t> = 0.306 K/U ≈ 1 </a:t>
            </a:r>
            <a:r>
              <a:rPr lang="en-US" dirty="0" smtClean="0">
                <a:solidFill>
                  <a:srgbClr val="FF0000"/>
                </a:solidFill>
              </a:rPr>
              <a:t>quantum liquid </a:t>
            </a:r>
          </a:p>
          <a:p>
            <a:r>
              <a:rPr lang="en-US" dirty="0" smtClean="0"/>
              <a:t>Neon  has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sz="2000" dirty="0" smtClean="0"/>
              <a:t>B</a:t>
            </a:r>
            <a:r>
              <a:rPr lang="en-US" dirty="0" smtClean="0"/>
              <a:t> = 0.063 ,  K/U ≈ 0.05; a </a:t>
            </a:r>
            <a:r>
              <a:rPr lang="en-US" dirty="0" smtClean="0">
                <a:solidFill>
                  <a:srgbClr val="FF0000"/>
                </a:solidFill>
              </a:rPr>
              <a:t>crystalline solid</a:t>
            </a:r>
          </a:p>
          <a:p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</a:rPr>
              <a:t>large </a:t>
            </a:r>
            <a:r>
              <a:rPr lang="en-US" dirty="0" err="1" smtClean="0">
                <a:solidFill>
                  <a:srgbClr val="FF0000"/>
                </a:solidFill>
              </a:rPr>
              <a:t>Nc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the leading nuclear potential behaves as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the well </a:t>
            </a:r>
            <a:r>
              <a:rPr lang="en-US" dirty="0" smtClean="0">
                <a:solidFill>
                  <a:srgbClr val="FF0000"/>
                </a:solidFill>
              </a:rPr>
              <a:t>diameter</a:t>
            </a:r>
            <a:r>
              <a:rPr lang="en-US" dirty="0" smtClean="0"/>
              <a:t> is </a:t>
            </a:r>
            <a:r>
              <a:rPr lang="en-US" dirty="0" err="1" smtClean="0">
                <a:solidFill>
                  <a:srgbClr val="FF0000"/>
                </a:solidFill>
              </a:rPr>
              <a:t>Nc</a:t>
            </a:r>
            <a:r>
              <a:rPr lang="en-US" dirty="0" smtClean="0">
                <a:solidFill>
                  <a:srgbClr val="FF0000"/>
                </a:solidFill>
              </a:rPr>
              <a:t> independent  </a:t>
            </a:r>
            <a:r>
              <a:rPr lang="en-US" dirty="0" smtClean="0"/>
              <a:t>and the </a:t>
            </a:r>
            <a:r>
              <a:rPr lang="en-US" dirty="0" smtClean="0">
                <a:solidFill>
                  <a:srgbClr val="FF0000"/>
                </a:solidFill>
              </a:rPr>
              <a:t>mass</a:t>
            </a:r>
            <a:r>
              <a:rPr lang="en-US" dirty="0" smtClean="0"/>
              <a:t> M scales </a:t>
            </a:r>
            <a:r>
              <a:rPr lang="en-US" dirty="0" err="1" smtClean="0"/>
              <a:t>as~Nc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he-I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08720"/>
            <a:ext cx="6858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81629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5648325"/>
            <a:ext cx="33051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attraction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תוכן 4"/>
          <p:cNvSpPr txBox="1">
            <a:spLocks/>
          </p:cNvSpPr>
          <p:nvPr/>
        </p:nvSpPr>
        <p:spPr>
          <a:xfrm>
            <a:off x="357158" y="1142984"/>
            <a:ext cx="8229600" cy="4525963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expect to find a holographic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attraction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due to the interaction of the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instanton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the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fluctuation of the embedding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which is the dual of the scalar fields 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Kaplunovsky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J.S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attraction term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should have the form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  <a:r>
              <a:rPr kumimoji="0" lang="en-US" sz="26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f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[F</a:t>
            </a:r>
            <a:r>
              <a:rPr kumimoji="0" lang="en-US" sz="2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antipodal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case ( the SS model) there is a 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ymmetry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under 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d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  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-&gt;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d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and since asymptotically x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 transverse direction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f~d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such an interaction term does not exis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endParaRPr kumimoji="0" lang="he-IL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43932" cy="357190"/>
          </a:xfrm>
        </p:spPr>
        <p:txBody>
          <a:bodyPr/>
          <a:lstStyle/>
          <a:p>
            <a:r>
              <a:rPr lang="en-US" dirty="0" smtClean="0"/>
              <a:t>Attraction versus repulsion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Indeed the </a:t>
            </a:r>
            <a:r>
              <a:rPr lang="en-US" dirty="0" smtClean="0">
                <a:solidFill>
                  <a:srgbClr val="FF0000"/>
                </a:solidFill>
              </a:rPr>
              <a:t>5d effective action </a:t>
            </a:r>
            <a:r>
              <a:rPr lang="en-US" dirty="0" smtClean="0"/>
              <a:t>for A</a:t>
            </a:r>
            <a:r>
              <a:rPr lang="en-US" baseline="-25000" dirty="0" smtClean="0"/>
              <a:t>M</a:t>
            </a:r>
            <a:r>
              <a:rPr lang="en-US" dirty="0" smtClean="0"/>
              <a:t> and </a:t>
            </a:r>
            <a:r>
              <a:rPr lang="en-US" dirty="0" smtClean="0">
                <a:latin typeface="Symbol" pitchFamily="18" charset="2"/>
              </a:rPr>
              <a:t>f  </a:t>
            </a:r>
            <a:r>
              <a:rPr lang="en-US" dirty="0" smtClean="0"/>
              <a:t>is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instantons</a:t>
            </a:r>
            <a:r>
              <a:rPr lang="en-US" dirty="0" smtClean="0"/>
              <a:t> F=*F so there is a competition between</a:t>
            </a:r>
          </a:p>
          <a:p>
            <a:pPr>
              <a:buNone/>
            </a:pPr>
            <a:r>
              <a:rPr lang="en-US" dirty="0" smtClean="0"/>
              <a:t>          </a:t>
            </a:r>
            <a:r>
              <a:rPr lang="en-US" sz="1800" dirty="0" smtClean="0"/>
              <a:t>repulsion                                 attraction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A TrF</a:t>
            </a:r>
            <a:r>
              <a:rPr lang="en-US" baseline="30000" dirty="0" smtClean="0"/>
              <a:t>2</a:t>
            </a:r>
            <a:r>
              <a:rPr lang="en-US" dirty="0" smtClean="0"/>
              <a:t>                         </a:t>
            </a:r>
            <a:r>
              <a:rPr lang="en-US" dirty="0" err="1" smtClean="0">
                <a:latin typeface="Symbol" pitchFamily="18" charset="2"/>
              </a:rPr>
              <a:t>f</a:t>
            </a:r>
            <a:r>
              <a:rPr lang="en-US" dirty="0" err="1" smtClean="0"/>
              <a:t>Tr</a:t>
            </a:r>
            <a:r>
              <a:rPr lang="en-US" dirty="0" smtClean="0"/>
              <a:t> F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Thus there is also an </a:t>
            </a:r>
            <a:r>
              <a:rPr lang="en-US" dirty="0" smtClean="0">
                <a:solidFill>
                  <a:srgbClr val="FF0000"/>
                </a:solidFill>
              </a:rPr>
              <a:t>attraction</a:t>
            </a:r>
            <a:r>
              <a:rPr lang="en-US" dirty="0" smtClean="0"/>
              <a:t>  potential </a:t>
            </a:r>
          </a:p>
          <a:p>
            <a:pPr>
              <a:buNone/>
            </a:pPr>
            <a:r>
              <a:rPr lang="en-US" dirty="0" smtClean="0"/>
              <a:t>                     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scalar</a:t>
            </a:r>
            <a:r>
              <a:rPr lang="en-US" dirty="0" smtClean="0"/>
              <a:t> ~ 1/r</a:t>
            </a:r>
            <a:r>
              <a:rPr lang="en-US" baseline="30000" dirty="0" smtClean="0"/>
              <a:t>2</a:t>
            </a:r>
            <a:endParaRPr lang="en-US" dirty="0" smtClean="0"/>
          </a:p>
          <a:p>
            <a:endParaRPr lang="en-US" dirty="0" smtClean="0"/>
          </a:p>
          <a:p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2285984" y="15001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90582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Attraction versus repulsion</a:t>
            </a:r>
            <a:endParaRPr lang="he-IL" dirty="0"/>
          </a:p>
        </p:txBody>
      </p:sp>
      <p:sp>
        <p:nvSpPr>
          <p:cNvPr id="4" name="מציין מיקום תוכן 4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ratio between the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attraction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repulsion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intermediate zone is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he-IL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33600" y="3200400"/>
            <a:ext cx="4943475" cy="1304925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857496"/>
            <a:ext cx="743201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4572008"/>
            <a:ext cx="170744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net ( scalar + tensor) potential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95513"/>
            <a:ext cx="94583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gradFill flip="none" rotWithShape="1">
            <a:gsLst>
              <a:gs pos="0">
                <a:srgbClr val="1B00BC"/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0" scaled="0"/>
            <a:tileRect/>
          </a:gradFill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Nuclear potential in the far zone </a:t>
            </a:r>
            <a:endParaRPr kumimoji="0" lang="he-IL" sz="44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have seen the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repulsive hard core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attraction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intermediate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zone.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have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stable nuclei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attractive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potential has to dominate  in the far zone.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holography this should follow from the fact that the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isoscalar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scalar is lighter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the corresponding vector meson.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SS model this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not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case.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Blip>
                <a:blip r:embed="rId2"/>
              </a:buBlip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Maybe the dominance of the attraction associates with two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pion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exchange( sigma?).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Holography versus reality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 remain in </a:t>
            </a:r>
          </a:p>
          <a:p>
            <a:pPr>
              <a:buNone/>
            </a:pPr>
            <a:r>
              <a:rPr lang="en-US" dirty="0" smtClean="0"/>
              <a:t>spectrum at large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endParaRPr lang="en-US" baseline="-25000" dirty="0" smtClean="0"/>
          </a:p>
          <a:p>
            <a:pPr>
              <a:buNone/>
            </a:pPr>
            <a:r>
              <a:rPr lang="en-US" dirty="0" smtClean="0"/>
              <a:t>and m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&lt;mw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If the  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  disappears</a:t>
            </a:r>
          </a:p>
          <a:p>
            <a:pPr>
              <a:buNone/>
            </a:pPr>
            <a:r>
              <a:rPr lang="en-US" dirty="0" smtClean="0"/>
              <a:t>at large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dirty="0" smtClean="0"/>
              <a:t> no nuclei</a:t>
            </a:r>
            <a:endParaRPr lang="he-IL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764704"/>
            <a:ext cx="42005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717032"/>
            <a:ext cx="42862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Holography versus reality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suppose tomorrow somebody discovers a holographic model of the real QCD and — miracle of miracles — it has a realistic spectrum of mesons, including the σ(600) resonance, and even the realistic Yukawa couplings of those mesons to the baryons.</a:t>
            </a:r>
          </a:p>
          <a:p>
            <a:r>
              <a:rPr lang="en-US" dirty="0" smtClean="0"/>
              <a:t> Even for such a model, the two-body nuclear forces would not be quite as in the real world because the semi-classical holography limits </a:t>
            </a:r>
            <a:r>
              <a:rPr lang="en-US" dirty="0" err="1" smtClean="0"/>
              <a:t>Nc</a:t>
            </a:r>
            <a:r>
              <a:rPr lang="en-US" dirty="0" smtClean="0"/>
              <a:t> → ∞, λ → ∞ </a:t>
            </a:r>
            <a:r>
              <a:rPr lang="en-US" dirty="0" smtClean="0">
                <a:solidFill>
                  <a:srgbClr val="FF0000"/>
                </a:solidFill>
              </a:rPr>
              <a:t>suppress the multiple meson exchanges between baryons. </a:t>
            </a:r>
          </a:p>
          <a:p>
            <a:r>
              <a:rPr lang="en-US" dirty="0" smtClean="0"/>
              <a:t>Although in this case, the culprit is not </a:t>
            </a:r>
            <a:r>
              <a:rPr lang="en-US" dirty="0" err="1" smtClean="0"/>
              <a:t>Nc</a:t>
            </a:r>
            <a:r>
              <a:rPr lang="en-US" dirty="0" smtClean="0"/>
              <a:t>  but the </a:t>
            </a:r>
            <a:r>
              <a:rPr lang="en-US" dirty="0" smtClean="0">
                <a:solidFill>
                  <a:srgbClr val="FF0000"/>
                </a:solidFill>
              </a:rPr>
              <a:t>large ’t </a:t>
            </a:r>
            <a:r>
              <a:rPr lang="en-US" dirty="0" err="1" smtClean="0">
                <a:solidFill>
                  <a:srgbClr val="FF0000"/>
                </a:solidFill>
              </a:rPr>
              <a:t>Hooft</a:t>
            </a:r>
            <a:r>
              <a:rPr lang="en-US" dirty="0" smtClean="0">
                <a:solidFill>
                  <a:srgbClr val="FF0000"/>
                </a:solidFill>
              </a:rPr>
              <a:t> coupling </a:t>
            </a:r>
            <a:r>
              <a:rPr lang="en-US" dirty="0" smtClean="0"/>
              <a:t>λ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Holography  versus reality –the role of large </a:t>
            </a:r>
            <a:r>
              <a:rPr lang="en-US" dirty="0" smtClean="0">
                <a:latin typeface="Symbol" pitchFamily="18" charset="2"/>
              </a:rPr>
              <a:t>l</a:t>
            </a:r>
            <a:endParaRPr lang="he-IL" dirty="0">
              <a:latin typeface="Symbol" pitchFamily="18" charset="2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/>
              <a:t>Indeed, from the </a:t>
            </a:r>
            <a:r>
              <a:rPr lang="en-US" sz="3200" dirty="0" err="1" smtClean="0"/>
              <a:t>hadronic</a:t>
            </a:r>
            <a:r>
              <a:rPr lang="en-US" sz="3200" dirty="0" smtClean="0"/>
              <a:t> point of view, nuclear forces arise from the </a:t>
            </a:r>
            <a:r>
              <a:rPr lang="en-US" sz="3200" dirty="0" err="1" smtClean="0"/>
              <a:t>mucleons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exchanging one, two, or more mesons</a:t>
            </a:r>
            <a:r>
              <a:rPr lang="en-US" sz="3200" dirty="0" smtClean="0"/>
              <a:t>, and in real life the double-meson exchanges are just as important as the single-meson exchanges. </a:t>
            </a:r>
          </a:p>
          <a:p>
            <a:endParaRPr lang="en-US" sz="3200" dirty="0" smtClean="0"/>
          </a:p>
          <a:p>
            <a:r>
              <a:rPr lang="en-US" sz="3200" dirty="0" smtClean="0"/>
              <a:t>In holography, the single-meson exchanges happen at the tree level of the string theory while the </a:t>
            </a:r>
            <a:r>
              <a:rPr lang="en-US" sz="3200" dirty="0" smtClean="0">
                <a:solidFill>
                  <a:srgbClr val="FF0000"/>
                </a:solidFill>
              </a:rPr>
              <a:t>multiple meson exchanges </a:t>
            </a:r>
            <a:r>
              <a:rPr lang="en-US" sz="3200" dirty="0" smtClean="0"/>
              <a:t>involve </a:t>
            </a:r>
            <a:r>
              <a:rPr lang="en-US" sz="3200" dirty="0" smtClean="0">
                <a:solidFill>
                  <a:srgbClr val="FF0000"/>
                </a:solidFill>
              </a:rPr>
              <a:t>string loops</a:t>
            </a:r>
            <a:r>
              <a:rPr lang="en-US" sz="3200" dirty="0" smtClean="0"/>
              <a:t>, and the loop amplitudes are suppressed by the </a:t>
            </a:r>
            <a:r>
              <a:rPr lang="en-US" sz="3200" dirty="0" smtClean="0">
                <a:solidFill>
                  <a:srgbClr val="FF0000"/>
                </a:solidFill>
              </a:rPr>
              <a:t>powers of 1/λ </a:t>
            </a:r>
            <a:r>
              <a:rPr lang="en-US" sz="3200" dirty="0" smtClean="0"/>
              <a:t>relative to the tree amplitudes</a:t>
            </a:r>
            <a:r>
              <a:rPr lang="en-US" dirty="0" smtClean="0"/>
              <a:t>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 the large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 limit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8680" y="928670"/>
            <a:ext cx="8119784" cy="5786478"/>
          </a:xfrm>
        </p:spPr>
        <p:txBody>
          <a:bodyPr/>
          <a:lstStyle/>
          <a:p>
            <a:r>
              <a:rPr lang="en-US" dirty="0" smtClean="0"/>
              <a:t>The flavor field are weakly coupled  [</a:t>
            </a:r>
            <a:r>
              <a:rPr lang="en-US" dirty="0" err="1" smtClean="0"/>
              <a:t>Cherman,Cohen</a:t>
            </a:r>
            <a:r>
              <a:rPr lang="en-US" dirty="0" smtClean="0"/>
              <a:t>]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baryon-meson coupling is enhanced by an extra factor of </a:t>
            </a:r>
            <a:r>
              <a:rPr lang="en-US" dirty="0" err="1" smtClean="0"/>
              <a:t>Nc</a:t>
            </a:r>
            <a:r>
              <a:rPr lang="en-US" dirty="0" smtClean="0"/>
              <a:t>, </a:t>
            </a:r>
            <a:endParaRPr lang="he-I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4953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653136"/>
            <a:ext cx="60102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 the large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 limit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tree level baryon-baryon scattering follows</a:t>
            </a:r>
          </a:p>
          <a:p>
            <a:pPr>
              <a:buNone/>
            </a:pPr>
            <a:endParaRPr lang="he-I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58769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 of Large </a:t>
            </a:r>
            <a:r>
              <a:rPr lang="en-US" dirty="0" err="1" smtClean="0"/>
              <a:t>N</a:t>
            </a:r>
            <a:r>
              <a:rPr lang="en-US" sz="1800" dirty="0" err="1" smtClean="0"/>
              <a:t>c</a:t>
            </a:r>
            <a:r>
              <a:rPr lang="en-US" dirty="0" smtClean="0"/>
              <a:t> and holography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8680" y="928670"/>
            <a:ext cx="8515320" cy="5786478"/>
          </a:xfrm>
        </p:spPr>
        <p:txBody>
          <a:bodyPr>
            <a:normAutofit fontScale="55000" lnSpcReduction="20000"/>
          </a:bodyPr>
          <a:lstStyle/>
          <a:p>
            <a:r>
              <a:rPr lang="en-US" sz="4500" dirty="0" smtClean="0"/>
              <a:t>The </a:t>
            </a:r>
            <a:r>
              <a:rPr lang="en-US" sz="4500" dirty="0" smtClean="0">
                <a:solidFill>
                  <a:srgbClr val="FF0000"/>
                </a:solidFill>
              </a:rPr>
              <a:t>maximal depth </a:t>
            </a:r>
            <a:r>
              <a:rPr lang="en-US" sz="4500" dirty="0" smtClean="0"/>
              <a:t>of the nuclear potential is ~ 100 </a:t>
            </a:r>
            <a:r>
              <a:rPr lang="en-US" sz="4500" dirty="0" err="1" smtClean="0"/>
              <a:t>Mev</a:t>
            </a:r>
            <a:r>
              <a:rPr lang="en-US" sz="4500" dirty="0" smtClean="0"/>
              <a:t>  </a:t>
            </a:r>
          </a:p>
          <a:p>
            <a:pPr>
              <a:buNone/>
            </a:pPr>
            <a:r>
              <a:rPr lang="en-US" sz="4500" dirty="0" smtClean="0"/>
              <a:t>  so we take it to be                                , the </a:t>
            </a:r>
            <a:r>
              <a:rPr lang="en-US" sz="4500" dirty="0" smtClean="0">
                <a:solidFill>
                  <a:srgbClr val="FF0000"/>
                </a:solidFill>
              </a:rPr>
              <a:t>mass</a:t>
            </a:r>
            <a:r>
              <a:rPr lang="en-US" sz="4500" dirty="0" smtClean="0"/>
              <a:t> as</a:t>
            </a:r>
          </a:p>
          <a:p>
            <a:pPr>
              <a:buNone/>
            </a:pPr>
            <a:r>
              <a:rPr lang="en-US" sz="3300" dirty="0" smtClean="0"/>
              <a:t>                                      and                . </a:t>
            </a:r>
          </a:p>
          <a:p>
            <a:pPr>
              <a:buNone/>
            </a:pPr>
            <a:endParaRPr lang="en-US" sz="3300" dirty="0" smtClean="0"/>
          </a:p>
          <a:p>
            <a:pPr>
              <a:buNone/>
            </a:pPr>
            <a:r>
              <a:rPr lang="en-US" sz="3600" dirty="0" smtClean="0"/>
              <a:t>Consequently</a:t>
            </a:r>
            <a:r>
              <a:rPr lang="en-US" sz="4400" dirty="0" smtClean="0"/>
              <a:t> </a:t>
            </a:r>
          </a:p>
          <a:p>
            <a:pPr>
              <a:buNone/>
            </a:pPr>
            <a:endParaRPr lang="en-US" sz="3300" dirty="0" smtClean="0"/>
          </a:p>
          <a:p>
            <a:pPr>
              <a:buNone/>
            </a:pPr>
            <a:endParaRPr lang="en-US" sz="3300" dirty="0" smtClean="0"/>
          </a:p>
          <a:p>
            <a:pPr>
              <a:buNone/>
            </a:pPr>
            <a:endParaRPr lang="en-US" sz="3300" dirty="0" smtClean="0"/>
          </a:p>
          <a:p>
            <a:pPr>
              <a:buNone/>
            </a:pPr>
            <a:endParaRPr lang="en-US" sz="3300" dirty="0" smtClean="0"/>
          </a:p>
          <a:p>
            <a:pPr>
              <a:buNone/>
            </a:pPr>
            <a:r>
              <a:rPr lang="en-US" sz="4500" dirty="0" smtClean="0"/>
              <a:t>Hence the critical value is  </a:t>
            </a:r>
            <a:r>
              <a:rPr lang="en-US" sz="4500" dirty="0" err="1" smtClean="0"/>
              <a:t>Nc</a:t>
            </a:r>
            <a:r>
              <a:rPr lang="en-US" sz="4500" dirty="0" smtClean="0"/>
              <a:t>=8 </a:t>
            </a:r>
          </a:p>
          <a:p>
            <a:pPr>
              <a:buNone/>
            </a:pPr>
            <a:r>
              <a:rPr lang="en-US" sz="3300" dirty="0" smtClean="0"/>
              <a:t> </a:t>
            </a:r>
          </a:p>
          <a:p>
            <a:pPr>
              <a:buNone/>
            </a:pPr>
            <a:endParaRPr lang="en-US" sz="3300" dirty="0" smtClean="0"/>
          </a:p>
          <a:p>
            <a:pPr>
              <a:buNone/>
            </a:pPr>
            <a:r>
              <a:rPr lang="en-US" sz="3300" dirty="0" smtClean="0"/>
              <a:t>      </a:t>
            </a:r>
            <a:r>
              <a:rPr lang="en-US" sz="4000" dirty="0" smtClean="0">
                <a:solidFill>
                  <a:srgbClr val="FF0000"/>
                </a:solidFill>
              </a:rPr>
              <a:t>Liquid</a:t>
            </a:r>
            <a:r>
              <a:rPr lang="en-US" sz="4000" dirty="0" smtClean="0"/>
              <a:t> nuclear matter  </a:t>
            </a:r>
            <a:r>
              <a:rPr lang="en-US" sz="4000" dirty="0" err="1" smtClean="0"/>
              <a:t>Nc</a:t>
            </a:r>
            <a:r>
              <a:rPr lang="en-US" sz="4000" dirty="0" smtClean="0"/>
              <a:t>&lt;8 </a:t>
            </a:r>
            <a:r>
              <a:rPr lang="en-US" dirty="0" smtClean="0"/>
              <a:t>      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000" dirty="0" smtClean="0"/>
              <a:t>        </a:t>
            </a:r>
            <a:r>
              <a:rPr lang="en-US" sz="4000" dirty="0" smtClean="0">
                <a:solidFill>
                  <a:srgbClr val="FF0000"/>
                </a:solidFill>
              </a:rPr>
              <a:t>Solid</a:t>
            </a:r>
            <a:r>
              <a:rPr lang="en-US" sz="4000" dirty="0" smtClean="0"/>
              <a:t> Nuclear matter  </a:t>
            </a:r>
            <a:r>
              <a:rPr lang="en-US" sz="4000" dirty="0" err="1" smtClean="0"/>
              <a:t>Nc</a:t>
            </a:r>
            <a:r>
              <a:rPr lang="en-US" sz="4000" dirty="0" smtClean="0"/>
              <a:t>&gt;8</a:t>
            </a:r>
          </a:p>
          <a:p>
            <a:pPr>
              <a:buNone/>
            </a:pPr>
            <a:r>
              <a:rPr lang="en-US" dirty="0" smtClean="0"/>
              <a:t>    </a:t>
            </a:r>
            <a:endParaRPr lang="he-I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2204864"/>
            <a:ext cx="67151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268760"/>
            <a:ext cx="1656184" cy="478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700808"/>
            <a:ext cx="25717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628800"/>
            <a:ext cx="10858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 the large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 limit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one loop there are two types of diagrams</a:t>
            </a:r>
            <a:endParaRPr lang="he-IL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239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72294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5100" y="5229200"/>
            <a:ext cx="26289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However, 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for </a:t>
            </a:r>
            <a:r>
              <a:rPr lang="en-US" i="1" dirty="0" err="1" smtClean="0">
                <a:solidFill>
                  <a:srgbClr val="FF0000"/>
                </a:solidFill>
              </a:rPr>
              <a:t>nonrelativistic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baryons, the box and the crossed-box diagrams </a:t>
            </a:r>
            <a:r>
              <a:rPr lang="en-US" dirty="0" smtClean="0">
                <a:solidFill>
                  <a:srgbClr val="FF0000"/>
                </a:solidFill>
              </a:rPr>
              <a:t>almost cancel </a:t>
            </a:r>
            <a:r>
              <a:rPr lang="en-US" dirty="0" smtClean="0"/>
              <a:t>each other from the effective potential between the baryons, with the un-canceled part having a lower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other words, the contribution of the </a:t>
            </a:r>
            <a:r>
              <a:rPr lang="en-US" dirty="0" smtClean="0">
                <a:solidFill>
                  <a:srgbClr val="FF0000"/>
                </a:solidFill>
              </a:rPr>
              <a:t>double-meson exchange  </a:t>
            </a:r>
            <a:r>
              <a:rPr lang="en-US" dirty="0" smtClean="0"/>
              <a:t>carries the same power of </a:t>
            </a:r>
            <a:r>
              <a:rPr lang="en-US" dirty="0" err="1" smtClean="0"/>
              <a:t>Nc</a:t>
            </a:r>
            <a:r>
              <a:rPr lang="en-US" dirty="0" smtClean="0"/>
              <a:t> but is </a:t>
            </a:r>
            <a:r>
              <a:rPr lang="en-US" dirty="0" smtClean="0">
                <a:solidFill>
                  <a:srgbClr val="FF0000"/>
                </a:solidFill>
              </a:rPr>
              <a:t>suppressed by a factor 1/</a:t>
            </a:r>
            <a:r>
              <a:rPr lang="el-GR" dirty="0" smtClean="0">
                <a:solidFill>
                  <a:srgbClr val="FF0000"/>
                </a:solidFill>
              </a:rPr>
              <a:t>λ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he-IL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96952"/>
            <a:ext cx="611819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for  a better lab for </a:t>
            </a:r>
            <a:r>
              <a:rPr lang="en-US" dirty="0" err="1" smtClean="0"/>
              <a:t>hol</a:t>
            </a:r>
            <a:r>
              <a:rPr lang="en-US" dirty="0" smtClean="0"/>
              <a:t>. Nuclear physics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Holographic nuclear physics based on the </a:t>
            </a:r>
            <a:r>
              <a:rPr lang="en-US" dirty="0" err="1" smtClean="0"/>
              <a:t>gSS</a:t>
            </a:r>
            <a:r>
              <a:rPr lang="en-US" dirty="0" smtClean="0"/>
              <a:t> model </a:t>
            </a:r>
            <a:r>
              <a:rPr lang="en-US" dirty="0" smtClean="0">
                <a:solidFill>
                  <a:srgbClr val="FF0000"/>
                </a:solidFill>
              </a:rPr>
              <a:t>suffers</a:t>
            </a:r>
            <a:r>
              <a:rPr lang="en-US" dirty="0" smtClean="0"/>
              <a:t> from :</a:t>
            </a:r>
          </a:p>
          <a:p>
            <a:r>
              <a:rPr lang="en-US" dirty="0" smtClean="0"/>
              <a:t>String scale (1/</a:t>
            </a:r>
            <a:r>
              <a:rPr lang="en-US" dirty="0" smtClean="0">
                <a:latin typeface="Symbol" pitchFamily="18" charset="2"/>
              </a:rPr>
              <a:t>l </a:t>
            </a:r>
            <a:r>
              <a:rPr lang="en-US" dirty="0" smtClean="0"/>
              <a:t>)^(1/2)  </a:t>
            </a:r>
            <a:r>
              <a:rPr lang="en-US" dirty="0" smtClean="0">
                <a:solidFill>
                  <a:srgbClr val="FF0000"/>
                </a:solidFill>
              </a:rPr>
              <a:t>size</a:t>
            </a:r>
            <a:r>
              <a:rPr lang="en-US" dirty="0" smtClean="0"/>
              <a:t> of the baryon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Repulsion dominates </a:t>
            </a:r>
            <a:r>
              <a:rPr lang="en-US" dirty="0" smtClean="0"/>
              <a:t>over attraction.</a:t>
            </a:r>
          </a:p>
          <a:p>
            <a:endParaRPr lang="en-US" dirty="0" smtClean="0"/>
          </a:p>
          <a:p>
            <a:r>
              <a:rPr lang="en-US" dirty="0" smtClean="0"/>
              <a:t>Can one find another holographic laboratory where the </a:t>
            </a:r>
            <a:r>
              <a:rPr lang="en-US" dirty="0" smtClean="0">
                <a:solidFill>
                  <a:srgbClr val="FF0000"/>
                </a:solidFill>
              </a:rPr>
              <a:t>lightest scalar particle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FF0000"/>
                </a:solidFill>
              </a:rPr>
              <a:t>lighter than the lightest vector particle</a:t>
            </a:r>
            <a:r>
              <a:rPr lang="en-US" dirty="0" smtClean="0"/>
              <a:t> ( that interact with the baryon).</a:t>
            </a:r>
          </a:p>
          <a:p>
            <a:r>
              <a:rPr lang="en-US" dirty="0" smtClean="0"/>
              <a:t>Can we find a model of  </a:t>
            </a:r>
            <a:r>
              <a:rPr lang="en-US" dirty="0" smtClean="0">
                <a:solidFill>
                  <a:srgbClr val="FF0000"/>
                </a:solidFill>
              </a:rPr>
              <a:t>an almost cancelation </a:t>
            </a:r>
            <a:r>
              <a:rPr lang="en-US" dirty="0" smtClean="0"/>
              <a:t>?</a:t>
            </a:r>
          </a:p>
          <a:p>
            <a:r>
              <a:rPr lang="en-US" dirty="0" smtClean="0"/>
              <a:t>Similar to the </a:t>
            </a:r>
            <a:r>
              <a:rPr lang="en-US" dirty="0" err="1" smtClean="0"/>
              <a:t>gSS</a:t>
            </a:r>
            <a:r>
              <a:rPr lang="en-US" dirty="0" smtClean="0"/>
              <a:t>  in other holographic models the vector is lighter.</a:t>
            </a:r>
          </a:p>
          <a:p>
            <a:r>
              <a:rPr lang="en-US" dirty="0" smtClean="0"/>
              <a:t>An exception is the </a:t>
            </a:r>
            <a:r>
              <a:rPr lang="en-US" dirty="0" smtClean="0">
                <a:solidFill>
                  <a:srgbClr val="FF0000"/>
                </a:solidFill>
              </a:rPr>
              <a:t>DKS model</a:t>
            </a:r>
          </a:p>
          <a:p>
            <a:endParaRPr lang="he-IL" dirty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DKS model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Nf</a:t>
            </a:r>
            <a:r>
              <a:rPr lang="en-US" dirty="0" smtClean="0"/>
              <a:t>  D7 and anti-D7 </a:t>
            </a:r>
            <a:r>
              <a:rPr lang="en-US" dirty="0" err="1" smtClean="0"/>
              <a:t>branes</a:t>
            </a:r>
            <a:r>
              <a:rPr lang="en-US" dirty="0" smtClean="0"/>
              <a:t> are placed in the </a:t>
            </a:r>
            <a:r>
              <a:rPr lang="en-US" dirty="0" err="1" smtClean="0"/>
              <a:t>Klebanov</a:t>
            </a:r>
            <a:r>
              <a:rPr lang="en-US" dirty="0" smtClean="0"/>
              <a:t> </a:t>
            </a:r>
            <a:r>
              <a:rPr lang="en-US" dirty="0" err="1" smtClean="0"/>
              <a:t>Strassler</a:t>
            </a:r>
            <a:r>
              <a:rPr lang="en-US" dirty="0" smtClean="0"/>
              <a:t> model.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Adding the D7−D7 </a:t>
            </a:r>
            <a:r>
              <a:rPr lang="en-US" dirty="0" err="1" smtClean="0"/>
              <a:t>branes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spontaneously breaks conformal symmetry</a:t>
            </a:r>
            <a:r>
              <a:rPr lang="en-US" dirty="0" smtClean="0"/>
              <a:t> by a </a:t>
            </a:r>
            <a:r>
              <a:rPr lang="en-US" dirty="0" err="1" smtClean="0"/>
              <a:t>vev</a:t>
            </a:r>
            <a:r>
              <a:rPr lang="en-US" dirty="0" smtClean="0"/>
              <a:t> of a marginal operator </a:t>
            </a:r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4198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DKS model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takes place at some scale r0.</a:t>
            </a:r>
          </a:p>
          <a:p>
            <a:r>
              <a:rPr lang="en-US" dirty="0" smtClean="0"/>
              <a:t> When this scale is larger than the internal scale of the gauge theory r</a:t>
            </a:r>
            <a:r>
              <a:rPr lang="en-US" sz="1600" dirty="0" smtClean="0">
                <a:latin typeface="Symbol" pitchFamily="18" charset="2"/>
              </a:rPr>
              <a:t>e</a:t>
            </a:r>
            <a:r>
              <a:rPr lang="en-US" dirty="0" smtClean="0"/>
              <a:t> ≡ 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^2/3, the </a:t>
            </a:r>
            <a:r>
              <a:rPr lang="en-US" dirty="0" smtClean="0">
                <a:solidFill>
                  <a:srgbClr val="FF0000"/>
                </a:solidFill>
              </a:rPr>
              <a:t>lightest scalar meson is parametrically light as a pseudo-Goldstone boson of the conformal symmetry.</a:t>
            </a:r>
          </a:p>
          <a:p>
            <a:r>
              <a:rPr lang="en-US" dirty="0" smtClean="0"/>
              <a:t>This meson gives the leading contribution to the </a:t>
            </a:r>
            <a:r>
              <a:rPr lang="en-US" dirty="0" smtClean="0">
                <a:solidFill>
                  <a:srgbClr val="FF0000"/>
                </a:solidFill>
              </a:rPr>
              <a:t>attractive </a:t>
            </a:r>
            <a:r>
              <a:rPr lang="en-US" dirty="0" smtClean="0"/>
              <a:t>force and we will retain the notation σ. </a:t>
            </a:r>
          </a:p>
          <a:p>
            <a:r>
              <a:rPr lang="en-US" dirty="0" smtClean="0"/>
              <a:t>The model in question has the following hierarchy of light particles.</a:t>
            </a:r>
          </a:p>
          <a:p>
            <a:r>
              <a:rPr lang="en-US" dirty="0" smtClean="0"/>
              <a:t>The mass of </a:t>
            </a:r>
            <a:r>
              <a:rPr lang="en-US" dirty="0" err="1" smtClean="0"/>
              <a:t>glueballs</a:t>
            </a:r>
            <a:r>
              <a:rPr lang="en-US" dirty="0" smtClean="0"/>
              <a:t> remains the same as in the KS  and therefore is r0-independent. The typical scale of the </a:t>
            </a:r>
            <a:r>
              <a:rPr lang="en-US" dirty="0" err="1" smtClean="0">
                <a:solidFill>
                  <a:srgbClr val="FF0000"/>
                </a:solidFill>
              </a:rPr>
              <a:t>glueball</a:t>
            </a:r>
            <a:r>
              <a:rPr lang="en-US" dirty="0" smtClean="0">
                <a:solidFill>
                  <a:srgbClr val="FF0000"/>
                </a:solidFill>
              </a:rPr>
              <a:t> mass </a:t>
            </a:r>
            <a:r>
              <a:rPr lang="en-US" dirty="0" smtClean="0"/>
              <a:t>is</a:t>
            </a:r>
            <a:endParaRPr lang="he-I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5805264"/>
            <a:ext cx="308382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In the regime </a:t>
            </a:r>
            <a:r>
              <a:rPr lang="en-US" dirty="0" smtClean="0">
                <a:solidFill>
                  <a:srgbClr val="FF0000"/>
                </a:solidFill>
              </a:rPr>
              <a:t>r0 ≫ r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the theory is (</a:t>
            </a:r>
            <a:r>
              <a:rPr lang="en-US" dirty="0" smtClean="0">
                <a:solidFill>
                  <a:srgbClr val="FF0000"/>
                </a:solidFill>
              </a:rPr>
              <a:t>almost) conformal</a:t>
            </a:r>
            <a:r>
              <a:rPr lang="en-US" dirty="0" smtClean="0"/>
              <a:t> and therefore the mass of mesons can depend only on the scale of symmetry breaking r0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pseudo-Goldstone boson </a:t>
            </a:r>
            <a:r>
              <a:rPr lang="en-US" dirty="0" smtClean="0"/>
              <a:t>σ is parametrically lighter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he-I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132856"/>
            <a:ext cx="481424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437112"/>
            <a:ext cx="2232248" cy="99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</a:t>
            </a:r>
            <a:r>
              <a:rPr lang="en-US" dirty="0" smtClean="0">
                <a:solidFill>
                  <a:srgbClr val="FF0000"/>
                </a:solidFill>
              </a:rPr>
              <a:t>r0 approaches r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mesons</a:t>
            </a:r>
            <a:r>
              <a:rPr lang="en-US" dirty="0" smtClean="0"/>
              <a:t> become </a:t>
            </a:r>
            <a:r>
              <a:rPr lang="en-US" dirty="0" smtClean="0">
                <a:solidFill>
                  <a:srgbClr val="FF0000"/>
                </a:solidFill>
              </a:rPr>
              <a:t>lighter,</a:t>
            </a:r>
            <a:r>
              <a:rPr lang="en-US" dirty="0" smtClean="0"/>
              <a:t> while the </a:t>
            </a:r>
            <a:r>
              <a:rPr lang="en-US" dirty="0" smtClean="0">
                <a:solidFill>
                  <a:srgbClr val="FF0000"/>
                </a:solidFill>
              </a:rPr>
              <a:t>pseudo-Goldstone grows heavier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Around the minimal value r0 = r</a:t>
            </a:r>
            <a:r>
              <a:rPr lang="en-US" sz="1600" dirty="0" smtClean="0">
                <a:latin typeface="Symbol" pitchFamily="18" charset="2"/>
              </a:rPr>
              <a:t>e</a:t>
            </a:r>
            <a:r>
              <a:rPr lang="en-US" dirty="0" smtClean="0"/>
              <a:t> all mesons have approximately the same mass of order </a:t>
            </a:r>
            <a:r>
              <a:rPr lang="en-US" dirty="0" err="1" smtClean="0"/>
              <a:t>mgb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This is the most interesting regime of parameters because for r0 ∼ re the </a:t>
            </a:r>
            <a:r>
              <a:rPr lang="en-US" dirty="0" smtClean="0">
                <a:solidFill>
                  <a:srgbClr val="FF0000"/>
                </a:solidFill>
              </a:rPr>
              <a:t>approximate cancelation </a:t>
            </a:r>
            <a:r>
              <a:rPr lang="en-US" dirty="0" smtClean="0"/>
              <a:t>of the attractive and the repulsive force can occur naturally</a:t>
            </a:r>
          </a:p>
          <a:p>
            <a:r>
              <a:rPr lang="en-US" dirty="0" smtClean="0"/>
              <a:t>Recently it was shown that   </a:t>
            </a:r>
          </a:p>
          <a:p>
            <a:pPr>
              <a:buNone/>
            </a:pPr>
            <a:r>
              <a:rPr lang="en-US" dirty="0" smtClean="0"/>
              <a:t>                     </a:t>
            </a:r>
          </a:p>
          <a:p>
            <a:pPr>
              <a:buNone/>
            </a:pPr>
            <a:r>
              <a:rPr lang="en-US" dirty="0" smtClean="0"/>
              <a:t>m</a:t>
            </a:r>
            <a:r>
              <a:rPr lang="el-GR" dirty="0" smtClean="0"/>
              <a:t>σ &lt; </a:t>
            </a:r>
            <a:r>
              <a:rPr lang="en-US" dirty="0" smtClean="0"/>
              <a:t>m0++ &lt; m</a:t>
            </a:r>
            <a:r>
              <a:rPr lang="el-GR" dirty="0" smtClean="0"/>
              <a:t>ω &lt; </a:t>
            </a:r>
            <a:r>
              <a:rPr lang="en-US" dirty="0" smtClean="0"/>
              <a:t>m1++ .</a:t>
            </a:r>
          </a:p>
          <a:p>
            <a:endParaRPr lang="en-US" dirty="0" smtClean="0"/>
          </a:p>
          <a:p>
            <a:r>
              <a:rPr lang="en-US" dirty="0" smtClean="0"/>
              <a:t>Here 0++ and 1++ denote the lightest </a:t>
            </a:r>
            <a:r>
              <a:rPr lang="en-US" dirty="0" err="1" smtClean="0"/>
              <a:t>glueballs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location of the BV in the DKS model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baryon</a:t>
            </a:r>
            <a:r>
              <a:rPr lang="en-US" dirty="0" smtClean="0"/>
              <a:t> in our setup is represented </a:t>
            </a:r>
            <a:r>
              <a:rPr lang="en-US" dirty="0" smtClean="0">
                <a:solidFill>
                  <a:srgbClr val="FF0000"/>
                </a:solidFill>
              </a:rPr>
              <a:t>by a D3-brane wrapping the S3 </a:t>
            </a:r>
            <a:r>
              <a:rPr lang="en-US" dirty="0" smtClean="0"/>
              <a:t>of the </a:t>
            </a:r>
            <a:r>
              <a:rPr lang="en-US" dirty="0" err="1" smtClean="0"/>
              <a:t>conifold</a:t>
            </a:r>
            <a:r>
              <a:rPr lang="en-US" dirty="0" smtClean="0"/>
              <a:t> and a set of </a:t>
            </a:r>
            <a:r>
              <a:rPr lang="en-US" dirty="0" smtClean="0">
                <a:solidFill>
                  <a:srgbClr val="FF0000"/>
                </a:solidFill>
              </a:rPr>
              <a:t>M strings connecting it to the D7−D7 </a:t>
            </a:r>
            <a:r>
              <a:rPr lang="en-US" dirty="0" err="1" smtClean="0">
                <a:solidFill>
                  <a:srgbClr val="FF0000"/>
                </a:solidFill>
              </a:rPr>
              <a:t>branes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For  r0≫ r</a:t>
            </a:r>
            <a:r>
              <a:rPr lang="en-US" sz="1700" dirty="0" smtClean="0">
                <a:latin typeface="Symbol" pitchFamily="18" charset="2"/>
              </a:rPr>
              <a:t>e</a:t>
            </a:r>
            <a:r>
              <a:rPr lang="en-US" dirty="0" smtClean="0"/>
              <a:t> the string tension is smaller than the force exerted on D3 due to curved geometry. </a:t>
            </a:r>
          </a:p>
          <a:p>
            <a:r>
              <a:rPr lang="en-US" dirty="0" smtClean="0"/>
              <a:t>To minimize the energy D3-brane will settle near the tip of the </a:t>
            </a:r>
            <a:r>
              <a:rPr lang="en-US" dirty="0" err="1" smtClean="0"/>
              <a:t>conifold</a:t>
            </a:r>
            <a:r>
              <a:rPr lang="en-US" dirty="0" smtClean="0"/>
              <a:t> at r ∼ </a:t>
            </a:r>
            <a:r>
              <a:rPr lang="en-US" dirty="0" err="1" smtClean="0"/>
              <a:t>rǫ</a:t>
            </a:r>
            <a:r>
              <a:rPr lang="en-US" dirty="0" smtClean="0"/>
              <a:t> with the D3−D7 strings stretched all the way between r and r0.</a:t>
            </a:r>
          </a:p>
          <a:p>
            <a:r>
              <a:rPr lang="en-US" dirty="0" smtClean="0"/>
              <a:t>When </a:t>
            </a:r>
            <a:r>
              <a:rPr lang="en-US" dirty="0" smtClean="0">
                <a:solidFill>
                  <a:srgbClr val="FF0000"/>
                </a:solidFill>
              </a:rPr>
              <a:t>r0 is significantly close to r</a:t>
            </a:r>
            <a:r>
              <a:rPr lang="en-US" sz="2000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 the geometry can be effectively approximated by a  flat one and creates only a mild force. 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string tension wins</a:t>
            </a:r>
            <a:r>
              <a:rPr lang="en-US" dirty="0" smtClean="0"/>
              <a:t>, and the D3-brane is pulled towards the D7−D7 </a:t>
            </a:r>
            <a:r>
              <a:rPr lang="en-US" dirty="0" err="1" smtClean="0"/>
              <a:t>branes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dissolves there becoming an </a:t>
            </a:r>
            <a:r>
              <a:rPr lang="en-US" dirty="0" err="1" smtClean="0">
                <a:solidFill>
                  <a:srgbClr val="FF0000"/>
                </a:solidFill>
              </a:rPr>
              <a:t>instanton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location of the BV in the DKS model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18044"/>
            <a:ext cx="7056784" cy="603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 baryonic potential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the  regime r0 → r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. For r0 small enough the wrapped</a:t>
            </a:r>
          </a:p>
          <a:p>
            <a:pPr>
              <a:buNone/>
            </a:pPr>
            <a:r>
              <a:rPr lang="en-US" dirty="0" smtClean="0"/>
              <a:t>D3-brane will dissolve in the D7−D7 and will be described by an </a:t>
            </a:r>
            <a:r>
              <a:rPr lang="en-US" dirty="0" err="1" smtClean="0">
                <a:solidFill>
                  <a:srgbClr val="FF0000"/>
                </a:solidFill>
              </a:rPr>
              <a:t>instanton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When r0 ~re, the D7−D7 </a:t>
            </a:r>
            <a:r>
              <a:rPr lang="en-US" dirty="0" err="1" smtClean="0"/>
              <a:t>branes</a:t>
            </a:r>
            <a:r>
              <a:rPr lang="en-US" dirty="0" smtClean="0"/>
              <a:t> are  invariant under an </a:t>
            </a:r>
            <a:r>
              <a:rPr lang="en-US" dirty="0" smtClean="0">
                <a:solidFill>
                  <a:srgbClr val="FF0000"/>
                </a:solidFill>
              </a:rPr>
              <a:t>emergent U(1) symmetry.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 err="1" smtClean="0">
                <a:solidFill>
                  <a:srgbClr val="FF0000"/>
                </a:solidFill>
              </a:rPr>
              <a:t>wavefunction</a:t>
            </a:r>
            <a:r>
              <a:rPr lang="en-US" dirty="0" smtClean="0">
                <a:solidFill>
                  <a:srgbClr val="FF0000"/>
                </a:solidFill>
              </a:rPr>
              <a:t> of </a:t>
            </a:r>
            <a:r>
              <a:rPr lang="en-US" dirty="0" smtClean="0"/>
              <a:t>σ is odd underZ2 ∈ U(1) and therefore the leading </a:t>
            </a:r>
            <a:r>
              <a:rPr lang="en-US" dirty="0" smtClean="0">
                <a:solidFill>
                  <a:srgbClr val="FF0000"/>
                </a:solidFill>
              </a:rPr>
              <a:t>coupling of σ to baryons vanishes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same phenomena also occurs in the Sakai-Sugimoto model . </a:t>
            </a:r>
          </a:p>
          <a:p>
            <a:r>
              <a:rPr lang="en-US" dirty="0" smtClean="0"/>
              <a:t>By varying r0 near the point r0 = r</a:t>
            </a:r>
            <a:r>
              <a:rPr lang="en-US" dirty="0" smtClean="0">
                <a:latin typeface="Symbol" pitchFamily="18" charset="2"/>
              </a:rPr>
              <a:t>e </a:t>
            </a:r>
            <a:r>
              <a:rPr lang="en-US" dirty="0" smtClean="0"/>
              <a:t>one can tune the coupling of σ to be small.</a:t>
            </a:r>
          </a:p>
          <a:p>
            <a:r>
              <a:rPr lang="en-US" dirty="0" smtClean="0"/>
              <a:t>The net potential in this case can be written in the form </a:t>
            </a:r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05264"/>
            <a:ext cx="49347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the large </a:t>
            </a:r>
            <a:r>
              <a:rPr lang="en-US" dirty="0" err="1" smtClean="0"/>
              <a:t>Nc</a:t>
            </a:r>
            <a:r>
              <a:rPr lang="en-US" dirty="0" smtClean="0"/>
              <a:t> limit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8680" y="928670"/>
            <a:ext cx="8191792" cy="5786478"/>
          </a:xfrm>
        </p:spPr>
        <p:txBody>
          <a:bodyPr/>
          <a:lstStyle/>
          <a:p>
            <a:r>
              <a:rPr lang="en-US" dirty="0" smtClean="0"/>
              <a:t>Why is the </a:t>
            </a:r>
            <a:r>
              <a:rPr lang="en-US" dirty="0" smtClean="0">
                <a:solidFill>
                  <a:srgbClr val="FF0000"/>
                </a:solidFill>
              </a:rPr>
              <a:t>attractive</a:t>
            </a:r>
            <a:r>
              <a:rPr lang="en-US" dirty="0" smtClean="0"/>
              <a:t>  interaction between nucleons only a </a:t>
            </a:r>
            <a:r>
              <a:rPr lang="en-US" dirty="0" smtClean="0">
                <a:solidFill>
                  <a:srgbClr val="FF0000"/>
                </a:solidFill>
              </a:rPr>
              <a:t>little bit stronger </a:t>
            </a:r>
            <a:r>
              <a:rPr lang="en-US" dirty="0" smtClean="0"/>
              <a:t>than the </a:t>
            </a:r>
            <a:r>
              <a:rPr lang="en-US" dirty="0" smtClean="0">
                <a:solidFill>
                  <a:srgbClr val="FF0000"/>
                </a:solidFill>
              </a:rPr>
              <a:t>repulsive </a:t>
            </a:r>
            <a:r>
              <a:rPr lang="en-US" dirty="0" smtClean="0"/>
              <a:t>interaction?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Is this a coincidence depending on quarks having </a:t>
            </a:r>
            <a:r>
              <a:rPr lang="en-US" dirty="0" smtClean="0">
                <a:solidFill>
                  <a:srgbClr val="FF0000"/>
                </a:solidFill>
              </a:rPr>
              <a:t>precisely 3 colors </a:t>
            </a:r>
            <a:r>
              <a:rPr lang="en-US" dirty="0" smtClean="0"/>
              <a:t>and the right </a:t>
            </a:r>
            <a:r>
              <a:rPr lang="en-US" dirty="0" smtClean="0">
                <a:solidFill>
                  <a:srgbClr val="FF0000"/>
                </a:solidFill>
              </a:rPr>
              <a:t>masses</a:t>
            </a:r>
            <a:r>
              <a:rPr lang="en-US" dirty="0" smtClean="0"/>
              <a:t> for the u, d, and s flavors? </a:t>
            </a:r>
          </a:p>
          <a:p>
            <a:r>
              <a:rPr lang="en-US" dirty="0" smtClean="0"/>
              <a:t>Or is this a more </a:t>
            </a:r>
            <a:r>
              <a:rPr lang="en-US" dirty="0" smtClean="0">
                <a:solidFill>
                  <a:srgbClr val="FF0000"/>
                </a:solidFill>
              </a:rPr>
              <a:t>robust feature </a:t>
            </a:r>
            <a:r>
              <a:rPr lang="en-US" dirty="0" smtClean="0"/>
              <a:t>of QCD that would persist for different </a:t>
            </a:r>
            <a:r>
              <a:rPr lang="en-US" dirty="0" err="1" smtClean="0"/>
              <a:t>Nc</a:t>
            </a:r>
            <a:r>
              <a:rPr lang="en-US" dirty="0" smtClean="0"/>
              <a:t> and any quark masses (as long as two flavors are light enough)?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energy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It is valid only for |x| large enough..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If </a:t>
            </a:r>
            <a:r>
              <a:rPr lang="en-US" dirty="0" err="1" smtClean="0">
                <a:solidFill>
                  <a:srgbClr val="FF0000"/>
                </a:solidFill>
              </a:rPr>
              <a:t>mσ</a:t>
            </a:r>
            <a:r>
              <a:rPr lang="en-US" dirty="0" smtClean="0">
                <a:solidFill>
                  <a:srgbClr val="FF0000"/>
                </a:solidFill>
              </a:rPr>
              <a:t> &lt; </a:t>
            </a:r>
            <a:r>
              <a:rPr lang="en-US" dirty="0" err="1" smtClean="0">
                <a:solidFill>
                  <a:srgbClr val="FF0000"/>
                </a:solidFill>
              </a:rPr>
              <a:t>mω</a:t>
            </a:r>
            <a:r>
              <a:rPr lang="en-US" dirty="0" smtClean="0">
                <a:solidFill>
                  <a:srgbClr val="FF0000"/>
                </a:solidFill>
              </a:rPr>
              <a:t>, the potential is attractive at large distances no matter what the couplings are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On the other hand if </a:t>
            </a:r>
            <a:r>
              <a:rPr lang="en-US" dirty="0" err="1" smtClean="0">
                <a:solidFill>
                  <a:srgbClr val="FF0000"/>
                </a:solidFill>
              </a:rPr>
              <a:t>gσ</a:t>
            </a:r>
            <a:r>
              <a:rPr lang="en-US" dirty="0" smtClean="0">
                <a:solidFill>
                  <a:srgbClr val="FF0000"/>
                </a:solidFill>
              </a:rPr>
              <a:t> is small </a:t>
            </a:r>
            <a:r>
              <a:rPr lang="en-US" dirty="0" smtClean="0"/>
              <a:t>enough, at distances shorter than m^(−1) ω the vector interaction “wins” and the </a:t>
            </a:r>
            <a:r>
              <a:rPr lang="en-US" dirty="0" smtClean="0">
                <a:solidFill>
                  <a:srgbClr val="FF0000"/>
                </a:solidFill>
              </a:rPr>
              <a:t>potential becomes repulsive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binding energy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is suppressed by a </a:t>
            </a:r>
            <a:r>
              <a:rPr lang="en-US" dirty="0" smtClean="0">
                <a:solidFill>
                  <a:srgbClr val="FF0000"/>
                </a:solidFill>
              </a:rPr>
              <a:t>small dimensionless number κ</a:t>
            </a:r>
            <a:r>
              <a:rPr lang="en-US" dirty="0" smtClean="0"/>
              <a:t>, which is related to the </a:t>
            </a:r>
            <a:r>
              <a:rPr lang="en-US" dirty="0" smtClean="0">
                <a:solidFill>
                  <a:srgbClr val="FF0000"/>
                </a:solidFill>
              </a:rPr>
              <a:t>smallness of the coupling </a:t>
            </a:r>
            <a:r>
              <a:rPr lang="en-US" dirty="0" err="1" smtClean="0">
                <a:solidFill>
                  <a:srgbClr val="FF0000"/>
                </a:solidFill>
              </a:rPr>
              <a:t>gσ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the fact that </a:t>
            </a:r>
            <a:r>
              <a:rPr lang="en-US" dirty="0" err="1" smtClean="0"/>
              <a:t>mσ</a:t>
            </a:r>
            <a:r>
              <a:rPr lang="en-US" dirty="0" smtClean="0"/>
              <a:t> and </a:t>
            </a:r>
            <a:r>
              <a:rPr lang="en-US" dirty="0" err="1" smtClean="0"/>
              <a:t>mω</a:t>
            </a:r>
            <a:r>
              <a:rPr lang="en-US" dirty="0" smtClean="0"/>
              <a:t> are of the same order. </a:t>
            </a:r>
          </a:p>
          <a:p>
            <a:r>
              <a:rPr lang="en-US" dirty="0" smtClean="0"/>
              <a:t>The extra factor κ is </a:t>
            </a:r>
            <a:r>
              <a:rPr lang="en-US" dirty="0" err="1" smtClean="0"/>
              <a:t>phenomenologically</a:t>
            </a:r>
            <a:r>
              <a:rPr lang="en-US" dirty="0" smtClean="0"/>
              <a:t> promising as it represents the </a:t>
            </a:r>
            <a:r>
              <a:rPr lang="en-US" dirty="0" smtClean="0">
                <a:solidFill>
                  <a:srgbClr val="FF0000"/>
                </a:solidFill>
              </a:rPr>
              <a:t>near-cancelation </a:t>
            </a:r>
            <a:r>
              <a:rPr lang="en-US" dirty="0" smtClean="0"/>
              <a:t>of the attractive and repulsive forces responsible for the small binding energy in </a:t>
            </a:r>
            <a:r>
              <a:rPr lang="en-US" dirty="0" err="1" smtClean="0"/>
              <a:t>hadronphysics</a:t>
            </a:r>
            <a:r>
              <a:rPr lang="en-US" dirty="0" smtClean="0"/>
              <a:t>.</a:t>
            </a:r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068960"/>
            <a:ext cx="2376264" cy="75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and conclusions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We have discussed properties of </a:t>
            </a:r>
            <a:r>
              <a:rPr lang="en-US" sz="2400" dirty="0" smtClean="0">
                <a:solidFill>
                  <a:srgbClr val="FF0000"/>
                </a:solidFill>
              </a:rPr>
              <a:t>baryons</a:t>
            </a:r>
            <a:r>
              <a:rPr lang="en-US" sz="2400" dirty="0" smtClean="0"/>
              <a:t> that  follow from the holographic SUGRA picture as well as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their stringy description.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Unfortunately to bridge the SUGRA and stringy pictures requires t’ </a:t>
            </a:r>
            <a:r>
              <a:rPr lang="en-US" sz="2400" dirty="0" err="1" smtClean="0"/>
              <a:t>Hooft</a:t>
            </a:r>
            <a:r>
              <a:rPr lang="en-US" sz="2400" dirty="0" smtClean="0"/>
              <a:t> parameter ( and hence curvature ) of order 1. ( This may hint  for non-critical strings)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modern stringy </a:t>
            </a:r>
            <a:r>
              <a:rPr lang="en-US" sz="2400" dirty="0" smtClean="0"/>
              <a:t>picture is not so different than  the </a:t>
            </a:r>
            <a:r>
              <a:rPr lang="en-US" sz="2400" dirty="0" smtClean="0">
                <a:solidFill>
                  <a:srgbClr val="FF0000"/>
                </a:solidFill>
              </a:rPr>
              <a:t>old one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he-IL" dirty="0" smtClean="0"/>
          </a:p>
        </p:txBody>
      </p:sp>
      <p:sp>
        <p:nvSpPr>
          <p:cNvPr id="68611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</a:t>
            </a:r>
            <a:r>
              <a:rPr lang="en-US" smtClean="0">
                <a:solidFill>
                  <a:srgbClr val="FF0000"/>
                </a:solidFill>
              </a:rPr>
              <a:t>stringy</a:t>
            </a:r>
            <a:r>
              <a:rPr lang="en-US" smtClean="0"/>
              <a:t> picture for a </a:t>
            </a:r>
            <a:r>
              <a:rPr lang="en-US" smtClean="0">
                <a:solidFill>
                  <a:srgbClr val="FF0000"/>
                </a:solidFill>
              </a:rPr>
              <a:t>baryon</a:t>
            </a:r>
            <a:r>
              <a:rPr lang="en-US" smtClean="0"/>
              <a:t> with high spin seems to be that of a </a:t>
            </a:r>
            <a:r>
              <a:rPr lang="en-US" smtClean="0">
                <a:solidFill>
                  <a:srgbClr val="FF0000"/>
                </a:solidFill>
              </a:rPr>
              <a:t>single string</a:t>
            </a:r>
            <a:r>
              <a:rPr lang="en-US" smtClean="0"/>
              <a:t> with a quark and a di-quark</a:t>
            </a:r>
          </a:p>
          <a:p>
            <a:r>
              <a:rPr lang="en-US" smtClean="0"/>
              <a:t>Baryons as </a:t>
            </a:r>
            <a:r>
              <a:rPr lang="en-US" smtClean="0">
                <a:solidFill>
                  <a:srgbClr val="FF0000"/>
                </a:solidFill>
              </a:rPr>
              <a:t>instantons </a:t>
            </a:r>
            <a:r>
              <a:rPr lang="en-US" smtClean="0"/>
              <a:t>lead to a picture  that is similar to  the </a:t>
            </a:r>
            <a:r>
              <a:rPr lang="en-US" smtClean="0">
                <a:solidFill>
                  <a:srgbClr val="FF0000"/>
                </a:solidFill>
              </a:rPr>
              <a:t>Skyrme</a:t>
            </a:r>
            <a:r>
              <a:rPr lang="en-US" smtClean="0"/>
              <a:t> model.</a:t>
            </a:r>
          </a:p>
          <a:p>
            <a:r>
              <a:rPr lang="en-US" smtClean="0"/>
              <a:t>From the results for baryons made out of quarks with </a:t>
            </a:r>
            <a:r>
              <a:rPr lang="en-US" smtClean="0">
                <a:solidFill>
                  <a:srgbClr val="FF0000"/>
                </a:solidFill>
              </a:rPr>
              <a:t>string end point masses </a:t>
            </a:r>
            <a:r>
              <a:rPr lang="en-US" smtClean="0"/>
              <a:t>we deduce that the naïve instanton picture should be improved. </a:t>
            </a:r>
          </a:p>
          <a:p>
            <a:r>
              <a:rPr lang="en-US" smtClean="0"/>
              <a:t>We showed that on top of the </a:t>
            </a:r>
            <a:r>
              <a:rPr lang="en-US" smtClean="0">
                <a:solidFill>
                  <a:srgbClr val="FF0000"/>
                </a:solidFill>
              </a:rPr>
              <a:t>repulsive</a:t>
            </a:r>
            <a:r>
              <a:rPr lang="en-US" smtClean="0"/>
              <a:t> hard core due to the abelian field there is an </a:t>
            </a:r>
            <a:r>
              <a:rPr lang="en-US" smtClean="0">
                <a:solidFill>
                  <a:srgbClr val="FF0000"/>
                </a:solidFill>
              </a:rPr>
              <a:t>attraction</a:t>
            </a:r>
            <a:r>
              <a:rPr lang="en-US" smtClean="0"/>
              <a:t> potential due the  scalar interaction. </a:t>
            </a:r>
            <a:endParaRPr lang="he-I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 is no `` nuclear physics” in the </a:t>
            </a:r>
            <a:r>
              <a:rPr lang="en-US" dirty="0" err="1" smtClean="0"/>
              <a:t>gSS</a:t>
            </a:r>
            <a:r>
              <a:rPr lang="en-US" dirty="0" smtClean="0"/>
              <a:t> model</a:t>
            </a:r>
          </a:p>
          <a:p>
            <a:r>
              <a:rPr lang="en-US" dirty="0" smtClean="0"/>
              <a:t>We showed that in the DKS model one may be able to get an attractive interaction at the far zone with an almost cancelation which will resolve the binding </a:t>
            </a:r>
            <a:r>
              <a:rPr lang="en-US" smtClean="0"/>
              <a:t>energy puzzle.</a:t>
            </a:r>
            <a:endParaRPr lang="he-I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dirty="0" smtClean="0"/>
              <a:t>Outline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382000" cy="45259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 </a:t>
            </a:r>
            <a:r>
              <a:rPr lang="en-US" sz="3200" dirty="0" smtClean="0"/>
              <a:t>The puzzle of </a:t>
            </a:r>
            <a:r>
              <a:rPr lang="en-US" sz="3200" dirty="0" smtClean="0">
                <a:solidFill>
                  <a:srgbClr val="FF0000"/>
                </a:solidFill>
              </a:rPr>
              <a:t>nuclear interaction</a:t>
            </a:r>
          </a:p>
          <a:p>
            <a:pPr eaLnBrk="1" hangingPunct="1"/>
            <a:r>
              <a:rPr lang="en-US" sz="3200" dirty="0" smtClean="0"/>
              <a:t>Limitations of </a:t>
            </a:r>
            <a:r>
              <a:rPr lang="en-US" sz="3200" dirty="0" smtClean="0">
                <a:solidFill>
                  <a:srgbClr val="FF0000"/>
                </a:solidFill>
              </a:rPr>
              <a:t>large </a:t>
            </a:r>
            <a:r>
              <a:rPr lang="en-US" sz="3200" dirty="0" err="1" smtClean="0">
                <a:solidFill>
                  <a:srgbClr val="FF0000"/>
                </a:solidFill>
              </a:rPr>
              <a:t>Nc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nuclear physics  </a:t>
            </a:r>
          </a:p>
          <a:p>
            <a:pPr eaLnBrk="1" hangingPunct="1"/>
            <a:r>
              <a:rPr lang="en-US" sz="3200" dirty="0" smtClean="0"/>
              <a:t>Stringy  </a:t>
            </a:r>
            <a:r>
              <a:rPr lang="en-US" sz="3200" dirty="0" smtClean="0">
                <a:solidFill>
                  <a:srgbClr val="FF0000"/>
                </a:solidFill>
              </a:rPr>
              <a:t>baryons of holography</a:t>
            </a:r>
            <a:endParaRPr lang="en-US" sz="3200" dirty="0" smtClean="0"/>
          </a:p>
          <a:p>
            <a:pPr eaLnBrk="1" hangingPunct="1"/>
            <a:r>
              <a:rPr lang="en-US" sz="3200" dirty="0" smtClean="0">
                <a:solidFill>
                  <a:srgbClr val="000066"/>
                </a:solidFill>
              </a:rPr>
              <a:t>Digression –Baryon as a string in </a:t>
            </a:r>
            <a:r>
              <a:rPr lang="en-US" sz="3200" dirty="0" err="1" smtClean="0">
                <a:solidFill>
                  <a:srgbClr val="000066"/>
                </a:solidFill>
              </a:rPr>
              <a:t>Nc</a:t>
            </a:r>
            <a:r>
              <a:rPr lang="en-US" sz="3200" dirty="0" smtClean="0">
                <a:solidFill>
                  <a:srgbClr val="000066"/>
                </a:solidFill>
              </a:rPr>
              <a:t>=3</a:t>
            </a:r>
            <a:r>
              <a:rPr lang="en-US" sz="3200" dirty="0" smtClean="0"/>
              <a:t> </a:t>
            </a:r>
          </a:p>
          <a:p>
            <a:pPr eaLnBrk="1" hangingPunct="1"/>
            <a:r>
              <a:rPr lang="en-US" sz="3200" dirty="0" smtClean="0"/>
              <a:t>Baryons as  </a:t>
            </a:r>
            <a:r>
              <a:rPr lang="en-US" sz="3200" dirty="0" smtClean="0">
                <a:solidFill>
                  <a:srgbClr val="FF0000"/>
                </a:solidFill>
              </a:rPr>
              <a:t>flavor  gauge </a:t>
            </a:r>
            <a:r>
              <a:rPr lang="en-US" sz="3200" dirty="0" err="1" smtClean="0">
                <a:solidFill>
                  <a:srgbClr val="FF0000"/>
                </a:solidFill>
              </a:rPr>
              <a:t>instantons</a:t>
            </a:r>
            <a:r>
              <a:rPr lang="en-US" sz="3200" dirty="0" smtClean="0"/>
              <a:t> </a:t>
            </a:r>
          </a:p>
          <a:p>
            <a:pPr eaLnBrk="1" hangingPunct="1"/>
            <a:r>
              <a:rPr lang="en-US" sz="3200" dirty="0" smtClean="0"/>
              <a:t>The laboratory:   a </a:t>
            </a:r>
            <a:r>
              <a:rPr lang="en-US" sz="3200" dirty="0" smtClean="0">
                <a:solidFill>
                  <a:srgbClr val="FF0000"/>
                </a:solidFill>
              </a:rPr>
              <a:t>generalized  Sakai Sugimoto model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</a:p>
          <a:p>
            <a:r>
              <a:rPr lang="en-US" sz="3200" dirty="0" smtClean="0"/>
              <a:t>Nuclear  </a:t>
            </a:r>
            <a:r>
              <a:rPr lang="en-US" sz="3200" dirty="0" smtClean="0">
                <a:solidFill>
                  <a:srgbClr val="FF0000"/>
                </a:solidFill>
              </a:rPr>
              <a:t>attraction</a:t>
            </a:r>
            <a:r>
              <a:rPr lang="en-US" sz="3200" dirty="0" smtClean="0"/>
              <a:t> in the </a:t>
            </a:r>
            <a:r>
              <a:rPr lang="en-US" sz="3200" dirty="0" err="1" smtClean="0"/>
              <a:t>gSS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Problems of </a:t>
            </a:r>
            <a:r>
              <a:rPr lang="en-US" sz="3200" dirty="0" smtClean="0">
                <a:solidFill>
                  <a:srgbClr val="FF0000"/>
                </a:solidFill>
              </a:rPr>
              <a:t>holographic baryons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Nuclear  physics in other holographic models</a:t>
            </a:r>
          </a:p>
          <a:p>
            <a:r>
              <a:rPr lang="en-US" sz="3200" dirty="0" smtClean="0"/>
              <a:t>Attraction versus repulsion in the </a:t>
            </a:r>
            <a:r>
              <a:rPr lang="en-US" sz="3200" dirty="0" smtClean="0">
                <a:solidFill>
                  <a:srgbClr val="FF0000"/>
                </a:solidFill>
              </a:rPr>
              <a:t>DKS model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Lattice</a:t>
            </a:r>
            <a:r>
              <a:rPr lang="en-US" sz="3200" dirty="0" smtClean="0"/>
              <a:t> of Nuclei and multi-</a:t>
            </a:r>
            <a:r>
              <a:rPr lang="en-US" sz="3200" dirty="0" err="1" smtClean="0"/>
              <a:t>instanton</a:t>
            </a:r>
            <a:r>
              <a:rPr lang="en-US" sz="3200" dirty="0" smtClean="0"/>
              <a:t> solutions.</a:t>
            </a:r>
          </a:p>
          <a:p>
            <a:r>
              <a:rPr lang="en-US" sz="3200" dirty="0" smtClean="0"/>
              <a:t>Summary and open questions</a:t>
            </a:r>
            <a:endParaRPr lang="he-I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זרימה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זרימה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זרימ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10410</TotalTime>
  <Words>3781</Words>
  <Application>Microsoft Office PowerPoint</Application>
  <PresentationFormat>‫הצגה על המסך (4:3)</PresentationFormat>
  <Paragraphs>464</Paragraphs>
  <Slides>73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73</vt:i4>
      </vt:variant>
    </vt:vector>
  </HeadingPairs>
  <TitlesOfParts>
    <vt:vector size="74" baseType="lpstr">
      <vt:lpstr>זרימה</vt:lpstr>
      <vt:lpstr>On Holographic   nuclear attraction and nuclear matter   </vt:lpstr>
      <vt:lpstr>Introduction</vt:lpstr>
      <vt:lpstr>Nuclear binding energy puzzle</vt:lpstr>
      <vt:lpstr>Limitations of the large Nc and holography</vt:lpstr>
      <vt:lpstr>Limitations  of Large Nc and holography</vt:lpstr>
      <vt:lpstr>Limitations  of Large Nc and holography</vt:lpstr>
      <vt:lpstr>Limitations of the large Nc limit</vt:lpstr>
      <vt:lpstr>Outline</vt:lpstr>
      <vt:lpstr>Outline</vt:lpstr>
      <vt:lpstr> Baryons in hologrphy </vt:lpstr>
      <vt:lpstr>Baryonic vertex</vt:lpstr>
      <vt:lpstr>External baryon</vt:lpstr>
      <vt:lpstr>Dynamical baryon</vt:lpstr>
      <vt:lpstr>Possible experimental trace of the baryonic vertex?</vt:lpstr>
      <vt:lpstr>Possible experimental trace of the baryonic vertex?</vt:lpstr>
      <vt:lpstr>Baryonic vertex in experimental data?</vt:lpstr>
      <vt:lpstr>Excited baryon as a single string</vt:lpstr>
      <vt:lpstr>Stability of an excited baryon</vt:lpstr>
      <vt:lpstr>Baryonic instability</vt:lpstr>
      <vt:lpstr>The location of the baryonic vertex</vt:lpstr>
      <vt:lpstr>שקופית 21</vt:lpstr>
      <vt:lpstr>שקופית 22</vt:lpstr>
      <vt:lpstr>The location of the baryonic vertex at finite temperature</vt:lpstr>
      <vt:lpstr>Baryons in a confining gravity background</vt:lpstr>
      <vt:lpstr>שקופית 25</vt:lpstr>
      <vt:lpstr>שקופית 26</vt:lpstr>
      <vt:lpstr>שקופית 27</vt:lpstr>
      <vt:lpstr>שקופית 28</vt:lpstr>
      <vt:lpstr>שקופית 29</vt:lpstr>
      <vt:lpstr>שקופית 30</vt:lpstr>
      <vt:lpstr>שקופית 31</vt:lpstr>
      <vt:lpstr>שקופית 32</vt:lpstr>
      <vt:lpstr>Corrected Regge trajectories for small and large mass</vt:lpstr>
      <vt:lpstr>Baryons as Instantons  in the SS model</vt:lpstr>
      <vt:lpstr>Baryon ( Instanton) size</vt:lpstr>
      <vt:lpstr>Baryonic spectrum</vt:lpstr>
      <vt:lpstr>Baryons in the Sakai Sugimoto model( detailed description)</vt:lpstr>
      <vt:lpstr>Baryons in the Sakai Sugimoto model</vt:lpstr>
      <vt:lpstr>Baryons in the Sakai Sugimoto model</vt:lpstr>
      <vt:lpstr>Baryons in the Sakai Sugimoto model</vt:lpstr>
      <vt:lpstr>Baryons in the generalized SS model</vt:lpstr>
      <vt:lpstr>The spectrum of nucleons and deltas</vt:lpstr>
      <vt:lpstr>Inconsistency of the generalized SS model?</vt:lpstr>
      <vt:lpstr>Zones of the nuclear interaction</vt:lpstr>
      <vt:lpstr>Zones of the nuclear interaction</vt:lpstr>
      <vt:lpstr>Near Zone  of the nuclear interaction</vt:lpstr>
      <vt:lpstr>Far  Zone  of the nuclear interaction</vt:lpstr>
      <vt:lpstr>Intermediate  Zone  of the nuclear interaction</vt:lpstr>
      <vt:lpstr>שקופית 49</vt:lpstr>
      <vt:lpstr>Nuclear attraction</vt:lpstr>
      <vt:lpstr>Attraction versus repulsion</vt:lpstr>
      <vt:lpstr>Attraction versus repulsion</vt:lpstr>
      <vt:lpstr>The net ( scalar + tensor) potential </vt:lpstr>
      <vt:lpstr>שקופית 54</vt:lpstr>
      <vt:lpstr>Holography versus reality</vt:lpstr>
      <vt:lpstr>Holography versus reality</vt:lpstr>
      <vt:lpstr>Holography  versus reality –the role of large l</vt:lpstr>
      <vt:lpstr>The role of  the large l limit </vt:lpstr>
      <vt:lpstr>The role of  the large l limit </vt:lpstr>
      <vt:lpstr>The role of  the large l limit </vt:lpstr>
      <vt:lpstr>שקופית 61</vt:lpstr>
      <vt:lpstr>Searching for  a better lab for hol. Nuclear physics</vt:lpstr>
      <vt:lpstr>The DKS model</vt:lpstr>
      <vt:lpstr>The DKS model</vt:lpstr>
      <vt:lpstr>שקופית 65</vt:lpstr>
      <vt:lpstr>שקופית 66</vt:lpstr>
      <vt:lpstr>The location of the BV in the DKS model</vt:lpstr>
      <vt:lpstr>The location of the BV in the DKS model</vt:lpstr>
      <vt:lpstr>Net  baryonic potential </vt:lpstr>
      <vt:lpstr>Binding energy</vt:lpstr>
      <vt:lpstr>Summary and conclusions</vt:lpstr>
      <vt:lpstr>Summary</vt:lpstr>
      <vt:lpstr>Summary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Stringy holography  and  the  modern picture of QCD and hadrons</dc:title>
  <dc:creator> </dc:creator>
  <cp:lastModifiedBy> </cp:lastModifiedBy>
  <cp:revision>621</cp:revision>
  <dcterms:created xsi:type="dcterms:W3CDTF">2010-02-27T20:14:16Z</dcterms:created>
  <dcterms:modified xsi:type="dcterms:W3CDTF">2011-05-09T12:15:06Z</dcterms:modified>
</cp:coreProperties>
</file>