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17.xml" ContentType="application/vnd.openxmlformats-officedocument.presentationml.notesSlide+xml"/>
  <Default Extension="emf" ContentType="image/x-emf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Default Extension="gif" ContentType="image/gif"/>
  <Default Extension="vml" ContentType="application/vnd.openxmlformats-officedocument.vmlDrawing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48" r:id="rId2"/>
    <p:sldMasterId id="2147483690" r:id="rId3"/>
  </p:sldMasterIdLst>
  <p:notesMasterIdLst>
    <p:notesMasterId r:id="rId93"/>
  </p:notesMasterIdLst>
  <p:handoutMasterIdLst>
    <p:handoutMasterId r:id="rId94"/>
  </p:handoutMasterIdLst>
  <p:sldIdLst>
    <p:sldId id="261" r:id="rId4"/>
    <p:sldId id="421" r:id="rId5"/>
    <p:sldId id="277" r:id="rId6"/>
    <p:sldId id="344" r:id="rId7"/>
    <p:sldId id="378" r:id="rId8"/>
    <p:sldId id="342" r:id="rId9"/>
    <p:sldId id="349" r:id="rId10"/>
    <p:sldId id="351" r:id="rId11"/>
    <p:sldId id="352" r:id="rId12"/>
    <p:sldId id="426" r:id="rId13"/>
    <p:sldId id="427" r:id="rId14"/>
    <p:sldId id="429" r:id="rId15"/>
    <p:sldId id="430" r:id="rId16"/>
    <p:sldId id="389" r:id="rId17"/>
    <p:sldId id="350" r:id="rId18"/>
    <p:sldId id="431" r:id="rId19"/>
    <p:sldId id="465" r:id="rId20"/>
    <p:sldId id="488" r:id="rId21"/>
    <p:sldId id="489" r:id="rId22"/>
    <p:sldId id="458" r:id="rId23"/>
    <p:sldId id="459" r:id="rId24"/>
    <p:sldId id="460" r:id="rId25"/>
    <p:sldId id="461" r:id="rId26"/>
    <p:sldId id="462" r:id="rId27"/>
    <p:sldId id="464" r:id="rId28"/>
    <p:sldId id="466" r:id="rId29"/>
    <p:sldId id="356" r:id="rId30"/>
    <p:sldId id="392" r:id="rId31"/>
    <p:sldId id="394" r:id="rId32"/>
    <p:sldId id="395" r:id="rId33"/>
    <p:sldId id="424" r:id="rId34"/>
    <p:sldId id="422" r:id="rId35"/>
    <p:sldId id="468" r:id="rId36"/>
    <p:sldId id="271" r:id="rId37"/>
    <p:sldId id="357" r:id="rId38"/>
    <p:sldId id="358" r:id="rId39"/>
    <p:sldId id="359" r:id="rId40"/>
    <p:sldId id="360" r:id="rId41"/>
    <p:sldId id="361" r:id="rId42"/>
    <p:sldId id="362" r:id="rId43"/>
    <p:sldId id="363" r:id="rId44"/>
    <p:sldId id="364" r:id="rId45"/>
    <p:sldId id="365" r:id="rId46"/>
    <p:sldId id="366" r:id="rId47"/>
    <p:sldId id="367" r:id="rId48"/>
    <p:sldId id="487" r:id="rId49"/>
    <p:sldId id="368" r:id="rId50"/>
    <p:sldId id="336" r:id="rId51"/>
    <p:sldId id="470" r:id="rId52"/>
    <p:sldId id="471" r:id="rId53"/>
    <p:sldId id="472" r:id="rId54"/>
    <p:sldId id="473" r:id="rId55"/>
    <p:sldId id="474" r:id="rId56"/>
    <p:sldId id="475" r:id="rId57"/>
    <p:sldId id="476" r:id="rId58"/>
    <p:sldId id="477" r:id="rId59"/>
    <p:sldId id="478" r:id="rId60"/>
    <p:sldId id="479" r:id="rId61"/>
    <p:sldId id="480" r:id="rId62"/>
    <p:sldId id="481" r:id="rId63"/>
    <p:sldId id="482" r:id="rId64"/>
    <p:sldId id="483" r:id="rId65"/>
    <p:sldId id="484" r:id="rId66"/>
    <p:sldId id="485" r:id="rId67"/>
    <p:sldId id="486" r:id="rId68"/>
    <p:sldId id="469" r:id="rId69"/>
    <p:sldId id="441" r:id="rId70"/>
    <p:sldId id="442" r:id="rId71"/>
    <p:sldId id="443" r:id="rId72"/>
    <p:sldId id="444" r:id="rId73"/>
    <p:sldId id="445" r:id="rId74"/>
    <p:sldId id="446" r:id="rId75"/>
    <p:sldId id="447" r:id="rId76"/>
    <p:sldId id="448" r:id="rId77"/>
    <p:sldId id="449" r:id="rId78"/>
    <p:sldId id="450" r:id="rId79"/>
    <p:sldId id="451" r:id="rId80"/>
    <p:sldId id="452" r:id="rId81"/>
    <p:sldId id="453" r:id="rId82"/>
    <p:sldId id="454" r:id="rId83"/>
    <p:sldId id="455" r:id="rId84"/>
    <p:sldId id="456" r:id="rId85"/>
    <p:sldId id="457" r:id="rId86"/>
    <p:sldId id="341" r:id="rId87"/>
    <p:sldId id="435" r:id="rId88"/>
    <p:sldId id="411" r:id="rId89"/>
    <p:sldId id="418" r:id="rId90"/>
    <p:sldId id="417" r:id="rId91"/>
    <p:sldId id="419" r:id="rId9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96452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560" autoAdjust="0"/>
    <p:restoredTop sz="90068" autoAdjust="0"/>
  </p:normalViewPr>
  <p:slideViewPr>
    <p:cSldViewPr snapToGrid="0">
      <p:cViewPr>
        <p:scale>
          <a:sx n="100" d="100"/>
          <a:sy n="100" d="100"/>
        </p:scale>
        <p:origin x="-45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97" Type="http://schemas.openxmlformats.org/officeDocument/2006/relationships/theme" Target="theme/theme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slide" Target="slides/slide84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presProps" Target="pres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notesMaster" Target="notesMasters/notesMaster1.xml"/><Relationship Id="rId9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wmf"/><Relationship Id="rId1" Type="http://schemas.openxmlformats.org/officeDocument/2006/relationships/image" Target="../media/image12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3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wmf"/><Relationship Id="rId2" Type="http://schemas.openxmlformats.org/officeDocument/2006/relationships/image" Target="../media/image137.wmf"/><Relationship Id="rId1" Type="http://schemas.openxmlformats.org/officeDocument/2006/relationships/image" Target="../media/image136.wmf"/><Relationship Id="rId4" Type="http://schemas.openxmlformats.org/officeDocument/2006/relationships/image" Target="../media/image139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wmf"/><Relationship Id="rId1" Type="http://schemas.openxmlformats.org/officeDocument/2006/relationships/image" Target="../media/image130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wmf"/><Relationship Id="rId1" Type="http://schemas.openxmlformats.org/officeDocument/2006/relationships/image" Target="../media/image142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wmf"/><Relationship Id="rId2" Type="http://schemas.openxmlformats.org/officeDocument/2006/relationships/image" Target="../media/image151.wmf"/><Relationship Id="rId1" Type="http://schemas.openxmlformats.org/officeDocument/2006/relationships/image" Target="../media/image150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5A5269-82AC-8742-BBEE-539B9D13B1ED}" type="datetimeFigureOut">
              <a:rPr lang="en-US" smtClean="0"/>
              <a:pPr/>
              <a:t>9/20/2011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9DB6A8-13CE-A845-87C4-FCDDBF728A5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022A7C-7C1B-D945-AB83-2C661254267A}" type="datetimeFigureOut">
              <a:rPr lang="en-US" smtClean="0"/>
              <a:pPr/>
              <a:t>9/20/2011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AABE81-6413-8945-9630-8F299ADFD97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9AC39A-A5F8-AB46-A078-DD5C1757A279}" type="slidenum">
              <a:rPr lang="en-US"/>
              <a:pPr/>
              <a:t>2</a:t>
            </a:fld>
            <a:endParaRPr 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BB4A9E2-CDE6-3C46-BCF0-1390041D1E62}" type="slidenum">
              <a:rPr lang="en-US"/>
              <a:pPr/>
              <a:t>20</a:t>
            </a:fld>
            <a:endParaRPr lang="en-US" dirty="0"/>
          </a:p>
        </p:txBody>
      </p:sp>
      <p:sp>
        <p:nvSpPr>
          <p:cNvPr id="1228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6976" cy="403775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AAD1FD3-F38A-5745-878A-8EC971DA506F}" type="slidenum">
              <a:rPr lang="en-US"/>
              <a:pPr/>
              <a:t>21</a:t>
            </a:fld>
            <a:endParaRPr lang="en-US" dirty="0"/>
          </a:p>
        </p:txBody>
      </p:sp>
      <p:sp>
        <p:nvSpPr>
          <p:cNvPr id="1331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2C101EE-E868-254F-994C-BD045394BDC1}" type="slidenum">
              <a:rPr lang="en-US"/>
              <a:pPr/>
              <a:t>22</a:t>
            </a:fld>
            <a:endParaRPr lang="en-US" dirty="0"/>
          </a:p>
        </p:txBody>
      </p:sp>
      <p:sp>
        <p:nvSpPr>
          <p:cNvPr id="1433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6976" cy="403775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CF8DFAF-EEBA-4D41-8865-38B4E7FC9D68}" type="slidenum">
              <a:rPr lang="en-US"/>
              <a:pPr/>
              <a:t>23</a:t>
            </a:fld>
            <a:endParaRPr lang="en-US" dirty="0"/>
          </a:p>
        </p:txBody>
      </p:sp>
      <p:sp>
        <p:nvSpPr>
          <p:cNvPr id="1536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6976" cy="403775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F6873AC-4177-7642-8461-3FC7E12B7E99}" type="slidenum">
              <a:rPr lang="en-US"/>
              <a:pPr/>
              <a:t>24</a:t>
            </a:fld>
            <a:endParaRPr lang="en-US" dirty="0"/>
          </a:p>
        </p:txBody>
      </p:sp>
      <p:sp>
        <p:nvSpPr>
          <p:cNvPr id="1638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6976" cy="403775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88F3E44-AE9C-6B46-80AA-BA6B449750BD}" type="slidenum">
              <a:rPr lang="en-US"/>
              <a:pPr/>
              <a:t>25</a:t>
            </a:fld>
            <a:endParaRPr lang="en-US" dirty="0"/>
          </a:p>
        </p:txBody>
      </p:sp>
      <p:sp>
        <p:nvSpPr>
          <p:cNvPr id="174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6976" cy="403775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C126770-9B88-8641-A254-5CE19B8D500D}" type="slidenum">
              <a:rPr lang="en-GB"/>
              <a:pPr/>
              <a:t>31</a:t>
            </a:fld>
            <a:endParaRPr lang="en-GB" dirty="0"/>
          </a:p>
        </p:txBody>
      </p:sp>
      <p:sp>
        <p:nvSpPr>
          <p:cNvPr id="1536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6976" cy="403775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7F16C15-B945-3D44-8559-07BD09FE591F}" type="slidenum">
              <a:rPr lang="en-US"/>
              <a:pPr/>
              <a:t>32</a:t>
            </a:fld>
            <a:endParaRPr lang="en-US" dirty="0"/>
          </a:p>
        </p:txBody>
      </p:sp>
      <p:sp>
        <p:nvSpPr>
          <p:cNvPr id="174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907E9A-902C-7842-8367-BAE83C226FAB}" type="slidenum">
              <a:rPr lang="en-US"/>
              <a:pPr/>
              <a:t>37</a:t>
            </a:fld>
            <a:endParaRPr 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" pitchFamily="-106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CB4472-D2A3-E847-8459-163BE0394350}" type="slidenum">
              <a:rPr lang="en-US"/>
              <a:pPr/>
              <a:t>38</a:t>
            </a:fld>
            <a:endParaRPr lang="en-US"/>
          </a:p>
        </p:txBody>
      </p:sp>
      <p:sp>
        <p:nvSpPr>
          <p:cNvPr id="3891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" pitchFamily="-106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43AF6C-6422-4FEC-A3F2-6C81D6423F83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703263"/>
            <a:ext cx="4595813" cy="3446462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9491" y="4361371"/>
            <a:ext cx="5037548" cy="4080039"/>
          </a:xfrm>
          <a:noFill/>
          <a:ln/>
        </p:spPr>
        <p:txBody>
          <a:bodyPr/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rPr>
              <a:t>The central feature of the CMS apparatus is a superconducting solenoid, of 6 m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rPr>
              <a:t>internal diameter. Within the field volume are the silicon pixel and strip tracker, the crystal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rPr>
              <a:t>electromagnetic calorimeter (ECAL) and the brass-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rPr>
              <a:t>scintillator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rPr>
              <a:t>hadronic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rPr>
              <a:t> calorimeter (HCAL).</a:t>
            </a:r>
          </a:p>
          <a:p>
            <a:r>
              <a:rPr lang="en-US" sz="1200" kern="1200" baseline="0" dirty="0" err="1" smtClean="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rPr>
              <a:t>Muons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rPr>
              <a:t> are measured in gaseous detectors embedded in the iron return yoke.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rPr>
              <a:t>The forward calorimeters provide almost hermetic coverage.  They include 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rPr>
              <a:t>ZDC (&gt;8.5), CASTOR (-6.6&lt;eta&lt;-5.3), and HF (2.9&lt;eta&lt;5.2). HF we use in the study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rPr>
              <a:t>to see rap.gap.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rPr>
              <a:t>HF, consists of steel absorbers and embedded radiation-hard quartz fibers, which provide a fast collection of Cherenkov light.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rPr>
              <a:t>----------------------------------------------------------------------------------------------------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rPr>
              <a:t>CMS uses a right-handed coordinate system, with the origin at the collision point,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rPr>
              <a:t>the x-axis pointing to the centre of the LHC, the y-axis pointing up (perpendicular to the LHC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rPr>
              <a:t>plane), and the z-axis along the anticlockwise-beam direction. The polar angle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rPr>
              <a:t> is measured 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rPr>
              <a:t>from the positive z-axis and the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rPr>
              <a:t>azimuthal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rPr>
              <a:t> angle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rPr>
              <a:t> is measured in the x-y plane.</a:t>
            </a:r>
            <a:endParaRPr lang="en-US" dirty="0" smtClean="0"/>
          </a:p>
          <a:p>
            <a:pPr eaLnBrk="1" hangingPunct="1"/>
            <a:r>
              <a:rPr lang="en-US" dirty="0" smtClean="0"/>
              <a:t>--------------------------------------</a:t>
            </a:r>
          </a:p>
          <a:p>
            <a:pPr eaLnBrk="1" hangingPunct="1"/>
            <a:r>
              <a:rPr lang="ru-RU" dirty="0" smtClean="0"/>
              <a:t>Two elements of the CMS detector monitoring system, the Beam Scintillator Counters (BSCs) and the Beam Pick-up Timing for the eXperiments (BPTX) devices 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  <a:r>
              <a:rPr lang="ru-RU" dirty="0" smtClean="0"/>
              <a:t>were used to trigger</a:t>
            </a:r>
          </a:p>
          <a:p>
            <a:pPr eaLnBrk="1" hangingPunct="1"/>
            <a:r>
              <a:rPr lang="ru-RU" dirty="0" smtClean="0"/>
              <a:t>the detector readout. The two BSCs are located at a distance of 10.86 m from the nominal</a:t>
            </a:r>
          </a:p>
          <a:p>
            <a:pPr eaLnBrk="1" hangingPunct="1"/>
            <a:r>
              <a:rPr lang="ru-RU" dirty="0" smtClean="0"/>
              <a:t>interaction point (IP) and are sensitive in the </a:t>
            </a:r>
            <a:r>
              <a:rPr lang="en-US" dirty="0" smtClean="0"/>
              <a:t>eta</a:t>
            </a:r>
            <a:r>
              <a:rPr lang="en-US" baseline="0" dirty="0" smtClean="0"/>
              <a:t> </a:t>
            </a:r>
            <a:r>
              <a:rPr lang="ru-RU" dirty="0" smtClean="0"/>
              <a:t>range from 3.23 to 4.65. Each BSC is a set of</a:t>
            </a:r>
            <a:r>
              <a:rPr lang="en-US" baseline="0" dirty="0" smtClean="0"/>
              <a:t> </a:t>
            </a:r>
            <a:r>
              <a:rPr lang="ru-RU" dirty="0" smtClean="0"/>
              <a:t>16 scintillator tiles. The BSC elements have a time resolution of 3 ns and an average minimum</a:t>
            </a:r>
            <a:r>
              <a:rPr lang="en-US" dirty="0" smtClean="0"/>
              <a:t> </a:t>
            </a:r>
            <a:r>
              <a:rPr lang="ru-RU" dirty="0" smtClean="0"/>
              <a:t>ionizing-particle detection efficiency of 96.3%, and are designed to provide hit and coincidence</a:t>
            </a:r>
            <a:r>
              <a:rPr lang="en-US" baseline="0" dirty="0" smtClean="0"/>
              <a:t> </a:t>
            </a:r>
            <a:r>
              <a:rPr lang="ru-RU" dirty="0" smtClean="0"/>
              <a:t>rates. The two BPTX devices, located around the beam pipe at a distance of 175m</a:t>
            </a:r>
            <a:r>
              <a:rPr lang="en-US" dirty="0" smtClean="0"/>
              <a:t> </a:t>
            </a:r>
            <a:r>
              <a:rPr lang="ru-RU" dirty="0" smtClean="0"/>
              <a:t>from the IP</a:t>
            </a:r>
            <a:r>
              <a:rPr lang="en-US" baseline="0" dirty="0" smtClean="0"/>
              <a:t> </a:t>
            </a:r>
            <a:r>
              <a:rPr lang="ru-RU" dirty="0" smtClean="0"/>
              <a:t>on either side, are designed to provide precise information on the bunch structure and timing</a:t>
            </a:r>
            <a:r>
              <a:rPr lang="en-US" baseline="0" dirty="0" smtClean="0"/>
              <a:t> </a:t>
            </a:r>
            <a:r>
              <a:rPr lang="ru-RU" dirty="0" smtClean="0"/>
              <a:t>of the incoming beam, with better than 0.2 ns time resolution.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9969CA-384F-DE4F-A267-4B240E28D4E1}" type="slidenum">
              <a:rPr lang="en-US"/>
              <a:pPr/>
              <a:t>42</a:t>
            </a:fld>
            <a:endParaRPr lang="en-US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pitchFamily="-106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903882-F4D0-8642-8717-F7556CF36181}" type="slidenum">
              <a:rPr lang="en-US"/>
              <a:pPr/>
              <a:t>43</a:t>
            </a:fld>
            <a:endParaRPr lang="en-US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4587"/>
          </a:xfrm>
          <a:noFill/>
          <a:ln/>
        </p:spPr>
        <p:txBody>
          <a:bodyPr lIns="91431" tIns="45716" rIns="91431" bIns="45716"/>
          <a:lstStyle/>
          <a:p>
            <a:pPr eaLnBrk="1" hangingPunct="1"/>
            <a:endParaRPr lang="en-US">
              <a:latin typeface="Times" pitchFamily="-106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C29CFA-A732-1A4D-B583-FEF9D4EB368A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C68E29E-7007-A14F-A9F1-C09F041B4C47}" type="slidenum">
              <a:rPr lang="en-US">
                <a:latin typeface="Calibri" pitchFamily="-106" charset="0"/>
                <a:ea typeface="Arial" pitchFamily="-106" charset="0"/>
                <a:cs typeface="Arial" pitchFamily="-106" charset="0"/>
              </a:rPr>
              <a:pPr/>
              <a:t>50</a:t>
            </a:fld>
            <a:endParaRPr lang="en-US">
              <a:latin typeface="Calibri" pitchFamily="-106" charset="0"/>
              <a:ea typeface="Arial" pitchFamily="-106" charset="0"/>
              <a:cs typeface="Arial" pitchFamily="-106" charset="0"/>
            </a:endParaRPr>
          </a:p>
        </p:txBody>
      </p:sp>
      <p:sp>
        <p:nvSpPr>
          <p:cNvPr id="28675" name="Text Box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6" name="Text Box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1813"/>
            <a:ext cx="5487988" cy="4032250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40A8928-52E0-3D44-9829-2EA2E3AAF5A1}" type="slidenum">
              <a:rPr lang="en-US">
                <a:latin typeface="Calibri" pitchFamily="-106" charset="0"/>
                <a:ea typeface="Arial" pitchFamily="-106" charset="0"/>
                <a:cs typeface="Arial" pitchFamily="-106" charset="0"/>
              </a:rPr>
              <a:pPr/>
              <a:t>51</a:t>
            </a:fld>
            <a:endParaRPr lang="en-US">
              <a:latin typeface="Calibri" pitchFamily="-106" charset="0"/>
              <a:ea typeface="Arial" pitchFamily="-106" charset="0"/>
              <a:cs typeface="Arial" pitchFamily="-106" charset="0"/>
            </a:endParaRPr>
          </a:p>
        </p:txBody>
      </p:sp>
      <p:sp>
        <p:nvSpPr>
          <p:cNvPr id="32771" name="Text Box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2" name="Text Box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1813"/>
            <a:ext cx="5487988" cy="4114800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43AF6C-6422-4FEC-A3F2-6C81D6423F83}" type="slidenum">
              <a:rPr lang="en-US" smtClean="0"/>
              <a:pPr/>
              <a:t>65</a:t>
            </a:fld>
            <a:endParaRPr lang="en-US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703263"/>
            <a:ext cx="4595813" cy="3446462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9491" y="4361371"/>
            <a:ext cx="5037548" cy="4080039"/>
          </a:xfrm>
          <a:noFill/>
          <a:ln/>
        </p:spPr>
        <p:txBody>
          <a:bodyPr/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rPr>
              <a:t>The central feature of the CMS apparatus is a superconducting solenoid, of 6 m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rPr>
              <a:t>internal diameter. Within the field volume are the silicon pixel and strip tracker, the crystal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rPr>
              <a:t>electromagnetic calorimeter (ECAL) and the brass-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rPr>
              <a:t>scintillator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rPr>
              <a:t>hadronic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rPr>
              <a:t> calorimeter (HCAL).</a:t>
            </a:r>
          </a:p>
          <a:p>
            <a:r>
              <a:rPr lang="en-US" sz="1200" kern="1200" baseline="0" dirty="0" err="1" smtClean="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rPr>
              <a:t>Muons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rPr>
              <a:t> are measured in gaseous detectors embedded in the iron return yoke.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rPr>
              <a:t>The forward calorimeters provide almost hermetic coverage.  They include 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rPr>
              <a:t>ZDC (&gt;8.5), CASTOR (-6.6&lt;eta&lt;-5.3), and HF (2.9&lt;eta&lt;5.2). HF we use in the study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rPr>
              <a:t>to see rap.gap.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rPr>
              <a:t>HF, consists of steel absorbers and embedded radiation-hard quartz fibers, which provide a fast collection of Cherenkov light.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rPr>
              <a:t>----------------------------------------------------------------------------------------------------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rPr>
              <a:t>CMS uses a right-handed coordinate system, with the origin at the collision point,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rPr>
              <a:t>the x-axis pointing to the centre of the LHC, the y-axis pointing up (perpendicular to the LHC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rPr>
              <a:t>plane), and the z-axis along the anticlockwise-beam direction. The polar angle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rPr>
              <a:t> is measured 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rPr>
              <a:t>from the positive z-axis and the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rPr>
              <a:t>azimuthal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rPr>
              <a:t> angle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rPr>
              <a:t> is measured in the x-y plane.</a:t>
            </a:r>
            <a:endParaRPr lang="en-US" dirty="0" smtClean="0"/>
          </a:p>
          <a:p>
            <a:pPr eaLnBrk="1" hangingPunct="1"/>
            <a:r>
              <a:rPr lang="en-US" dirty="0" smtClean="0"/>
              <a:t>--------------------------------------</a:t>
            </a:r>
          </a:p>
          <a:p>
            <a:pPr eaLnBrk="1" hangingPunct="1"/>
            <a:r>
              <a:rPr lang="ru-RU" dirty="0" smtClean="0"/>
              <a:t>Two elements of the CMS detector monitoring system, the Beam Scintillator Counters (BSCs) and the Beam Pick-up Timing for the eXperiments (BPTX) devices 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  <a:r>
              <a:rPr lang="ru-RU" dirty="0" smtClean="0"/>
              <a:t>were used to trigger</a:t>
            </a:r>
          </a:p>
          <a:p>
            <a:pPr eaLnBrk="1" hangingPunct="1"/>
            <a:r>
              <a:rPr lang="ru-RU" dirty="0" smtClean="0"/>
              <a:t>the detector readout. The two BSCs are located at a distance of 10.86 m from the nominal</a:t>
            </a:r>
          </a:p>
          <a:p>
            <a:pPr eaLnBrk="1" hangingPunct="1"/>
            <a:r>
              <a:rPr lang="ru-RU" dirty="0" smtClean="0"/>
              <a:t>interaction point (IP) and are sensitive in the </a:t>
            </a:r>
            <a:r>
              <a:rPr lang="en-US" dirty="0" smtClean="0"/>
              <a:t>eta</a:t>
            </a:r>
            <a:r>
              <a:rPr lang="en-US" baseline="0" dirty="0" smtClean="0"/>
              <a:t> </a:t>
            </a:r>
            <a:r>
              <a:rPr lang="ru-RU" dirty="0" smtClean="0"/>
              <a:t>range from 3.23 to 4.65. Each BSC is a set of</a:t>
            </a:r>
            <a:r>
              <a:rPr lang="en-US" baseline="0" dirty="0" smtClean="0"/>
              <a:t> </a:t>
            </a:r>
            <a:r>
              <a:rPr lang="ru-RU" dirty="0" smtClean="0"/>
              <a:t>16 scintillator tiles. The BSC elements have a time resolution of 3 ns and an average minimum</a:t>
            </a:r>
            <a:r>
              <a:rPr lang="en-US" dirty="0" smtClean="0"/>
              <a:t> </a:t>
            </a:r>
            <a:r>
              <a:rPr lang="ru-RU" dirty="0" smtClean="0"/>
              <a:t>ionizing-particle detection efficiency of 96.3%, and are designed to provide hit and coincidence</a:t>
            </a:r>
            <a:r>
              <a:rPr lang="en-US" baseline="0" dirty="0" smtClean="0"/>
              <a:t> </a:t>
            </a:r>
            <a:r>
              <a:rPr lang="ru-RU" dirty="0" smtClean="0"/>
              <a:t>rates. The two BPTX devices, located around the beam pipe at a distance of 175m</a:t>
            </a:r>
            <a:r>
              <a:rPr lang="en-US" dirty="0" smtClean="0"/>
              <a:t> </a:t>
            </a:r>
            <a:r>
              <a:rPr lang="ru-RU" dirty="0" smtClean="0"/>
              <a:t>from the IP</a:t>
            </a:r>
            <a:r>
              <a:rPr lang="en-US" baseline="0" dirty="0" smtClean="0"/>
              <a:t> </a:t>
            </a:r>
            <a:r>
              <a:rPr lang="ru-RU" dirty="0" smtClean="0"/>
              <a:t>on either side, are designed to provide precise information on the bunch structure and timing</a:t>
            </a:r>
            <a:r>
              <a:rPr lang="en-US" baseline="0" dirty="0" smtClean="0"/>
              <a:t> </a:t>
            </a:r>
            <a:r>
              <a:rPr lang="ru-RU" dirty="0" smtClean="0"/>
              <a:t>of the incoming beam, with better than 0.2 ns time resolution.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BB4A9E2-CDE6-3C46-BCF0-1390041D1E62}" type="slidenum">
              <a:rPr lang="en-US"/>
              <a:pPr/>
              <a:t>72</a:t>
            </a:fld>
            <a:endParaRPr lang="en-US" dirty="0"/>
          </a:p>
        </p:txBody>
      </p:sp>
      <p:sp>
        <p:nvSpPr>
          <p:cNvPr id="1228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6976" cy="403775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AAD1FD3-F38A-5745-878A-8EC971DA506F}" type="slidenum">
              <a:rPr lang="en-US"/>
              <a:pPr/>
              <a:t>73</a:t>
            </a:fld>
            <a:endParaRPr lang="en-US" dirty="0"/>
          </a:p>
        </p:txBody>
      </p:sp>
      <p:sp>
        <p:nvSpPr>
          <p:cNvPr id="1331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2C101EE-E868-254F-994C-BD045394BDC1}" type="slidenum">
              <a:rPr lang="en-US"/>
              <a:pPr/>
              <a:t>74</a:t>
            </a:fld>
            <a:endParaRPr lang="en-US" dirty="0"/>
          </a:p>
        </p:txBody>
      </p:sp>
      <p:sp>
        <p:nvSpPr>
          <p:cNvPr id="1433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6976" cy="403775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CF8DFAF-EEBA-4D41-8865-38B4E7FC9D68}" type="slidenum">
              <a:rPr lang="en-US"/>
              <a:pPr/>
              <a:t>75</a:t>
            </a:fld>
            <a:endParaRPr lang="en-US" dirty="0"/>
          </a:p>
        </p:txBody>
      </p:sp>
      <p:sp>
        <p:nvSpPr>
          <p:cNvPr id="1536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6976" cy="403775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DF2E111-8621-C043-B9EE-B8F1FB7DCA09}" type="slidenum">
              <a:rPr lang="en-US">
                <a:latin typeface="Calibri" pitchFamily="-106" charset="0"/>
                <a:ea typeface="Arial" pitchFamily="-106" charset="0"/>
                <a:cs typeface="Arial" pitchFamily="-106" charset="0"/>
              </a:rPr>
              <a:pPr/>
              <a:t>4</a:t>
            </a:fld>
            <a:endParaRPr lang="en-US">
              <a:latin typeface="Calibri" pitchFamily="-106" charset="0"/>
              <a:ea typeface="Arial" pitchFamily="-106" charset="0"/>
              <a:cs typeface="Arial" pitchFamily="-106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703263"/>
            <a:ext cx="4592637" cy="34432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8688" y="4357688"/>
            <a:ext cx="5035550" cy="40751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F6873AC-4177-7642-8461-3FC7E12B7E99}" type="slidenum">
              <a:rPr lang="en-US"/>
              <a:pPr/>
              <a:t>76</a:t>
            </a:fld>
            <a:endParaRPr lang="en-US" dirty="0"/>
          </a:p>
        </p:txBody>
      </p:sp>
      <p:sp>
        <p:nvSpPr>
          <p:cNvPr id="1638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6976" cy="403775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algn="ctr">
              <a:spcBef>
                <a:spcPct val="0"/>
              </a:spcBef>
            </a:pPr>
            <a:endParaRPr lang="en-US" sz="2400" b="1" dirty="0" smtClean="0"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88F3E44-AE9C-6B46-80AA-BA6B449750BD}" type="slidenum">
              <a:rPr lang="en-US"/>
              <a:pPr/>
              <a:t>78</a:t>
            </a:fld>
            <a:endParaRPr lang="en-US" dirty="0"/>
          </a:p>
        </p:txBody>
      </p:sp>
      <p:sp>
        <p:nvSpPr>
          <p:cNvPr id="174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6976" cy="403775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026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Rectangle 1027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EF093A2-C06B-45E3-8758-193C1A45C34D}" type="slidenum">
              <a:rPr lang="en-US" smtClean="0"/>
              <a:pPr/>
              <a:t>88</a:t>
            </a:fld>
            <a:endParaRPr lang="en-US" smtClean="0"/>
          </a:p>
        </p:txBody>
      </p:sp>
      <p:sp>
        <p:nvSpPr>
          <p:cNvPr id="4198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8" name="Rectangle 3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ABE81-6413-8945-9630-8F299ADFD973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ABE81-6413-8945-9630-8F299ADFD973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ABE81-6413-8945-9630-8F299ADFD973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ABE81-6413-8945-9630-8F299ADFD973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ABE81-6413-8945-9630-8F299ADFD973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4BD5672-A26F-9340-9090-355C026B7921}" type="slidenum">
              <a:rPr lang="en-US"/>
              <a:pPr/>
              <a:t>19</a:t>
            </a:fld>
            <a:endParaRPr lang="en-US" dirty="0"/>
          </a:p>
        </p:txBody>
      </p:sp>
      <p:sp>
        <p:nvSpPr>
          <p:cNvPr id="716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652463"/>
            <a:ext cx="4302125" cy="3225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5674" y="4085271"/>
            <a:ext cx="5641073" cy="387347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22475"/>
            <a:ext cx="5486400" cy="39050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63680" y="6489395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70910" y="6477300"/>
            <a:ext cx="2133600" cy="365125"/>
          </a:xfrm>
          <a:prstGeom prst="rect">
            <a:avLst/>
          </a:prstGeom>
        </p:spPr>
        <p:txBody>
          <a:bodyPr/>
          <a:lstStyle/>
          <a:p>
            <a:fld id="{6AF9A71B-441C-2C48-9BD6-133FAC04882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8939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3680" y="6489395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70910" y="6477300"/>
            <a:ext cx="2133600" cy="365125"/>
          </a:xfrm>
          <a:prstGeom prst="rect">
            <a:avLst/>
          </a:prstGeom>
        </p:spPr>
        <p:txBody>
          <a:bodyPr/>
          <a:lstStyle/>
          <a:p>
            <a:fld id="{6AF9A71B-441C-2C48-9BD6-133FAC04882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8939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3680" y="6489395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70910" y="6477300"/>
            <a:ext cx="2133600" cy="365125"/>
          </a:xfrm>
          <a:prstGeom prst="rect">
            <a:avLst/>
          </a:prstGeom>
        </p:spPr>
        <p:txBody>
          <a:bodyPr/>
          <a:lstStyle/>
          <a:p>
            <a:fld id="{6AF9A71B-441C-2C48-9BD6-133FAC04882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8939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3680" y="6489395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70910" y="6477300"/>
            <a:ext cx="2133600" cy="365125"/>
          </a:xfrm>
          <a:prstGeom prst="rect">
            <a:avLst/>
          </a:prstGeom>
        </p:spPr>
        <p:txBody>
          <a:bodyPr/>
          <a:lstStyle/>
          <a:p>
            <a:fld id="{6AF9A71B-441C-2C48-9BD6-133FAC04882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8939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3680" y="6489395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70910" y="6477300"/>
            <a:ext cx="2133600" cy="365125"/>
          </a:xfrm>
          <a:prstGeom prst="rect">
            <a:avLst/>
          </a:prstGeom>
        </p:spPr>
        <p:txBody>
          <a:bodyPr/>
          <a:lstStyle/>
          <a:p>
            <a:fld id="{6AF9A71B-441C-2C48-9BD6-133FAC04882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8939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63680" y="6489395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70910" y="6477300"/>
            <a:ext cx="2133600" cy="365125"/>
          </a:xfrm>
          <a:prstGeom prst="rect">
            <a:avLst/>
          </a:prstGeom>
        </p:spPr>
        <p:txBody>
          <a:bodyPr/>
          <a:lstStyle/>
          <a:p>
            <a:fld id="{6AF9A71B-441C-2C48-9BD6-133FAC04882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8939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263680" y="6489395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770910" y="6477300"/>
            <a:ext cx="2133600" cy="365125"/>
          </a:xfrm>
          <a:prstGeom prst="rect">
            <a:avLst/>
          </a:prstGeom>
        </p:spPr>
        <p:txBody>
          <a:bodyPr/>
          <a:lstStyle/>
          <a:p>
            <a:fld id="{6AF9A71B-441C-2C48-9BD6-133FAC04882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8939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63680" y="6489395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70910" y="6477300"/>
            <a:ext cx="2133600" cy="365125"/>
          </a:xfrm>
          <a:prstGeom prst="rect">
            <a:avLst/>
          </a:prstGeom>
        </p:spPr>
        <p:txBody>
          <a:bodyPr/>
          <a:lstStyle/>
          <a:p>
            <a:fld id="{6AF9A71B-441C-2C48-9BD6-133FAC04882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8939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263680" y="6489395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70910" y="6477300"/>
            <a:ext cx="2133600" cy="365125"/>
          </a:xfrm>
          <a:prstGeom prst="rect">
            <a:avLst/>
          </a:prstGeom>
        </p:spPr>
        <p:txBody>
          <a:bodyPr/>
          <a:lstStyle/>
          <a:p>
            <a:fld id="{6AF9A71B-441C-2C48-9BD6-133FAC04882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8939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63680" y="6489395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70910" y="6477300"/>
            <a:ext cx="2133600" cy="365125"/>
          </a:xfrm>
          <a:prstGeom prst="rect">
            <a:avLst/>
          </a:prstGeom>
        </p:spPr>
        <p:txBody>
          <a:bodyPr/>
          <a:lstStyle/>
          <a:p>
            <a:fld id="{6AF9A71B-441C-2C48-9BD6-133FAC04882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8939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22475"/>
            <a:ext cx="5486400" cy="39050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63680" y="6489395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70910" y="6477300"/>
            <a:ext cx="2133600" cy="365125"/>
          </a:xfrm>
          <a:prstGeom prst="rect">
            <a:avLst/>
          </a:prstGeom>
        </p:spPr>
        <p:txBody>
          <a:bodyPr/>
          <a:lstStyle/>
          <a:p>
            <a:fld id="{6AF9A71B-441C-2C48-9BD6-133FAC04882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8939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3680" y="6489395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70910" y="6477300"/>
            <a:ext cx="2133600" cy="365125"/>
          </a:xfrm>
          <a:prstGeom prst="rect">
            <a:avLst/>
          </a:prstGeom>
        </p:spPr>
        <p:txBody>
          <a:bodyPr/>
          <a:lstStyle/>
          <a:p>
            <a:fld id="{6AF9A71B-441C-2C48-9BD6-133FAC04882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8939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3680" y="6489395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70910" y="6477300"/>
            <a:ext cx="2133600" cy="365125"/>
          </a:xfrm>
          <a:prstGeom prst="rect">
            <a:avLst/>
          </a:prstGeom>
        </p:spPr>
        <p:txBody>
          <a:bodyPr/>
          <a:lstStyle/>
          <a:p>
            <a:fld id="{6AF9A71B-441C-2C48-9BD6-133FAC04882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8939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A71B-441C-2C48-9BD6-133FAC0488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667EE8-D377-40CF-ABAF-4515865CD2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91A4E61-BF04-4486-A021-BA57233CDF8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7591" y="6481203"/>
            <a:ext cx="6668944" cy="364191"/>
          </a:xfrm>
          <a:prstGeom prst="rect">
            <a:avLst/>
          </a:prstGeom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defTabSz="457146">
              <a:defRPr sz="13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457200" y="6246813"/>
            <a:ext cx="2127250" cy="4714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3127375" y="6246813"/>
            <a:ext cx="2897188" cy="4714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6554788" y="6246813"/>
            <a:ext cx="2128837" cy="4714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48C826-B022-6543-A392-70A7EA5168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A71B-441C-2C48-9BD6-133FAC0488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667EE8-D377-40CF-ABAF-4515865CD2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3680" y="6489395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8939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70910" y="6477300"/>
            <a:ext cx="2133600" cy="365125"/>
          </a:xfrm>
          <a:prstGeom prst="rect">
            <a:avLst/>
          </a:prstGeom>
        </p:spPr>
        <p:txBody>
          <a:bodyPr/>
          <a:lstStyle/>
          <a:p>
            <a:fld id="{6AF9A71B-441C-2C48-9BD6-133FAC0488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3680" y="6489395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70910" y="6477300"/>
            <a:ext cx="2133600" cy="365125"/>
          </a:xfrm>
          <a:prstGeom prst="rect">
            <a:avLst/>
          </a:prstGeom>
        </p:spPr>
        <p:txBody>
          <a:bodyPr/>
          <a:lstStyle/>
          <a:p>
            <a:fld id="{6AF9A71B-441C-2C48-9BD6-133FAC04882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8939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63680" y="6489395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70910" y="6477300"/>
            <a:ext cx="2133600" cy="365125"/>
          </a:xfrm>
          <a:prstGeom prst="rect">
            <a:avLst/>
          </a:prstGeom>
        </p:spPr>
        <p:txBody>
          <a:bodyPr/>
          <a:lstStyle/>
          <a:p>
            <a:fld id="{6AF9A71B-441C-2C48-9BD6-133FAC04882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8939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263680" y="6489395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770910" y="6477300"/>
            <a:ext cx="2133600" cy="365125"/>
          </a:xfrm>
          <a:prstGeom prst="rect">
            <a:avLst/>
          </a:prstGeom>
        </p:spPr>
        <p:txBody>
          <a:bodyPr/>
          <a:lstStyle/>
          <a:p>
            <a:fld id="{6AF9A71B-441C-2C48-9BD6-133FAC04882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8939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63680" y="6489395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70910" y="6477300"/>
            <a:ext cx="2133600" cy="365125"/>
          </a:xfrm>
          <a:prstGeom prst="rect">
            <a:avLst/>
          </a:prstGeom>
        </p:spPr>
        <p:txBody>
          <a:bodyPr/>
          <a:lstStyle/>
          <a:p>
            <a:fld id="{6AF9A71B-441C-2C48-9BD6-133FAC04882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8939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263680" y="6489395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70910" y="6477300"/>
            <a:ext cx="2133600" cy="365125"/>
          </a:xfrm>
          <a:prstGeom prst="rect">
            <a:avLst/>
          </a:prstGeom>
        </p:spPr>
        <p:txBody>
          <a:bodyPr/>
          <a:lstStyle/>
          <a:p>
            <a:fld id="{6AF9A71B-441C-2C48-9BD6-133FAC04882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8939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63680" y="6489395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70910" y="6477300"/>
            <a:ext cx="2133600" cy="365125"/>
          </a:xfrm>
          <a:prstGeom prst="rect">
            <a:avLst/>
          </a:prstGeom>
        </p:spPr>
        <p:txBody>
          <a:bodyPr/>
          <a:lstStyle/>
          <a:p>
            <a:fld id="{6AF9A71B-441C-2C48-9BD6-133FAC04882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8939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hyperlink" Target="http://www.ntu.edu.tw/chinese/PageN.php" TargetMode="Externa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tu.edu.tw/chinese/PageN.php" TargetMode="External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hyperlink" Target="http://www.ntu.edu.tw/chinese/PageN.php" TargetMode="External"/><Relationship Id="rId5" Type="http://schemas.openxmlformats.org/officeDocument/2006/relationships/image" Target="../media/image2.pn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2969" y="3536156"/>
            <a:ext cx="7358063" cy="7947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Lucida Grande" pitchFamily="-106" charset="0"/>
              </a:rPr>
              <a:t>Click to edit Master text styles</a:t>
            </a:r>
          </a:p>
          <a:p>
            <a:pPr lvl="1"/>
            <a:r>
              <a:rPr lang="en-US">
                <a:sym typeface="Lucida Grande" pitchFamily="-106" charset="0"/>
              </a:rPr>
              <a:t>Second level</a:t>
            </a:r>
          </a:p>
          <a:p>
            <a:pPr lvl="2"/>
            <a:r>
              <a:rPr lang="en-US">
                <a:sym typeface="Lucida Grande" pitchFamily="-106" charset="0"/>
              </a:rPr>
              <a:t>Third level</a:t>
            </a:r>
          </a:p>
          <a:p>
            <a:pPr lvl="3"/>
            <a:r>
              <a:rPr lang="en-US">
                <a:sym typeface="Lucida Grande" pitchFamily="-106" charset="0"/>
              </a:rPr>
              <a:t>Fourth level</a:t>
            </a:r>
          </a:p>
          <a:p>
            <a:pPr lvl="4"/>
            <a:r>
              <a:rPr lang="en-US">
                <a:sym typeface="Lucida Grande" pitchFamily="-106" charset="0"/>
              </a:rPr>
              <a:t>Fifth level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92969" y="1151930"/>
            <a:ext cx="7358063" cy="23217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717" tIns="35717" rIns="35717" bIns="3571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ahoma" pitchFamily="-106" charset="0"/>
              </a:rPr>
              <a:t>Click to edit Master title style</a:t>
            </a:r>
          </a:p>
        </p:txBody>
      </p:sp>
      <p:sp>
        <p:nvSpPr>
          <p:cNvPr id="1027" name="Line 3"/>
          <p:cNvSpPr>
            <a:spLocks noChangeShapeType="1"/>
          </p:cNvSpPr>
          <p:nvPr/>
        </p:nvSpPr>
        <p:spPr bwMode="auto">
          <a:xfrm>
            <a:off x="248916" y="6505628"/>
            <a:ext cx="8667378" cy="1116"/>
          </a:xfrm>
          <a:prstGeom prst="line">
            <a:avLst/>
          </a:prstGeom>
          <a:noFill/>
          <a:ln w="25560" cap="flat">
            <a:solidFill>
              <a:srgbClr val="FF99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700">
              <a:solidFill>
                <a:srgbClr val="000000"/>
              </a:solidFill>
              <a:sym typeface="Lucida Grande" pitchFamily="-106" charset="0"/>
            </a:endParaRPr>
          </a:p>
        </p:txBody>
      </p:sp>
      <p:sp>
        <p:nvSpPr>
          <p:cNvPr id="1028" name="Line 4"/>
          <p:cNvSpPr>
            <a:spLocks noChangeShapeType="1"/>
          </p:cNvSpPr>
          <p:nvPr/>
        </p:nvSpPr>
        <p:spPr bwMode="auto">
          <a:xfrm>
            <a:off x="250031" y="692051"/>
            <a:ext cx="8569152" cy="1117"/>
          </a:xfrm>
          <a:prstGeom prst="line">
            <a:avLst/>
          </a:prstGeom>
          <a:noFill/>
          <a:ln w="25560" cap="flat">
            <a:solidFill>
              <a:srgbClr val="FF99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700">
              <a:solidFill>
                <a:srgbClr val="000000"/>
              </a:solidFill>
              <a:sym typeface="Lucida Grande" pitchFamily="-106" charset="0"/>
            </a:endParaRPr>
          </a:p>
        </p:txBody>
      </p:sp>
      <p:pic>
        <p:nvPicPr>
          <p:cNvPr id="1029" name="Picture 5"/>
          <p:cNvPicPr>
            <a:picLocks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246683" y="159619"/>
            <a:ext cx="438671" cy="43867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</p:spPr>
      </p:pic>
      <p:pic>
        <p:nvPicPr>
          <p:cNvPr id="10" name="Picture 14" descr="新首頁">
            <a:hlinkClick r:id="rId25"/>
          </p:cNvPr>
          <p:cNvPicPr>
            <a:picLocks noChangeAspect="1" noChangeArrowheads="1"/>
          </p:cNvPicPr>
          <p:nvPr userDrawn="1"/>
        </p:nvPicPr>
        <p:blipFill>
          <a:blip r:embed="rId26"/>
          <a:srcRect/>
          <a:stretch>
            <a:fillRect/>
          </a:stretch>
        </p:blipFill>
        <p:spPr bwMode="auto">
          <a:xfrm>
            <a:off x="8369906" y="159620"/>
            <a:ext cx="467915" cy="43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ransition/>
  <p:hf sldNum="0" hdr="0" ftr="0"/>
  <p:txStyles>
    <p:titleStyle>
      <a:lvl1pPr algn="ctr" rtl="0" fontAlgn="base">
        <a:spcBef>
          <a:spcPct val="0"/>
        </a:spcBef>
        <a:spcAft>
          <a:spcPct val="0"/>
        </a:spcAft>
        <a:defRPr sz="3400" b="1">
          <a:solidFill>
            <a:srgbClr val="003DCC"/>
          </a:solidFill>
          <a:latin typeface="+mj-lt"/>
          <a:ea typeface="+mj-ea"/>
          <a:cs typeface="+mj-cs"/>
          <a:sym typeface="Tahoma" pitchFamily="-106" charset="0"/>
        </a:defRPr>
      </a:lvl1pPr>
      <a:lvl2pPr algn="ctr" rtl="0" fontAlgn="base">
        <a:spcBef>
          <a:spcPct val="0"/>
        </a:spcBef>
        <a:spcAft>
          <a:spcPct val="0"/>
        </a:spcAft>
        <a:defRPr sz="3400" b="1">
          <a:solidFill>
            <a:srgbClr val="003DCC"/>
          </a:solidFill>
          <a:latin typeface="Tahoma" pitchFamily="-106" charset="0"/>
          <a:ea typeface="ヒラギノ角ゴ ProN W6" pitchFamily="-106" charset="-128"/>
          <a:cs typeface="ヒラギノ角ゴ ProN W6" pitchFamily="-106" charset="-128"/>
          <a:sym typeface="Tahoma" pitchFamily="-106" charset="0"/>
        </a:defRPr>
      </a:lvl2pPr>
      <a:lvl3pPr algn="ctr" rtl="0" fontAlgn="base">
        <a:spcBef>
          <a:spcPct val="0"/>
        </a:spcBef>
        <a:spcAft>
          <a:spcPct val="0"/>
        </a:spcAft>
        <a:defRPr sz="3400" b="1">
          <a:solidFill>
            <a:srgbClr val="003DCC"/>
          </a:solidFill>
          <a:latin typeface="Tahoma" pitchFamily="-106" charset="0"/>
          <a:ea typeface="ヒラギノ角ゴ ProN W6" pitchFamily="-106" charset="-128"/>
          <a:cs typeface="ヒラギノ角ゴ ProN W6" pitchFamily="-106" charset="-128"/>
          <a:sym typeface="Tahoma" pitchFamily="-106" charset="0"/>
        </a:defRPr>
      </a:lvl3pPr>
      <a:lvl4pPr algn="ctr" rtl="0" fontAlgn="base">
        <a:spcBef>
          <a:spcPct val="0"/>
        </a:spcBef>
        <a:spcAft>
          <a:spcPct val="0"/>
        </a:spcAft>
        <a:defRPr sz="3400" b="1">
          <a:solidFill>
            <a:srgbClr val="003DCC"/>
          </a:solidFill>
          <a:latin typeface="Tahoma" pitchFamily="-106" charset="0"/>
          <a:ea typeface="ヒラギノ角ゴ ProN W6" pitchFamily="-106" charset="-128"/>
          <a:cs typeface="ヒラギノ角ゴ ProN W6" pitchFamily="-106" charset="-128"/>
          <a:sym typeface="Tahoma" pitchFamily="-106" charset="0"/>
        </a:defRPr>
      </a:lvl4pPr>
      <a:lvl5pPr algn="ctr" rtl="0" fontAlgn="base">
        <a:spcBef>
          <a:spcPct val="0"/>
        </a:spcBef>
        <a:spcAft>
          <a:spcPct val="0"/>
        </a:spcAft>
        <a:defRPr sz="3400" b="1">
          <a:solidFill>
            <a:srgbClr val="003DCC"/>
          </a:solidFill>
          <a:latin typeface="Tahoma" pitchFamily="-106" charset="0"/>
          <a:ea typeface="ヒラギノ角ゴ ProN W6" pitchFamily="-106" charset="-128"/>
          <a:cs typeface="ヒラギノ角ゴ ProN W6" pitchFamily="-106" charset="-128"/>
          <a:sym typeface="Tahoma" pitchFamily="-106" charset="0"/>
        </a:defRPr>
      </a:lvl5pPr>
      <a:lvl6pPr marL="321457" algn="ctr" rtl="0" fontAlgn="base">
        <a:spcBef>
          <a:spcPct val="0"/>
        </a:spcBef>
        <a:spcAft>
          <a:spcPct val="0"/>
        </a:spcAft>
        <a:defRPr sz="3400" b="1">
          <a:solidFill>
            <a:srgbClr val="003DCC"/>
          </a:solidFill>
          <a:latin typeface="Tahoma" pitchFamily="-106" charset="0"/>
          <a:ea typeface="ヒラギノ角ゴ ProN W6" pitchFamily="-106" charset="-128"/>
          <a:cs typeface="ヒラギノ角ゴ ProN W6" pitchFamily="-106" charset="-128"/>
          <a:sym typeface="Tahoma" pitchFamily="-106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3400" b="1">
          <a:solidFill>
            <a:srgbClr val="003DCC"/>
          </a:solidFill>
          <a:latin typeface="Tahoma" pitchFamily="-106" charset="0"/>
          <a:ea typeface="ヒラギノ角ゴ ProN W6" pitchFamily="-106" charset="-128"/>
          <a:cs typeface="ヒラギノ角ゴ ProN W6" pitchFamily="-106" charset="-128"/>
          <a:sym typeface="Tahoma" pitchFamily="-106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3400" b="1">
          <a:solidFill>
            <a:srgbClr val="003DCC"/>
          </a:solidFill>
          <a:latin typeface="Tahoma" pitchFamily="-106" charset="0"/>
          <a:ea typeface="ヒラギノ角ゴ ProN W6" pitchFamily="-106" charset="-128"/>
          <a:cs typeface="ヒラギノ角ゴ ProN W6" pitchFamily="-106" charset="-128"/>
          <a:sym typeface="Tahoma" pitchFamily="-106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3400" b="1">
          <a:solidFill>
            <a:srgbClr val="003DCC"/>
          </a:solidFill>
          <a:latin typeface="Tahoma" pitchFamily="-106" charset="0"/>
          <a:ea typeface="ヒラギノ角ゴ ProN W6" pitchFamily="-106" charset="-128"/>
          <a:cs typeface="ヒラギノ角ゴ ProN W6" pitchFamily="-106" charset="-128"/>
          <a:sym typeface="Tahoma" pitchFamily="-106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1700">
          <a:solidFill>
            <a:schemeClr val="tx1"/>
          </a:solidFill>
          <a:latin typeface="+mn-lt"/>
          <a:ea typeface="+mn-ea"/>
          <a:cs typeface="+mn-cs"/>
          <a:sym typeface="Lucida Grande" pitchFamily="-106" charset="0"/>
        </a:defRPr>
      </a:lvl1pPr>
      <a:lvl2pPr algn="ctr" rtl="0" fontAlgn="base">
        <a:spcBef>
          <a:spcPct val="0"/>
        </a:spcBef>
        <a:spcAft>
          <a:spcPct val="0"/>
        </a:spcAft>
        <a:defRPr sz="1700">
          <a:solidFill>
            <a:schemeClr val="tx1"/>
          </a:solidFill>
          <a:latin typeface="+mn-lt"/>
          <a:ea typeface="+mn-ea"/>
          <a:cs typeface="+mn-cs"/>
          <a:sym typeface="Lucida Grande" pitchFamily="-106" charset="0"/>
        </a:defRPr>
      </a:lvl2pPr>
      <a:lvl3pPr algn="ctr" rtl="0" fontAlgn="base">
        <a:spcBef>
          <a:spcPct val="0"/>
        </a:spcBef>
        <a:spcAft>
          <a:spcPct val="0"/>
        </a:spcAft>
        <a:defRPr sz="1700">
          <a:solidFill>
            <a:schemeClr val="tx1"/>
          </a:solidFill>
          <a:latin typeface="+mn-lt"/>
          <a:ea typeface="+mn-ea"/>
          <a:cs typeface="+mn-cs"/>
          <a:sym typeface="Lucida Grande" pitchFamily="-106" charset="0"/>
        </a:defRPr>
      </a:lvl3pPr>
      <a:lvl4pPr algn="ctr" rtl="0" fontAlgn="base">
        <a:spcBef>
          <a:spcPct val="0"/>
        </a:spcBef>
        <a:spcAft>
          <a:spcPct val="0"/>
        </a:spcAft>
        <a:defRPr sz="1700">
          <a:solidFill>
            <a:schemeClr val="tx1"/>
          </a:solidFill>
          <a:latin typeface="+mn-lt"/>
          <a:ea typeface="+mn-ea"/>
          <a:cs typeface="+mn-cs"/>
          <a:sym typeface="Lucida Grande" pitchFamily="-106" charset="0"/>
        </a:defRPr>
      </a:lvl4pPr>
      <a:lvl5pPr algn="ctr" rtl="0" fontAlgn="base">
        <a:spcBef>
          <a:spcPct val="0"/>
        </a:spcBef>
        <a:spcAft>
          <a:spcPct val="0"/>
        </a:spcAft>
        <a:defRPr sz="1700">
          <a:solidFill>
            <a:schemeClr val="tx1"/>
          </a:solidFill>
          <a:latin typeface="+mn-lt"/>
          <a:ea typeface="+mn-ea"/>
          <a:cs typeface="+mn-cs"/>
          <a:sym typeface="Lucida Grande" pitchFamily="-106" charset="0"/>
        </a:defRPr>
      </a:lvl5pPr>
      <a:lvl6pPr marL="321457" algn="ctr" rtl="0" fontAlgn="base">
        <a:spcBef>
          <a:spcPct val="0"/>
        </a:spcBef>
        <a:spcAft>
          <a:spcPct val="0"/>
        </a:spcAft>
        <a:defRPr sz="1700">
          <a:solidFill>
            <a:schemeClr val="tx1"/>
          </a:solidFill>
          <a:latin typeface="+mn-lt"/>
          <a:ea typeface="+mn-ea"/>
          <a:cs typeface="+mn-cs"/>
          <a:sym typeface="Lucida Grande" pitchFamily="-106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1700">
          <a:solidFill>
            <a:schemeClr val="tx1"/>
          </a:solidFill>
          <a:latin typeface="+mn-lt"/>
          <a:ea typeface="+mn-ea"/>
          <a:cs typeface="+mn-cs"/>
          <a:sym typeface="Lucida Grande" pitchFamily="-106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1700">
          <a:solidFill>
            <a:schemeClr val="tx1"/>
          </a:solidFill>
          <a:latin typeface="+mn-lt"/>
          <a:ea typeface="+mn-ea"/>
          <a:cs typeface="+mn-cs"/>
          <a:sym typeface="Lucida Grande" pitchFamily="-106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1700">
          <a:solidFill>
            <a:schemeClr val="tx1"/>
          </a:solidFill>
          <a:latin typeface="+mn-lt"/>
          <a:ea typeface="+mn-ea"/>
          <a:cs typeface="+mn-cs"/>
          <a:sym typeface="Lucida Grande" pitchFamily="-106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54" y="26790"/>
            <a:ext cx="766211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870858"/>
            <a:ext cx="8229600" cy="5255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3680" y="648939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8939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0910" y="64773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9A71B-441C-2C48-9BD6-133FAC04882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Line 3"/>
          <p:cNvSpPr>
            <a:spLocks noChangeShapeType="1"/>
          </p:cNvSpPr>
          <p:nvPr userDrawn="1"/>
        </p:nvSpPr>
        <p:spPr bwMode="auto">
          <a:xfrm>
            <a:off x="248916" y="6433058"/>
            <a:ext cx="8667378" cy="1116"/>
          </a:xfrm>
          <a:prstGeom prst="line">
            <a:avLst/>
          </a:prstGeom>
          <a:noFill/>
          <a:ln w="25560" cap="flat">
            <a:solidFill>
              <a:srgbClr val="FF99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700">
              <a:solidFill>
                <a:srgbClr val="000000"/>
              </a:solidFill>
              <a:sym typeface="Lucida Grande" pitchFamily="-106" charset="0"/>
            </a:endParaRPr>
          </a:p>
        </p:txBody>
      </p:sp>
      <p:sp>
        <p:nvSpPr>
          <p:cNvPr id="8" name="Line 4"/>
          <p:cNvSpPr>
            <a:spLocks noChangeShapeType="1"/>
          </p:cNvSpPr>
          <p:nvPr userDrawn="1"/>
        </p:nvSpPr>
        <p:spPr bwMode="auto">
          <a:xfrm>
            <a:off x="250031" y="692051"/>
            <a:ext cx="8569152" cy="1117"/>
          </a:xfrm>
          <a:prstGeom prst="line">
            <a:avLst/>
          </a:prstGeom>
          <a:noFill/>
          <a:ln w="25560" cap="flat">
            <a:solidFill>
              <a:srgbClr val="FF99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700">
              <a:solidFill>
                <a:srgbClr val="000000"/>
              </a:solidFill>
              <a:sym typeface="Lucida Grande" pitchFamily="-106" charset="0"/>
            </a:endParaRPr>
          </a:p>
        </p:txBody>
      </p:sp>
      <p:pic>
        <p:nvPicPr>
          <p:cNvPr id="9" name="Picture 5"/>
          <p:cNvPicPr>
            <a:picLocks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246683" y="159619"/>
            <a:ext cx="438671" cy="43867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</p:spPr>
      </p:pic>
      <p:pic>
        <p:nvPicPr>
          <p:cNvPr id="10" name="Picture 14" descr="新首頁">
            <a:hlinkClick r:id="rId8"/>
          </p:cNvPr>
          <p:cNvPicPr>
            <a:picLocks noChangeAspect="1" noChangeArrowheads="1"/>
          </p:cNvPicPr>
          <p:nvPr userDrawn="1"/>
        </p:nvPicPr>
        <p:blipFill>
          <a:blip r:embed="rId9"/>
          <a:srcRect/>
          <a:stretch>
            <a:fillRect/>
          </a:stretch>
        </p:blipFill>
        <p:spPr bwMode="auto">
          <a:xfrm>
            <a:off x="8347472" y="160734"/>
            <a:ext cx="4572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83" r:id="rId2"/>
    <p:sldLayoutId id="2147483688" r:id="rId3"/>
    <p:sldLayoutId id="2147483689" r:id="rId4"/>
    <p:sldLayoutId id="2147483695" r:id="rId5"/>
  </p:sldLayoutIdLst>
  <p:hf sldNum="0"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54" y="26790"/>
            <a:ext cx="766211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870858"/>
            <a:ext cx="8229600" cy="5255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3680" y="648939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8939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0910" y="64773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9A71B-441C-2C48-9BD6-133FAC0488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Line 3"/>
          <p:cNvSpPr>
            <a:spLocks noChangeShapeType="1"/>
          </p:cNvSpPr>
          <p:nvPr userDrawn="1"/>
        </p:nvSpPr>
        <p:spPr bwMode="auto">
          <a:xfrm>
            <a:off x="248916" y="6433058"/>
            <a:ext cx="8667378" cy="1116"/>
          </a:xfrm>
          <a:prstGeom prst="line">
            <a:avLst/>
          </a:prstGeom>
          <a:noFill/>
          <a:ln w="25560" cap="flat">
            <a:solidFill>
              <a:srgbClr val="FF99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700">
              <a:solidFill>
                <a:srgbClr val="000000"/>
              </a:solidFill>
              <a:sym typeface="Lucida Grande" pitchFamily="-106" charset="0"/>
            </a:endParaRPr>
          </a:p>
        </p:txBody>
      </p:sp>
      <p:sp>
        <p:nvSpPr>
          <p:cNvPr id="8" name="Line 4"/>
          <p:cNvSpPr>
            <a:spLocks noChangeShapeType="1"/>
          </p:cNvSpPr>
          <p:nvPr userDrawn="1"/>
        </p:nvSpPr>
        <p:spPr bwMode="auto">
          <a:xfrm>
            <a:off x="250031" y="692051"/>
            <a:ext cx="8569152" cy="1117"/>
          </a:xfrm>
          <a:prstGeom prst="line">
            <a:avLst/>
          </a:prstGeom>
          <a:noFill/>
          <a:ln w="25560" cap="flat">
            <a:solidFill>
              <a:srgbClr val="FF99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700">
              <a:solidFill>
                <a:srgbClr val="000000"/>
              </a:solidFill>
              <a:sym typeface="Lucida Grande" pitchFamily="-106" charset="0"/>
            </a:endParaRPr>
          </a:p>
        </p:txBody>
      </p:sp>
      <p:pic>
        <p:nvPicPr>
          <p:cNvPr id="9" name="Picture 5"/>
          <p:cNvPicPr>
            <a:picLocks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246683" y="159619"/>
            <a:ext cx="438671" cy="43867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</p:spPr>
      </p:pic>
      <p:pic>
        <p:nvPicPr>
          <p:cNvPr id="10" name="Picture 14" descr="新首頁">
            <a:hlinkClick r:id="rId6"/>
          </p:cNvPr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8347472" y="160734"/>
            <a:ext cx="4572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3" r:id="rId2"/>
    <p:sldLayoutId id="2147483694" r:id="rId3"/>
  </p:sldLayoutIdLst>
  <p:hf sldNum="0"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cdsweb.cern.ch/record/1323062" TargetMode="External"/><Relationship Id="rId2" Type="http://schemas.openxmlformats.org/officeDocument/2006/relationships/hyperlink" Target="http://dx.doi.org/10.1103/PhysRevLett.105.032001" TargetMode="External"/><Relationship Id="rId1" Type="http://schemas.openxmlformats.org/officeDocument/2006/relationships/slideLayout" Target="../slideLayouts/slideLayout30.xml"/><Relationship Id="rId5" Type="http://schemas.openxmlformats.org/officeDocument/2006/relationships/hyperlink" Target="http://cdsweb.cern.ch/record/1353583?ln=en" TargetMode="External"/><Relationship Id="rId4" Type="http://schemas.openxmlformats.org/officeDocument/2006/relationships/hyperlink" Target="http://dx.doi.org/10.1007/JHEP09(2010)091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1107.0330" TargetMode="External"/><Relationship Id="rId2" Type="http://schemas.openxmlformats.org/officeDocument/2006/relationships/hyperlink" Target="http://dx.doi.org/10.1140/epjc/s10052-010-1453-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dsweb.cern.ch/record/1357054?ln=en" TargetMode="External"/><Relationship Id="rId5" Type="http://schemas.openxmlformats.org/officeDocument/2006/relationships/hyperlink" Target="http://cdsweb.cern.ch/record/1278706" TargetMode="External"/><Relationship Id="rId4" Type="http://schemas.openxmlformats.org/officeDocument/2006/relationships/hyperlink" Target="http://cdsweb.cern.ch/record/1369227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1.jpeg"/><Relationship Id="rId4" Type="http://schemas.openxmlformats.org/officeDocument/2006/relationships/hyperlink" Target="http://dx.doi.org/10.1103/PhysRevLett.105.022002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wmf"/><Relationship Id="rId5" Type="http://schemas.openxmlformats.org/officeDocument/2006/relationships/image" Target="../media/image7.png"/><Relationship Id="rId4" Type="http://schemas.openxmlformats.org/officeDocument/2006/relationships/image" Target="../media/image6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jpeg"/><Relationship Id="rId7" Type="http://schemas.openxmlformats.org/officeDocument/2006/relationships/image" Target="../media/image92.png"/><Relationship Id="rId12" Type="http://schemas.openxmlformats.org/officeDocument/2006/relationships/image" Target="../media/image97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91.png"/><Relationship Id="rId11" Type="http://schemas.openxmlformats.org/officeDocument/2006/relationships/image" Target="../media/image96.jpeg"/><Relationship Id="rId5" Type="http://schemas.openxmlformats.org/officeDocument/2006/relationships/image" Target="../media/image90.png"/><Relationship Id="rId10" Type="http://schemas.openxmlformats.org/officeDocument/2006/relationships/image" Target="../media/image95.jpeg"/><Relationship Id="rId4" Type="http://schemas.openxmlformats.org/officeDocument/2006/relationships/image" Target="../media/image89.jpeg"/><Relationship Id="rId9" Type="http://schemas.openxmlformats.org/officeDocument/2006/relationships/image" Target="../media/image9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atlas.web.cern.ch/Atlas/GROUPS/PHYSICS/CONFNOTES/ATLAS-CONF-2010-029/" TargetMode="External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103/PhysRevLett.105.022002" TargetMode="External"/><Relationship Id="rId7" Type="http://schemas.openxmlformats.org/officeDocument/2006/relationships/hyperlink" Target="http://cdsweb.cern.ch/record/1345345" TargetMode="External"/><Relationship Id="rId2" Type="http://schemas.openxmlformats.org/officeDocument/2006/relationships/hyperlink" Target="http://dx.doi.org/10.1007/JHEP02(2010)04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rxiv.org/abs/1104.3547" TargetMode="External"/><Relationship Id="rId5" Type="http://schemas.openxmlformats.org/officeDocument/2006/relationships/hyperlink" Target="http://dx.doi.org/10.1007/JHEP01(2011)079" TargetMode="External"/><Relationship Id="rId4" Type="http://schemas.openxmlformats.org/officeDocument/2006/relationships/hyperlink" Target="http://cdsweb.cern.ch/record/1341853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2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007/JHEP09(2010)091" TargetMode="External"/><Relationship Id="rId2" Type="http://schemas.openxmlformats.org/officeDocument/2006/relationships/hyperlink" Target="http://cdsweb.cern.ch/record/1347788?ln=en" TargetMode="External"/><Relationship Id="rId1" Type="http://schemas.openxmlformats.org/officeDocument/2006/relationships/slideLayout" Target="../slideLayouts/slideLayout25.xml"/><Relationship Id="rId5" Type="http://schemas.openxmlformats.org/officeDocument/2006/relationships/hyperlink" Target="http://cdsweb.cern.ch/record/1352777?ln=en" TargetMode="External"/><Relationship Id="rId4" Type="http://schemas.openxmlformats.org/officeDocument/2006/relationships/hyperlink" Target="http://cdsweb.cern.ch/record/1353583?ln=en" TargetMode="Externa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gif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2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25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129.png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oleObject" Target="../embeddings/oleObject1.bin"/><Relationship Id="rId4" Type="http://schemas.openxmlformats.org/officeDocument/2006/relationships/image" Target="../media/image12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gif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3.bin"/><Relationship Id="rId4" Type="http://schemas.openxmlformats.org/officeDocument/2006/relationships/image" Target="../media/image13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lpcc.web.cern.ch/LPCC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4.bin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6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image" Target="../media/image140.png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oleObject" Target="../embeddings/oleObject5.bin"/><Relationship Id="rId4" Type="http://schemas.openxmlformats.org/officeDocument/2006/relationships/image" Target="../media/image141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10.bin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146.gif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6.vml"/><Relationship Id="rId6" Type="http://schemas.openxmlformats.org/officeDocument/2006/relationships/hyperlink" Target="http://arxiv.org/abs/1105.2438" TargetMode="External"/><Relationship Id="rId5" Type="http://schemas.openxmlformats.org/officeDocument/2006/relationships/image" Target="../media/image145.png"/><Relationship Id="rId10" Type="http://schemas.openxmlformats.org/officeDocument/2006/relationships/oleObject" Target="../embeddings/oleObject12.bin"/><Relationship Id="rId4" Type="http://schemas.openxmlformats.org/officeDocument/2006/relationships/image" Target="../media/image144.gif"/><Relationship Id="rId9" Type="http://schemas.openxmlformats.org/officeDocument/2006/relationships/oleObject" Target="../embeddings/oleObject11.bin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emf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4.bin"/><Relationship Id="rId5" Type="http://schemas.openxmlformats.org/officeDocument/2006/relationships/oleObject" Target="../embeddings/oleObject13.bin"/><Relationship Id="rId4" Type="http://schemas.openxmlformats.org/officeDocument/2006/relationships/image" Target="../media/image153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7" Type="http://schemas.openxmlformats.org/officeDocument/2006/relationships/image" Target="../media/image158.gif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157.png"/><Relationship Id="rId4" Type="http://schemas.openxmlformats.org/officeDocument/2006/relationships/image" Target="../media/image156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xfrm>
            <a:off x="892969" y="3276600"/>
            <a:ext cx="7358063" cy="1359881"/>
          </a:xfrm>
          <a:ln/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Soft QCD @ CMS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>
                <a:solidFill>
                  <a:srgbClr val="008000"/>
                </a:solidFill>
              </a:rPr>
              <a:t>Galileo </a:t>
            </a:r>
            <a:r>
              <a:rPr lang="en-US" sz="1400" dirty="0" err="1" smtClean="0">
                <a:solidFill>
                  <a:srgbClr val="008000"/>
                </a:solidFill>
              </a:rPr>
              <a:t>Galilei</a:t>
            </a:r>
            <a:r>
              <a:rPr lang="en-US" sz="1400" dirty="0" smtClean="0">
                <a:solidFill>
                  <a:srgbClr val="008000"/>
                </a:solidFill>
              </a:rPr>
              <a:t> Institute</a:t>
            </a:r>
            <a:br>
              <a:rPr lang="en-US" sz="1400" dirty="0" smtClean="0">
                <a:solidFill>
                  <a:srgbClr val="008000"/>
                </a:solidFill>
              </a:rPr>
            </a:br>
            <a:r>
              <a:rPr lang="en-US" sz="1400" dirty="0" smtClean="0">
                <a:solidFill>
                  <a:srgbClr val="008000"/>
                </a:solidFill>
              </a:rPr>
              <a:t>High-energy QCD after the start of the LHC</a:t>
            </a:r>
            <a:br>
              <a:rPr lang="en-US" sz="1400" dirty="0" smtClean="0">
                <a:solidFill>
                  <a:srgbClr val="008000"/>
                </a:solidFill>
              </a:rPr>
            </a:br>
            <a:r>
              <a:rPr lang="en-US" sz="1400" dirty="0" smtClean="0">
                <a:solidFill>
                  <a:srgbClr val="008000"/>
                </a:solidFill>
              </a:rPr>
              <a:t/>
            </a:r>
            <a:br>
              <a:rPr lang="en-US" sz="1400" dirty="0" smtClean="0">
                <a:solidFill>
                  <a:srgbClr val="008000"/>
                </a:solidFill>
              </a:rPr>
            </a:br>
            <a:r>
              <a:rPr lang="en-US" sz="1400" dirty="0" smtClean="0">
                <a:solidFill>
                  <a:schemeClr val="tx1"/>
                </a:solidFill>
              </a:rPr>
              <a:t> September 7 2011</a:t>
            </a:r>
            <a:r>
              <a:rPr lang="en-US" sz="1400" dirty="0" smtClean="0">
                <a:solidFill>
                  <a:srgbClr val="008000"/>
                </a:solidFill>
              </a:rPr>
              <a:t/>
            </a:r>
            <a:br>
              <a:rPr lang="en-US" sz="1400" dirty="0" smtClean="0">
                <a:solidFill>
                  <a:srgbClr val="008000"/>
                </a:solidFill>
              </a:rPr>
            </a:br>
            <a:endParaRPr lang="en-US" sz="1200" dirty="0">
              <a:solidFill>
                <a:srgbClr val="660066"/>
              </a:solidFill>
            </a:endParaRP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69169" y="5008212"/>
            <a:ext cx="7358063" cy="794742"/>
          </a:xfrm>
          <a:ln/>
        </p:spPr>
        <p:txBody>
          <a:bodyPr/>
          <a:lstStyle/>
          <a:p>
            <a:r>
              <a:rPr lang="en-US" dirty="0" smtClean="0"/>
              <a:t>Paolo Bartalini (National Taiwan University)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 txBox="1">
            <a:spLocks noChangeArrowheads="1"/>
          </p:cNvSpPr>
          <p:nvPr/>
        </p:nvSpPr>
        <p:spPr bwMode="auto">
          <a:xfrm>
            <a:off x="0" y="33247"/>
            <a:ext cx="9144000" cy="655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717" tIns="35203" rIns="35717" bIns="35717" numCol="1" anchor="b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Tahoma" pitchFamily="-106" charset="0"/>
              </a:rPr>
              <a:t>Violation</a:t>
            </a:r>
            <a:r>
              <a:rPr kumimoji="0" lang="en-US" sz="3400" b="0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Tahoma" pitchFamily="-106" charset="0"/>
              </a:rPr>
              <a:t> o</a:t>
            </a:r>
            <a:r>
              <a:rPr lang="en-US" sz="3400" kern="0" dirty="0" smtClean="0">
                <a:solidFill>
                  <a:schemeClr val="tx2"/>
                </a:solidFill>
                <a:latin typeface="Calibri"/>
                <a:ea typeface="+mj-ea"/>
                <a:cs typeface="Calibri"/>
                <a:sym typeface="Tahoma" pitchFamily="-106" charset="0"/>
              </a:rPr>
              <a:t>f the KNO scaling</a:t>
            </a:r>
            <a:endParaRPr kumimoji="0" lang="en-US" sz="3400" b="0" i="0" u="none" strike="noStrike" kern="0" cap="none" spc="0" normalizeH="0" baseline="-2500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Symbol" charset="2"/>
              <a:ea typeface="+mj-ea"/>
              <a:cs typeface="Symbol" charset="2"/>
              <a:sym typeface="Tahoma" pitchFamily="-10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51336" y="6581001"/>
            <a:ext cx="10528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Calibri"/>
                <a:cs typeface="Calibri"/>
              </a:rPr>
              <a:t>[QCD-10-004]</a:t>
            </a:r>
            <a:endParaRPr lang="en-US" sz="1200" b="1" dirty="0">
              <a:latin typeface="Calibri"/>
              <a:cs typeface="Calibri"/>
            </a:endParaRPr>
          </a:p>
        </p:txBody>
      </p:sp>
      <p:sp>
        <p:nvSpPr>
          <p:cNvPr id="10" name="Date Placeholder 3"/>
          <p:cNvSpPr txBox="1">
            <a:spLocks/>
          </p:cNvSpPr>
          <p:nvPr/>
        </p:nvSpPr>
        <p:spPr>
          <a:xfrm>
            <a:off x="263680" y="648939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751F6-8106-D248-9AC7-E79CDEA31DE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9/20/2011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Footer Placeholder 4"/>
          <p:cNvSpPr txBox="1">
            <a:spLocks/>
          </p:cNvSpPr>
          <p:nvPr/>
        </p:nvSpPr>
        <p:spPr>
          <a:xfrm>
            <a:off x="3124200" y="648939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P.Bartalini - NTU</a:t>
            </a:r>
          </a:p>
        </p:txBody>
      </p:sp>
      <p:sp>
        <p:nvSpPr>
          <p:cNvPr id="14" name="Slide Number Placeholder 5"/>
          <p:cNvSpPr txBox="1">
            <a:spLocks/>
          </p:cNvSpPr>
          <p:nvPr/>
        </p:nvSpPr>
        <p:spPr>
          <a:xfrm>
            <a:off x="6770910" y="651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F9A71B-441C-2C48-9BD6-133FAC048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812800"/>
            <a:ext cx="4210050" cy="4065741"/>
          </a:xfrm>
          <a:prstGeom prst="rect">
            <a:avLst/>
          </a:prstGeom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1401" y="800099"/>
            <a:ext cx="4203700" cy="4059609"/>
          </a:xfrm>
          <a:prstGeom prst="rect">
            <a:avLst/>
          </a:prstGeom>
          <a:ln>
            <a:noFill/>
          </a:ln>
        </p:spPr>
      </p:pic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0" y="5034499"/>
            <a:ext cx="896682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>
            <a:prstTxWarp prst="textNoShape">
              <a:avLst/>
            </a:prstTxWarp>
            <a:spAutoFit/>
          </a:bodyPr>
          <a:lstStyle/>
          <a:p>
            <a:pPr algn="l"/>
            <a:r>
              <a:rPr lang="en-GB" sz="2000" dirty="0" smtClean="0">
                <a:solidFill>
                  <a:srgbClr val="0000FF"/>
                </a:solidFill>
                <a:latin typeface="Calibri"/>
                <a:cs typeface="Calibri"/>
              </a:rPr>
              <a:t>KNO Scaling </a:t>
            </a:r>
            <a:r>
              <a:rPr lang="en-GB" sz="2000" dirty="0" smtClean="0">
                <a:latin typeface="Calibri"/>
                <a:cs typeface="Calibri"/>
              </a:rPr>
              <a:t>[Koba, Nielsen, Olesen, Nucl. Rev. B40 (1972) 371].</a:t>
            </a:r>
          </a:p>
          <a:p>
            <a:pPr algn="l"/>
            <a:r>
              <a:rPr lang="en-GB" sz="2000" dirty="0" smtClean="0">
                <a:latin typeface="Calibri"/>
                <a:cs typeface="Calibri"/>
              </a:rPr>
              <a:t>Violation already reported by UA5 (and comparing ISR, SPS, Tevatron).</a:t>
            </a:r>
          </a:p>
          <a:p>
            <a:r>
              <a:rPr lang="en-GB" sz="2000" dirty="0" smtClean="0">
                <a:solidFill>
                  <a:srgbClr val="008000"/>
                </a:solidFill>
                <a:latin typeface="Calibri"/>
                <a:cs typeface="Calibri"/>
              </a:rPr>
              <a:t>CMS confirms violation for |</a:t>
            </a:r>
            <a:r>
              <a:rPr lang="en-GB" sz="20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h</a:t>
            </a:r>
            <a:r>
              <a:rPr lang="en-GB" sz="2000" dirty="0" smtClean="0">
                <a:solidFill>
                  <a:srgbClr val="008000"/>
                </a:solidFill>
                <a:latin typeface="Calibri"/>
                <a:cs typeface="Calibri"/>
              </a:rPr>
              <a:t>|&lt;2.4. </a:t>
            </a:r>
            <a:r>
              <a:rPr lang="en-GB" sz="2000" dirty="0" smtClean="0">
                <a:latin typeface="Calibri"/>
                <a:cs typeface="Calibri"/>
              </a:rPr>
              <a:t>Sensitive effect in the tails (large z = </a:t>
            </a:r>
            <a:r>
              <a:rPr lang="en-GB" sz="2000" dirty="0" smtClean="0">
                <a:latin typeface="Times New Roman" pitchFamily="-106" charset="0"/>
              </a:rPr>
              <a:t>N</a:t>
            </a:r>
            <a:r>
              <a:rPr lang="en-GB" sz="2000" baseline="-25000" dirty="0" smtClean="0">
                <a:latin typeface="Times New Roman" pitchFamily="-106" charset="0"/>
              </a:rPr>
              <a:t>ch </a:t>
            </a:r>
            <a:r>
              <a:rPr lang="en-GB" sz="2000" dirty="0" smtClean="0">
                <a:latin typeface="Times New Roman" pitchFamily="-106" charset="0"/>
              </a:rPr>
              <a:t>/&lt;N</a:t>
            </a:r>
            <a:r>
              <a:rPr lang="en-GB" sz="2000" baseline="-25000" dirty="0" smtClean="0">
                <a:latin typeface="Times New Roman" pitchFamily="-106" charset="0"/>
              </a:rPr>
              <a:t>ch</a:t>
            </a:r>
            <a:r>
              <a:rPr lang="en-GB" sz="2000" dirty="0" smtClean="0">
                <a:latin typeface="Times New Roman" pitchFamily="-106" charset="0"/>
              </a:rPr>
              <a:t>&gt;</a:t>
            </a:r>
            <a:r>
              <a:rPr lang="en-GB" sz="2000" dirty="0" smtClean="0">
                <a:latin typeface="Calibri"/>
                <a:cs typeface="Calibri"/>
              </a:rPr>
              <a:t>).</a:t>
            </a:r>
            <a:endParaRPr lang="en-US" sz="2000" dirty="0" smtClean="0">
              <a:latin typeface="Calibri"/>
              <a:cs typeface="Calibri"/>
            </a:endParaRPr>
          </a:p>
          <a:p>
            <a:pPr algn="l"/>
            <a:r>
              <a:rPr lang="en-US" sz="2000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 Interpretation: </a:t>
            </a:r>
            <a:r>
              <a:rPr lang="en-US" sz="2000" dirty="0" smtClean="0">
                <a:latin typeface="Calibri"/>
                <a:cs typeface="Calibri"/>
                <a:sym typeface="Wingdings"/>
              </a:rPr>
              <a:t>connected to the presence of Multiple Parton Interactions.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 rot="16200000">
            <a:off x="-827882" y="1844468"/>
            <a:ext cx="2017714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GB" sz="1600" b="1" dirty="0" smtClean="0">
                <a:latin typeface="Times New Roman" pitchFamily="-106" charset="0"/>
              </a:rPr>
              <a:t>Ψ(</a:t>
            </a:r>
            <a:r>
              <a:rPr lang="en-GB" sz="1600" b="1" dirty="0">
                <a:latin typeface="Times New Roman" pitchFamily="-106" charset="0"/>
              </a:rPr>
              <a:t>z) = </a:t>
            </a:r>
            <a:r>
              <a:rPr lang="en-GB" sz="1600" b="1" dirty="0" smtClean="0">
                <a:latin typeface="Times New Roman" pitchFamily="-106" charset="0"/>
              </a:rPr>
              <a:t>&lt;N</a:t>
            </a:r>
            <a:r>
              <a:rPr lang="en-GB" sz="1600" b="1" baseline="-25000" dirty="0" smtClean="0">
                <a:latin typeface="Times New Roman" pitchFamily="-106" charset="0"/>
              </a:rPr>
              <a:t>ch</a:t>
            </a:r>
            <a:r>
              <a:rPr lang="en-GB" sz="1600" b="1" dirty="0" smtClean="0">
                <a:latin typeface="Times New Roman" pitchFamily="-106" charset="0"/>
              </a:rPr>
              <a:t>&gt; </a:t>
            </a:r>
            <a:r>
              <a:rPr lang="en-GB" sz="1600" b="1" dirty="0">
                <a:latin typeface="Times New Roman" pitchFamily="-106" charset="0"/>
              </a:rPr>
              <a:t>P</a:t>
            </a:r>
            <a:r>
              <a:rPr lang="en-GB" sz="1600" b="1" dirty="0" smtClean="0">
                <a:latin typeface="Times New Roman" pitchFamily="-106" charset="0"/>
              </a:rPr>
              <a:t>(N</a:t>
            </a:r>
            <a:r>
              <a:rPr lang="en-GB" sz="1600" b="1" baseline="-25000" dirty="0" smtClean="0">
                <a:latin typeface="Times New Roman" pitchFamily="-106" charset="0"/>
              </a:rPr>
              <a:t>ch</a:t>
            </a:r>
            <a:r>
              <a:rPr lang="en-GB" sz="1600" b="1" dirty="0" smtClean="0">
                <a:latin typeface="Times New Roman" pitchFamily="-106" charset="0"/>
              </a:rPr>
              <a:t>)</a:t>
            </a:r>
            <a:endParaRPr lang="en-GB" sz="1600" b="1" dirty="0">
              <a:latin typeface="Times New Roman" pitchFamily="-106" charset="0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 rot="16200000">
            <a:off x="3960018" y="1755568"/>
            <a:ext cx="2017714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GB" sz="1600" b="1" dirty="0" smtClean="0">
                <a:latin typeface="Times New Roman" pitchFamily="-106" charset="0"/>
              </a:rPr>
              <a:t>Ψ(</a:t>
            </a:r>
            <a:r>
              <a:rPr lang="en-GB" sz="1600" b="1" dirty="0">
                <a:latin typeface="Times New Roman" pitchFamily="-106" charset="0"/>
              </a:rPr>
              <a:t>z) = </a:t>
            </a:r>
            <a:r>
              <a:rPr lang="en-GB" sz="1600" b="1" dirty="0" smtClean="0">
                <a:latin typeface="Times New Roman" pitchFamily="-106" charset="0"/>
              </a:rPr>
              <a:t>&lt;N</a:t>
            </a:r>
            <a:r>
              <a:rPr lang="en-GB" sz="1600" b="1" baseline="-25000" dirty="0" smtClean="0">
                <a:latin typeface="Times New Roman" pitchFamily="-106" charset="0"/>
              </a:rPr>
              <a:t>ch</a:t>
            </a:r>
            <a:r>
              <a:rPr lang="en-GB" sz="1600" b="1" dirty="0" smtClean="0">
                <a:latin typeface="Times New Roman" pitchFamily="-106" charset="0"/>
              </a:rPr>
              <a:t>&gt; </a:t>
            </a:r>
            <a:r>
              <a:rPr lang="en-GB" sz="1600" b="1" dirty="0">
                <a:latin typeface="Times New Roman" pitchFamily="-106" charset="0"/>
              </a:rPr>
              <a:t>P</a:t>
            </a:r>
            <a:r>
              <a:rPr lang="en-GB" sz="1600" b="1" dirty="0" smtClean="0">
                <a:latin typeface="Times New Roman" pitchFamily="-106" charset="0"/>
              </a:rPr>
              <a:t>(N</a:t>
            </a:r>
            <a:r>
              <a:rPr lang="en-GB" sz="1600" b="1" baseline="-25000" dirty="0" smtClean="0">
                <a:latin typeface="Times New Roman" pitchFamily="-106" charset="0"/>
              </a:rPr>
              <a:t>ch</a:t>
            </a:r>
            <a:r>
              <a:rPr lang="en-GB" sz="1600" b="1" dirty="0" smtClean="0">
                <a:latin typeface="Times New Roman" pitchFamily="-106" charset="0"/>
              </a:rPr>
              <a:t>)</a:t>
            </a:r>
            <a:endParaRPr lang="en-GB" sz="1600" b="1" dirty="0">
              <a:latin typeface="Times New Roman" pitchFamily="-106" charset="0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2792413" y="4510088"/>
            <a:ext cx="1441520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GB" sz="1600" b="1" dirty="0">
                <a:solidFill>
                  <a:srgbClr val="000000"/>
                </a:solidFill>
                <a:latin typeface="Times New Roman" pitchFamily="-106" charset="0"/>
              </a:rPr>
              <a:t>z =</a:t>
            </a:r>
            <a:r>
              <a:rPr lang="en-GB" sz="1600" b="1" dirty="0" smtClean="0">
                <a:solidFill>
                  <a:srgbClr val="000000"/>
                </a:solidFill>
                <a:latin typeface="Times New Roman" pitchFamily="-106" charset="0"/>
              </a:rPr>
              <a:t> N</a:t>
            </a:r>
            <a:r>
              <a:rPr lang="en-GB" sz="1600" b="1" baseline="-25000" dirty="0" smtClean="0">
                <a:solidFill>
                  <a:srgbClr val="000000"/>
                </a:solidFill>
                <a:latin typeface="Times New Roman" pitchFamily="-106" charset="0"/>
              </a:rPr>
              <a:t>ch </a:t>
            </a:r>
            <a:r>
              <a:rPr lang="en-GB" sz="1600" b="1" dirty="0">
                <a:solidFill>
                  <a:srgbClr val="000000"/>
                </a:solidFill>
                <a:latin typeface="Times New Roman" pitchFamily="-106" charset="0"/>
              </a:rPr>
              <a:t>/</a:t>
            </a:r>
            <a:r>
              <a:rPr lang="en-GB" sz="1600" b="1" dirty="0" smtClean="0">
                <a:solidFill>
                  <a:srgbClr val="000000"/>
                </a:solidFill>
                <a:latin typeface="Times New Roman" pitchFamily="-106" charset="0"/>
              </a:rPr>
              <a:t>&lt;N</a:t>
            </a:r>
            <a:r>
              <a:rPr lang="en-GB" sz="1600" b="1" baseline="-25000" dirty="0" smtClean="0">
                <a:solidFill>
                  <a:srgbClr val="000000"/>
                </a:solidFill>
                <a:latin typeface="Times New Roman" pitchFamily="-106" charset="0"/>
              </a:rPr>
              <a:t>ch</a:t>
            </a:r>
            <a:r>
              <a:rPr lang="en-GB" sz="1600" b="1" dirty="0" smtClean="0">
                <a:solidFill>
                  <a:srgbClr val="000000"/>
                </a:solidFill>
                <a:latin typeface="Times New Roman" pitchFamily="-106" charset="0"/>
              </a:rPr>
              <a:t>&gt;</a:t>
            </a:r>
            <a:endParaRPr lang="en-GB" sz="1600" b="1" dirty="0">
              <a:solidFill>
                <a:srgbClr val="000000"/>
              </a:solidFill>
              <a:latin typeface="Times New Roman" pitchFamily="-106" charset="0"/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7542213" y="4497388"/>
            <a:ext cx="1441520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GB" sz="1600" b="1" dirty="0">
                <a:solidFill>
                  <a:srgbClr val="000000"/>
                </a:solidFill>
                <a:latin typeface="Times New Roman" pitchFamily="-106" charset="0"/>
              </a:rPr>
              <a:t>z =</a:t>
            </a:r>
            <a:r>
              <a:rPr lang="en-GB" sz="1600" b="1" dirty="0" smtClean="0">
                <a:solidFill>
                  <a:srgbClr val="000000"/>
                </a:solidFill>
                <a:latin typeface="Times New Roman" pitchFamily="-106" charset="0"/>
              </a:rPr>
              <a:t> N</a:t>
            </a:r>
            <a:r>
              <a:rPr lang="en-GB" sz="1600" b="1" baseline="-25000" dirty="0" smtClean="0">
                <a:solidFill>
                  <a:srgbClr val="000000"/>
                </a:solidFill>
                <a:latin typeface="Times New Roman" pitchFamily="-106" charset="0"/>
              </a:rPr>
              <a:t>ch </a:t>
            </a:r>
            <a:r>
              <a:rPr lang="en-GB" sz="1600" b="1" dirty="0">
                <a:solidFill>
                  <a:srgbClr val="000000"/>
                </a:solidFill>
                <a:latin typeface="Times New Roman" pitchFamily="-106" charset="0"/>
              </a:rPr>
              <a:t>/</a:t>
            </a:r>
            <a:r>
              <a:rPr lang="en-GB" sz="1600" b="1" dirty="0" smtClean="0">
                <a:solidFill>
                  <a:srgbClr val="000000"/>
                </a:solidFill>
                <a:latin typeface="Times New Roman" pitchFamily="-106" charset="0"/>
              </a:rPr>
              <a:t>&lt;N</a:t>
            </a:r>
            <a:r>
              <a:rPr lang="en-GB" sz="1600" b="1" baseline="-25000" dirty="0" smtClean="0">
                <a:solidFill>
                  <a:srgbClr val="000000"/>
                </a:solidFill>
                <a:latin typeface="Times New Roman" pitchFamily="-106" charset="0"/>
              </a:rPr>
              <a:t>ch</a:t>
            </a:r>
            <a:r>
              <a:rPr lang="en-GB" sz="1600" b="1" dirty="0" smtClean="0">
                <a:solidFill>
                  <a:srgbClr val="000000"/>
                </a:solidFill>
                <a:latin typeface="Times New Roman" pitchFamily="-106" charset="0"/>
              </a:rPr>
              <a:t>&gt;</a:t>
            </a:r>
            <a:endParaRPr lang="en-GB" sz="1600" b="1" dirty="0">
              <a:solidFill>
                <a:srgbClr val="000000"/>
              </a:solidFill>
              <a:latin typeface="Times New Roman" pitchFamily="-10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815383" y="1339334"/>
            <a:ext cx="121180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|η| &lt; 2.4 </a:t>
            </a:r>
            <a:endParaRPr lang="en-US" b="1" dirty="0"/>
          </a:p>
        </p:txBody>
      </p:sp>
      <p:sp>
        <p:nvSpPr>
          <p:cNvPr id="25" name="Rectangle 24"/>
          <p:cNvSpPr/>
          <p:nvPr/>
        </p:nvSpPr>
        <p:spPr>
          <a:xfrm>
            <a:off x="6613230" y="1326634"/>
            <a:ext cx="121180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342900" indent="-342900"/>
            <a:r>
              <a:rPr lang="en-US" b="1" dirty="0" smtClean="0">
                <a:solidFill>
                  <a:srgbClr val="660066"/>
                </a:solidFill>
              </a:rPr>
              <a:t>|η| &lt; 0.5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 txBox="1">
            <a:spLocks noChangeArrowheads="1"/>
          </p:cNvSpPr>
          <p:nvPr/>
        </p:nvSpPr>
        <p:spPr bwMode="auto">
          <a:xfrm>
            <a:off x="0" y="-17553"/>
            <a:ext cx="9144000" cy="655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717" tIns="35203" rIns="35717" bIns="35717" numCol="1" anchor="b" anchorCtr="0" compatLnSpc="1">
            <a:prstTxWarp prst="textNoShape">
              <a:avLst/>
            </a:prstTxWarp>
            <a:norm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lang="en-US" sz="2800" kern="0" dirty="0" smtClean="0">
                <a:solidFill>
                  <a:schemeClr val="tx2"/>
                </a:solidFill>
                <a:latin typeface="Calibri"/>
                <a:ea typeface="+mj-ea"/>
                <a:cs typeface="Calibri"/>
                <a:sym typeface="Tahoma" pitchFamily="-106" charset="0"/>
              </a:rPr>
              <a:t>Normalized order-q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Tahoma" pitchFamily="-106" charset="0"/>
              </a:rPr>
              <a:t> moments </a:t>
            </a:r>
            <a:r>
              <a:rPr lang="en-US" sz="2800" dirty="0" smtClean="0">
                <a:latin typeface="Calibri"/>
                <a:cs typeface="Calibri"/>
              </a:rPr>
              <a:t>C</a:t>
            </a:r>
            <a:r>
              <a:rPr lang="en-US" sz="2800" baseline="-25000" dirty="0" smtClean="0">
                <a:latin typeface="Calibri"/>
                <a:cs typeface="Calibri"/>
              </a:rPr>
              <a:t>q</a:t>
            </a:r>
            <a:r>
              <a:rPr lang="en-US" sz="2800" dirty="0" smtClean="0">
                <a:latin typeface="Calibri"/>
                <a:cs typeface="Calibri"/>
              </a:rPr>
              <a:t> = &lt;N</a:t>
            </a:r>
            <a:r>
              <a:rPr lang="en-US" sz="2800" baseline="-25000" dirty="0" smtClean="0">
                <a:latin typeface="Calibri"/>
                <a:cs typeface="Calibri"/>
              </a:rPr>
              <a:t>ch</a:t>
            </a:r>
            <a:r>
              <a:rPr lang="en-US" sz="2800" dirty="0" smtClean="0">
                <a:latin typeface="Calibri"/>
                <a:cs typeface="Calibri"/>
              </a:rPr>
              <a:t>&gt;</a:t>
            </a:r>
            <a:r>
              <a:rPr lang="en-US" sz="2800" baseline="30000" dirty="0" smtClean="0">
                <a:latin typeface="Calibri"/>
                <a:cs typeface="Calibri"/>
              </a:rPr>
              <a:t>q</a:t>
            </a:r>
            <a:r>
              <a:rPr lang="en-US" sz="2800" dirty="0" smtClean="0">
                <a:latin typeface="Calibri"/>
                <a:cs typeface="Calibri"/>
              </a:rPr>
              <a:t>/&lt;N</a:t>
            </a:r>
            <a:r>
              <a:rPr lang="en-US" sz="2800" baseline="-25000" dirty="0" smtClean="0">
                <a:latin typeface="Calibri"/>
                <a:cs typeface="Calibri"/>
              </a:rPr>
              <a:t>ch</a:t>
            </a:r>
            <a:r>
              <a:rPr lang="en-US" sz="2800" baseline="30000" dirty="0" smtClean="0">
                <a:latin typeface="Calibri"/>
                <a:cs typeface="Calibri"/>
              </a:rPr>
              <a:t>q</a:t>
            </a:r>
            <a:r>
              <a:rPr lang="en-US" sz="2800" dirty="0" smtClean="0">
                <a:latin typeface="Calibri"/>
                <a:cs typeface="Calibri"/>
              </a:rPr>
              <a:t>&gt;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51336" y="6581001"/>
            <a:ext cx="10528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Calibri"/>
                <a:cs typeface="Calibri"/>
              </a:rPr>
              <a:t>[QCD-10-004]</a:t>
            </a:r>
            <a:endParaRPr lang="en-US" sz="1200" b="1" dirty="0">
              <a:latin typeface="Calibri"/>
              <a:cs typeface="Calibri"/>
            </a:endParaRPr>
          </a:p>
        </p:txBody>
      </p:sp>
      <p:sp>
        <p:nvSpPr>
          <p:cNvPr id="10" name="Date Placeholder 3"/>
          <p:cNvSpPr txBox="1">
            <a:spLocks/>
          </p:cNvSpPr>
          <p:nvPr/>
        </p:nvSpPr>
        <p:spPr>
          <a:xfrm>
            <a:off x="263680" y="648939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751F6-8106-D248-9AC7-E79CDEA31DE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9/20/2011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Footer Placeholder 4"/>
          <p:cNvSpPr txBox="1">
            <a:spLocks/>
          </p:cNvSpPr>
          <p:nvPr/>
        </p:nvSpPr>
        <p:spPr>
          <a:xfrm>
            <a:off x="3124200" y="648939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P.Bartalini - NTU</a:t>
            </a:r>
          </a:p>
        </p:txBody>
      </p:sp>
      <p:sp>
        <p:nvSpPr>
          <p:cNvPr id="14" name="Slide Number Placeholder 5"/>
          <p:cNvSpPr txBox="1">
            <a:spLocks/>
          </p:cNvSpPr>
          <p:nvPr/>
        </p:nvSpPr>
        <p:spPr>
          <a:xfrm>
            <a:off x="6770910" y="651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F9A71B-441C-2C48-9BD6-133FAC048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736599"/>
            <a:ext cx="3248255" cy="4229101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8885" y="736600"/>
            <a:ext cx="3239416" cy="4217594"/>
          </a:xfrm>
          <a:prstGeom prst="rect">
            <a:avLst/>
          </a:prstGeom>
          <a:ln>
            <a:solidFill>
              <a:srgbClr val="660066"/>
            </a:solidFill>
          </a:ln>
        </p:spPr>
      </p:pic>
      <p:sp>
        <p:nvSpPr>
          <p:cNvPr id="22" name="Rectangle 21"/>
          <p:cNvSpPr/>
          <p:nvPr/>
        </p:nvSpPr>
        <p:spPr>
          <a:xfrm>
            <a:off x="6705600" y="1573390"/>
            <a:ext cx="25019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√s dependence of the normalized moments C</a:t>
            </a:r>
            <a:r>
              <a:rPr lang="en-US" baseline="-25000" dirty="0" smtClean="0"/>
              <a:t>q </a:t>
            </a:r>
            <a:r>
              <a:rPr lang="en-US" dirty="0" smtClean="0"/>
              <a:t>of the multiplicity distribution for: </a:t>
            </a:r>
          </a:p>
          <a:p>
            <a:pPr marL="342900" indent="-342900">
              <a:buAutoNum type="alphaLcParenBoth"/>
            </a:pPr>
            <a:r>
              <a:rPr lang="en-US" dirty="0" smtClean="0">
                <a:solidFill>
                  <a:srgbClr val="008000"/>
                </a:solidFill>
              </a:rPr>
              <a:t>|η| &lt; 2.4 and </a:t>
            </a:r>
          </a:p>
          <a:p>
            <a:pPr marL="342900" indent="-342900">
              <a:buAutoNum type="alphaLcParenBoth"/>
            </a:pPr>
            <a:r>
              <a:rPr lang="en-US" dirty="0" smtClean="0">
                <a:solidFill>
                  <a:srgbClr val="660066"/>
                </a:solidFill>
              </a:rPr>
              <a:t>|η| &lt; 0.5</a:t>
            </a:r>
          </a:p>
          <a:p>
            <a:pPr marL="342900" indent="-342900">
              <a:buAutoNum type="alphaLcParenBoth"/>
            </a:pPr>
            <a:endParaRPr lang="en-US" dirty="0" smtClean="0"/>
          </a:p>
        </p:txBody>
      </p:sp>
      <p:sp>
        <p:nvSpPr>
          <p:cNvPr id="23" name="TextBox 22"/>
          <p:cNvSpPr txBox="1"/>
          <p:nvPr/>
        </p:nvSpPr>
        <p:spPr>
          <a:xfrm>
            <a:off x="6705600" y="3632200"/>
            <a:ext cx="2552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Both"/>
            </a:pPr>
            <a:r>
              <a:rPr lang="en-US" dirty="0" smtClean="0">
                <a:solidFill>
                  <a:srgbClr val="008000"/>
                </a:solidFill>
                <a:sym typeface="Wingdings"/>
              </a:rPr>
              <a:t>ln(s) </a:t>
            </a:r>
            <a:r>
              <a:rPr lang="en-US" dirty="0" smtClean="0">
                <a:solidFill>
                  <a:srgbClr val="008000"/>
                </a:solidFill>
              </a:rPr>
              <a:t>linear fits</a:t>
            </a:r>
          </a:p>
          <a:p>
            <a:pPr marL="342900" indent="-342900">
              <a:buAutoNum type="alphaLcParenBoth"/>
            </a:pPr>
            <a:r>
              <a:rPr lang="en-US" dirty="0" smtClean="0">
                <a:solidFill>
                  <a:srgbClr val="660066"/>
                </a:solidFill>
                <a:sym typeface="Wingdings"/>
              </a:rPr>
              <a:t>constant fits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</a:p>
          <a:p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190500" y="5194300"/>
            <a:ext cx="61006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/>
                <a:cs typeface="Calibri"/>
              </a:rPr>
              <a:t>If KNO scaling holds, also C</a:t>
            </a:r>
            <a:r>
              <a:rPr lang="en-US" sz="2000" baseline="-25000" dirty="0" smtClean="0">
                <a:latin typeface="Calibri"/>
                <a:cs typeface="Calibri"/>
              </a:rPr>
              <a:t>q</a:t>
            </a:r>
            <a:r>
              <a:rPr lang="en-US" sz="2000" dirty="0" smtClean="0">
                <a:latin typeface="Calibri"/>
                <a:cs typeface="Calibri"/>
              </a:rPr>
              <a:t> are independent from √s.</a:t>
            </a:r>
          </a:p>
          <a:p>
            <a:r>
              <a:rPr lang="en-US" sz="2000" dirty="0" smtClean="0">
                <a:solidFill>
                  <a:srgbClr val="008000"/>
                </a:solidFill>
                <a:latin typeface="Calibri"/>
                <a:cs typeface="Calibri"/>
              </a:rPr>
              <a:t>Violation sensitive for </a:t>
            </a:r>
            <a:r>
              <a:rPr lang="en-US" sz="2000" dirty="0" smtClean="0">
                <a:solidFill>
                  <a:srgbClr val="008000"/>
                </a:solidFill>
              </a:rPr>
              <a:t>|</a:t>
            </a:r>
            <a:r>
              <a:rPr lang="en-US" sz="20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h</a:t>
            </a:r>
            <a:r>
              <a:rPr lang="en-US" sz="2000" dirty="0" smtClean="0">
                <a:solidFill>
                  <a:srgbClr val="008000"/>
                </a:solidFill>
              </a:rPr>
              <a:t>|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cs typeface="Calibri"/>
              </a:rPr>
              <a:t>&lt; 2.4, i.e. large pseudo-rapidity.</a:t>
            </a:r>
          </a:p>
          <a:p>
            <a:r>
              <a:rPr lang="en-US" sz="2000" dirty="0" smtClean="0">
                <a:solidFill>
                  <a:srgbClr val="660066"/>
                </a:solidFill>
                <a:latin typeface="Calibri"/>
                <a:cs typeface="Calibri"/>
              </a:rPr>
              <a:t>No clear violation for </a:t>
            </a:r>
            <a:r>
              <a:rPr lang="en-US" sz="2000" dirty="0" smtClean="0">
                <a:solidFill>
                  <a:srgbClr val="660066"/>
                </a:solidFill>
              </a:rPr>
              <a:t>|</a:t>
            </a:r>
            <a:r>
              <a:rPr lang="en-US" sz="2000" dirty="0" smtClean="0">
                <a:solidFill>
                  <a:srgbClr val="660066"/>
                </a:solidFill>
                <a:latin typeface="Symbol" charset="2"/>
                <a:cs typeface="Symbol" charset="2"/>
              </a:rPr>
              <a:t>h</a:t>
            </a:r>
            <a:r>
              <a:rPr lang="en-US" sz="2000" dirty="0" smtClean="0">
                <a:solidFill>
                  <a:srgbClr val="660066"/>
                </a:solidFill>
              </a:rPr>
              <a:t>|</a:t>
            </a:r>
            <a:r>
              <a:rPr lang="en-US" sz="2000" dirty="0" smtClean="0">
                <a:solidFill>
                  <a:srgbClr val="660066"/>
                </a:solidFill>
                <a:latin typeface="Calibri"/>
                <a:cs typeface="Calibri"/>
              </a:rPr>
              <a:t>&lt; 0.5 at least up to the order 4.</a:t>
            </a:r>
            <a:endParaRPr lang="en-US" sz="2000" dirty="0">
              <a:solidFill>
                <a:srgbClr val="660066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 txBox="1">
            <a:spLocks noChangeArrowheads="1"/>
          </p:cNvSpPr>
          <p:nvPr/>
        </p:nvSpPr>
        <p:spPr bwMode="auto">
          <a:xfrm>
            <a:off x="812800" y="33247"/>
            <a:ext cx="7620000" cy="655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717" tIns="35203" rIns="35717" bIns="35717" numCol="1" anchor="b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3200" dirty="0" smtClean="0">
                <a:latin typeface="Calibri"/>
                <a:cs typeface="Calibri"/>
              </a:rPr>
              <a:t>Strange Particle Production: K</a:t>
            </a:r>
            <a:r>
              <a:rPr lang="en-US" sz="3200" baseline="30000" dirty="0" smtClean="0">
                <a:latin typeface="Calibri"/>
                <a:cs typeface="Calibri"/>
              </a:rPr>
              <a:t>0</a:t>
            </a:r>
            <a:r>
              <a:rPr lang="en-US" sz="3200" baseline="-25000" dirty="0" smtClean="0">
                <a:latin typeface="Calibri"/>
                <a:cs typeface="Calibri"/>
              </a:rPr>
              <a:t>s</a:t>
            </a:r>
            <a:r>
              <a:rPr lang="en-US" sz="3200" dirty="0" smtClean="0"/>
              <a:t>, </a:t>
            </a:r>
            <a:r>
              <a:rPr lang="en-US" sz="3200" dirty="0" smtClean="0">
                <a:latin typeface="Symbol" charset="2"/>
                <a:cs typeface="Symbol" charset="2"/>
              </a:rPr>
              <a:t>L</a:t>
            </a:r>
            <a:r>
              <a:rPr lang="en-US" sz="3200" dirty="0" smtClean="0"/>
              <a:t>, </a:t>
            </a:r>
            <a:r>
              <a:rPr lang="en-US" sz="3200" dirty="0" smtClean="0">
                <a:latin typeface="Symbol" charset="2"/>
                <a:cs typeface="Symbol" charset="2"/>
              </a:rPr>
              <a:t>X</a:t>
            </a:r>
            <a:r>
              <a:rPr lang="en-US" sz="3200" baseline="30000" dirty="0" smtClean="0">
                <a:latin typeface="Calibri"/>
                <a:cs typeface="Calibri"/>
              </a:rPr>
              <a:t>-</a:t>
            </a:r>
            <a:r>
              <a:rPr lang="en-US" sz="3200" dirty="0" smtClean="0"/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51336" y="6581001"/>
            <a:ext cx="10528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Calibri"/>
                <a:cs typeface="Calibri"/>
              </a:rPr>
              <a:t>[QCD-10-007]</a:t>
            </a:r>
            <a:endParaRPr lang="en-US" sz="1200" b="1" dirty="0">
              <a:latin typeface="Calibri"/>
              <a:cs typeface="Calibri"/>
            </a:endParaRPr>
          </a:p>
        </p:txBody>
      </p:sp>
      <p:sp>
        <p:nvSpPr>
          <p:cNvPr id="16" name="Date Placeholder 3"/>
          <p:cNvSpPr txBox="1">
            <a:spLocks/>
          </p:cNvSpPr>
          <p:nvPr/>
        </p:nvSpPr>
        <p:spPr>
          <a:xfrm>
            <a:off x="263680" y="648939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751F6-8106-D248-9AC7-E79CDEA31DE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9/20/2011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Footer Placeholder 4"/>
          <p:cNvSpPr txBox="1">
            <a:spLocks/>
          </p:cNvSpPr>
          <p:nvPr/>
        </p:nvSpPr>
        <p:spPr>
          <a:xfrm>
            <a:off x="3124200" y="648939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P.Bartalini - NTU</a:t>
            </a:r>
          </a:p>
        </p:txBody>
      </p:sp>
      <p:sp>
        <p:nvSpPr>
          <p:cNvPr id="18" name="Slide Number Placeholder 5"/>
          <p:cNvSpPr txBox="1">
            <a:spLocks/>
          </p:cNvSpPr>
          <p:nvPr/>
        </p:nvSpPr>
        <p:spPr>
          <a:xfrm>
            <a:off x="6770910" y="651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F9A71B-441C-2C48-9BD6-133FAC048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44699"/>
            <a:ext cx="2946399" cy="2826881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950313" y="3549134"/>
            <a:ext cx="5388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Calibri"/>
                <a:cs typeface="Calibri"/>
              </a:rPr>
              <a:t>K</a:t>
            </a:r>
            <a:r>
              <a:rPr lang="en-US" sz="2400" b="1" baseline="30000" dirty="0" smtClean="0">
                <a:latin typeface="Calibri"/>
                <a:cs typeface="Calibri"/>
              </a:rPr>
              <a:t>0</a:t>
            </a:r>
            <a:r>
              <a:rPr lang="en-US" sz="2400" b="1" baseline="-25000" dirty="0" smtClean="0">
                <a:latin typeface="Calibri"/>
                <a:cs typeface="Calibri"/>
              </a:rPr>
              <a:t>s</a:t>
            </a:r>
            <a:endParaRPr lang="en-US" sz="2400" b="1" dirty="0"/>
          </a:p>
        </p:txBody>
      </p:sp>
      <p:sp>
        <p:nvSpPr>
          <p:cNvPr id="23" name="Rectangle 22"/>
          <p:cNvSpPr/>
          <p:nvPr/>
        </p:nvSpPr>
        <p:spPr>
          <a:xfrm>
            <a:off x="0" y="1237735"/>
            <a:ext cx="69587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Not Single Diffractive (NSD) Events.</a:t>
            </a:r>
          </a:p>
          <a:p>
            <a:r>
              <a:rPr lang="en-US" b="1" dirty="0" smtClean="0">
                <a:latin typeface="Calibri"/>
                <a:cs typeface="Calibri"/>
              </a:rPr>
              <a:t>K</a:t>
            </a:r>
            <a:r>
              <a:rPr lang="en-US" b="1" baseline="30000" dirty="0" smtClean="0">
                <a:latin typeface="Calibri"/>
                <a:cs typeface="Calibri"/>
              </a:rPr>
              <a:t>0</a:t>
            </a:r>
            <a:r>
              <a:rPr lang="en-US" b="1" baseline="-25000" dirty="0" smtClean="0">
                <a:latin typeface="Calibri"/>
                <a:cs typeface="Calibri"/>
              </a:rPr>
              <a:t>s</a:t>
            </a:r>
            <a:r>
              <a:rPr lang="en-US" b="1" dirty="0" smtClean="0"/>
              <a:t> </a:t>
            </a:r>
            <a:r>
              <a:rPr lang="en-US" dirty="0" smtClean="0">
                <a:latin typeface="Calibri"/>
                <a:cs typeface="Calibri"/>
              </a:rPr>
              <a:t>reconstructed from </a:t>
            </a:r>
            <a:r>
              <a:rPr lang="en-US" b="1" dirty="0" smtClean="0">
                <a:latin typeface="Symbol" charset="2"/>
                <a:cs typeface="Symbol" charset="2"/>
              </a:rPr>
              <a:t>pp, L </a:t>
            </a:r>
            <a:r>
              <a:rPr lang="en-US" dirty="0" smtClean="0">
                <a:latin typeface="Calibri"/>
                <a:cs typeface="Calibri"/>
              </a:rPr>
              <a:t>from </a:t>
            </a:r>
            <a:r>
              <a:rPr lang="en-US" b="1" dirty="0" smtClean="0">
                <a:latin typeface="Symbol" charset="2"/>
                <a:cs typeface="Symbol" charset="2"/>
              </a:rPr>
              <a:t>p</a:t>
            </a:r>
            <a:r>
              <a:rPr lang="en-US" b="1" dirty="0" smtClean="0">
                <a:latin typeface="Calibri"/>
                <a:cs typeface="Calibri"/>
              </a:rPr>
              <a:t>p</a:t>
            </a:r>
            <a:r>
              <a:rPr lang="en-US" dirty="0" smtClean="0">
                <a:latin typeface="Calibri"/>
                <a:cs typeface="Calibri"/>
              </a:rPr>
              <a:t> and </a:t>
            </a:r>
            <a:r>
              <a:rPr lang="en-US" b="1" dirty="0" smtClean="0">
                <a:latin typeface="Symbol" charset="2"/>
                <a:cs typeface="Symbol" charset="2"/>
              </a:rPr>
              <a:t>X</a:t>
            </a:r>
            <a:r>
              <a:rPr lang="en-US" b="1" baseline="30000" dirty="0" smtClean="0">
                <a:latin typeface="Calibri"/>
                <a:cs typeface="Calibri"/>
              </a:rPr>
              <a:t>- </a:t>
            </a:r>
            <a:r>
              <a:rPr lang="en-US" dirty="0" smtClean="0">
                <a:latin typeface="Calibri"/>
                <a:cs typeface="Calibri"/>
              </a:rPr>
              <a:t>from 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latin typeface="Symbol" charset="2"/>
                <a:cs typeface="Symbol" charset="2"/>
              </a:rPr>
              <a:t>-</a:t>
            </a:r>
            <a:r>
              <a:rPr lang="en-US" dirty="0" smtClean="0">
                <a:latin typeface="Symbol" charset="2"/>
                <a:cs typeface="Symbol" charset="2"/>
              </a:rPr>
              <a:t>L</a:t>
            </a:r>
            <a:r>
              <a:rPr lang="en-US" dirty="0" smtClean="0">
                <a:latin typeface="Calibri"/>
                <a:cs typeface="Calibri"/>
              </a:rPr>
              <a:t> 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8636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Exploiting the low-momentum track reconstruction capabilities of CMS: </a:t>
            </a:r>
            <a:r>
              <a:rPr lang="en-US" dirty="0" smtClean="0">
                <a:solidFill>
                  <a:srgbClr val="FF6600"/>
                </a:solidFill>
                <a:latin typeface="Calibri"/>
                <a:cs typeface="Calibri"/>
              </a:rPr>
              <a:t>reconstructed p</a:t>
            </a:r>
            <a:r>
              <a:rPr lang="en-US" baseline="-25000" dirty="0" smtClean="0">
                <a:solidFill>
                  <a:srgbClr val="FF6600"/>
                </a:solidFill>
                <a:latin typeface="Calibri"/>
                <a:cs typeface="Calibri"/>
              </a:rPr>
              <a:t>T</a:t>
            </a:r>
            <a:r>
              <a:rPr lang="en-US" dirty="0" smtClean="0">
                <a:solidFill>
                  <a:srgbClr val="FF6600"/>
                </a:solidFill>
                <a:latin typeface="Calibri"/>
                <a:cs typeface="Calibri"/>
              </a:rPr>
              <a:t> </a:t>
            </a:r>
            <a:r>
              <a:rPr lang="en-US" dirty="0" smtClean="0">
                <a:solidFill>
                  <a:srgbClr val="FF6600"/>
                </a:solidFill>
                <a:latin typeface="Calibri"/>
                <a:cs typeface="Calibri"/>
                <a:sym typeface="Wingdings"/>
              </a:rPr>
              <a:t> 0</a:t>
            </a:r>
            <a:endParaRPr lang="en-US" dirty="0">
              <a:solidFill>
                <a:srgbClr val="FF6600"/>
              </a:solidFill>
              <a:latin typeface="Calibri"/>
              <a:cs typeface="Calibri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5821" y="1260348"/>
            <a:ext cx="2788179" cy="2676652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3499713" y="3853934"/>
            <a:ext cx="5388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Calibri"/>
                <a:cs typeface="Calibri"/>
              </a:rPr>
              <a:t>K</a:t>
            </a:r>
            <a:r>
              <a:rPr lang="en-US" sz="2400" b="1" baseline="30000" dirty="0" smtClean="0">
                <a:latin typeface="Calibri"/>
                <a:cs typeface="Calibri"/>
              </a:rPr>
              <a:t>0</a:t>
            </a:r>
            <a:r>
              <a:rPr lang="en-US" sz="2400" b="1" baseline="-25000" dirty="0" smtClean="0">
                <a:latin typeface="Calibri"/>
                <a:cs typeface="Calibri"/>
              </a:rPr>
              <a:t>s</a:t>
            </a:r>
            <a:endParaRPr lang="en-US" sz="24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6019800" y="3771900"/>
            <a:ext cx="185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Calibri"/>
                <a:cs typeface="Calibri"/>
              </a:rPr>
              <a:t>The solid curves are fits to the Tsallis functions</a:t>
            </a:r>
            <a:endParaRPr lang="en-US" sz="1600" dirty="0">
              <a:latin typeface="Calibri"/>
              <a:cs typeface="Calibri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1" y="2140712"/>
            <a:ext cx="2755900" cy="2645664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4185513" y="3384034"/>
            <a:ext cx="5388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Calibri"/>
                <a:cs typeface="Calibri"/>
              </a:rPr>
              <a:t>K</a:t>
            </a:r>
            <a:r>
              <a:rPr lang="en-US" sz="2400" b="1" baseline="30000" dirty="0" smtClean="0">
                <a:latin typeface="Calibri"/>
                <a:cs typeface="Calibri"/>
              </a:rPr>
              <a:t>0</a:t>
            </a:r>
            <a:r>
              <a:rPr lang="en-US" sz="2400" b="1" baseline="-25000" dirty="0" smtClean="0">
                <a:latin typeface="Calibri"/>
                <a:cs typeface="Calibri"/>
              </a:rPr>
              <a:t>s</a:t>
            </a:r>
            <a:endParaRPr lang="en-US" sz="2400" b="1" dirty="0"/>
          </a:p>
        </p:txBody>
      </p:sp>
      <p:sp>
        <p:nvSpPr>
          <p:cNvPr id="30" name="Rectangle 29"/>
          <p:cNvSpPr/>
          <p:nvPr/>
        </p:nvSpPr>
        <p:spPr>
          <a:xfrm>
            <a:off x="7424013" y="1364734"/>
            <a:ext cx="5388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Calibri"/>
                <a:cs typeface="Calibri"/>
              </a:rPr>
              <a:t>K</a:t>
            </a:r>
            <a:r>
              <a:rPr lang="en-US" sz="2400" b="1" baseline="30000" dirty="0" smtClean="0">
                <a:latin typeface="Calibri"/>
                <a:cs typeface="Calibri"/>
              </a:rPr>
              <a:t>0</a:t>
            </a:r>
            <a:r>
              <a:rPr lang="en-US" sz="2400" b="1" baseline="-25000" dirty="0" smtClean="0">
                <a:latin typeface="Calibri"/>
                <a:cs typeface="Calibri"/>
              </a:rPr>
              <a:t>s</a:t>
            </a:r>
            <a:endParaRPr lang="en-US" sz="24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4470400" y="4572000"/>
            <a:ext cx="140054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Rapidity |y|</a:t>
            </a:r>
            <a:endParaRPr lang="en-US" sz="16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368300" y="4648200"/>
            <a:ext cx="271988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Invariant Mass [MeV/c</a:t>
            </a:r>
            <a:r>
              <a:rPr lang="en-US" sz="1600" b="1" baseline="30000" dirty="0" smtClean="0"/>
              <a:t>2</a:t>
            </a:r>
            <a:r>
              <a:rPr lang="en-US" sz="1600" b="1" dirty="0" smtClean="0"/>
              <a:t>]</a:t>
            </a:r>
            <a:endParaRPr lang="en-US" sz="16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7883156" y="3721100"/>
            <a:ext cx="127651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p</a:t>
            </a:r>
            <a:r>
              <a:rPr lang="en-US" sz="1600" b="1" baseline="-25000" dirty="0" smtClean="0"/>
              <a:t>T</a:t>
            </a:r>
            <a:r>
              <a:rPr lang="en-US" sz="1600" b="1" dirty="0" smtClean="0"/>
              <a:t> [GeV/c]</a:t>
            </a:r>
            <a:endParaRPr lang="en-US" sz="16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254000" y="5143500"/>
            <a:ext cx="55117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660066"/>
                </a:solidFill>
                <a:latin typeface="Calibri"/>
                <a:cs typeface="Calibri"/>
              </a:rPr>
              <a:t>The tested pre-LHC Pythia tunes underestimate strange particle production at the LHC:This is particularly pronounced for:  </a:t>
            </a:r>
            <a:r>
              <a:rPr lang="en-US" dirty="0" smtClean="0">
                <a:solidFill>
                  <a:srgbClr val="008000"/>
                </a:solidFill>
                <a:latin typeface="Calibri"/>
                <a:cs typeface="Calibri"/>
              </a:rPr>
              <a:t>high p</a:t>
            </a:r>
            <a:r>
              <a:rPr lang="en-US" baseline="-25000" dirty="0" smtClean="0">
                <a:solidFill>
                  <a:srgbClr val="008000"/>
                </a:solidFill>
                <a:latin typeface="Calibri"/>
                <a:cs typeface="Calibri"/>
              </a:rPr>
              <a:t>T</a:t>
            </a:r>
            <a:r>
              <a:rPr lang="en-US" dirty="0" smtClean="0">
                <a:latin typeface="Calibri"/>
                <a:cs typeface="Calibri"/>
              </a:rPr>
              <a:t>, </a:t>
            </a:r>
            <a:r>
              <a:rPr lang="en-US" dirty="0" smtClean="0">
                <a:solidFill>
                  <a:srgbClr val="000090"/>
                </a:solidFill>
                <a:latin typeface="Calibri"/>
                <a:cs typeface="Calibri"/>
              </a:rPr>
              <a:t>hyperons</a:t>
            </a:r>
            <a:r>
              <a:rPr lang="en-US" dirty="0" smtClean="0">
                <a:latin typeface="Calibri"/>
                <a:cs typeface="Calibri"/>
              </a:rPr>
              <a:t>, high √s</a:t>
            </a:r>
            <a:r>
              <a:rPr lang="en-US" dirty="0" smtClean="0">
                <a:solidFill>
                  <a:srgbClr val="008000"/>
                </a:solidFill>
                <a:latin typeface="Calibri"/>
                <a:cs typeface="Calibri"/>
              </a:rPr>
              <a:t>.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rcRect t="61385" b="1561"/>
          <a:stretch>
            <a:fillRect/>
          </a:stretch>
        </p:blipFill>
        <p:spPr>
          <a:xfrm>
            <a:off x="5975350" y="4779492"/>
            <a:ext cx="3168650" cy="1494307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6920028" y="5193558"/>
            <a:ext cx="585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X</a:t>
            </a:r>
            <a:r>
              <a:rPr lang="en-US" sz="2400" b="1" baseline="30000" dirty="0" smtClean="0">
                <a:solidFill>
                  <a:srgbClr val="000090"/>
                </a:solidFill>
                <a:latin typeface="Calibri"/>
                <a:cs typeface="Calibri"/>
              </a:rPr>
              <a:t>-</a:t>
            </a:r>
            <a:endParaRPr lang="en-US" sz="2400" b="1" dirty="0">
              <a:solidFill>
                <a:srgbClr val="00009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867489" y="6121400"/>
            <a:ext cx="127651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p</a:t>
            </a:r>
            <a:r>
              <a:rPr lang="en-US" sz="1600" b="1" baseline="-25000" dirty="0" smtClean="0"/>
              <a:t>T</a:t>
            </a:r>
            <a:r>
              <a:rPr lang="en-US" sz="1600" b="1" dirty="0" smtClean="0"/>
              <a:t> [GeV/c]</a:t>
            </a:r>
            <a:endParaRPr lang="en-US" sz="1600" b="1" dirty="0"/>
          </a:p>
        </p:txBody>
      </p:sp>
      <p:sp>
        <p:nvSpPr>
          <p:cNvPr id="26" name="Line 4"/>
          <p:cNvSpPr>
            <a:spLocks noChangeShapeType="1"/>
          </p:cNvSpPr>
          <p:nvPr/>
        </p:nvSpPr>
        <p:spPr bwMode="auto">
          <a:xfrm rot="10800000" flipV="1">
            <a:off x="7302500" y="2692398"/>
            <a:ext cx="889000" cy="1193801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" name="Line 4"/>
          <p:cNvSpPr>
            <a:spLocks noChangeShapeType="1"/>
          </p:cNvSpPr>
          <p:nvPr/>
        </p:nvSpPr>
        <p:spPr bwMode="auto">
          <a:xfrm rot="10800000" flipV="1">
            <a:off x="7264400" y="2781299"/>
            <a:ext cx="609600" cy="1130301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  <a:headEnd type="stealth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 txBox="1">
            <a:spLocks noChangeArrowheads="1"/>
          </p:cNvSpPr>
          <p:nvPr/>
        </p:nvSpPr>
        <p:spPr bwMode="auto">
          <a:xfrm>
            <a:off x="812800" y="33247"/>
            <a:ext cx="7620000" cy="655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717" tIns="35203" rIns="35717" bIns="35717" numCol="1" anchor="b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3200" dirty="0" smtClean="0">
                <a:latin typeface="Calibri"/>
                <a:cs typeface="Calibri"/>
              </a:rPr>
              <a:t>Strange Particle Production: K</a:t>
            </a:r>
            <a:r>
              <a:rPr lang="en-US" sz="3200" baseline="30000" dirty="0" smtClean="0">
                <a:latin typeface="Calibri"/>
                <a:cs typeface="Calibri"/>
              </a:rPr>
              <a:t>0</a:t>
            </a:r>
            <a:r>
              <a:rPr lang="en-US" sz="3200" baseline="-25000" dirty="0" smtClean="0">
                <a:latin typeface="Calibri"/>
                <a:cs typeface="Calibri"/>
              </a:rPr>
              <a:t>s</a:t>
            </a:r>
            <a:r>
              <a:rPr lang="en-US" sz="3200" dirty="0" smtClean="0"/>
              <a:t>, </a:t>
            </a:r>
            <a:r>
              <a:rPr lang="en-US" sz="3200" dirty="0" smtClean="0">
                <a:latin typeface="Symbol" charset="2"/>
                <a:cs typeface="Symbol" charset="2"/>
              </a:rPr>
              <a:t>L</a:t>
            </a:r>
            <a:r>
              <a:rPr lang="en-US" sz="3200" dirty="0" smtClean="0"/>
              <a:t>, </a:t>
            </a:r>
            <a:r>
              <a:rPr lang="en-US" sz="3200" dirty="0" smtClean="0">
                <a:latin typeface="Symbol" charset="2"/>
                <a:cs typeface="Symbol" charset="2"/>
              </a:rPr>
              <a:t>X</a:t>
            </a:r>
            <a:r>
              <a:rPr lang="en-US" sz="3200" baseline="30000" dirty="0" smtClean="0">
                <a:latin typeface="Calibri"/>
                <a:cs typeface="Calibri"/>
              </a:rPr>
              <a:t>-</a:t>
            </a:r>
            <a:r>
              <a:rPr lang="en-US" sz="3200" dirty="0" smtClean="0"/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51336" y="6581001"/>
            <a:ext cx="10528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Calibri"/>
                <a:cs typeface="Calibri"/>
              </a:rPr>
              <a:t>[QCD-10-007]</a:t>
            </a:r>
            <a:endParaRPr lang="en-US" sz="1200" b="1" dirty="0">
              <a:latin typeface="Calibri"/>
              <a:cs typeface="Calibri"/>
            </a:endParaRPr>
          </a:p>
        </p:txBody>
      </p:sp>
      <p:sp>
        <p:nvSpPr>
          <p:cNvPr id="16" name="Date Placeholder 3"/>
          <p:cNvSpPr txBox="1">
            <a:spLocks/>
          </p:cNvSpPr>
          <p:nvPr/>
        </p:nvSpPr>
        <p:spPr>
          <a:xfrm>
            <a:off x="263680" y="648939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751F6-8106-D248-9AC7-E79CDEA31DE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9/20/2011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Footer Placeholder 4"/>
          <p:cNvSpPr txBox="1">
            <a:spLocks/>
          </p:cNvSpPr>
          <p:nvPr/>
        </p:nvSpPr>
        <p:spPr>
          <a:xfrm>
            <a:off x="3124200" y="648939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P.Bartalini - NTU</a:t>
            </a:r>
          </a:p>
        </p:txBody>
      </p:sp>
      <p:sp>
        <p:nvSpPr>
          <p:cNvPr id="18" name="Slide Number Placeholder 5"/>
          <p:cNvSpPr txBox="1">
            <a:spLocks/>
          </p:cNvSpPr>
          <p:nvPr/>
        </p:nvSpPr>
        <p:spPr>
          <a:xfrm>
            <a:off x="6770910" y="651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F9A71B-441C-2C48-9BD6-133FAC048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44699"/>
            <a:ext cx="2946399" cy="2826881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950313" y="3549134"/>
            <a:ext cx="5388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Calibri"/>
                <a:cs typeface="Calibri"/>
              </a:rPr>
              <a:t>K</a:t>
            </a:r>
            <a:r>
              <a:rPr lang="en-US" sz="2400" b="1" baseline="30000" dirty="0" smtClean="0">
                <a:latin typeface="Calibri"/>
                <a:cs typeface="Calibri"/>
              </a:rPr>
              <a:t>0</a:t>
            </a:r>
            <a:r>
              <a:rPr lang="en-US" sz="2400" b="1" baseline="-25000" dirty="0" smtClean="0">
                <a:latin typeface="Calibri"/>
                <a:cs typeface="Calibri"/>
              </a:rPr>
              <a:t>s</a:t>
            </a:r>
            <a:endParaRPr lang="en-US" sz="2400" b="1" dirty="0"/>
          </a:p>
        </p:txBody>
      </p:sp>
      <p:sp>
        <p:nvSpPr>
          <p:cNvPr id="23" name="Rectangle 22"/>
          <p:cNvSpPr/>
          <p:nvPr/>
        </p:nvSpPr>
        <p:spPr>
          <a:xfrm>
            <a:off x="0" y="1237735"/>
            <a:ext cx="69587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Not Single Diffractive (NSD) Events.</a:t>
            </a:r>
          </a:p>
          <a:p>
            <a:r>
              <a:rPr lang="en-US" b="1" dirty="0" smtClean="0">
                <a:latin typeface="Calibri"/>
                <a:cs typeface="Calibri"/>
              </a:rPr>
              <a:t>K</a:t>
            </a:r>
            <a:r>
              <a:rPr lang="en-US" b="1" baseline="30000" dirty="0" smtClean="0">
                <a:latin typeface="Calibri"/>
                <a:cs typeface="Calibri"/>
              </a:rPr>
              <a:t>0</a:t>
            </a:r>
            <a:r>
              <a:rPr lang="en-US" b="1" baseline="-25000" dirty="0" smtClean="0">
                <a:latin typeface="Calibri"/>
                <a:cs typeface="Calibri"/>
              </a:rPr>
              <a:t>s</a:t>
            </a:r>
            <a:r>
              <a:rPr lang="en-US" b="1" dirty="0" smtClean="0"/>
              <a:t> </a:t>
            </a:r>
            <a:r>
              <a:rPr lang="en-US" dirty="0" smtClean="0">
                <a:latin typeface="Calibri"/>
                <a:cs typeface="Calibri"/>
              </a:rPr>
              <a:t>reconstructed from </a:t>
            </a:r>
            <a:r>
              <a:rPr lang="en-US" b="1" dirty="0" smtClean="0">
                <a:latin typeface="Symbol" charset="2"/>
                <a:cs typeface="Symbol" charset="2"/>
              </a:rPr>
              <a:t>pp, L </a:t>
            </a:r>
            <a:r>
              <a:rPr lang="en-US" dirty="0" smtClean="0">
                <a:latin typeface="Calibri"/>
                <a:cs typeface="Calibri"/>
              </a:rPr>
              <a:t>from </a:t>
            </a:r>
            <a:r>
              <a:rPr lang="en-US" b="1" dirty="0" smtClean="0">
                <a:latin typeface="Symbol" charset="2"/>
                <a:cs typeface="Symbol" charset="2"/>
              </a:rPr>
              <a:t>p</a:t>
            </a:r>
            <a:r>
              <a:rPr lang="en-US" b="1" dirty="0" smtClean="0">
                <a:latin typeface="Calibri"/>
                <a:cs typeface="Calibri"/>
              </a:rPr>
              <a:t>p</a:t>
            </a:r>
            <a:r>
              <a:rPr lang="en-US" dirty="0" smtClean="0">
                <a:latin typeface="Calibri"/>
                <a:cs typeface="Calibri"/>
              </a:rPr>
              <a:t> and </a:t>
            </a:r>
            <a:r>
              <a:rPr lang="en-US" b="1" dirty="0" smtClean="0">
                <a:latin typeface="Symbol" charset="2"/>
                <a:cs typeface="Symbol" charset="2"/>
              </a:rPr>
              <a:t>X</a:t>
            </a:r>
            <a:r>
              <a:rPr lang="en-US" b="1" baseline="30000" dirty="0" smtClean="0">
                <a:latin typeface="Calibri"/>
                <a:cs typeface="Calibri"/>
              </a:rPr>
              <a:t>- </a:t>
            </a:r>
            <a:r>
              <a:rPr lang="en-US" dirty="0" smtClean="0">
                <a:latin typeface="Calibri"/>
                <a:cs typeface="Calibri"/>
              </a:rPr>
              <a:t>from 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latin typeface="Symbol" charset="2"/>
                <a:cs typeface="Symbol" charset="2"/>
              </a:rPr>
              <a:t>-</a:t>
            </a:r>
            <a:r>
              <a:rPr lang="en-US" dirty="0" smtClean="0">
                <a:latin typeface="Symbol" charset="2"/>
                <a:cs typeface="Symbol" charset="2"/>
              </a:rPr>
              <a:t>L</a:t>
            </a:r>
            <a:r>
              <a:rPr lang="en-US" dirty="0" smtClean="0">
                <a:latin typeface="Calibri"/>
                <a:cs typeface="Calibri"/>
              </a:rPr>
              <a:t> 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8636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Exploiting the low-momentum track reconstruction capabilities of CMS: </a:t>
            </a:r>
            <a:r>
              <a:rPr lang="en-US" dirty="0" smtClean="0">
                <a:solidFill>
                  <a:srgbClr val="FF6600"/>
                </a:solidFill>
                <a:latin typeface="Calibri"/>
                <a:cs typeface="Calibri"/>
              </a:rPr>
              <a:t>reconstructed p</a:t>
            </a:r>
            <a:r>
              <a:rPr lang="en-US" baseline="-25000" dirty="0" smtClean="0">
                <a:solidFill>
                  <a:srgbClr val="FF6600"/>
                </a:solidFill>
                <a:latin typeface="Calibri"/>
                <a:cs typeface="Calibri"/>
              </a:rPr>
              <a:t>T</a:t>
            </a:r>
            <a:r>
              <a:rPr lang="en-US" dirty="0" smtClean="0">
                <a:solidFill>
                  <a:srgbClr val="FF6600"/>
                </a:solidFill>
                <a:latin typeface="Calibri"/>
                <a:cs typeface="Calibri"/>
              </a:rPr>
              <a:t> </a:t>
            </a:r>
            <a:r>
              <a:rPr lang="en-US" dirty="0" smtClean="0">
                <a:solidFill>
                  <a:srgbClr val="FF6600"/>
                </a:solidFill>
                <a:latin typeface="Calibri"/>
                <a:cs typeface="Calibri"/>
                <a:sym typeface="Wingdings"/>
              </a:rPr>
              <a:t> 0</a:t>
            </a:r>
            <a:endParaRPr lang="en-US" dirty="0">
              <a:solidFill>
                <a:srgbClr val="FF6600"/>
              </a:solidFill>
              <a:latin typeface="Calibri"/>
              <a:cs typeface="Calibri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5821" y="1260348"/>
            <a:ext cx="2788179" cy="2676652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3499713" y="3853934"/>
            <a:ext cx="5388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Calibri"/>
                <a:cs typeface="Calibri"/>
              </a:rPr>
              <a:t>K</a:t>
            </a:r>
            <a:r>
              <a:rPr lang="en-US" sz="2400" b="1" baseline="30000" dirty="0" smtClean="0">
                <a:latin typeface="Calibri"/>
                <a:cs typeface="Calibri"/>
              </a:rPr>
              <a:t>0</a:t>
            </a:r>
            <a:r>
              <a:rPr lang="en-US" sz="2400" b="1" baseline="-25000" dirty="0" smtClean="0">
                <a:latin typeface="Calibri"/>
                <a:cs typeface="Calibri"/>
              </a:rPr>
              <a:t>s</a:t>
            </a:r>
            <a:endParaRPr lang="en-US" sz="24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6019800" y="3771900"/>
            <a:ext cx="185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Calibri"/>
                <a:cs typeface="Calibri"/>
              </a:rPr>
              <a:t>The solid curves are fits to the Tsallis functions</a:t>
            </a:r>
            <a:endParaRPr lang="en-US" sz="1600" dirty="0">
              <a:latin typeface="Calibri"/>
              <a:cs typeface="Calibri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1" y="2140712"/>
            <a:ext cx="2755900" cy="2645664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4185513" y="3384034"/>
            <a:ext cx="5388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Calibri"/>
                <a:cs typeface="Calibri"/>
              </a:rPr>
              <a:t>K</a:t>
            </a:r>
            <a:r>
              <a:rPr lang="en-US" sz="2400" b="1" baseline="30000" dirty="0" smtClean="0">
                <a:latin typeface="Calibri"/>
                <a:cs typeface="Calibri"/>
              </a:rPr>
              <a:t>0</a:t>
            </a:r>
            <a:r>
              <a:rPr lang="en-US" sz="2400" b="1" baseline="-25000" dirty="0" smtClean="0">
                <a:latin typeface="Calibri"/>
                <a:cs typeface="Calibri"/>
              </a:rPr>
              <a:t>s</a:t>
            </a:r>
            <a:endParaRPr lang="en-US" sz="2400" b="1" dirty="0"/>
          </a:p>
        </p:txBody>
      </p:sp>
      <p:sp>
        <p:nvSpPr>
          <p:cNvPr id="30" name="Rectangle 29"/>
          <p:cNvSpPr/>
          <p:nvPr/>
        </p:nvSpPr>
        <p:spPr>
          <a:xfrm>
            <a:off x="7424013" y="1364734"/>
            <a:ext cx="5388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Calibri"/>
                <a:cs typeface="Calibri"/>
              </a:rPr>
              <a:t>K</a:t>
            </a:r>
            <a:r>
              <a:rPr lang="en-US" sz="2400" b="1" baseline="30000" dirty="0" smtClean="0">
                <a:latin typeface="Calibri"/>
                <a:cs typeface="Calibri"/>
              </a:rPr>
              <a:t>0</a:t>
            </a:r>
            <a:r>
              <a:rPr lang="en-US" sz="2400" b="1" baseline="-25000" dirty="0" smtClean="0">
                <a:latin typeface="Calibri"/>
                <a:cs typeface="Calibri"/>
              </a:rPr>
              <a:t>s</a:t>
            </a:r>
            <a:endParaRPr lang="en-US" sz="24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4470400" y="4572000"/>
            <a:ext cx="140054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Rapidity |y|</a:t>
            </a:r>
            <a:endParaRPr lang="en-US" sz="16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368300" y="4648200"/>
            <a:ext cx="271988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Invariant Mass [MeV/c</a:t>
            </a:r>
            <a:r>
              <a:rPr lang="en-US" sz="1600" b="1" baseline="30000" dirty="0" smtClean="0"/>
              <a:t>2</a:t>
            </a:r>
            <a:r>
              <a:rPr lang="en-US" sz="1600" b="1" dirty="0" smtClean="0"/>
              <a:t>]</a:t>
            </a:r>
            <a:endParaRPr lang="en-US" sz="16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7883156" y="3721100"/>
            <a:ext cx="127651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p</a:t>
            </a:r>
            <a:r>
              <a:rPr lang="en-US" sz="1600" b="1" baseline="-25000" dirty="0" smtClean="0"/>
              <a:t>T</a:t>
            </a:r>
            <a:r>
              <a:rPr lang="en-US" sz="1600" b="1" dirty="0" smtClean="0"/>
              <a:t> [GeV/c]</a:t>
            </a:r>
            <a:endParaRPr lang="en-US" sz="16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254000" y="5143500"/>
            <a:ext cx="55117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660066"/>
                </a:solidFill>
                <a:latin typeface="Calibri"/>
                <a:cs typeface="Calibri"/>
              </a:rPr>
              <a:t>The tested pre-LHC Pythia tunes underestimate strange particle production at the LHC: this is particularly pronounced for:  </a:t>
            </a:r>
            <a:r>
              <a:rPr lang="en-US" dirty="0" smtClean="0">
                <a:solidFill>
                  <a:srgbClr val="008000"/>
                </a:solidFill>
                <a:latin typeface="Calibri"/>
                <a:cs typeface="Calibri"/>
              </a:rPr>
              <a:t>high p</a:t>
            </a:r>
            <a:r>
              <a:rPr lang="en-US" baseline="-25000" dirty="0" smtClean="0">
                <a:solidFill>
                  <a:srgbClr val="008000"/>
                </a:solidFill>
                <a:latin typeface="Calibri"/>
                <a:cs typeface="Calibri"/>
              </a:rPr>
              <a:t>T</a:t>
            </a:r>
            <a:r>
              <a:rPr lang="en-US" dirty="0" smtClean="0">
                <a:latin typeface="Calibri"/>
                <a:cs typeface="Calibri"/>
              </a:rPr>
              <a:t>, </a:t>
            </a:r>
            <a:r>
              <a:rPr lang="en-US" dirty="0" smtClean="0">
                <a:solidFill>
                  <a:srgbClr val="000090"/>
                </a:solidFill>
                <a:latin typeface="Calibri"/>
                <a:cs typeface="Calibri"/>
              </a:rPr>
              <a:t>hyperons</a:t>
            </a:r>
            <a:r>
              <a:rPr lang="en-US" dirty="0" smtClean="0">
                <a:latin typeface="Calibri"/>
                <a:cs typeface="Calibri"/>
              </a:rPr>
              <a:t>, high √s</a:t>
            </a:r>
            <a:r>
              <a:rPr lang="en-US" dirty="0" smtClean="0">
                <a:solidFill>
                  <a:srgbClr val="008000"/>
                </a:solidFill>
                <a:latin typeface="Calibri"/>
                <a:cs typeface="Calibri"/>
              </a:rPr>
              <a:t>.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rcRect t="61385" b="1561"/>
          <a:stretch>
            <a:fillRect/>
          </a:stretch>
        </p:blipFill>
        <p:spPr>
          <a:xfrm>
            <a:off x="5975350" y="4779492"/>
            <a:ext cx="3168650" cy="1494307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6920028" y="5193558"/>
            <a:ext cx="585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X</a:t>
            </a:r>
            <a:r>
              <a:rPr lang="en-US" sz="2400" b="1" baseline="30000" dirty="0" smtClean="0">
                <a:solidFill>
                  <a:srgbClr val="000090"/>
                </a:solidFill>
                <a:latin typeface="Calibri"/>
                <a:cs typeface="Calibri"/>
              </a:rPr>
              <a:t>-</a:t>
            </a:r>
            <a:endParaRPr lang="en-US" sz="2400" b="1" dirty="0">
              <a:solidFill>
                <a:srgbClr val="00009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867489" y="6121400"/>
            <a:ext cx="127651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p</a:t>
            </a:r>
            <a:r>
              <a:rPr lang="en-US" sz="1600" b="1" baseline="-25000" dirty="0" smtClean="0"/>
              <a:t>T</a:t>
            </a:r>
            <a:r>
              <a:rPr lang="en-US" sz="1600" b="1" dirty="0" smtClean="0"/>
              <a:t> [GeV/c]</a:t>
            </a:r>
            <a:endParaRPr lang="en-US" sz="1600" b="1" dirty="0"/>
          </a:p>
        </p:txBody>
      </p:sp>
      <p:sp>
        <p:nvSpPr>
          <p:cNvPr id="26" name="Line 4"/>
          <p:cNvSpPr>
            <a:spLocks noChangeShapeType="1"/>
          </p:cNvSpPr>
          <p:nvPr/>
        </p:nvSpPr>
        <p:spPr bwMode="auto">
          <a:xfrm rot="10800000" flipV="1">
            <a:off x="7302500" y="2692398"/>
            <a:ext cx="889000" cy="1193801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" name="Line 4"/>
          <p:cNvSpPr>
            <a:spLocks noChangeShapeType="1"/>
          </p:cNvSpPr>
          <p:nvPr/>
        </p:nvSpPr>
        <p:spPr bwMode="auto">
          <a:xfrm rot="10800000" flipV="1">
            <a:off x="7264400" y="2781299"/>
            <a:ext cx="609600" cy="1130301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  <a:headEnd type="stealth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680739"/>
            <a:ext cx="9150350" cy="1497560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3993136" y="2964934"/>
            <a:ext cx="10012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(|y| &lt; 2)</a:t>
            </a:r>
            <a:endParaRPr lang="en-US" sz="1600" dirty="0"/>
          </a:p>
        </p:txBody>
      </p:sp>
      <p:sp>
        <p:nvSpPr>
          <p:cNvPr id="41" name="Rectangle 40"/>
          <p:cNvSpPr/>
          <p:nvPr/>
        </p:nvSpPr>
        <p:spPr>
          <a:xfrm>
            <a:off x="8117304" y="2964934"/>
            <a:ext cx="10012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(|y| &lt; 2)</a:t>
            </a:r>
            <a:endParaRPr lang="en-US" sz="1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80451"/>
            <a:ext cx="3771900" cy="3202650"/>
          </a:xfrm>
          <a:prstGeom prst="rect">
            <a:avLst/>
          </a:prstGeom>
        </p:spPr>
      </p:pic>
      <p:sp>
        <p:nvSpPr>
          <p:cNvPr id="2" name="Rectangle 1"/>
          <p:cNvSpPr txBox="1">
            <a:spLocks noChangeArrowheads="1"/>
          </p:cNvSpPr>
          <p:nvPr/>
        </p:nvSpPr>
        <p:spPr bwMode="auto">
          <a:xfrm>
            <a:off x="812800" y="33247"/>
            <a:ext cx="7620000" cy="655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717" tIns="35203" rIns="35717" bIns="35717" numCol="1" anchor="b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3200" dirty="0" smtClean="0">
                <a:latin typeface="Calibri"/>
                <a:cs typeface="Calibri"/>
              </a:rPr>
              <a:t>Strange Particle Production: K</a:t>
            </a:r>
            <a:r>
              <a:rPr lang="en-US" sz="3200" baseline="30000" dirty="0" smtClean="0">
                <a:latin typeface="Calibri"/>
                <a:cs typeface="Calibri"/>
              </a:rPr>
              <a:t>0</a:t>
            </a:r>
            <a:r>
              <a:rPr lang="en-US" sz="3200" baseline="-25000" dirty="0" smtClean="0">
                <a:latin typeface="Calibri"/>
                <a:cs typeface="Calibri"/>
              </a:rPr>
              <a:t>s</a:t>
            </a:r>
            <a:r>
              <a:rPr lang="en-US" sz="3200" dirty="0" smtClean="0"/>
              <a:t>, </a:t>
            </a:r>
            <a:r>
              <a:rPr lang="en-US" sz="3200" dirty="0" smtClean="0">
                <a:latin typeface="Symbol" charset="2"/>
                <a:cs typeface="Symbol" charset="2"/>
              </a:rPr>
              <a:t>L</a:t>
            </a:r>
            <a:r>
              <a:rPr lang="en-US" sz="3200" dirty="0" smtClean="0"/>
              <a:t>, </a:t>
            </a:r>
            <a:r>
              <a:rPr lang="en-US" sz="3200" dirty="0" smtClean="0">
                <a:latin typeface="Symbol" charset="2"/>
                <a:cs typeface="Symbol" charset="2"/>
              </a:rPr>
              <a:t>X</a:t>
            </a:r>
            <a:r>
              <a:rPr lang="en-US" sz="3200" baseline="30000" dirty="0" smtClean="0">
                <a:latin typeface="Calibri"/>
                <a:cs typeface="Calibri"/>
              </a:rPr>
              <a:t>-</a:t>
            </a:r>
            <a:r>
              <a:rPr lang="en-US" sz="3200" dirty="0" smtClean="0"/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51336" y="6581001"/>
            <a:ext cx="10528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Calibri"/>
                <a:cs typeface="Calibri"/>
              </a:rPr>
              <a:t>[QCD-10-007]</a:t>
            </a:r>
            <a:endParaRPr lang="en-US" sz="1200" b="1" dirty="0">
              <a:latin typeface="Calibri"/>
              <a:cs typeface="Calibri"/>
            </a:endParaRPr>
          </a:p>
        </p:txBody>
      </p:sp>
      <p:sp>
        <p:nvSpPr>
          <p:cNvPr id="16" name="Date Placeholder 3"/>
          <p:cNvSpPr txBox="1">
            <a:spLocks/>
          </p:cNvSpPr>
          <p:nvPr/>
        </p:nvSpPr>
        <p:spPr>
          <a:xfrm>
            <a:off x="263680" y="648939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751F6-8106-D248-9AC7-E79CDEA31DE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9/20/2011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Footer Placeholder 4"/>
          <p:cNvSpPr txBox="1">
            <a:spLocks/>
          </p:cNvSpPr>
          <p:nvPr/>
        </p:nvSpPr>
        <p:spPr>
          <a:xfrm>
            <a:off x="3124200" y="648939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P.Bartalini - NTU</a:t>
            </a:r>
          </a:p>
        </p:txBody>
      </p:sp>
      <p:sp>
        <p:nvSpPr>
          <p:cNvPr id="18" name="Slide Number Placeholder 5"/>
          <p:cNvSpPr txBox="1">
            <a:spLocks/>
          </p:cNvSpPr>
          <p:nvPr/>
        </p:nvSpPr>
        <p:spPr>
          <a:xfrm>
            <a:off x="6770910" y="651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F9A71B-441C-2C48-9BD6-133FAC048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0" y="4737100"/>
            <a:ext cx="9144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If a quark-gluon plasma or other collective effects were present, we might expect enhancement of double-strange baryons to single-strange baryons and/or enhancement of strange baryons to strange mesons. However…</a:t>
            </a:r>
          </a:p>
          <a:p>
            <a:endParaRPr lang="en-US" dirty="0" smtClean="0">
              <a:latin typeface="Calibri"/>
              <a:cs typeface="Calibri"/>
            </a:endParaRPr>
          </a:p>
          <a:p>
            <a:r>
              <a:rPr lang="en-US" b="1" dirty="0" smtClean="0">
                <a:solidFill>
                  <a:srgbClr val="660066"/>
                </a:solidFill>
                <a:latin typeface="Calibri"/>
                <a:cs typeface="Calibri"/>
                <a:sym typeface="Wingdings"/>
              </a:rPr>
              <a:t> </a:t>
            </a:r>
            <a:r>
              <a:rPr lang="en-US" b="1" dirty="0" smtClean="0">
                <a:solidFill>
                  <a:srgbClr val="660066"/>
                </a:solidFill>
                <a:latin typeface="Calibri"/>
                <a:cs typeface="Calibri"/>
              </a:rPr>
              <a:t>The production ratios N</a:t>
            </a:r>
            <a:r>
              <a:rPr lang="en-US" b="1" dirty="0" smtClean="0">
                <a:solidFill>
                  <a:srgbClr val="660066"/>
                </a:solidFill>
              </a:rPr>
              <a:t>(</a:t>
            </a:r>
            <a:r>
              <a:rPr lang="en-US" b="1" dirty="0" smtClean="0">
                <a:solidFill>
                  <a:srgbClr val="660066"/>
                </a:solidFill>
                <a:latin typeface="Symbol" charset="2"/>
                <a:cs typeface="Symbol" charset="2"/>
              </a:rPr>
              <a:t>L</a:t>
            </a:r>
            <a:r>
              <a:rPr lang="en-US" b="1" dirty="0" smtClean="0">
                <a:solidFill>
                  <a:srgbClr val="660066"/>
                </a:solidFill>
              </a:rPr>
              <a:t>)/</a:t>
            </a:r>
            <a:r>
              <a:rPr lang="en-US" b="1" dirty="0" smtClean="0">
                <a:solidFill>
                  <a:srgbClr val="660066"/>
                </a:solidFill>
                <a:latin typeface="Calibri"/>
                <a:cs typeface="Calibri"/>
              </a:rPr>
              <a:t>N</a:t>
            </a:r>
            <a:r>
              <a:rPr lang="en-US" b="1" dirty="0" smtClean="0">
                <a:solidFill>
                  <a:srgbClr val="660066"/>
                </a:solidFill>
              </a:rPr>
              <a:t>(</a:t>
            </a:r>
            <a:r>
              <a:rPr lang="en-US" b="1" dirty="0" smtClean="0">
                <a:solidFill>
                  <a:srgbClr val="660066"/>
                </a:solidFill>
                <a:latin typeface="Calibri"/>
                <a:cs typeface="Calibri"/>
              </a:rPr>
              <a:t>K</a:t>
            </a:r>
            <a:r>
              <a:rPr lang="en-US" b="1" baseline="30000" dirty="0" smtClean="0">
                <a:solidFill>
                  <a:srgbClr val="660066"/>
                </a:solidFill>
                <a:latin typeface="Calibri"/>
                <a:cs typeface="Calibri"/>
              </a:rPr>
              <a:t>0</a:t>
            </a:r>
            <a:r>
              <a:rPr lang="en-US" b="1" baseline="-25000" dirty="0" smtClean="0">
                <a:solidFill>
                  <a:srgbClr val="660066"/>
                </a:solidFill>
                <a:latin typeface="Calibri"/>
                <a:cs typeface="Calibri"/>
              </a:rPr>
              <a:t>s</a:t>
            </a:r>
            <a:r>
              <a:rPr lang="en-US" b="1" dirty="0" smtClean="0">
                <a:solidFill>
                  <a:srgbClr val="660066"/>
                </a:solidFill>
              </a:rPr>
              <a:t>) and </a:t>
            </a:r>
            <a:r>
              <a:rPr lang="en-US" b="1" dirty="0" smtClean="0">
                <a:solidFill>
                  <a:srgbClr val="660066"/>
                </a:solidFill>
                <a:latin typeface="Calibri"/>
                <a:cs typeface="Calibri"/>
              </a:rPr>
              <a:t>N</a:t>
            </a:r>
            <a:r>
              <a:rPr lang="en-US" b="1" dirty="0" smtClean="0">
                <a:solidFill>
                  <a:srgbClr val="660066"/>
                </a:solidFill>
              </a:rPr>
              <a:t>(</a:t>
            </a:r>
            <a:r>
              <a:rPr lang="en-US" b="1" dirty="0" smtClean="0">
                <a:solidFill>
                  <a:srgbClr val="660066"/>
                </a:solidFill>
                <a:latin typeface="Symbol" charset="2"/>
                <a:cs typeface="Symbol" charset="2"/>
              </a:rPr>
              <a:t>X</a:t>
            </a:r>
            <a:r>
              <a:rPr lang="en-US" b="1" baseline="30000" dirty="0" smtClean="0">
                <a:solidFill>
                  <a:srgbClr val="660066"/>
                </a:solidFill>
                <a:latin typeface="Calibri"/>
                <a:cs typeface="Calibri"/>
              </a:rPr>
              <a:t>-</a:t>
            </a:r>
            <a:r>
              <a:rPr lang="en-US" b="1" dirty="0" smtClean="0">
                <a:solidFill>
                  <a:srgbClr val="660066"/>
                </a:solidFill>
              </a:rPr>
              <a:t>)/</a:t>
            </a:r>
            <a:r>
              <a:rPr lang="en-US" b="1" dirty="0" smtClean="0">
                <a:solidFill>
                  <a:srgbClr val="660066"/>
                </a:solidFill>
                <a:latin typeface="Calibri"/>
                <a:cs typeface="Calibri"/>
              </a:rPr>
              <a:t>N</a:t>
            </a:r>
            <a:r>
              <a:rPr lang="en-US" b="1" dirty="0" smtClean="0">
                <a:solidFill>
                  <a:srgbClr val="660066"/>
                </a:solidFill>
              </a:rPr>
              <a:t>(</a:t>
            </a:r>
            <a:r>
              <a:rPr lang="en-US" b="1" dirty="0" smtClean="0">
                <a:solidFill>
                  <a:srgbClr val="660066"/>
                </a:solidFill>
                <a:latin typeface="Symbol" charset="2"/>
                <a:cs typeface="Symbol" charset="2"/>
              </a:rPr>
              <a:t>L</a:t>
            </a:r>
            <a:r>
              <a:rPr lang="en-US" b="1" dirty="0" smtClean="0">
                <a:solidFill>
                  <a:srgbClr val="660066"/>
                </a:solidFill>
              </a:rPr>
              <a:t>) </a:t>
            </a:r>
            <a:r>
              <a:rPr lang="en-US" b="1" dirty="0" smtClean="0">
                <a:solidFill>
                  <a:srgbClr val="660066"/>
                </a:solidFill>
                <a:latin typeface="Calibri"/>
                <a:cs typeface="Calibri"/>
              </a:rPr>
              <a:t>versus rapidity and transverse momentum show no change with centre-of-mass energy.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6662" y="1917700"/>
            <a:ext cx="2662238" cy="255574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000" y="1905000"/>
            <a:ext cx="2667000" cy="2560320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5054600" y="4292600"/>
            <a:ext cx="140054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Rapidity |y|</a:t>
            </a:r>
            <a:endParaRPr lang="en-US" sz="16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7797800" y="4292600"/>
            <a:ext cx="140054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Rapidity |y|</a:t>
            </a:r>
            <a:endParaRPr lang="en-US" sz="16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2460256" y="4279900"/>
            <a:ext cx="127651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p</a:t>
            </a:r>
            <a:r>
              <a:rPr lang="en-US" sz="1600" b="1" baseline="-25000" dirty="0" smtClean="0"/>
              <a:t>T</a:t>
            </a:r>
            <a:r>
              <a:rPr lang="en-US" sz="1600" b="1" dirty="0" smtClean="0"/>
              <a:t> [GeV/c]</a:t>
            </a:r>
            <a:endParaRPr lang="en-US" sz="1600" b="1" dirty="0"/>
          </a:p>
        </p:txBody>
      </p:sp>
      <p:sp>
        <p:nvSpPr>
          <p:cNvPr id="45" name="Rectangle 44"/>
          <p:cNvSpPr/>
          <p:nvPr/>
        </p:nvSpPr>
        <p:spPr>
          <a:xfrm>
            <a:off x="3738556" y="780534"/>
            <a:ext cx="408717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CDF: arXiv:1101.2996 (CDF MB trigger)</a:t>
            </a:r>
          </a:p>
          <a:p>
            <a:r>
              <a:rPr lang="en-US" dirty="0" smtClean="0">
                <a:solidFill>
                  <a:srgbClr val="0000FF"/>
                </a:solidFill>
                <a:latin typeface="Calibri"/>
                <a:cs typeface="Calibri"/>
              </a:rPr>
              <a:t>ALICE: arXiv:1012.3257 (NSD)</a:t>
            </a:r>
          </a:p>
          <a:p>
            <a:r>
              <a:rPr lang="en-US" dirty="0" smtClean="0">
                <a:solidFill>
                  <a:srgbClr val="008000"/>
                </a:solidFill>
                <a:latin typeface="Calibri"/>
                <a:cs typeface="Calibri"/>
              </a:rPr>
              <a:t>STAR: Phys. Rev. C75 (2007) 064901 (NSD)</a:t>
            </a:r>
          </a:p>
          <a:p>
            <a:endParaRPr lang="en-US" dirty="0" smtClean="0">
              <a:latin typeface="Calibri"/>
              <a:cs typeface="Calibri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95300" y="838200"/>
            <a:ext cx="300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Ratio of s-rates in NSD events</a:t>
            </a:r>
            <a:endParaRPr lang="en-US" b="1" dirty="0">
              <a:latin typeface="Calibri"/>
              <a:cs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 txBox="1">
            <a:spLocks noChangeArrowheads="1"/>
          </p:cNvSpPr>
          <p:nvPr/>
        </p:nvSpPr>
        <p:spPr bwMode="auto">
          <a:xfrm>
            <a:off x="812800" y="33247"/>
            <a:ext cx="7620000" cy="655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717" tIns="35203" rIns="35717" bIns="35717" numCol="1" anchor="b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3200" dirty="0" smtClean="0">
                <a:latin typeface="Calibri"/>
                <a:cs typeface="Calibri"/>
              </a:rPr>
              <a:t>Single Charged Particle Spectra: dN</a:t>
            </a:r>
            <a:r>
              <a:rPr lang="en-US" sz="3200" baseline="-25000" dirty="0" smtClean="0">
                <a:latin typeface="Calibri"/>
                <a:cs typeface="Calibri"/>
              </a:rPr>
              <a:t>ch</a:t>
            </a:r>
            <a:r>
              <a:rPr lang="en-US" sz="3200" dirty="0" smtClean="0">
                <a:latin typeface="Calibri"/>
                <a:cs typeface="Calibri"/>
              </a:rPr>
              <a:t>/dp</a:t>
            </a:r>
            <a:r>
              <a:rPr lang="en-US" sz="3200" baseline="-25000" dirty="0" smtClean="0">
                <a:latin typeface="Calibri"/>
                <a:cs typeface="Calibri"/>
              </a:rPr>
              <a:t>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51336" y="6581001"/>
            <a:ext cx="18955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Calibri"/>
                <a:cs typeface="Calibri"/>
              </a:rPr>
              <a:t>[QCD-10-006, QCD-10-008]</a:t>
            </a:r>
            <a:endParaRPr lang="en-US" sz="1200" b="1" dirty="0">
              <a:latin typeface="Calibri"/>
              <a:cs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655" y="1549400"/>
            <a:ext cx="4087645" cy="4908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62000"/>
            <a:ext cx="3100247" cy="34988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0850" y="2402114"/>
            <a:ext cx="3054350" cy="34906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0240" y="2413000"/>
            <a:ext cx="3043760" cy="3511668"/>
          </a:xfrm>
          <a:prstGeom prst="rect">
            <a:avLst/>
          </a:prstGeom>
        </p:spPr>
      </p:pic>
      <p:sp>
        <p:nvSpPr>
          <p:cNvPr id="16" name="Date Placeholder 3"/>
          <p:cNvSpPr txBox="1">
            <a:spLocks/>
          </p:cNvSpPr>
          <p:nvPr/>
        </p:nvSpPr>
        <p:spPr>
          <a:xfrm>
            <a:off x="263680" y="648939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751F6-8106-D248-9AC7-E79CDEA31DE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9/20/2011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Footer Placeholder 4"/>
          <p:cNvSpPr txBox="1">
            <a:spLocks/>
          </p:cNvSpPr>
          <p:nvPr/>
        </p:nvSpPr>
        <p:spPr>
          <a:xfrm>
            <a:off x="3124200" y="648939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P.Bartalini - NTU</a:t>
            </a:r>
          </a:p>
        </p:txBody>
      </p:sp>
      <p:sp>
        <p:nvSpPr>
          <p:cNvPr id="18" name="Slide Number Placeholder 5"/>
          <p:cNvSpPr txBox="1">
            <a:spLocks/>
          </p:cNvSpPr>
          <p:nvPr/>
        </p:nvSpPr>
        <p:spPr>
          <a:xfrm>
            <a:off x="6770910" y="651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F9A71B-441C-2C48-9BD6-133FAC048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4366736"/>
            <a:ext cx="3175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libri"/>
                <a:ea typeface="ＭＳ Ｐゴシック" pitchFamily="34" charset="-128"/>
                <a:cs typeface="Calibri"/>
              </a:rPr>
              <a:t>Measuring charged tracks </a:t>
            </a:r>
          </a:p>
          <a:p>
            <a:r>
              <a:rPr lang="en-US" dirty="0" smtClean="0">
                <a:latin typeface="Calibri"/>
                <a:ea typeface="ＭＳ Ｐゴシック" pitchFamily="34" charset="-128"/>
                <a:cs typeface="Calibri"/>
              </a:rPr>
              <a:t>up to p</a:t>
            </a:r>
            <a:r>
              <a:rPr lang="en-US" baseline="-25000" dirty="0" smtClean="0">
                <a:latin typeface="Calibri"/>
                <a:ea typeface="ＭＳ Ｐゴシック" pitchFamily="34" charset="-128"/>
                <a:cs typeface="Calibri"/>
              </a:rPr>
              <a:t>T </a:t>
            </a:r>
            <a:r>
              <a:rPr lang="en-US" dirty="0" smtClean="0">
                <a:latin typeface="Calibri"/>
                <a:ea typeface="ＭＳ Ｐゴシック" pitchFamily="34" charset="-128"/>
                <a:cs typeface="Calibri"/>
              </a:rPr>
              <a:t>~ 200 GeV/c.</a:t>
            </a:r>
          </a:p>
          <a:p>
            <a:endParaRPr lang="en-US" dirty="0" smtClean="0">
              <a:latin typeface="Calibri"/>
              <a:ea typeface="ＭＳ Ｐゴシック" pitchFamily="34" charset="-128"/>
              <a:cs typeface="Calibri"/>
              <a:sym typeface="Wingdings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Calibri"/>
                <a:ea typeface="ＭＳ Ｐゴシック" pitchFamily="34" charset="-128"/>
                <a:cs typeface="Calibri"/>
                <a:sym typeface="Wingdings"/>
              </a:rPr>
              <a:t> </a:t>
            </a:r>
            <a:r>
              <a:rPr lang="en-US" dirty="0" smtClean="0">
                <a:solidFill>
                  <a:srgbClr val="FF0000"/>
                </a:solidFill>
                <a:latin typeface="Calibri"/>
                <a:ea typeface="ＭＳ Ｐゴシック" pitchFamily="34" charset="-128"/>
                <a:cs typeface="Calibri"/>
              </a:rPr>
              <a:t>Using jet triggers </a:t>
            </a:r>
          </a:p>
          <a:p>
            <a:r>
              <a:rPr lang="en-US" dirty="0" smtClean="0">
                <a:solidFill>
                  <a:srgbClr val="FF0000"/>
                </a:solidFill>
                <a:latin typeface="Calibri"/>
                <a:ea typeface="ＭＳ Ｐゴシック" pitchFamily="34" charset="-128"/>
                <a:cs typeface="Calibri"/>
              </a:rPr>
              <a:t>to enhance statistics at high p</a:t>
            </a:r>
            <a:r>
              <a:rPr lang="en-US" baseline="-25000" dirty="0" smtClean="0">
                <a:solidFill>
                  <a:srgbClr val="FF0000"/>
                </a:solidFill>
                <a:latin typeface="Calibri"/>
                <a:ea typeface="ＭＳ Ｐゴシック" pitchFamily="34" charset="-128"/>
                <a:cs typeface="Calibri"/>
              </a:rPr>
              <a:t>T </a:t>
            </a:r>
            <a:endParaRPr lang="en-US" dirty="0" smtClean="0">
              <a:solidFill>
                <a:srgbClr val="FF0000"/>
              </a:solidFill>
              <a:latin typeface="Calibri"/>
              <a:ea typeface="ＭＳ Ｐゴシック" pitchFamily="34" charset="-128"/>
              <a:cs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16299" y="5943600"/>
            <a:ext cx="572770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>
                <a:solidFill>
                  <a:srgbClr val="0000FF"/>
                </a:solidFill>
                <a:latin typeface="Calibri"/>
                <a:cs typeface="Calibri"/>
              </a:rPr>
              <a:t>Interpolation </a:t>
            </a:r>
            <a:r>
              <a:rPr lang="en-US" sz="1600" b="1" dirty="0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 </a:t>
            </a:r>
            <a:r>
              <a:rPr lang="en-US" sz="1600" b="1" dirty="0" smtClean="0">
                <a:latin typeface="Calibri"/>
                <a:cs typeface="Calibri"/>
              </a:rPr>
              <a:t>2.76 TeV pp result used also to normalize nuclear modification factors in the corresponding PbPb measurement</a:t>
            </a:r>
            <a:endParaRPr lang="en-US" sz="1600" b="1" dirty="0">
              <a:latin typeface="Calibri"/>
              <a:cs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509860" y="5682734"/>
            <a:ext cx="919092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b="1" dirty="0" smtClean="0">
                <a:latin typeface="Calibri"/>
                <a:cs typeface="Calibri"/>
              </a:rPr>
              <a:t>x</a:t>
            </a:r>
            <a:r>
              <a:rPr lang="en-US" sz="1200" b="1" baseline="-25000" dirty="0" smtClean="0">
                <a:latin typeface="Calibri"/>
                <a:cs typeface="Calibri"/>
              </a:rPr>
              <a:t>T</a:t>
            </a:r>
            <a:r>
              <a:rPr lang="en-US" sz="1200" b="1" dirty="0" smtClean="0">
                <a:latin typeface="Calibri"/>
                <a:cs typeface="Calibri"/>
              </a:rPr>
              <a:t>  = 2pT/√s</a:t>
            </a:r>
            <a:endParaRPr lang="en-US" sz="1200" b="1" dirty="0">
              <a:latin typeface="Calibri"/>
              <a:cs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461860" y="5682734"/>
            <a:ext cx="873632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b="1" dirty="0" smtClean="0">
                <a:latin typeface="Calibri"/>
                <a:cs typeface="Calibri"/>
              </a:rPr>
              <a:t>p</a:t>
            </a:r>
            <a:r>
              <a:rPr lang="en-US" sz="1200" b="1" baseline="-25000" dirty="0" smtClean="0">
                <a:latin typeface="Calibri"/>
                <a:cs typeface="Calibri"/>
              </a:rPr>
              <a:t>T</a:t>
            </a:r>
            <a:r>
              <a:rPr lang="en-US" sz="1200" b="1" dirty="0" smtClean="0">
                <a:latin typeface="Calibri"/>
                <a:cs typeface="Calibri"/>
              </a:rPr>
              <a:t>  [GeV/c]</a:t>
            </a:r>
            <a:endParaRPr lang="en-US" sz="1200" b="1" dirty="0">
              <a:latin typeface="Calibri"/>
              <a:cs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86860" y="3968234"/>
            <a:ext cx="1178369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Calibri"/>
                <a:cs typeface="Calibri"/>
              </a:rPr>
              <a:t>E</a:t>
            </a:r>
            <a:r>
              <a:rPr lang="en-US" sz="1400" b="1" baseline="-25000" dirty="0" smtClean="0">
                <a:latin typeface="Calibri"/>
                <a:cs typeface="Calibri"/>
              </a:rPr>
              <a:t>t</a:t>
            </a:r>
            <a:r>
              <a:rPr lang="en-US" sz="1400" b="1" baseline="30000" dirty="0" smtClean="0">
                <a:latin typeface="Calibri"/>
                <a:cs typeface="Calibri"/>
              </a:rPr>
              <a:t>corr jet</a:t>
            </a:r>
            <a:r>
              <a:rPr lang="en-US" sz="1400" b="1" dirty="0" smtClean="0">
                <a:latin typeface="Calibri"/>
                <a:cs typeface="Calibri"/>
              </a:rPr>
              <a:t>  [GeV]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862252" y="812800"/>
            <a:ext cx="52794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 smtClean="0">
                <a:solidFill>
                  <a:srgbClr val="008000"/>
                </a:solidFill>
                <a:latin typeface="Calibri"/>
                <a:cs typeface="Calibri"/>
              </a:rPr>
              <a:t> ≈ large </a:t>
            </a:r>
            <a:r>
              <a:rPr lang="en-US" sz="1600" b="1" dirty="0" err="1" smtClean="0">
                <a:solidFill>
                  <a:srgbClr val="008000"/>
                </a:solidFill>
                <a:latin typeface="Calibri"/>
                <a:cs typeface="Calibri"/>
              </a:rPr>
              <a:t>p</a:t>
            </a:r>
            <a:r>
              <a:rPr lang="en-US" sz="1600" b="1" baseline="-25000" dirty="0" err="1" smtClean="0">
                <a:solidFill>
                  <a:srgbClr val="008000"/>
                </a:solidFill>
                <a:latin typeface="Calibri"/>
                <a:cs typeface="Calibri"/>
              </a:rPr>
              <a:t>T</a:t>
            </a:r>
            <a:r>
              <a:rPr lang="en-US" sz="1600" b="1" dirty="0" smtClean="0">
                <a:solidFill>
                  <a:srgbClr val="008000"/>
                </a:solidFill>
                <a:latin typeface="Calibri"/>
                <a:cs typeface="Calibri"/>
              </a:rPr>
              <a:t> tracks (for pp interactions at √s = </a:t>
            </a:r>
            <a:r>
              <a:rPr lang="en-US" sz="1600" b="1" dirty="0" smtClean="0">
                <a:solidFill>
                  <a:srgbClr val="FF0000"/>
                </a:solidFill>
                <a:latin typeface="Calibri"/>
                <a:cs typeface="Calibri"/>
              </a:rPr>
              <a:t>0.9</a:t>
            </a:r>
            <a:r>
              <a:rPr lang="en-US" sz="1600" b="1" dirty="0" smtClean="0">
                <a:solidFill>
                  <a:srgbClr val="008000"/>
                </a:solidFill>
                <a:latin typeface="Calibri"/>
                <a:cs typeface="Calibri"/>
              </a:rPr>
              <a:t> and </a:t>
            </a:r>
            <a:r>
              <a:rPr lang="en-US" sz="1600" b="1" dirty="0" smtClean="0">
                <a:latin typeface="Calibri"/>
                <a:cs typeface="Calibri"/>
              </a:rPr>
              <a:t>7</a:t>
            </a:r>
            <a:r>
              <a:rPr lang="en-US" sz="1600" b="1" dirty="0" smtClean="0">
                <a:solidFill>
                  <a:srgbClr val="008000"/>
                </a:solidFill>
                <a:latin typeface="Calibri"/>
                <a:cs typeface="Calibri"/>
              </a:rPr>
              <a:t> TeV)</a:t>
            </a:r>
            <a:endParaRPr lang="en-US" sz="1600" b="1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196754" y="2578100"/>
            <a:ext cx="1659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 smtClean="0">
                <a:latin typeface="Calibri"/>
                <a:cs typeface="Calibri"/>
              </a:rPr>
              <a:t>Systematic Uncertainty</a:t>
            </a:r>
          </a:p>
          <a:p>
            <a:pPr algn="r"/>
            <a:r>
              <a:rPr lang="en-US" sz="1200" b="1" dirty="0" smtClean="0">
                <a:latin typeface="Calibri"/>
                <a:cs typeface="Calibri"/>
              </a:rPr>
              <a:t>(incl. lumi) ≈ 10%</a:t>
            </a:r>
            <a:endParaRPr lang="en-US" sz="1200" b="1" dirty="0">
              <a:latin typeface="Calibri"/>
              <a:cs typeface="Calibri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17900" y="2044700"/>
            <a:ext cx="5600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Calibri"/>
                <a:cs typeface="Calibri"/>
              </a:rPr>
              <a:t>[F. Arleo et al. JHEP 583 06 (2010) 035]</a:t>
            </a:r>
            <a:endParaRPr lang="en-US" sz="1600" dirty="0">
              <a:latin typeface="Calibri"/>
              <a:cs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378200" y="1168400"/>
            <a:ext cx="576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>
                <a:solidFill>
                  <a:srgbClr val="008000"/>
                </a:solidFill>
                <a:latin typeface="Calibri"/>
                <a:cs typeface="Calibri"/>
                <a:sym typeface="Wingdings"/>
              </a:rPr>
              <a:t>driven by pQCD + fragmentation </a:t>
            </a:r>
            <a:r>
              <a:rPr lang="en-US" sz="1600" b="1" baseline="-25000" dirty="0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en-US" sz="1600" dirty="0" smtClean="0">
                <a:latin typeface="Calibri"/>
                <a:cs typeface="Calibri"/>
                <a:sym typeface="Wingdings"/>
              </a:rPr>
              <a:t>p</a:t>
            </a:r>
            <a:r>
              <a:rPr lang="en-US" sz="1600" dirty="0" smtClean="0">
                <a:latin typeface="Calibri"/>
                <a:cs typeface="Calibri"/>
              </a:rPr>
              <a:t>ower-law x</a:t>
            </a:r>
            <a:r>
              <a:rPr lang="en-US" sz="1600" baseline="-25000" dirty="0" smtClean="0">
                <a:latin typeface="Calibri"/>
                <a:cs typeface="Calibri"/>
              </a:rPr>
              <a:t>T</a:t>
            </a:r>
            <a:r>
              <a:rPr lang="en-US" sz="1600" dirty="0" smtClean="0">
                <a:latin typeface="Calibri"/>
                <a:cs typeface="Calibri"/>
              </a:rPr>
              <a:t> = 2p</a:t>
            </a:r>
            <a:r>
              <a:rPr lang="en-US" sz="1600" baseline="-25000" dirty="0" smtClean="0">
                <a:latin typeface="Calibri"/>
                <a:cs typeface="Calibri"/>
              </a:rPr>
              <a:t>T</a:t>
            </a:r>
            <a:r>
              <a:rPr lang="en-US" sz="1600" dirty="0" smtClean="0">
                <a:latin typeface="Calibri"/>
                <a:cs typeface="Calibri"/>
              </a:rPr>
              <a:t>/√s scaling: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769100" y="2565400"/>
            <a:ext cx="2179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>
                <a:solidFill>
                  <a:srgbClr val="0000FF"/>
                </a:solidFill>
                <a:latin typeface="Calibri"/>
                <a:cs typeface="Calibri"/>
              </a:rPr>
              <a:t>Power-law fit: </a:t>
            </a:r>
          </a:p>
          <a:p>
            <a:pPr algn="r"/>
            <a:r>
              <a:rPr lang="en-US" sz="1200" b="1" dirty="0" smtClean="0">
                <a:solidFill>
                  <a:srgbClr val="0000FF"/>
                </a:solidFill>
                <a:latin typeface="Calibri"/>
                <a:cs typeface="Calibri"/>
              </a:rPr>
              <a:t>n=4.9±0.1</a:t>
            </a:r>
          </a:p>
          <a:p>
            <a:pPr algn="r"/>
            <a:r>
              <a:rPr lang="en-US" sz="1200" b="1" dirty="0" smtClean="0">
                <a:solidFill>
                  <a:srgbClr val="0000FF"/>
                </a:solidFill>
                <a:latin typeface="Calibri"/>
                <a:cs typeface="Calibri"/>
              </a:rPr>
              <a:t>optimized in range </a:t>
            </a:r>
          </a:p>
          <a:p>
            <a:pPr algn="r"/>
            <a:r>
              <a:rPr lang="en-US" sz="1200" b="1" dirty="0" smtClean="0">
                <a:solidFill>
                  <a:srgbClr val="0000FF"/>
                </a:solidFill>
                <a:latin typeface="Calibri"/>
                <a:cs typeface="Calibri"/>
              </a:rPr>
              <a:t>0.9 ÷ 7.0 TeV</a:t>
            </a:r>
            <a:endParaRPr lang="en-US" sz="1200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ontent Placeholder 54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5715000"/>
          </a:xfrm>
        </p:spPr>
        <p:txBody>
          <a:bodyPr>
            <a:normAutofit fontScale="47500" lnSpcReduction="20000"/>
          </a:bodyPr>
          <a:lstStyle/>
          <a:p>
            <a:pPr algn="ctr">
              <a:buNone/>
            </a:pPr>
            <a:endParaRPr lang="en-US" sz="4211" b="1" dirty="0" smtClean="0">
              <a:solidFill>
                <a:srgbClr val="000090"/>
              </a:solidFill>
            </a:endParaRPr>
          </a:p>
          <a:p>
            <a:pPr algn="ctr">
              <a:buNone/>
            </a:pPr>
            <a:r>
              <a:rPr lang="en-US" sz="4211" b="1" dirty="0" smtClean="0">
                <a:solidFill>
                  <a:srgbClr val="000090"/>
                </a:solidFill>
              </a:rPr>
              <a:t>BOTTOM LINE</a:t>
            </a:r>
          </a:p>
          <a:p>
            <a:pPr algn="ctr">
              <a:buNone/>
            </a:pPr>
            <a:endParaRPr lang="en-US" sz="4211" b="1" dirty="0" smtClean="0">
              <a:solidFill>
                <a:srgbClr val="000090"/>
              </a:solidFill>
            </a:endParaRPr>
          </a:p>
          <a:p>
            <a:r>
              <a:rPr lang="en-US" sz="3636" b="1" dirty="0" smtClean="0">
                <a:solidFill>
                  <a:srgbClr val="000090"/>
                </a:solidFill>
              </a:rPr>
              <a:t>Charged tracks: measurement of the pT spectrum and  multiplicity per unit of pseudo-rapidity vs pseudo-rapidity in Not Single Diffractive events at different √s (0.9 TeV, 2.36 TeV, 7 TeV). </a:t>
            </a:r>
          </a:p>
          <a:p>
            <a:pPr lvl="1"/>
            <a:r>
              <a:rPr lang="en-US" sz="3200" b="1" dirty="0" smtClean="0">
                <a:solidFill>
                  <a:prstClr val="black"/>
                </a:solidFill>
              </a:rPr>
              <a:t>Exploits the performances of the CMS Tracker for track reconstruction from p</a:t>
            </a:r>
            <a:r>
              <a:rPr lang="en-US" sz="3200" b="1" baseline="-25000" dirty="0" smtClean="0">
                <a:solidFill>
                  <a:prstClr val="black"/>
                </a:solidFill>
              </a:rPr>
              <a:t>T</a:t>
            </a:r>
            <a:r>
              <a:rPr lang="en-US" sz="3200" b="1" dirty="0" smtClean="0">
                <a:solidFill>
                  <a:prstClr val="black"/>
                </a:solidFill>
              </a:rPr>
              <a:t> ≈ 50 MeV.</a:t>
            </a:r>
            <a:endParaRPr lang="en-US" sz="3200" b="1" dirty="0" smtClean="0">
              <a:solidFill>
                <a:prstClr val="black"/>
              </a:solidFill>
              <a:sym typeface="Wingdings"/>
            </a:endParaRPr>
          </a:p>
          <a:p>
            <a:pPr lvl="1"/>
            <a:r>
              <a:rPr lang="en-US" sz="3200" b="1" dirty="0" smtClean="0"/>
              <a:t>Fast increase (</a:t>
            </a:r>
            <a:r>
              <a:rPr lang="en-US" sz="3200" b="1" dirty="0" smtClean="0">
                <a:solidFill>
                  <a:srgbClr val="FF0000"/>
                </a:solidFill>
              </a:rPr>
              <a:t>&gt; ln (s)</a:t>
            </a:r>
            <a:r>
              <a:rPr lang="en-US" sz="3200" b="1" dirty="0" smtClean="0"/>
              <a:t>) confirmed by the data, described by few TH models not well taken by the pre-LHC MC tunes, in particular at low </a:t>
            </a:r>
            <a:r>
              <a:rPr lang="en-US" sz="3200" b="1" dirty="0" smtClean="0">
                <a:solidFill>
                  <a:prstClr val="black"/>
                </a:solidFill>
              </a:rPr>
              <a:t>p</a:t>
            </a:r>
            <a:r>
              <a:rPr lang="en-US" sz="3200" b="1" baseline="-25000" dirty="0" smtClean="0">
                <a:solidFill>
                  <a:prstClr val="black"/>
                </a:solidFill>
              </a:rPr>
              <a:t>T</a:t>
            </a:r>
            <a:r>
              <a:rPr lang="en-US" sz="3200" b="1" dirty="0" smtClean="0">
                <a:solidFill>
                  <a:prstClr val="black"/>
                </a:solidFill>
              </a:rPr>
              <a:t>. (retuning/decrease of the color re-connections helps).</a:t>
            </a:r>
          </a:p>
          <a:p>
            <a:pPr lvl="1"/>
            <a:r>
              <a:rPr lang="en-US" sz="3200" b="1" dirty="0" smtClean="0">
                <a:solidFill>
                  <a:prstClr val="black"/>
                </a:solidFill>
              </a:rPr>
              <a:t>Complementary approach (triggering leading tracks in inelastic events) also contributed for combinations and MC tuning purposes in the context of the LPCC/MBUE w/s.</a:t>
            </a:r>
          </a:p>
          <a:p>
            <a:pPr lvl="1"/>
            <a:r>
              <a:rPr lang="en-US" sz="3158" b="1" dirty="0" smtClean="0">
                <a:cs typeface="Calibri"/>
              </a:rPr>
              <a:t>Using also high p</a:t>
            </a:r>
            <a:r>
              <a:rPr lang="en-US" sz="3158" b="1" baseline="-25000" dirty="0" smtClean="0">
                <a:cs typeface="Calibri"/>
              </a:rPr>
              <a:t>T</a:t>
            </a:r>
            <a:r>
              <a:rPr lang="en-US" sz="3158" b="1" dirty="0" smtClean="0">
                <a:cs typeface="Calibri"/>
              </a:rPr>
              <a:t> triggers to explore the high p</a:t>
            </a:r>
            <a:r>
              <a:rPr lang="en-US" sz="3158" b="1" baseline="-25000" dirty="0" smtClean="0">
                <a:cs typeface="Calibri"/>
              </a:rPr>
              <a:t>T</a:t>
            </a:r>
            <a:r>
              <a:rPr lang="en-US" sz="3158" b="1" dirty="0" smtClean="0">
                <a:cs typeface="Calibri"/>
              </a:rPr>
              <a:t> tails.</a:t>
            </a:r>
            <a:endParaRPr lang="en-US" sz="3158" b="1" dirty="0" smtClean="0"/>
          </a:p>
          <a:p>
            <a:r>
              <a:rPr lang="en-US" sz="3636" b="1" dirty="0" smtClean="0">
                <a:solidFill>
                  <a:srgbClr val="000090"/>
                </a:solidFill>
              </a:rPr>
              <a:t>Measurement of the charged multiplicity in NSD events at different √s (0.9 TeV, 2.36 TeV, 7 TeV). </a:t>
            </a:r>
            <a:endParaRPr lang="en-US" sz="3200" b="1" dirty="0" smtClean="0"/>
          </a:p>
          <a:p>
            <a:pPr lvl="1"/>
            <a:r>
              <a:rPr lang="en-US" sz="3200" b="1" dirty="0" smtClean="0"/>
              <a:t>MPI MC models essential to describe the N</a:t>
            </a:r>
            <a:r>
              <a:rPr lang="en-US" sz="3200" b="1" baseline="-25000" dirty="0" smtClean="0"/>
              <a:t>ch</a:t>
            </a:r>
            <a:r>
              <a:rPr lang="en-US" sz="3200" b="1" dirty="0" smtClean="0"/>
              <a:t> tails. Scaling of &lt;p</a:t>
            </a:r>
            <a:r>
              <a:rPr lang="en-US" sz="3200" b="1" baseline="-25000" dirty="0" smtClean="0"/>
              <a:t>T</a:t>
            </a:r>
            <a:r>
              <a:rPr lang="en-US" sz="3200" b="1" dirty="0" smtClean="0"/>
              <a:t>&gt; vs N</a:t>
            </a:r>
            <a:r>
              <a:rPr lang="en-US" sz="3200" b="1" baseline="-25000" dirty="0" smtClean="0"/>
              <a:t>ch</a:t>
            </a:r>
            <a:r>
              <a:rPr lang="en-US" sz="3200" b="1" dirty="0" smtClean="0"/>
              <a:t>.</a:t>
            </a:r>
            <a:endParaRPr lang="en-US" sz="3200" b="1" baseline="-25000" dirty="0" smtClean="0"/>
          </a:p>
          <a:p>
            <a:pPr lvl="1"/>
            <a:r>
              <a:rPr lang="en-US" sz="3200" b="1" dirty="0" smtClean="0"/>
              <a:t>Violation of KNO scaling confirmed in many different ways (also looking at normalized order q-moments) in particular when extending to large pseudo-rapidity (</a:t>
            </a:r>
            <a:r>
              <a:rPr lang="en-US" sz="3200" b="1" dirty="0" smtClean="0">
                <a:solidFill>
                  <a:srgbClr val="008000"/>
                </a:solidFill>
              </a:rPr>
              <a:t>|</a:t>
            </a:r>
            <a:r>
              <a:rPr lang="en-US" sz="3200" b="1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h</a:t>
            </a:r>
            <a:r>
              <a:rPr lang="en-US" sz="3200" b="1" dirty="0" smtClean="0">
                <a:solidFill>
                  <a:srgbClr val="008000"/>
                </a:solidFill>
              </a:rPr>
              <a:t>|&lt;2.4</a:t>
            </a:r>
            <a:r>
              <a:rPr lang="en-US" sz="3200" b="1" dirty="0" smtClean="0"/>
              <a:t>). </a:t>
            </a:r>
          </a:p>
          <a:p>
            <a:pPr lvl="1"/>
            <a:r>
              <a:rPr lang="en-US" sz="3200" b="1" dirty="0" smtClean="0"/>
              <a:t>KNO scaling seems to apply when restricting to small pseudo-rapidity (</a:t>
            </a:r>
            <a:r>
              <a:rPr lang="en-US" sz="3200" b="1" dirty="0" smtClean="0">
                <a:solidFill>
                  <a:srgbClr val="660066"/>
                </a:solidFill>
              </a:rPr>
              <a:t>|</a:t>
            </a:r>
            <a:r>
              <a:rPr lang="en-US" sz="3200" b="1" dirty="0" smtClean="0">
                <a:solidFill>
                  <a:srgbClr val="660066"/>
                </a:solidFill>
                <a:latin typeface="Symbol" charset="2"/>
                <a:cs typeface="Symbol" charset="2"/>
              </a:rPr>
              <a:t>h</a:t>
            </a:r>
            <a:r>
              <a:rPr lang="en-US" sz="3200" b="1" dirty="0" smtClean="0">
                <a:solidFill>
                  <a:srgbClr val="660066"/>
                </a:solidFill>
              </a:rPr>
              <a:t>|&lt;0.5</a:t>
            </a:r>
            <a:r>
              <a:rPr lang="en-US" sz="3200" b="1" dirty="0" smtClean="0"/>
              <a:t>).</a:t>
            </a:r>
          </a:p>
          <a:p>
            <a:r>
              <a:rPr lang="en-US" sz="3579" b="1" dirty="0" smtClean="0">
                <a:solidFill>
                  <a:srgbClr val="000090"/>
                </a:solidFill>
                <a:cs typeface="Calibri"/>
              </a:rPr>
              <a:t>Strange particle production </a:t>
            </a:r>
            <a:r>
              <a:rPr lang="en-US" sz="3579" dirty="0" smtClean="0">
                <a:cs typeface="Calibri"/>
              </a:rPr>
              <a:t>(K</a:t>
            </a:r>
            <a:r>
              <a:rPr lang="en-US" sz="3579" baseline="30000" dirty="0" smtClean="0">
                <a:cs typeface="Calibri"/>
              </a:rPr>
              <a:t>0</a:t>
            </a:r>
            <a:r>
              <a:rPr lang="en-US" sz="3579" baseline="-25000" dirty="0" smtClean="0">
                <a:cs typeface="Calibri"/>
              </a:rPr>
              <a:t>s</a:t>
            </a:r>
            <a:r>
              <a:rPr lang="en-US" sz="3579" dirty="0" smtClean="0"/>
              <a:t>, </a:t>
            </a:r>
            <a:r>
              <a:rPr lang="en-US" sz="3579" dirty="0" smtClean="0">
                <a:latin typeface="Symbol" charset="2"/>
                <a:cs typeface="Symbol" charset="2"/>
              </a:rPr>
              <a:t>L</a:t>
            </a:r>
            <a:r>
              <a:rPr lang="en-US" sz="3579" dirty="0" smtClean="0"/>
              <a:t>, </a:t>
            </a:r>
            <a:r>
              <a:rPr lang="en-US" sz="3579" dirty="0" smtClean="0">
                <a:latin typeface="Symbol" charset="2"/>
                <a:cs typeface="Symbol" charset="2"/>
              </a:rPr>
              <a:t>X</a:t>
            </a:r>
            <a:r>
              <a:rPr lang="en-US" sz="3579" baseline="30000" dirty="0" smtClean="0">
                <a:cs typeface="Calibri"/>
              </a:rPr>
              <a:t>-</a:t>
            </a:r>
            <a:r>
              <a:rPr lang="en-US" sz="3579" dirty="0" smtClean="0"/>
              <a:t>)</a:t>
            </a:r>
            <a:r>
              <a:rPr lang="en-US" sz="3579" b="1" dirty="0" smtClean="0">
                <a:solidFill>
                  <a:srgbClr val="000090"/>
                </a:solidFill>
                <a:cs typeface="Calibri"/>
              </a:rPr>
              <a:t> at √s = 0.9 and 7 TeV </a:t>
            </a:r>
          </a:p>
          <a:p>
            <a:pPr lvl="1"/>
            <a:r>
              <a:rPr lang="en-US" sz="3158" b="1" dirty="0" smtClean="0"/>
              <a:t>Few MeV resolutions, measuring p</a:t>
            </a:r>
            <a:r>
              <a:rPr lang="en-US" sz="3158" b="1" baseline="-25000" dirty="0" smtClean="0"/>
              <a:t>T</a:t>
            </a:r>
            <a:r>
              <a:rPr lang="en-US" sz="3158" b="1" dirty="0" smtClean="0"/>
              <a:t> and</a:t>
            </a:r>
            <a:r>
              <a:rPr lang="en-US" sz="3158" b="1" dirty="0" smtClean="0">
                <a:latin typeface="Symbol" charset="2"/>
                <a:cs typeface="Symbol" charset="2"/>
              </a:rPr>
              <a:t> h </a:t>
            </a:r>
            <a:r>
              <a:rPr lang="en-US" sz="3158" b="1" dirty="0" smtClean="0"/>
              <a:t>spectra.</a:t>
            </a:r>
          </a:p>
          <a:p>
            <a:pPr lvl="1"/>
            <a:r>
              <a:rPr lang="en-US" sz="3158" b="1" dirty="0" smtClean="0"/>
              <a:t>Pre-LHC MC tunes underestimate strange production in particular </a:t>
            </a:r>
            <a:r>
              <a:rPr lang="en-US" sz="3158" b="1" dirty="0" smtClean="0">
                <a:solidFill>
                  <a:srgbClr val="000090"/>
                </a:solidFill>
                <a:ea typeface="ヒラギノ角ゴ ProN W3"/>
                <a:cs typeface="Calibri"/>
              </a:rPr>
              <a:t>hyperons</a:t>
            </a:r>
            <a:r>
              <a:rPr lang="en-US" sz="3158" b="1" dirty="0" smtClean="0">
                <a:solidFill>
                  <a:srgbClr val="000000"/>
                </a:solidFill>
                <a:ea typeface="ヒラギノ角ゴ ProN W3"/>
                <a:cs typeface="Calibri"/>
              </a:rPr>
              <a:t>, </a:t>
            </a:r>
            <a:r>
              <a:rPr lang="en-US" sz="3158" b="1" dirty="0" smtClean="0">
                <a:solidFill>
                  <a:srgbClr val="008000"/>
                </a:solidFill>
                <a:ea typeface="ヒラギノ角ゴ ProN W3"/>
                <a:cs typeface="Calibri"/>
              </a:rPr>
              <a:t>high p</a:t>
            </a:r>
            <a:r>
              <a:rPr lang="en-US" sz="3158" b="1" baseline="-25000" dirty="0" smtClean="0">
                <a:solidFill>
                  <a:srgbClr val="008000"/>
                </a:solidFill>
                <a:ea typeface="ヒラギノ角ゴ ProN W3"/>
                <a:cs typeface="Calibri"/>
              </a:rPr>
              <a:t>T</a:t>
            </a:r>
            <a:r>
              <a:rPr lang="en-US" sz="3158" b="1" dirty="0" smtClean="0">
                <a:solidFill>
                  <a:srgbClr val="000000"/>
                </a:solidFill>
                <a:ea typeface="ヒラギノ角ゴ ProN W3"/>
                <a:cs typeface="Calibri"/>
              </a:rPr>
              <a:t>, high √s</a:t>
            </a:r>
            <a:r>
              <a:rPr lang="en-US" sz="3158" b="1" dirty="0" smtClean="0">
                <a:solidFill>
                  <a:srgbClr val="008000"/>
                </a:solidFill>
                <a:ea typeface="ヒラギノ角ゴ ProN W3"/>
                <a:cs typeface="Calibri"/>
              </a:rPr>
              <a:t>.</a:t>
            </a:r>
            <a:r>
              <a:rPr lang="en-US" sz="3158" b="1" dirty="0" smtClean="0"/>
              <a:t> </a:t>
            </a:r>
          </a:p>
          <a:p>
            <a:pPr lvl="1"/>
            <a:r>
              <a:rPr lang="en-US" sz="3200" b="1" dirty="0" smtClean="0"/>
              <a:t>No indication of </a:t>
            </a:r>
            <a:r>
              <a:rPr lang="en-US" sz="3158" b="1" dirty="0" smtClean="0">
                <a:cs typeface="Calibri"/>
              </a:rPr>
              <a:t>quark-gluon plasma or other collective effects.</a:t>
            </a:r>
            <a:r>
              <a:rPr lang="en-US" sz="3200" b="1" dirty="0" smtClean="0">
                <a:solidFill>
                  <a:srgbClr val="000090"/>
                </a:solidFill>
                <a:cs typeface="Calibri"/>
              </a:rPr>
              <a:t> </a:t>
            </a:r>
          </a:p>
          <a:p>
            <a:r>
              <a:rPr lang="en-US" sz="3600" b="1" dirty="0" smtClean="0">
                <a:solidFill>
                  <a:srgbClr val="000090"/>
                </a:solidFill>
                <a:cs typeface="Calibri"/>
              </a:rPr>
              <a:t>X-sections: to come shortly…</a:t>
            </a:r>
          </a:p>
          <a:p>
            <a:pPr lvl="1"/>
            <a:endParaRPr lang="en-US" sz="3158" b="1" dirty="0" smtClean="0"/>
          </a:p>
          <a:p>
            <a:pPr lvl="1">
              <a:buNone/>
            </a:pPr>
            <a:endParaRPr lang="en-US" sz="3200" b="1" dirty="0" smtClean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76636" y="6466701"/>
            <a:ext cx="35723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prstClr val="black"/>
                </a:solidFill>
                <a:cs typeface="Calibri"/>
              </a:rPr>
              <a:t>[QCD-09-010, QCD-10-003,004,006,007,008,023,024]</a:t>
            </a:r>
            <a:endParaRPr lang="en-US" sz="1200" b="1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8" name="Rectangle 1"/>
          <p:cNvSpPr txBox="1">
            <a:spLocks noChangeArrowheads="1"/>
          </p:cNvSpPr>
          <p:nvPr/>
        </p:nvSpPr>
        <p:spPr bwMode="auto">
          <a:xfrm>
            <a:off x="892969" y="1"/>
            <a:ext cx="7358063" cy="68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717" tIns="35717" rIns="35717" bIns="35717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Tahoma" pitchFamily="-106" charset="0"/>
              </a:rPr>
              <a:t>Basic Low pT QCD measurements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Tahoma" pitchFamily="-106" charset="0"/>
              </a:rPr>
              <a:t>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Tahoma" pitchFamily="-106" charset="0"/>
              </a:rPr>
              <a:t>@ CMS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Calibri"/>
              <a:ea typeface="+mj-ea"/>
              <a:cs typeface="Calibri"/>
              <a:sym typeface="Tahoma" pitchFamily="-10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711648"/>
            <a:ext cx="9144000" cy="5940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cs typeface="Calibri"/>
              </a:rPr>
              <a:t>Concentrating on correlations:</a:t>
            </a:r>
          </a:p>
          <a:p>
            <a:r>
              <a:rPr lang="en-US" sz="1400" b="1" dirty="0" smtClean="0">
                <a:cs typeface="Calibri"/>
              </a:rPr>
              <a:t>QCD-10-003: “First measurement of Bose–Einstein correlations in proton-proton collisions at √</a:t>
            </a:r>
            <a:r>
              <a:rPr lang="en-US" sz="1400" b="1" dirty="0" err="1" smtClean="0">
                <a:cs typeface="Calibri"/>
              </a:rPr>
              <a:t>s</a:t>
            </a:r>
            <a:r>
              <a:rPr lang="en-US" sz="1400" b="1" dirty="0" smtClean="0">
                <a:cs typeface="Calibri"/>
              </a:rPr>
              <a:t> = 0.9 and 2.36 </a:t>
            </a:r>
            <a:r>
              <a:rPr lang="en-US" sz="1400" b="1" dirty="0" err="1" smtClean="0">
                <a:cs typeface="Calibri"/>
              </a:rPr>
              <a:t>TeV</a:t>
            </a:r>
            <a:r>
              <a:rPr lang="en-US" sz="1400" b="1" dirty="0" smtClean="0">
                <a:cs typeface="Calibri"/>
              </a:rPr>
              <a:t> at the LHC </a:t>
            </a:r>
            <a:r>
              <a:rPr lang="en-US" sz="1400" b="1" dirty="0" smtClean="0">
                <a:solidFill>
                  <a:srgbClr val="000090"/>
                </a:solidFill>
                <a:cs typeface="Calibri"/>
              </a:rPr>
              <a:t>”. </a:t>
            </a:r>
            <a:r>
              <a:rPr lang="en-US" sz="1400" b="1" dirty="0" smtClean="0">
                <a:cs typeface="Calibri"/>
                <a:hlinkClick r:id="rId2"/>
              </a:rPr>
              <a:t>Phys. Rev. Lett. 105 (2010) 032001</a:t>
            </a:r>
            <a:endParaRPr lang="en-US" sz="1400" b="1" dirty="0" smtClean="0">
              <a:cs typeface="Calibri"/>
            </a:endParaRPr>
          </a:p>
          <a:p>
            <a:r>
              <a:rPr lang="en-US" sz="1400" b="1" dirty="0" smtClean="0">
                <a:cs typeface="Calibri"/>
              </a:rPr>
              <a:t>QCD-10-023: “Measurement of Bose–Einstein Correlations in pp Collisions at √</a:t>
            </a:r>
            <a:r>
              <a:rPr lang="en-US" sz="1400" b="1" dirty="0" err="1" smtClean="0">
                <a:cs typeface="Calibri"/>
              </a:rPr>
              <a:t>s</a:t>
            </a:r>
            <a:r>
              <a:rPr lang="en-US" sz="1400" b="1" dirty="0" smtClean="0">
                <a:cs typeface="Calibri"/>
              </a:rPr>
              <a:t> = 0.9 and 7 </a:t>
            </a:r>
            <a:r>
              <a:rPr lang="en-US" sz="1400" b="1" dirty="0" err="1" smtClean="0">
                <a:cs typeface="Calibri"/>
              </a:rPr>
              <a:t>TeV</a:t>
            </a:r>
            <a:r>
              <a:rPr lang="en-US" sz="1400" b="1" dirty="0" smtClean="0">
                <a:cs typeface="Calibri"/>
              </a:rPr>
              <a:t> at the LHC </a:t>
            </a:r>
            <a:r>
              <a:rPr lang="en-US" sz="1400" b="1" dirty="0" smtClean="0">
                <a:solidFill>
                  <a:srgbClr val="000090"/>
                </a:solidFill>
                <a:cs typeface="Calibri"/>
              </a:rPr>
              <a:t>”. </a:t>
            </a:r>
            <a:r>
              <a:rPr lang="en-US" sz="1400" b="1" dirty="0" smtClean="0">
                <a:cs typeface="Calibri"/>
                <a:hlinkClick r:id="rId3"/>
              </a:rPr>
              <a:t>CERN-PH-EP-2010-091</a:t>
            </a:r>
            <a:r>
              <a:rPr lang="en-US" sz="1400" b="1" dirty="0" smtClean="0">
                <a:cs typeface="Calibri"/>
              </a:rPr>
              <a:t> Accepted by J. High Energy Phys. </a:t>
            </a:r>
          </a:p>
          <a:p>
            <a:pPr lvl="0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QCD-10-002: “</a:t>
            </a:r>
            <a:r>
              <a:rPr lang="en-US" sz="1400" b="1" dirty="0" smtClean="0">
                <a:solidFill>
                  <a:srgbClr val="000090"/>
                </a:solidFill>
                <a:latin typeface="Calibri"/>
                <a:cs typeface="Calibri"/>
              </a:rPr>
              <a:t>Observation of Long-Range, Near-Side Angular Correlations in Proton-Proton Collisions at the LHC ”. </a:t>
            </a:r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  <a:hlinkClick r:id="rId4"/>
              </a:rPr>
              <a:t>J. High Energy Phys. 09 (2010) 091</a:t>
            </a:r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 A QCD</a:t>
            </a:r>
            <a:r>
              <a:rPr lang="en-US" sz="1400" b="1" dirty="0" smtClean="0">
                <a:solidFill>
                  <a:srgbClr val="FF0000"/>
                </a:solidFill>
                <a:latin typeface="Calibri"/>
                <a:cs typeface="Calibri"/>
              </a:rPr>
              <a:t> measurement in large multiplicity pp events</a:t>
            </a:r>
          </a:p>
          <a:p>
            <a:pPr lvl="0"/>
            <a:endParaRPr lang="en-US" sz="1400" b="1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sz="1400" b="1" dirty="0" smtClean="0">
                <a:solidFill>
                  <a:srgbClr val="FF0000"/>
                </a:solidFill>
                <a:cs typeface="Calibri"/>
              </a:rPr>
              <a:t>Connected HI highlights…</a:t>
            </a:r>
            <a:endParaRPr lang="en-US" sz="1400" b="1" dirty="0" smtClean="0">
              <a:solidFill>
                <a:srgbClr val="000090"/>
              </a:solidFill>
              <a:cs typeface="Calibri"/>
            </a:endParaRPr>
          </a:p>
          <a:p>
            <a:pPr lvl="0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HIN-11-001: “</a:t>
            </a:r>
            <a:r>
              <a:rPr lang="en-US" sz="1400" b="1" dirty="0" smtClean="0">
                <a:solidFill>
                  <a:srgbClr val="000090"/>
                </a:solidFill>
                <a:latin typeface="Calibri"/>
                <a:cs typeface="Calibri"/>
              </a:rPr>
              <a:t>Long-range and short-range di-hadron angular correlations in central PbPb collisions at √s</a:t>
            </a:r>
            <a:r>
              <a:rPr lang="en-US" sz="1400" b="1" baseline="-25000" dirty="0" smtClean="0">
                <a:solidFill>
                  <a:srgbClr val="000090"/>
                </a:solidFill>
                <a:latin typeface="Calibri"/>
                <a:cs typeface="Calibri"/>
              </a:rPr>
              <a:t>NN </a:t>
            </a:r>
            <a:r>
              <a:rPr lang="en-US" sz="1400" b="1" dirty="0" smtClean="0">
                <a:solidFill>
                  <a:srgbClr val="000090"/>
                </a:solidFill>
                <a:latin typeface="Calibri"/>
                <a:cs typeface="Calibri"/>
              </a:rPr>
              <a:t>= 2.76 TeV”. </a:t>
            </a:r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CERN preprint: CERN-PH-EP-2011-056</a:t>
            </a:r>
          </a:p>
          <a:p>
            <a:pPr lvl="0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HIN-11-006: “</a:t>
            </a:r>
            <a:r>
              <a:rPr lang="en-US" sz="1400" b="1" dirty="0" smtClean="0">
                <a:solidFill>
                  <a:srgbClr val="000090"/>
                </a:solidFill>
                <a:latin typeface="Calibri"/>
                <a:cs typeface="Calibri"/>
              </a:rPr>
              <a:t>Centrality and multiplicity dependence of dihadron correlations in PbPb and pp collisions”. </a:t>
            </a:r>
          </a:p>
          <a:p>
            <a:pPr lvl="0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CDS Record: </a:t>
            </a:r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  <a:hlinkClick r:id="rId5"/>
              </a:rPr>
              <a:t>1353583</a:t>
            </a:r>
            <a:endParaRPr lang="en-US" sz="1400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endParaRPr lang="en-US" sz="1400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endParaRPr lang="en-US" sz="1400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endParaRPr lang="en-US" sz="1400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endParaRPr lang="en-US" sz="1400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endParaRPr lang="en-US" sz="1400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endParaRPr lang="en-US" sz="1400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endParaRPr lang="en-US" sz="1400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endParaRPr lang="en-US" sz="1400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r>
              <a:rPr lang="en-US" sz="1400" dirty="0" smtClean="0">
                <a:solidFill>
                  <a:srgbClr val="000090"/>
                </a:solidFill>
                <a:latin typeface="Calibri"/>
                <a:cs typeface="Calibri"/>
              </a:rPr>
              <a:t>…</a:t>
            </a:r>
          </a:p>
          <a:p>
            <a:endParaRPr lang="en-US" sz="1400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r>
              <a:rPr lang="en-US" sz="1400" dirty="0" smtClean="0">
                <a:latin typeface="Calibri"/>
                <a:cs typeface="Calibri"/>
              </a:rPr>
              <a:t>HIN-XX-YYY: …. </a:t>
            </a:r>
            <a:endParaRPr lang="en-US" sz="1400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endParaRPr lang="en-US" sz="1400" b="1" dirty="0" smtClean="0">
              <a:latin typeface="Calibri"/>
              <a:cs typeface="Calibri"/>
            </a:endParaRPr>
          </a:p>
          <a:p>
            <a:endParaRPr lang="en-US" sz="1400" b="1" dirty="0" smtClean="0">
              <a:latin typeface="Calibri"/>
              <a:cs typeface="Calibri"/>
            </a:endParaRPr>
          </a:p>
        </p:txBody>
      </p:sp>
      <p:sp>
        <p:nvSpPr>
          <p:cNvPr id="4" name="Rectangle 1"/>
          <p:cNvSpPr txBox="1">
            <a:spLocks noChangeArrowheads="1"/>
          </p:cNvSpPr>
          <p:nvPr/>
        </p:nvSpPr>
        <p:spPr bwMode="auto">
          <a:xfrm>
            <a:off x="892969" y="1"/>
            <a:ext cx="7358063" cy="68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717" tIns="35717" rIns="35717" bIns="35717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smtClean="0">
                <a:solidFill>
                  <a:srgbClr val="FF0000"/>
                </a:solidFill>
                <a:latin typeface="Calibri"/>
                <a:ea typeface="+mj-ea"/>
                <a:cs typeface="Calibri"/>
                <a:sym typeface="Tahoma" pitchFamily="-106" charset="0"/>
              </a:rPr>
              <a:t>Correlations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Tahoma" pitchFamily="-106" charset="0"/>
              </a:rPr>
              <a:t>@ CMS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Calibri"/>
              <a:ea typeface="+mj-ea"/>
              <a:cs typeface="Calibri"/>
              <a:sym typeface="Tahoma" pitchFamily="-106" charset="0"/>
            </a:endParaRPr>
          </a:p>
        </p:txBody>
      </p:sp>
      <p:sp>
        <p:nvSpPr>
          <p:cNvPr id="5" name="Date Placeholder 3"/>
          <p:cNvSpPr txBox="1">
            <a:spLocks/>
          </p:cNvSpPr>
          <p:nvPr/>
        </p:nvSpPr>
        <p:spPr>
          <a:xfrm>
            <a:off x="263680" y="648939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751F6-8106-D248-9AC7-E79CDEA31DE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9/20/2011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4"/>
          <p:cNvSpPr txBox="1">
            <a:spLocks/>
          </p:cNvSpPr>
          <p:nvPr/>
        </p:nvSpPr>
        <p:spPr>
          <a:xfrm>
            <a:off x="3124200" y="648939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P.Bartalini - NTU</a:t>
            </a: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6770910" y="651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F9A71B-441C-2C48-9BD6-133FAC048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Oval 3"/>
          <p:cNvSpPr>
            <a:spLocks/>
          </p:cNvSpPr>
          <p:nvPr/>
        </p:nvSpPr>
        <p:spPr bwMode="auto">
          <a:xfrm>
            <a:off x="0" y="5461000"/>
            <a:ext cx="2412999" cy="670867"/>
          </a:xfrm>
          <a:prstGeom prst="ellipse">
            <a:avLst/>
          </a:prstGeom>
          <a:noFill/>
          <a:ln w="50800" cap="flat">
            <a:solidFill>
              <a:srgbClr val="00FF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Line 4"/>
          <p:cNvSpPr>
            <a:spLocks noChangeShapeType="1"/>
          </p:cNvSpPr>
          <p:nvPr/>
        </p:nvSpPr>
        <p:spPr bwMode="auto">
          <a:xfrm rot="10800000">
            <a:off x="2413000" y="5829299"/>
            <a:ext cx="3543300" cy="850899"/>
          </a:xfrm>
          <a:prstGeom prst="line">
            <a:avLst/>
          </a:prstGeom>
          <a:noFill/>
          <a:ln w="38100" cap="flat">
            <a:solidFill>
              <a:srgbClr val="00FF00"/>
            </a:solidFill>
            <a:prstDash val="solid"/>
            <a:miter lim="800000"/>
            <a:headEnd type="stealth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951336" y="6581001"/>
            <a:ext cx="10163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Calibri"/>
                <a:cs typeface="Calibri"/>
              </a:rPr>
              <a:t>[HIN-XX-YYY]</a:t>
            </a:r>
            <a:endParaRPr lang="en-US" sz="1200" b="1" dirty="0">
              <a:latin typeface="Calibri"/>
              <a:cs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 txBox="1">
            <a:spLocks noChangeArrowheads="1"/>
          </p:cNvSpPr>
          <p:nvPr/>
        </p:nvSpPr>
        <p:spPr bwMode="auto">
          <a:xfrm>
            <a:off x="812800" y="33247"/>
            <a:ext cx="7620000" cy="655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717" tIns="35203" rIns="35717" bIns="35717" numCol="1" anchor="b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3200" dirty="0" smtClean="0"/>
              <a:t>Bose-Einstein Correlations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51336" y="6581001"/>
            <a:ext cx="18955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Calibri"/>
                <a:cs typeface="Calibri"/>
              </a:rPr>
              <a:t>[QCD-10-003, QCD-10-023]</a:t>
            </a:r>
            <a:endParaRPr lang="en-US" sz="1200" b="1" dirty="0">
              <a:latin typeface="Calibri"/>
              <a:cs typeface="Calibri"/>
            </a:endParaRPr>
          </a:p>
        </p:txBody>
      </p:sp>
      <p:sp>
        <p:nvSpPr>
          <p:cNvPr id="16" name="Date Placeholder 3"/>
          <p:cNvSpPr txBox="1">
            <a:spLocks/>
          </p:cNvSpPr>
          <p:nvPr/>
        </p:nvSpPr>
        <p:spPr>
          <a:xfrm>
            <a:off x="263680" y="648939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751F6-8106-D248-9AC7-E79CDEA31DE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9/20/2011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Footer Placeholder 4"/>
          <p:cNvSpPr txBox="1">
            <a:spLocks/>
          </p:cNvSpPr>
          <p:nvPr/>
        </p:nvSpPr>
        <p:spPr>
          <a:xfrm>
            <a:off x="3124200" y="648939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P.Bartalini - NTU</a:t>
            </a:r>
          </a:p>
        </p:txBody>
      </p:sp>
      <p:sp>
        <p:nvSpPr>
          <p:cNvPr id="18" name="Slide Number Placeholder 5"/>
          <p:cNvSpPr txBox="1">
            <a:spLocks/>
          </p:cNvSpPr>
          <p:nvPr/>
        </p:nvSpPr>
        <p:spPr>
          <a:xfrm>
            <a:off x="6770910" y="651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F9A71B-441C-2C48-9BD6-133FAC048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885041"/>
            <a:ext cx="5130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When wave-functions of identical bosons overlap, Bose-Einstein statistics changes their dynamics</a:t>
            </a:r>
          </a:p>
          <a:p>
            <a:r>
              <a:rPr lang="en-US" dirty="0" smtClean="0">
                <a:latin typeface="Calibri"/>
                <a:cs typeface="Calibri"/>
              </a:rPr>
              <a:t>→ Production probability enhanced for identical light boson with similar momenta.</a:t>
            </a:r>
          </a:p>
          <a:p>
            <a:r>
              <a:rPr lang="en-US" dirty="0" smtClean="0">
                <a:latin typeface="Calibri"/>
                <a:cs typeface="Calibri"/>
              </a:rPr>
              <a:t>→ BEC measurements give information about size, shape and space-time development of emitting source. </a:t>
            </a:r>
          </a:p>
          <a:p>
            <a:r>
              <a:rPr lang="en-US" dirty="0" smtClean="0">
                <a:latin typeface="Calibri"/>
                <a:cs typeface="Calibri"/>
              </a:rPr>
              <a:t>→ First observation in pion-production from pp annihilations – [Phys. Rev. 120 (1960) 300].</a:t>
            </a:r>
          </a:p>
          <a:p>
            <a:r>
              <a:rPr lang="en-US" dirty="0" smtClean="0">
                <a:latin typeface="Calibri"/>
                <a:cs typeface="Calibri"/>
              </a:rPr>
              <a:t>→ Many experimental results: e</a:t>
            </a:r>
            <a:r>
              <a:rPr lang="en-US" baseline="30000" dirty="0" smtClean="0">
                <a:latin typeface="Calibri"/>
                <a:cs typeface="Calibri"/>
              </a:rPr>
              <a:t>+</a:t>
            </a:r>
            <a:r>
              <a:rPr lang="en-US" dirty="0" smtClean="0">
                <a:latin typeface="Calibri"/>
                <a:cs typeface="Calibri"/>
              </a:rPr>
              <a:t>e</a:t>
            </a:r>
            <a:r>
              <a:rPr lang="en-US" baseline="30000" dirty="0" smtClean="0">
                <a:latin typeface="Calibri"/>
                <a:cs typeface="Calibri"/>
              </a:rPr>
              <a:t>-</a:t>
            </a:r>
            <a:r>
              <a:rPr lang="en-US" dirty="0" smtClean="0">
                <a:latin typeface="Calibri"/>
                <a:cs typeface="Calibri"/>
              </a:rPr>
              <a:t> @ PETRA, SLAC, LEP / pp @ SPS / ep @ HERA / fix target: NaXX, NOMAD, ...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8900" y="844550"/>
            <a:ext cx="3810000" cy="381987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300" y="4869820"/>
            <a:ext cx="7848600" cy="14928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20" y="2929834"/>
            <a:ext cx="5340180" cy="352336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aphicFrame>
        <p:nvGraphicFramePr>
          <p:cNvPr id="5126" name="Group 6"/>
          <p:cNvGraphicFramePr>
            <a:graphicFrameLocks noGrp="1"/>
          </p:cNvGraphicFramePr>
          <p:nvPr/>
        </p:nvGraphicFramePr>
        <p:xfrm>
          <a:off x="4978400" y="932291"/>
          <a:ext cx="4086800" cy="1328572"/>
        </p:xfrm>
        <a:graphic>
          <a:graphicData uri="http://schemas.openxmlformats.org/drawingml/2006/table">
            <a:tbl>
              <a:tblPr/>
              <a:tblGrid>
                <a:gridCol w="588106"/>
                <a:gridCol w="1675684"/>
                <a:gridCol w="1823010"/>
              </a:tblGrid>
              <a:tr h="419084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-110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</a:tabLst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10" charset="0"/>
                          <a:ea typeface="Arial" pitchFamily="-110" charset="0"/>
                          <a:cs typeface="Arial" pitchFamily="-110" charset="0"/>
                        </a:rPr>
                        <a:t>√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10" charset="0"/>
                          <a:ea typeface="MS Gothic" charset="0"/>
                          <a:cs typeface="MS Gothic" charset="0"/>
                        </a:rPr>
                        <a:t>s</a:t>
                      </a:r>
                    </a:p>
                  </a:txBody>
                  <a:tcPr marL="81638" marR="81638" marT="56859" marB="42456" horzOverflow="overflow">
                    <a:lnL w="180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0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0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0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-110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</a:tabLst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10" charset="0"/>
                          <a:ea typeface="MS Gothic" charset="0"/>
                          <a:cs typeface="MS Gothic" charset="0"/>
                        </a:rPr>
                        <a:t>0.9 TeV</a:t>
                      </a:r>
                    </a:p>
                  </a:txBody>
                  <a:tcPr marL="81638" marR="81638" marT="56859" marB="42456" horzOverflow="overflow">
                    <a:lnL w="180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-110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</a:tabLst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10" charset="0"/>
                          <a:ea typeface="MS Gothic" charset="0"/>
                          <a:cs typeface="MS Gothic" charset="0"/>
                        </a:rPr>
                        <a:t> 7 TeV</a:t>
                      </a: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419084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-110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</a:tabLst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10" charset="0"/>
                          <a:ea typeface="MS Gothic" charset="0"/>
                          <a:cs typeface="MS Gothic" charset="0"/>
                        </a:rPr>
                        <a:t>r (fm)</a:t>
                      </a: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0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-110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</a:tabLst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pitchFamily="-110" charset="0"/>
                          <a:ea typeface="MS Gothic" charset="0"/>
                          <a:cs typeface="MS Gothic" charset="0"/>
                        </a:rPr>
                        <a:t>1.56 </a:t>
                      </a:r>
                      <a:r>
                        <a:rPr kumimoji="0" 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pitchFamily="-110" charset="0"/>
                          <a:ea typeface="MS Gothic" charset="0"/>
                          <a:cs typeface="MS Gothic" charset="0"/>
                        </a:rPr>
                        <a:t>± 0.02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pitchFamily="-110" charset="0"/>
                          <a:ea typeface="MS Gothic" charset="0"/>
                          <a:cs typeface="MS Gothic" charset="0"/>
                        </a:rPr>
                        <a:t> </a:t>
                      </a:r>
                      <a:r>
                        <a:rPr kumimoji="0" 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pitchFamily="-110" charset="0"/>
                          <a:ea typeface="MS Gothic" charset="0"/>
                          <a:cs typeface="MS Gothic" charset="0"/>
                        </a:rPr>
                        <a:t>± 0.15</a:t>
                      </a:r>
                    </a:p>
                  </a:txBody>
                  <a:tcPr marL="81638" marR="81638" marT="55258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-110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</a:tabLst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pitchFamily="-110" charset="0"/>
                          <a:ea typeface="MS Gothic" charset="0"/>
                          <a:cs typeface="MS Gothic" charset="0"/>
                        </a:rPr>
                        <a:t>1.89 </a:t>
                      </a:r>
                      <a:r>
                        <a:rPr kumimoji="0" 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pitchFamily="-110" charset="0"/>
                          <a:ea typeface="MS Gothic" charset="0"/>
                          <a:cs typeface="MS Gothic" charset="0"/>
                        </a:rPr>
                        <a:t>± 0.02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pitchFamily="-110" charset="0"/>
                          <a:ea typeface="MS Gothic" charset="0"/>
                          <a:cs typeface="MS Gothic" charset="0"/>
                        </a:rPr>
                        <a:t> </a:t>
                      </a:r>
                      <a:r>
                        <a:rPr kumimoji="0" 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pitchFamily="-110" charset="0"/>
                          <a:ea typeface="MS Gothic" charset="0"/>
                          <a:cs typeface="MS Gothic" charset="0"/>
                        </a:rPr>
                        <a:t>± 0.21</a:t>
                      </a:r>
                    </a:p>
                  </a:txBody>
                  <a:tcPr marL="81638" marR="81638" marT="55258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413324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-110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</a:tabLst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-110" charset="2"/>
                          <a:ea typeface="MS Gothic" charset="0"/>
                          <a:cs typeface="MS Gothic" charset="0"/>
                        </a:rPr>
                        <a:t>l</a:t>
                      </a:r>
                    </a:p>
                  </a:txBody>
                  <a:tcPr marL="81638" marR="81638" marT="77433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-110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</a:tabLst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pitchFamily="-110" charset="0"/>
                          <a:ea typeface="MS Gothic" charset="0"/>
                          <a:cs typeface="MS Gothic" charset="0"/>
                        </a:rPr>
                        <a:t>0.616 </a:t>
                      </a:r>
                      <a:r>
                        <a:rPr kumimoji="0" 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pitchFamily="-110" charset="0"/>
                          <a:ea typeface="MS Gothic" charset="0"/>
                          <a:cs typeface="MS Gothic" charset="0"/>
                        </a:rPr>
                        <a:t>± 0.011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pitchFamily="-110" charset="0"/>
                          <a:ea typeface="MS Gothic" charset="0"/>
                          <a:cs typeface="MS Gothic" charset="0"/>
                        </a:rPr>
                        <a:t> </a:t>
                      </a:r>
                      <a:r>
                        <a:rPr kumimoji="0" 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pitchFamily="-110" charset="0"/>
                          <a:ea typeface="MS Gothic" charset="0"/>
                          <a:cs typeface="MS Gothic" charset="0"/>
                        </a:rPr>
                        <a:t>± 0.029</a:t>
                      </a:r>
                    </a:p>
                  </a:txBody>
                  <a:tcPr marL="81638" marR="81638" marT="55258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-110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</a:tabLst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pitchFamily="-110" charset="0"/>
                          <a:ea typeface="MS Gothic" charset="0"/>
                          <a:cs typeface="MS Gothic" charset="0"/>
                        </a:rPr>
                        <a:t>0.618 </a:t>
                      </a:r>
                      <a:r>
                        <a:rPr kumimoji="0" 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pitchFamily="-110" charset="0"/>
                          <a:ea typeface="MS Gothic" charset="0"/>
                          <a:cs typeface="MS Gothic" charset="0"/>
                        </a:rPr>
                        <a:t>± 0.009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pitchFamily="-110" charset="0"/>
                          <a:ea typeface="MS Gothic" charset="0"/>
                          <a:cs typeface="MS Gothic" charset="0"/>
                        </a:rPr>
                        <a:t> </a:t>
                      </a:r>
                      <a:r>
                        <a:rPr kumimoji="0" 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pitchFamily="-110" charset="0"/>
                          <a:ea typeface="MS Gothic" charset="0"/>
                          <a:cs typeface="MS Gothic" charset="0"/>
                        </a:rPr>
                        <a:t>± 0.042</a:t>
                      </a:r>
                    </a:p>
                  </a:txBody>
                  <a:tcPr marL="81638" marR="81638" marT="55258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sp>
        <p:nvSpPr>
          <p:cNvPr id="5160" name="Text Box 40"/>
          <p:cNvSpPr txBox="1">
            <a:spLocks noChangeArrowheads="1"/>
          </p:cNvSpPr>
          <p:nvPr/>
        </p:nvSpPr>
        <p:spPr bwMode="auto">
          <a:xfrm>
            <a:off x="4978400" y="2346391"/>
            <a:ext cx="4069780" cy="54581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55221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US" sz="1600" b="1" dirty="0">
                <a:solidFill>
                  <a:srgbClr val="FF0000"/>
                </a:solidFill>
                <a:latin typeface="Calibri"/>
                <a:ea typeface="MS Gothic" charset="0"/>
                <a:cs typeface="Calibri"/>
              </a:rPr>
              <a:t>→ BEC effective emission region grows with </a:t>
            </a:r>
            <a:r>
              <a:rPr lang="en-US" sz="1600" dirty="0">
                <a:solidFill>
                  <a:srgbClr val="FF0000"/>
                </a:solidFill>
                <a:latin typeface="Calibri"/>
                <a:ea typeface="Arial" pitchFamily="-110" charset="0"/>
                <a:cs typeface="Calibri"/>
              </a:rPr>
              <a:t>√</a:t>
            </a:r>
            <a:r>
              <a:rPr lang="en-US" sz="1600" b="1" dirty="0" smtClean="0">
                <a:solidFill>
                  <a:srgbClr val="FF0000"/>
                </a:solidFill>
                <a:latin typeface="Calibri"/>
                <a:ea typeface="MS Gothic" charset="0"/>
                <a:cs typeface="Calibri"/>
              </a:rPr>
              <a:t>s while </a:t>
            </a:r>
            <a:r>
              <a:rPr lang="en-US" sz="1600" b="1" dirty="0">
                <a:solidFill>
                  <a:srgbClr val="FF0000"/>
                </a:solidFill>
                <a:latin typeface="Calibri"/>
                <a:ea typeface="MS Gothic" charset="0"/>
                <a:cs typeface="Calibri"/>
              </a:rPr>
              <a:t>strength is </a:t>
            </a:r>
            <a:r>
              <a:rPr lang="en-US" sz="1600" b="1" dirty="0" smtClean="0">
                <a:solidFill>
                  <a:srgbClr val="FF0000"/>
                </a:solidFill>
                <a:latin typeface="Calibri"/>
                <a:ea typeface="MS Gothic" charset="0"/>
                <a:cs typeface="Calibri"/>
              </a:rPr>
              <a:t>similar.</a:t>
            </a:r>
            <a:endParaRPr lang="en-US" sz="1600" b="1" dirty="0">
              <a:solidFill>
                <a:srgbClr val="FF0000"/>
              </a:solidFill>
              <a:latin typeface="Calibri"/>
              <a:ea typeface="MS Gothic" charset="0"/>
              <a:cs typeface="Calibri"/>
            </a:endParaRPr>
          </a:p>
        </p:txBody>
      </p:sp>
      <p:sp>
        <p:nvSpPr>
          <p:cNvPr id="5161" name="Text Box 41"/>
          <p:cNvSpPr txBox="1">
            <a:spLocks noChangeArrowheads="1"/>
          </p:cNvSpPr>
          <p:nvPr/>
        </p:nvSpPr>
        <p:spPr bwMode="auto">
          <a:xfrm>
            <a:off x="5295900" y="5651293"/>
            <a:ext cx="3859360" cy="79640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55221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US" sz="1600" b="1" dirty="0">
                <a:solidFill>
                  <a:srgbClr val="008000"/>
                </a:solidFill>
                <a:latin typeface="Calibri"/>
                <a:ea typeface="MS Gothic" charset="0"/>
                <a:cs typeface="Calibri"/>
              </a:rPr>
              <a:t>→</a:t>
            </a:r>
            <a:r>
              <a:rPr lang="en-US" sz="1600" b="1" dirty="0" smtClean="0">
                <a:solidFill>
                  <a:srgbClr val="008000"/>
                </a:solidFill>
                <a:latin typeface="Calibri"/>
                <a:ea typeface="MS Gothic" charset="0"/>
                <a:cs typeface="Calibri"/>
              </a:rPr>
              <a:t> BEC </a:t>
            </a:r>
            <a:r>
              <a:rPr lang="en-US" sz="1600" b="1" dirty="0">
                <a:solidFill>
                  <a:srgbClr val="008000"/>
                </a:solidFill>
                <a:latin typeface="Calibri"/>
                <a:ea typeface="MS Gothic" charset="0"/>
                <a:cs typeface="Calibri"/>
              </a:rPr>
              <a:t>effective emission region grows with </a:t>
            </a:r>
            <a:r>
              <a:rPr lang="en-US" sz="1600" b="1" dirty="0" smtClean="0">
                <a:solidFill>
                  <a:srgbClr val="008000"/>
                </a:solidFill>
                <a:latin typeface="Calibri"/>
                <a:ea typeface="MS Gothic" charset="0"/>
                <a:cs typeface="Calibri"/>
              </a:rPr>
              <a:t>N</a:t>
            </a:r>
            <a:r>
              <a:rPr lang="en-US" sz="1600" b="1" baseline="-25000" dirty="0" smtClean="0">
                <a:solidFill>
                  <a:srgbClr val="008000"/>
                </a:solidFill>
                <a:latin typeface="Calibri"/>
                <a:ea typeface="MS Gothic" charset="0"/>
                <a:cs typeface="Calibri"/>
              </a:rPr>
              <a:t>ch</a:t>
            </a:r>
            <a:r>
              <a:rPr lang="en-US" sz="1600" b="1" dirty="0" smtClean="0">
                <a:solidFill>
                  <a:srgbClr val="008000"/>
                </a:solidFill>
                <a:latin typeface="Calibri"/>
                <a:ea typeface="MS Gothic" charset="0"/>
                <a:cs typeface="Calibri"/>
              </a:rPr>
              <a:t>, as </a:t>
            </a:r>
            <a:r>
              <a:rPr lang="en-US" sz="1600" b="1" dirty="0">
                <a:solidFill>
                  <a:srgbClr val="008000"/>
                </a:solidFill>
                <a:latin typeface="Calibri"/>
                <a:ea typeface="MS Gothic" charset="0"/>
                <a:cs typeface="Calibri"/>
              </a:rPr>
              <a:t>observed by previous </a:t>
            </a:r>
            <a:r>
              <a:rPr lang="en-US" sz="1600" b="1" dirty="0" smtClean="0">
                <a:solidFill>
                  <a:srgbClr val="008000"/>
                </a:solidFill>
                <a:latin typeface="Calibri"/>
                <a:ea typeface="MS Gothic" charset="0"/>
                <a:cs typeface="Calibri"/>
              </a:rPr>
              <a:t>experiments.</a:t>
            </a:r>
            <a:endParaRPr lang="en-US" sz="1600" b="1" dirty="0" smtClean="0">
              <a:solidFill>
                <a:srgbClr val="008000"/>
              </a:solidFill>
              <a:ea typeface="MS Gothic" charset="0"/>
              <a:cs typeface="MS Gothic" charset="0"/>
            </a:endParaRP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US" sz="1600" b="1" dirty="0" smtClean="0">
                <a:solidFill>
                  <a:srgbClr val="FF0000"/>
                </a:solidFill>
                <a:latin typeface="Calibri"/>
                <a:ea typeface="MS Gothic" charset="0"/>
                <a:cs typeface="Calibri"/>
                <a:sym typeface="Wingdings"/>
              </a:rPr>
              <a:t> r vs N</a:t>
            </a:r>
            <a:r>
              <a:rPr lang="en-US" sz="1600" b="1" baseline="-25000" dirty="0" smtClean="0">
                <a:solidFill>
                  <a:srgbClr val="FF0000"/>
                </a:solidFill>
                <a:latin typeface="Calibri"/>
                <a:ea typeface="MS Gothic" charset="0"/>
                <a:cs typeface="Calibri"/>
                <a:sym typeface="Wingdings"/>
              </a:rPr>
              <a:t>ch</a:t>
            </a:r>
            <a:r>
              <a:rPr lang="en-US" sz="1600" b="1" dirty="0" smtClean="0">
                <a:solidFill>
                  <a:srgbClr val="FF0000"/>
                </a:solidFill>
                <a:latin typeface="Calibri"/>
                <a:ea typeface="MS Gothic" charset="0"/>
                <a:cs typeface="Calibri"/>
                <a:sym typeface="Wingdings"/>
              </a:rPr>
              <a:t> ≈ scales with </a:t>
            </a:r>
            <a:r>
              <a:rPr lang="en-US" sz="1600" dirty="0" smtClean="0">
                <a:solidFill>
                  <a:srgbClr val="FF0000"/>
                </a:solidFill>
                <a:latin typeface="Calibri"/>
                <a:ea typeface="Arial" pitchFamily="-110" charset="0"/>
                <a:cs typeface="Calibri"/>
              </a:rPr>
              <a:t>√</a:t>
            </a:r>
            <a:r>
              <a:rPr lang="en-US" sz="1600" b="1" dirty="0" smtClean="0">
                <a:solidFill>
                  <a:srgbClr val="FF0000"/>
                </a:solidFill>
                <a:latin typeface="Calibri"/>
                <a:ea typeface="MS Gothic" charset="0"/>
                <a:cs typeface="Calibri"/>
              </a:rPr>
              <a:t>s. </a:t>
            </a:r>
            <a:endParaRPr lang="en-US" sz="1600" b="1" dirty="0">
              <a:solidFill>
                <a:srgbClr val="FF0000"/>
              </a:solidFill>
              <a:latin typeface="Calibri"/>
              <a:ea typeface="MS Gothic" charset="0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51336" y="6581001"/>
            <a:ext cx="18955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Calibri"/>
                <a:cs typeface="Calibri"/>
              </a:rPr>
              <a:t>[QCD-10-003, QCD-10-023]</a:t>
            </a:r>
            <a:endParaRPr lang="en-US" sz="1200" b="1" dirty="0">
              <a:latin typeface="Calibri"/>
              <a:cs typeface="Calibri"/>
            </a:endParaRPr>
          </a:p>
        </p:txBody>
      </p:sp>
      <p:sp>
        <p:nvSpPr>
          <p:cNvPr id="11" name="Date Placeholder 3"/>
          <p:cNvSpPr txBox="1">
            <a:spLocks/>
          </p:cNvSpPr>
          <p:nvPr/>
        </p:nvSpPr>
        <p:spPr>
          <a:xfrm>
            <a:off x="263680" y="648939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751F6-8106-D248-9AC7-E79CDEA31DE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9/20/2011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Footer Placeholder 4"/>
          <p:cNvSpPr txBox="1">
            <a:spLocks/>
          </p:cNvSpPr>
          <p:nvPr/>
        </p:nvSpPr>
        <p:spPr>
          <a:xfrm>
            <a:off x="3124200" y="648939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P.Bartalini - NTU</a:t>
            </a:r>
          </a:p>
        </p:txBody>
      </p:sp>
      <p:sp>
        <p:nvSpPr>
          <p:cNvPr id="13" name="Slide Number Placeholder 5"/>
          <p:cNvSpPr txBox="1">
            <a:spLocks/>
          </p:cNvSpPr>
          <p:nvPr/>
        </p:nvSpPr>
        <p:spPr>
          <a:xfrm>
            <a:off x="6770910" y="651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F9A71B-441C-2C48-9BD6-133FAC048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"/>
          <p:cNvSpPr txBox="1">
            <a:spLocks noChangeArrowheads="1"/>
          </p:cNvSpPr>
          <p:nvPr/>
        </p:nvSpPr>
        <p:spPr bwMode="auto">
          <a:xfrm>
            <a:off x="812800" y="33247"/>
            <a:ext cx="7620000" cy="655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717" tIns="35203" rIns="35717" bIns="35717" numCol="1" anchor="b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3200" dirty="0" smtClean="0"/>
              <a:t>Bose-Einstein Correlations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100" y="660400"/>
            <a:ext cx="491490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Reference samples:</a:t>
            </a:r>
          </a:p>
          <a:p>
            <a:r>
              <a:rPr lang="en-US" sz="1400" b="1" dirty="0" smtClean="0">
                <a:latin typeface="Calibri"/>
                <a:cs typeface="Calibri"/>
              </a:rPr>
              <a:t>- Opposite-charge pairs: </a:t>
            </a:r>
            <a:r>
              <a:rPr lang="en-US" sz="1400" dirty="0" smtClean="0">
                <a:latin typeface="Calibri"/>
                <a:cs typeface="Calibri"/>
              </a:rPr>
              <a:t>natural reference sample, but containing resonances.</a:t>
            </a:r>
          </a:p>
          <a:p>
            <a:r>
              <a:rPr lang="en-US" sz="1400" b="1" dirty="0" smtClean="0">
                <a:latin typeface="Calibri"/>
                <a:cs typeface="Calibri"/>
              </a:rPr>
              <a:t>- Opposite-hemisphere pairs: </a:t>
            </a:r>
            <a:r>
              <a:rPr lang="en-US" sz="1400" dirty="0" smtClean="0">
                <a:latin typeface="Calibri"/>
                <a:cs typeface="Calibri"/>
              </a:rPr>
              <a:t>Pairing after the inverting of the 3-momenta of one of the two particles (for like- and unlike-sign).</a:t>
            </a:r>
          </a:p>
          <a:p>
            <a:r>
              <a:rPr lang="en-US" sz="1400" b="1" dirty="0" smtClean="0">
                <a:latin typeface="Calibri"/>
                <a:cs typeface="Calibri"/>
              </a:rPr>
              <a:t>- Rotate particles: </a:t>
            </a:r>
            <a:r>
              <a:rPr lang="en-US" sz="1400" dirty="0" smtClean="0">
                <a:latin typeface="Calibri"/>
                <a:cs typeface="Calibri"/>
              </a:rPr>
              <a:t>pairing happen changing sign of x and y component of one particle.</a:t>
            </a:r>
          </a:p>
          <a:p>
            <a:pPr>
              <a:buFontTx/>
              <a:buChar char="-"/>
            </a:pPr>
            <a:r>
              <a:rPr lang="en-US" sz="1400" b="1" dirty="0" smtClean="0">
                <a:latin typeface="Calibri"/>
                <a:cs typeface="Calibri"/>
              </a:rPr>
              <a:t> Pairs from mixed events: </a:t>
            </a:r>
            <a:r>
              <a:rPr lang="en-US" sz="1400" dirty="0" smtClean="0">
                <a:latin typeface="Calibri"/>
                <a:cs typeface="Calibri"/>
              </a:rPr>
              <a:t>(i) random events, (ii) events w/ similar charge multiplicity in the same η region, (iii) events in the same invariant mass region of the signal.</a:t>
            </a:r>
          </a:p>
          <a:p>
            <a:pPr>
              <a:buFontTx/>
              <a:buChar char="-"/>
            </a:pPr>
            <a:r>
              <a:rPr lang="en-US" sz="1400" dirty="0" smtClean="0">
                <a:solidFill>
                  <a:srgbClr val="660066"/>
                </a:solidFill>
                <a:latin typeface="Calibri"/>
                <a:cs typeface="Calibri"/>
              </a:rPr>
              <a:t> </a:t>
            </a:r>
            <a:r>
              <a:rPr lang="en-US" sz="1400" b="1" dirty="0" smtClean="0">
                <a:solidFill>
                  <a:srgbClr val="660066"/>
                </a:solidFill>
                <a:latin typeface="Calibri"/>
                <a:cs typeface="Calibri"/>
              </a:rPr>
              <a:t>Double ratio (normalization to R</a:t>
            </a:r>
            <a:r>
              <a:rPr lang="en-US" sz="1400" b="1" baseline="-25000" dirty="0" smtClean="0">
                <a:solidFill>
                  <a:srgbClr val="660066"/>
                </a:solidFill>
                <a:latin typeface="Calibri"/>
                <a:cs typeface="Calibri"/>
              </a:rPr>
              <a:t>MC</a:t>
            </a:r>
            <a:r>
              <a:rPr lang="en-US" sz="1400" b="1" dirty="0" smtClean="0">
                <a:solidFill>
                  <a:srgbClr val="660066"/>
                </a:solidFill>
                <a:latin typeface="Calibri"/>
                <a:cs typeface="Calibri"/>
              </a:rPr>
              <a:t>) to avoid biases.</a:t>
            </a:r>
            <a:endParaRPr lang="en-US" sz="1400" dirty="0" smtClean="0">
              <a:solidFill>
                <a:srgbClr val="660066"/>
              </a:solidFill>
              <a:latin typeface="Calibri"/>
              <a:cs typeface="Calibri"/>
            </a:endParaRP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328260" y="4245177"/>
            <a:ext cx="3129440" cy="4147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60021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US" sz="1600" b="1" dirty="0" smtClean="0">
                <a:solidFill>
                  <a:srgbClr val="FF0000"/>
                </a:solidFill>
                <a:ea typeface="MS Gothic" charset="0"/>
                <a:cs typeface="MS Gothic" charset="0"/>
                <a:sym typeface="Wingdings"/>
              </a:rPr>
              <a:t> </a:t>
            </a:r>
            <a:r>
              <a:rPr lang="en-US" sz="1600" b="1" dirty="0" smtClean="0">
                <a:solidFill>
                  <a:srgbClr val="FF0000"/>
                </a:solidFill>
                <a:ea typeface="MS Gothic" charset="0"/>
                <a:cs typeface="MS Gothic" charset="0"/>
              </a:rPr>
              <a:t>Fit </a:t>
            </a:r>
            <a:r>
              <a:rPr lang="en-US" sz="1600" b="1" dirty="0">
                <a:solidFill>
                  <a:srgbClr val="FF0000"/>
                </a:solidFill>
                <a:ea typeface="MS Gothic" charset="0"/>
                <a:cs typeface="MS Gothic" charset="0"/>
              </a:rPr>
              <a:t>with </a:t>
            </a:r>
            <a:r>
              <a:rPr lang="en-US" sz="1600" i="1" dirty="0">
                <a:solidFill>
                  <a:srgbClr val="FF0000"/>
                </a:solidFill>
                <a:latin typeface="Symbol" pitchFamily="-110" charset="2"/>
                <a:ea typeface="MS Gothic" charset="0"/>
                <a:cs typeface="MS Gothic" charset="0"/>
              </a:rPr>
              <a:t></a:t>
            </a:r>
            <a:r>
              <a:rPr lang="en-US" sz="1600" b="1" i="1" dirty="0">
                <a:solidFill>
                  <a:srgbClr val="FF0000"/>
                </a:solidFill>
                <a:ea typeface="MS Gothic" charset="0"/>
                <a:cs typeface="MS Gothic" charset="0"/>
              </a:rPr>
              <a:t> </a:t>
            </a:r>
            <a:r>
              <a:rPr lang="en-US" sz="1600" b="1" i="1" dirty="0" smtClean="0">
                <a:solidFill>
                  <a:srgbClr val="FF0000"/>
                </a:solidFill>
                <a:latin typeface="Calibri"/>
                <a:ea typeface="MS Gothic" charset="0"/>
                <a:cs typeface="Calibri"/>
              </a:rPr>
              <a:t>(</a:t>
            </a:r>
            <a:r>
              <a:rPr lang="en-US" sz="1600" b="1" i="1" dirty="0">
                <a:solidFill>
                  <a:srgbClr val="FF0000"/>
                </a:solidFill>
                <a:latin typeface="Calibri"/>
                <a:ea typeface="MS Gothic" charset="0"/>
                <a:cs typeface="Calibri"/>
              </a:rPr>
              <a:t>Q</a:t>
            </a:r>
            <a:r>
              <a:rPr lang="en-US" sz="1600" b="1" i="1" dirty="0" smtClean="0">
                <a:solidFill>
                  <a:srgbClr val="FF0000"/>
                </a:solidFill>
                <a:latin typeface="Calibri"/>
                <a:ea typeface="MS Gothic" charset="0"/>
                <a:cs typeface="Calibri"/>
              </a:rPr>
              <a:t>r</a:t>
            </a:r>
            <a:r>
              <a:rPr lang="en-US" sz="1600" b="1" i="1" dirty="0">
                <a:solidFill>
                  <a:srgbClr val="FF0000"/>
                </a:solidFill>
                <a:latin typeface="Calibri"/>
                <a:ea typeface="MS Gothic" charset="0"/>
                <a:cs typeface="Calibri"/>
              </a:rPr>
              <a:t>) = exp(-Qr)</a:t>
            </a:r>
            <a:r>
              <a:rPr lang="en-US" sz="1600" b="1" dirty="0">
                <a:solidFill>
                  <a:srgbClr val="FF0000"/>
                </a:solidFill>
                <a:latin typeface="Calibri"/>
                <a:ea typeface="MS Gothic" charset="0"/>
                <a:cs typeface="Calibri"/>
              </a:rPr>
              <a:t>:</a:t>
            </a: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4"/>
          <a:srcRect r="5114"/>
          <a:stretch>
            <a:fillRect/>
          </a:stretch>
        </p:blipFill>
        <p:spPr bwMode="auto">
          <a:xfrm>
            <a:off x="4953000" y="3020747"/>
            <a:ext cx="4191000" cy="270923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7100" y="4554220"/>
            <a:ext cx="1409700" cy="563880"/>
          </a:xfrm>
          <a:prstGeom prst="rect">
            <a:avLst/>
          </a:prstGeom>
        </p:spPr>
      </p:pic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5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558800"/>
          </a:xfrm>
        </p:spPr>
        <p:txBody>
          <a:bodyPr/>
          <a:lstStyle/>
          <a:p>
            <a:pPr eaLnBrk="1" hangingPunct="1"/>
            <a:r>
              <a:rPr lang="en-US" b="0" dirty="0">
                <a:solidFill>
                  <a:schemeClr val="tx1"/>
                </a:solidFill>
                <a:latin typeface="Calibri"/>
                <a:cs typeface="Calibri"/>
              </a:rPr>
              <a:t>CMS Design features</a:t>
            </a:r>
          </a:p>
        </p:txBody>
      </p:sp>
      <p:sp>
        <p:nvSpPr>
          <p:cNvPr id="58373" name="Text Box 3"/>
          <p:cNvSpPr txBox="1">
            <a:spLocks noChangeArrowheads="1"/>
          </p:cNvSpPr>
          <p:nvPr/>
        </p:nvSpPr>
        <p:spPr bwMode="auto">
          <a:xfrm>
            <a:off x="422275" y="974725"/>
            <a:ext cx="1355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0" hangingPunct="0"/>
            <a:r>
              <a:rPr lang="en-US" sz="2000" b="1" dirty="0">
                <a:latin typeface="Arial" charset="0"/>
              </a:rPr>
              <a:t>Detectors</a:t>
            </a:r>
          </a:p>
        </p:txBody>
      </p:sp>
      <p:pic>
        <p:nvPicPr>
          <p:cNvPr id="5837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408112"/>
            <a:ext cx="3946525" cy="484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3589" name="Text Box 5"/>
          <p:cNvSpPr txBox="1">
            <a:spLocks noChangeArrowheads="1"/>
          </p:cNvSpPr>
          <p:nvPr/>
        </p:nvSpPr>
        <p:spPr bwMode="auto">
          <a:xfrm>
            <a:off x="4329113" y="4779962"/>
            <a:ext cx="4691062" cy="1468438"/>
          </a:xfrm>
          <a:prstGeom prst="rect">
            <a:avLst/>
          </a:prstGeom>
          <a:solidFill>
            <a:srgbClr val="F3E085"/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0" hangingPunct="0">
              <a:tabLst>
                <a:tab pos="3235325" algn="l"/>
              </a:tabLst>
            </a:pPr>
            <a:r>
              <a:rPr lang="en-US" sz="1800" dirty="0">
                <a:solidFill>
                  <a:srgbClr val="000090"/>
                </a:solidFill>
                <a:latin typeface="Verdana" charset="0"/>
              </a:rPr>
              <a:t>Event Rates: 	~10</a:t>
            </a:r>
            <a:r>
              <a:rPr lang="en-US" sz="1800" baseline="30000" dirty="0">
                <a:solidFill>
                  <a:srgbClr val="000090"/>
                </a:solidFill>
                <a:latin typeface="Verdana" charset="0"/>
              </a:rPr>
              <a:t>9</a:t>
            </a:r>
            <a:r>
              <a:rPr lang="en-US" sz="1800" dirty="0">
                <a:solidFill>
                  <a:srgbClr val="000090"/>
                </a:solidFill>
                <a:latin typeface="Verdana" charset="0"/>
              </a:rPr>
              <a:t> Hz</a:t>
            </a:r>
          </a:p>
          <a:p>
            <a:pPr algn="l" eaLnBrk="0" hangingPunct="0">
              <a:tabLst>
                <a:tab pos="3235325" algn="l"/>
              </a:tabLst>
            </a:pPr>
            <a:r>
              <a:rPr lang="en-US" sz="1800" dirty="0">
                <a:solidFill>
                  <a:srgbClr val="000090"/>
                </a:solidFill>
                <a:latin typeface="Verdana" charset="0"/>
              </a:rPr>
              <a:t>Event size: 	~1 </a:t>
            </a:r>
            <a:r>
              <a:rPr lang="en-US" sz="1800" dirty="0" err="1">
                <a:solidFill>
                  <a:srgbClr val="000090"/>
                </a:solidFill>
                <a:latin typeface="Verdana" charset="0"/>
              </a:rPr>
              <a:t>MByte</a:t>
            </a:r>
            <a:endParaRPr lang="en-US" sz="1800" dirty="0">
              <a:solidFill>
                <a:srgbClr val="000090"/>
              </a:solidFill>
              <a:latin typeface="Verdana" charset="0"/>
            </a:endParaRPr>
          </a:p>
          <a:p>
            <a:pPr algn="l" eaLnBrk="0" hangingPunct="0">
              <a:tabLst>
                <a:tab pos="3235325" algn="l"/>
              </a:tabLst>
            </a:pPr>
            <a:r>
              <a:rPr lang="en-US" sz="1800" dirty="0">
                <a:solidFill>
                  <a:srgbClr val="000090"/>
                </a:solidFill>
                <a:latin typeface="Verdana" charset="0"/>
              </a:rPr>
              <a:t>Level-1 Output 	100kHz</a:t>
            </a:r>
          </a:p>
          <a:p>
            <a:pPr algn="l" eaLnBrk="0" hangingPunct="0">
              <a:tabLst>
                <a:tab pos="3235325" algn="l"/>
              </a:tabLst>
            </a:pPr>
            <a:r>
              <a:rPr lang="en-US" sz="1800" dirty="0">
                <a:solidFill>
                  <a:srgbClr val="000090"/>
                </a:solidFill>
                <a:latin typeface="Verdana" charset="0"/>
              </a:rPr>
              <a:t>Mass storage	10</a:t>
            </a:r>
            <a:r>
              <a:rPr lang="en-US" sz="1800" baseline="30000" dirty="0">
                <a:solidFill>
                  <a:srgbClr val="000090"/>
                </a:solidFill>
                <a:latin typeface="Verdana" charset="0"/>
              </a:rPr>
              <a:t>2</a:t>
            </a:r>
            <a:r>
              <a:rPr lang="en-US" sz="1800" dirty="0">
                <a:solidFill>
                  <a:srgbClr val="000090"/>
                </a:solidFill>
                <a:latin typeface="Verdana" charset="0"/>
              </a:rPr>
              <a:t>Hz</a:t>
            </a:r>
          </a:p>
          <a:p>
            <a:pPr algn="l" eaLnBrk="0" hangingPunct="0">
              <a:tabLst>
                <a:tab pos="3235325" algn="l"/>
              </a:tabLst>
            </a:pPr>
            <a:r>
              <a:rPr lang="en-US" sz="1800" dirty="0">
                <a:solidFill>
                  <a:srgbClr val="000090"/>
                </a:solidFill>
                <a:latin typeface="Verdana" charset="0"/>
              </a:rPr>
              <a:t>Event Selection: 	~1/10</a:t>
            </a:r>
            <a:r>
              <a:rPr lang="en-US" sz="1800" baseline="30000" dirty="0">
                <a:solidFill>
                  <a:srgbClr val="000090"/>
                </a:solidFill>
                <a:latin typeface="Verdana" charset="0"/>
              </a:rPr>
              <a:t>13</a:t>
            </a:r>
          </a:p>
        </p:txBody>
      </p:sp>
      <p:sp>
        <p:nvSpPr>
          <p:cNvPr id="963590" name="Text Box 6"/>
          <p:cNvSpPr txBox="1">
            <a:spLocks noChangeArrowheads="1"/>
          </p:cNvSpPr>
          <p:nvPr/>
        </p:nvSpPr>
        <p:spPr bwMode="auto">
          <a:xfrm>
            <a:off x="4329113" y="2590800"/>
            <a:ext cx="4691062" cy="2017713"/>
          </a:xfrm>
          <a:prstGeom prst="rect">
            <a:avLst/>
          </a:prstGeom>
          <a:solidFill>
            <a:srgbClr val="F3E085"/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tabLst>
                <a:tab pos="3041650" algn="l"/>
              </a:tabLst>
            </a:pPr>
            <a:r>
              <a:rPr lang="en-US" sz="18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Calibri"/>
              </a:rPr>
              <a:t>Long 4 Tesla Solenoid containing Tracker, ECAL and HCAL</a:t>
            </a:r>
          </a:p>
          <a:p>
            <a:pPr eaLnBrk="0" hangingPunct="0">
              <a:tabLst>
                <a:tab pos="3041650" algn="l"/>
              </a:tabLst>
            </a:pPr>
            <a:r>
              <a:rPr lang="en-US" sz="18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Calibri"/>
              </a:rPr>
              <a:t> Tracking up to 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charset="2"/>
                <a:cs typeface="Symbol" charset="2"/>
              </a:rPr>
              <a:t>h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Calibri"/>
              </a:rPr>
              <a:t> ~ 2.4</a:t>
            </a:r>
          </a:p>
          <a:p>
            <a:pPr eaLnBrk="0" hangingPunct="0">
              <a:tabLst>
                <a:tab pos="3041650" algn="l"/>
              </a:tabLst>
            </a:pPr>
            <a:r>
              <a:rPr lang="en-US" sz="1800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charset="2"/>
                <a:cs typeface="Symbol" charset="2"/>
              </a:rPr>
              <a:t>m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Calibri"/>
              </a:rPr>
              <a:t> system in return iron</a:t>
            </a:r>
          </a:p>
          <a:p>
            <a:pPr eaLnBrk="0" hangingPunct="0">
              <a:tabLst>
                <a:tab pos="3041650" algn="l"/>
              </a:tabLst>
            </a:pPr>
            <a:r>
              <a:rPr lang="en-US" sz="18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Calibri"/>
              </a:rPr>
              <a:t>First </a:t>
            </a:r>
            <a:r>
              <a:rPr lang="en-US" sz="1800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charset="2"/>
                <a:cs typeface="Symbol" charset="2"/>
              </a:rPr>
              <a:t>m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Calibri"/>
              </a:rPr>
              <a:t> chamber just after Solenoid</a:t>
            </a:r>
          </a:p>
          <a:p>
            <a:pPr eaLnBrk="0" hangingPunct="0">
              <a:tabLst>
                <a:tab pos="3041650" algn="l"/>
              </a:tabLst>
            </a:pPr>
            <a:r>
              <a:rPr lang="en-US" sz="18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Calibri"/>
              </a:rPr>
              <a:t>(max. </a:t>
            </a:r>
            <a:r>
              <a:rPr lang="en-US" sz="1800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Calibri"/>
              </a:rPr>
              <a:t>sagitta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Calibri"/>
              </a:rPr>
              <a:t>)</a:t>
            </a:r>
          </a:p>
          <a:p>
            <a:pPr eaLnBrk="0" hangingPunct="0">
              <a:tabLst>
                <a:tab pos="3041650" algn="l"/>
              </a:tabLst>
            </a:pPr>
            <a:r>
              <a:rPr lang="en-US" sz="18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Calibri"/>
              </a:rPr>
              <a:t>Big lever arm for P</a:t>
            </a:r>
            <a:r>
              <a:rPr lang="en-US" sz="1800" baseline="-250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Calibri"/>
              </a:rPr>
              <a:t>T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Calibri"/>
              </a:rPr>
              <a:t> measurement</a:t>
            </a:r>
            <a:endParaRPr lang="en-US" sz="1800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83000" y="1143000"/>
            <a:ext cx="533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9750" indent="-482600" eaLnBrk="1" hangingPunct="1">
              <a:spcBef>
                <a:spcPts val="1600"/>
              </a:spcBef>
              <a:buSzPct val="75000"/>
            </a:pPr>
            <a:r>
              <a:rPr lang="en-US" sz="1800" dirty="0" smtClean="0">
                <a:solidFill>
                  <a:srgbClr val="FF0000"/>
                </a:solidFill>
                <a:latin typeface="Calibri"/>
                <a:cs typeface="Calibri"/>
              </a:rPr>
              <a:t>CMS design choice: </a:t>
            </a:r>
            <a:r>
              <a:rPr lang="en-US" sz="1800" dirty="0" smtClean="0">
                <a:latin typeface="Calibri"/>
                <a:cs typeface="Calibri"/>
              </a:rPr>
              <a:t>optimize performance for </a:t>
            </a:r>
            <a:r>
              <a:rPr lang="en-US" sz="1800" dirty="0" err="1" smtClean="0">
                <a:latin typeface="Calibri"/>
                <a:cs typeface="Calibri"/>
              </a:rPr>
              <a:t>muon</a:t>
            </a:r>
            <a:r>
              <a:rPr lang="en-US" sz="1800" dirty="0" smtClean="0">
                <a:latin typeface="Calibri"/>
                <a:cs typeface="Calibri"/>
              </a:rPr>
              <a:t>/track momentum resolution and electromagnetic energy resolution....</a:t>
            </a:r>
            <a:endParaRPr lang="en-US" sz="1800" dirty="0">
              <a:latin typeface="Calibri"/>
              <a:cs typeface="Calibri"/>
            </a:endParaRPr>
          </a:p>
        </p:txBody>
      </p:sp>
      <p:sp>
        <p:nvSpPr>
          <p:cNvPr id="12" name="Date Placeholder 3"/>
          <p:cNvSpPr txBox="1">
            <a:spLocks/>
          </p:cNvSpPr>
          <p:nvPr/>
        </p:nvSpPr>
        <p:spPr>
          <a:xfrm>
            <a:off x="263680" y="648939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751F6-8106-D248-9AC7-E79CDEA31DE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9/20/2011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Footer Placeholder 4"/>
          <p:cNvSpPr txBox="1">
            <a:spLocks/>
          </p:cNvSpPr>
          <p:nvPr/>
        </p:nvSpPr>
        <p:spPr>
          <a:xfrm>
            <a:off x="3124200" y="648939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P.Bartalini - NTU</a:t>
            </a:r>
          </a:p>
        </p:txBody>
      </p:sp>
      <p:sp>
        <p:nvSpPr>
          <p:cNvPr id="14" name="Slide Number Placeholder 5"/>
          <p:cNvSpPr txBox="1">
            <a:spLocks/>
          </p:cNvSpPr>
          <p:nvPr/>
        </p:nvSpPr>
        <p:spPr>
          <a:xfrm>
            <a:off x="6770910" y="64773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F9A71B-441C-2C48-9BD6-133FAC048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47526"/>
            <a:ext cx="9144000" cy="485330"/>
          </a:xfrm>
          <a:ln/>
        </p:spPr>
        <p:txBody>
          <a:bodyPr tIns="22401">
            <a:normAutofit fontScale="90000"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3200" b="0" dirty="0" smtClean="0">
                <a:solidFill>
                  <a:schemeClr val="tx1"/>
                </a:solidFill>
                <a:latin typeface="Calibri"/>
                <a:cs typeface="Calibri"/>
              </a:rPr>
              <a:t>Definition of </a:t>
            </a:r>
            <a:r>
              <a:rPr lang="en-US" sz="3200" b="0" dirty="0" err="1" smtClean="0">
                <a:solidFill>
                  <a:schemeClr val="tx1"/>
                </a:solidFill>
                <a:latin typeface="Calibri"/>
                <a:cs typeface="Calibri"/>
              </a:rPr>
              <a:t>di-hadron</a:t>
            </a:r>
            <a:r>
              <a:rPr lang="en-US" sz="3200" b="0" dirty="0" smtClean="0">
                <a:solidFill>
                  <a:schemeClr val="tx1"/>
                </a:solidFill>
                <a:latin typeface="Calibri"/>
                <a:cs typeface="Calibri"/>
              </a:rPr>
              <a:t> correlation function</a:t>
            </a:r>
            <a:endParaRPr lang="en-US" sz="3200" b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7440" y="1419989"/>
            <a:ext cx="3012480" cy="258939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59201" y="1355183"/>
            <a:ext cx="3008160" cy="258939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5224321" y="597663"/>
            <a:ext cx="2140417" cy="31656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2452" rIns="81639" bIns="42452">
            <a:prstTxWarp prst="textNoShape">
              <a:avLst/>
            </a:prstTxWarp>
            <a:sp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en-US" sz="1500" b="1" dirty="0">
                <a:solidFill>
                  <a:srgbClr val="000080"/>
                </a:solidFill>
                <a:latin typeface="Calibri"/>
                <a:ea typeface="MS Gothic" charset="0"/>
                <a:cs typeface="Calibri"/>
              </a:rPr>
              <a:t>Background distribution: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/>
          <a:srcRect l="2324"/>
          <a:stretch>
            <a:fillRect/>
          </a:stretch>
        </p:blipFill>
        <p:spPr bwMode="auto">
          <a:xfrm>
            <a:off x="3304281" y="3888920"/>
            <a:ext cx="2219040" cy="241945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891361" y="623586"/>
            <a:ext cx="1669284" cy="31656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2452" rIns="81639" bIns="42452">
            <a:prstTxWarp prst="textNoShape">
              <a:avLst/>
            </a:prstTxWarp>
            <a:spAutoFit/>
          </a:bodyPr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US" sz="1500" b="1" dirty="0">
                <a:solidFill>
                  <a:srgbClr val="000080"/>
                </a:solidFill>
                <a:latin typeface="Calibri"/>
                <a:ea typeface="MS Gothic" charset="0"/>
                <a:cs typeface="Calibri"/>
              </a:rPr>
              <a:t>Signal distribution: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46721" y="1407156"/>
            <a:ext cx="1513743" cy="54739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2452" rIns="81639" bIns="42452">
            <a:prstTxWarp prst="textNoShape">
              <a:avLst/>
            </a:prstTxWarp>
            <a:spAutoFit/>
          </a:bodyPr>
          <a:lstStyle/>
          <a:p>
            <a:pPr>
              <a:tabLst>
                <a:tab pos="656650" algn="l"/>
                <a:tab pos="1313299" algn="l"/>
              </a:tabLst>
            </a:pPr>
            <a:r>
              <a:rPr lang="en-US" sz="1500" b="1" dirty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Particle pairs </a:t>
            </a:r>
          </a:p>
          <a:p>
            <a:pPr>
              <a:tabLst>
                <a:tab pos="656650" algn="l"/>
                <a:tab pos="1313299" algn="l"/>
              </a:tabLst>
            </a:pPr>
            <a:r>
              <a:rPr lang="en-US" sz="1500" b="1" dirty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from same event</a:t>
            </a:r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7708700" y="1810271"/>
            <a:ext cx="1229266" cy="54739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2452" rIns="81639" bIns="42452">
            <a:prstTxWarp prst="textNoShape">
              <a:avLst/>
            </a:prstTxWarp>
            <a:spAutoFit/>
          </a:bodyPr>
          <a:lstStyle/>
          <a:p>
            <a:pPr>
              <a:tabLst>
                <a:tab pos="656650" algn="l"/>
                <a:tab pos="1313299" algn="l"/>
              </a:tabLst>
            </a:pPr>
            <a:r>
              <a:rPr lang="en-US" sz="1500" b="1" dirty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Pairs from</a:t>
            </a:r>
          </a:p>
          <a:p>
            <a:pPr>
              <a:tabLst>
                <a:tab pos="656650" algn="l"/>
                <a:tab pos="1313299" algn="l"/>
              </a:tabLst>
            </a:pPr>
            <a:r>
              <a:rPr lang="en-US" sz="1500" b="1" dirty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mixed events</a:t>
            </a:r>
          </a:p>
        </p:txBody>
      </p:sp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5068800" y="4092643"/>
            <a:ext cx="4087900" cy="316566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square" lIns="81639" tIns="42452" rIns="81639" bIns="42452">
            <a:prstTxWarp prst="textNoShape">
              <a:avLst/>
            </a:prstTxWarp>
            <a:spAutoFit/>
          </a:bodyPr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US" sz="1500" b="1" dirty="0">
                <a:solidFill>
                  <a:srgbClr val="000080"/>
                </a:solidFill>
                <a:latin typeface="Calibri"/>
                <a:ea typeface="MS Gothic" charset="0"/>
                <a:cs typeface="Calibri"/>
              </a:rPr>
              <a:t>Ratio</a:t>
            </a:r>
            <a:r>
              <a:rPr lang="en-US" sz="1500" b="1" dirty="0" smtClean="0">
                <a:solidFill>
                  <a:srgbClr val="000080"/>
                </a:solidFill>
                <a:latin typeface="Calibri"/>
                <a:ea typeface="MS Gothic" charset="0"/>
                <a:cs typeface="Calibri"/>
              </a:rPr>
              <a:t> Signal</a:t>
            </a:r>
            <a:r>
              <a:rPr lang="en-US" sz="1500" b="1" dirty="0">
                <a:solidFill>
                  <a:srgbClr val="000080"/>
                </a:solidFill>
                <a:latin typeface="Calibri"/>
                <a:ea typeface="MS Gothic" charset="0"/>
                <a:cs typeface="Calibri"/>
              </a:rPr>
              <a:t>/</a:t>
            </a:r>
            <a:r>
              <a:rPr lang="en-US" sz="1500" b="1" dirty="0" smtClean="0">
                <a:solidFill>
                  <a:srgbClr val="000080"/>
                </a:solidFill>
                <a:latin typeface="Calibri"/>
                <a:ea typeface="MS Gothic" charset="0"/>
                <a:cs typeface="Calibri"/>
              </a:rPr>
              <a:t>Background = Associated 2D Yields:</a:t>
            </a:r>
            <a:endParaRPr lang="en-US" sz="1500" b="1" dirty="0">
              <a:solidFill>
                <a:srgbClr val="000080"/>
              </a:solidFill>
              <a:latin typeface="Calibri"/>
              <a:ea typeface="MS Gothic" charset="0"/>
              <a:cs typeface="Calibri"/>
            </a:endParaRPr>
          </a:p>
        </p:txBody>
      </p:sp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9240" y="902191"/>
            <a:ext cx="3032640" cy="5832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83640" y="4446793"/>
            <a:ext cx="3212640" cy="73447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8"/>
          <a:srcRect b="2943"/>
          <a:stretch>
            <a:fillRect/>
          </a:stretch>
        </p:blipFill>
        <p:spPr bwMode="auto">
          <a:xfrm>
            <a:off x="5315041" y="917377"/>
            <a:ext cx="2450880" cy="54437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90081" y="3925853"/>
            <a:ext cx="1928160" cy="1080113"/>
          </a:xfrm>
          <a:prstGeom prst="rect">
            <a:avLst/>
          </a:prstGeom>
          <a:noFill/>
          <a:ln w="18360">
            <a:solidFill>
              <a:srgbClr val="FF0000"/>
            </a:solidFill>
            <a:round/>
            <a:headEnd/>
            <a:tailEnd/>
          </a:ln>
          <a:effectLst/>
        </p:spPr>
      </p:pic>
      <p:sp>
        <p:nvSpPr>
          <p:cNvPr id="5135" name="Line 15"/>
          <p:cNvSpPr>
            <a:spLocks noChangeShapeType="1"/>
          </p:cNvSpPr>
          <p:nvPr/>
        </p:nvSpPr>
        <p:spPr bwMode="auto">
          <a:xfrm>
            <a:off x="3781440" y="3552854"/>
            <a:ext cx="659520" cy="62358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136" name="Line 16"/>
          <p:cNvSpPr>
            <a:spLocks noChangeShapeType="1"/>
          </p:cNvSpPr>
          <p:nvPr/>
        </p:nvSpPr>
        <p:spPr bwMode="auto">
          <a:xfrm flipH="1">
            <a:off x="4800600" y="3515409"/>
            <a:ext cx="691561" cy="700991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" name="Date Placeholder 3"/>
          <p:cNvSpPr txBox="1">
            <a:spLocks/>
          </p:cNvSpPr>
          <p:nvPr/>
        </p:nvSpPr>
        <p:spPr>
          <a:xfrm>
            <a:off x="263680" y="648939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751F6-8106-D248-9AC7-E79CDEA31DE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9/20/2011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5" name="Footer Placeholder 4"/>
          <p:cNvSpPr txBox="1">
            <a:spLocks/>
          </p:cNvSpPr>
          <p:nvPr/>
        </p:nvSpPr>
        <p:spPr>
          <a:xfrm>
            <a:off x="3124200" y="648939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P.Bartalini - NTU</a:t>
            </a:r>
          </a:p>
        </p:txBody>
      </p:sp>
      <p:sp>
        <p:nvSpPr>
          <p:cNvPr id="26" name="Slide Number Placeholder 5"/>
          <p:cNvSpPr txBox="1">
            <a:spLocks/>
          </p:cNvSpPr>
          <p:nvPr/>
        </p:nvSpPr>
        <p:spPr>
          <a:xfrm>
            <a:off x="6770910" y="651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F9A71B-441C-2C48-9BD6-133FAC048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359400" y="5461000"/>
            <a:ext cx="38100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Calibri"/>
                <a:ea typeface="MS Gothic" charset="0"/>
                <a:cs typeface="Calibri"/>
              </a:rPr>
              <a:t> Can specify </a:t>
            </a:r>
            <a:r>
              <a:rPr lang="en-US" b="1" dirty="0" smtClean="0">
                <a:solidFill>
                  <a:srgbClr val="FF0000"/>
                </a:solidFill>
                <a:latin typeface="Calibri"/>
                <a:cs typeface="Calibri"/>
              </a:rPr>
              <a:t>selected pair of 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Calibri"/>
                <a:cs typeface="Calibri"/>
              </a:rPr>
              <a:t>trigger (p</a:t>
            </a:r>
            <a:r>
              <a:rPr lang="en-US" b="1" baseline="-25000" dirty="0" smtClean="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lang="en-US" b="1" baseline="30000" dirty="0" smtClean="0">
                <a:solidFill>
                  <a:srgbClr val="FF0000"/>
                </a:solidFill>
                <a:latin typeface="Calibri"/>
                <a:cs typeface="Calibri"/>
              </a:rPr>
              <a:t>trig</a:t>
            </a:r>
            <a:r>
              <a:rPr lang="en-US" b="1" dirty="0" smtClean="0">
                <a:solidFill>
                  <a:srgbClr val="FF0000"/>
                </a:solidFill>
                <a:latin typeface="Calibri"/>
                <a:cs typeface="Calibri"/>
              </a:rPr>
              <a:t> ) and associated (p</a:t>
            </a:r>
            <a:r>
              <a:rPr lang="en-US" b="1" baseline="-25000" dirty="0" smtClean="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lang="en-US" b="1" baseline="30000" dirty="0" smtClean="0">
                <a:solidFill>
                  <a:srgbClr val="FF0000"/>
                </a:solidFill>
                <a:latin typeface="Calibri"/>
                <a:cs typeface="Calibri"/>
              </a:rPr>
              <a:t>assoc</a:t>
            </a:r>
            <a:r>
              <a:rPr lang="en-US" b="1" dirty="0" smtClean="0">
                <a:solidFill>
                  <a:srgbClr val="FF0000"/>
                </a:solidFill>
                <a:latin typeface="Calibri"/>
                <a:cs typeface="Calibri"/>
              </a:rPr>
              <a:t> ) particle p</a:t>
            </a:r>
            <a:r>
              <a:rPr lang="en-US" b="1" baseline="-25000" dirty="0" smtClean="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lang="en-US" b="1" dirty="0" smtClean="0">
                <a:solidFill>
                  <a:srgbClr val="FF0000"/>
                </a:solidFill>
                <a:latin typeface="Calibri"/>
                <a:cs typeface="Calibri"/>
              </a:rPr>
              <a:t> ranges.</a:t>
            </a:r>
            <a:endParaRPr lang="en-US" b="1" dirty="0" smtClean="0">
              <a:solidFill>
                <a:srgbClr val="FF0000"/>
              </a:solidFill>
              <a:latin typeface="Calibri"/>
              <a:ea typeface="MS Gothic" charset="0"/>
              <a:cs typeface="Calibri"/>
            </a:endParaRPr>
          </a:p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651498" y="5016500"/>
            <a:ext cx="54804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bins</a:t>
            </a:r>
            <a:endParaRPr lang="en-US" sz="1200" i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47526"/>
            <a:ext cx="9144000" cy="485330"/>
          </a:xfrm>
          <a:ln/>
        </p:spPr>
        <p:txBody>
          <a:bodyPr tIns="22401">
            <a:normAutofit fontScale="90000"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3200" b="0" dirty="0">
                <a:solidFill>
                  <a:srgbClr val="000000"/>
                </a:solidFill>
                <a:latin typeface="Calibri"/>
                <a:cs typeface="Calibri"/>
              </a:rPr>
              <a:t>Long and short range correlations</a:t>
            </a:r>
          </a:p>
        </p:txBody>
      </p:sp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3277440" y="2034934"/>
            <a:ext cx="2419200" cy="2181829"/>
          </a:xfrm>
          <a:custGeom>
            <a:avLst/>
            <a:gdLst>
              <a:gd name="G0" fmla="+- 0 0 0"/>
              <a:gd name="G1" fmla="+- -11796480 0 0"/>
              <a:gd name="G2" fmla="+- 0 0 -11796480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11796480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1796480"/>
              <a:gd name="G36" fmla="sin G34 -11796480"/>
              <a:gd name="G37" fmla="+/ -11796480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0 w 2472267"/>
              <a:gd name="T5" fmla="*/ 494829 h 2252133"/>
              <a:gd name="T6" fmla="*/ 1998267 w 2472267"/>
              <a:gd name="T7" fmla="*/ 2742176 h 2252133"/>
              <a:gd name="T8" fmla="*/ 3103690 w 2472267"/>
              <a:gd name="T9" fmla="*/ 2206110 h 2252133"/>
              <a:gd name="T10" fmla="*/ 1190456 w 2472267"/>
              <a:gd name="T11" fmla="*/ 0 h 2252133"/>
              <a:gd name="T12" fmla="*/ 0 w 2472267"/>
              <a:gd name="T13" fmla="*/ 494829 h 2252133"/>
              <a:gd name="T14" fmla="*/ 0 w 2472267"/>
              <a:gd name="T15" fmla="*/ 0 h 2252133"/>
              <a:gd name="T16" fmla="*/ 2472267 w 2472267"/>
              <a:gd name="T17" fmla="*/ 2252133 h 2252133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T14" t="T15" r="T16" b="T17"/>
            <a:pathLst>
              <a:path w="2472267" h="2252133">
                <a:moveTo>
                  <a:pt x="0" y="406400"/>
                </a:moveTo>
                <a:lnTo>
                  <a:pt x="1591734" y="2252133"/>
                </a:lnTo>
                <a:lnTo>
                  <a:pt x="2472267" y="1811866"/>
                </a:lnTo>
                <a:lnTo>
                  <a:pt x="948267" y="0"/>
                </a:lnTo>
                <a:lnTo>
                  <a:pt x="0" y="406400"/>
                </a:lnTo>
                <a:close/>
              </a:path>
            </a:pathLst>
          </a:custGeom>
          <a:noFill/>
          <a:ln w="57240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48000" y="967782"/>
            <a:ext cx="3804480" cy="404970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48000" y="967782"/>
            <a:ext cx="3804480" cy="404970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149" name="AutoShape 5"/>
          <p:cNvSpPr>
            <a:spLocks noChangeArrowheads="1"/>
          </p:cNvSpPr>
          <p:nvPr/>
        </p:nvSpPr>
        <p:spPr bwMode="auto">
          <a:xfrm>
            <a:off x="3277440" y="2034934"/>
            <a:ext cx="2419200" cy="2181829"/>
          </a:xfrm>
          <a:custGeom>
            <a:avLst/>
            <a:gdLst>
              <a:gd name="G0" fmla="+- 0 0 0"/>
              <a:gd name="G1" fmla="+- -11796480 0 0"/>
              <a:gd name="G2" fmla="+- 0 0 -11796480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11796480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1796480"/>
              <a:gd name="G36" fmla="sin G34 -11796480"/>
              <a:gd name="G37" fmla="+/ -11796480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0 w 2472267"/>
              <a:gd name="T5" fmla="*/ 494829 h 2252133"/>
              <a:gd name="T6" fmla="*/ 1998267 w 2472267"/>
              <a:gd name="T7" fmla="*/ 2742176 h 2252133"/>
              <a:gd name="T8" fmla="*/ 3103690 w 2472267"/>
              <a:gd name="T9" fmla="*/ 2206110 h 2252133"/>
              <a:gd name="T10" fmla="*/ 1190456 w 2472267"/>
              <a:gd name="T11" fmla="*/ 0 h 2252133"/>
              <a:gd name="T12" fmla="*/ 0 w 2472267"/>
              <a:gd name="T13" fmla="*/ 494829 h 2252133"/>
              <a:gd name="T14" fmla="*/ 0 w 2472267"/>
              <a:gd name="T15" fmla="*/ 0 h 2252133"/>
              <a:gd name="T16" fmla="*/ 2472267 w 2472267"/>
              <a:gd name="T17" fmla="*/ 2252133 h 2252133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T14" t="T15" r="T16" b="T17"/>
            <a:pathLst>
              <a:path w="2472267" h="2252133">
                <a:moveTo>
                  <a:pt x="0" y="406400"/>
                </a:moveTo>
                <a:lnTo>
                  <a:pt x="1591734" y="2252133"/>
                </a:lnTo>
                <a:lnTo>
                  <a:pt x="2472267" y="1811866"/>
                </a:lnTo>
                <a:lnTo>
                  <a:pt x="948267" y="0"/>
                </a:lnTo>
                <a:lnTo>
                  <a:pt x="0" y="406400"/>
                </a:lnTo>
                <a:close/>
              </a:path>
            </a:pathLst>
          </a:custGeom>
          <a:noFill/>
          <a:ln w="57240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5916410" y="1468955"/>
            <a:ext cx="3170541" cy="639731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81639" tIns="42452" rIns="81639" bIns="42452">
            <a:prstTxWarp prst="textNoShape">
              <a:avLst/>
            </a:prstTxWarp>
            <a:spAutoFit/>
          </a:bodyPr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en-US" dirty="0">
                <a:solidFill>
                  <a:srgbClr val="000000"/>
                </a:solidFill>
                <a:ea typeface="MS Gothic" charset="0"/>
                <a:cs typeface="MS Gothic" charset="0"/>
              </a:rPr>
              <a:t>Bose-Einstein correlations:</a:t>
            </a:r>
          </a:p>
          <a:p>
            <a:pPr algn="ctr"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en-US" dirty="0">
                <a:solidFill>
                  <a:srgbClr val="000000"/>
                </a:solidFill>
                <a:ea typeface="MS Gothic" charset="0"/>
                <a:cs typeface="MS Gothic" charset="0"/>
              </a:rPr>
              <a:t> (</a:t>
            </a:r>
            <a:r>
              <a:rPr lang="en-US" dirty="0">
                <a:solidFill>
                  <a:srgbClr val="000000"/>
                </a:solidFill>
                <a:ea typeface="Arial" pitchFamily="-110" charset="0"/>
                <a:cs typeface="Arial" pitchFamily="-110" charset="0"/>
              </a:rPr>
              <a:t>Δφ,Δη</a:t>
            </a:r>
            <a:r>
              <a:rPr lang="en-US" dirty="0">
                <a:solidFill>
                  <a:srgbClr val="000000"/>
                </a:solidFill>
                <a:ea typeface="MS Gothic" charset="0"/>
                <a:cs typeface="MS Gothic" charset="0"/>
              </a:rPr>
              <a:t>) ~ (0,0)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4948340" y="696244"/>
            <a:ext cx="3135838" cy="33195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2452" rIns="81639" bIns="42452">
            <a:prstTxWarp prst="textNoShape">
              <a:avLst/>
            </a:prstTxWarp>
            <a:spAutoFit/>
          </a:bodyPr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US" sz="1600" b="1" dirty="0" smtClean="0">
                <a:solidFill>
                  <a:srgbClr val="FF0000"/>
                </a:solidFill>
                <a:latin typeface="Calibri"/>
                <a:ea typeface="MS Gothic" charset="0"/>
                <a:cs typeface="Calibri"/>
              </a:rPr>
              <a:t>pp minimum bias events √s = 7 TeV</a:t>
            </a:r>
            <a:endParaRPr lang="en-US" sz="1600" b="1" dirty="0">
              <a:solidFill>
                <a:srgbClr val="FF0000"/>
              </a:solidFill>
              <a:latin typeface="Calibri"/>
              <a:ea typeface="MS Gothic" charset="0"/>
              <a:cs typeface="Calibri"/>
            </a:endParaRPr>
          </a:p>
        </p:txBody>
      </p:sp>
      <p:sp>
        <p:nvSpPr>
          <p:cNvPr id="6152" name="AutoShape 8"/>
          <p:cNvSpPr>
            <a:spLocks noChangeArrowheads="1"/>
          </p:cNvSpPr>
          <p:nvPr/>
        </p:nvSpPr>
        <p:spPr bwMode="auto">
          <a:xfrm>
            <a:off x="2875680" y="3071843"/>
            <a:ext cx="1324800" cy="1382545"/>
          </a:xfrm>
          <a:custGeom>
            <a:avLst/>
            <a:gdLst>
              <a:gd name="G0" fmla="+- 0 0 0"/>
              <a:gd name="G1" fmla="+- -11796480 0 0"/>
              <a:gd name="G2" fmla="+- 0 0 -11796480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11796480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1796480"/>
              <a:gd name="G36" fmla="sin G34 -11796480"/>
              <a:gd name="G37" fmla="+/ -11796480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0 w 1460500"/>
              <a:gd name="T5" fmla="*/ 0 h 1524000"/>
              <a:gd name="T6" fmla="*/ 225778 w 1460500"/>
              <a:gd name="T7" fmla="*/ 141111 h 1524000"/>
              <a:gd name="T8" fmla="*/ 465667 w 1460500"/>
              <a:gd name="T9" fmla="*/ 409222 h 1524000"/>
              <a:gd name="T10" fmla="*/ 606778 w 1460500"/>
              <a:gd name="T11" fmla="*/ 606777 h 1524000"/>
              <a:gd name="T12" fmla="*/ 776111 w 1460500"/>
              <a:gd name="T13" fmla="*/ 846666 h 1524000"/>
              <a:gd name="T14" fmla="*/ 1016000 w 1460500"/>
              <a:gd name="T15" fmla="*/ 1143000 h 1524000"/>
              <a:gd name="T16" fmla="*/ 1241778 w 1460500"/>
              <a:gd name="T17" fmla="*/ 1340555 h 1524000"/>
              <a:gd name="T18" fmla="*/ 1425222 w 1460500"/>
              <a:gd name="T19" fmla="*/ 1481666 h 1524000"/>
              <a:gd name="T20" fmla="*/ 1453445 w 1460500"/>
              <a:gd name="T21" fmla="*/ 1524000 h 1524000"/>
              <a:gd name="T22" fmla="*/ 0 w 1460500"/>
              <a:gd name="T23" fmla="*/ 0 h 1524000"/>
              <a:gd name="T24" fmla="*/ 1460500 w 1460500"/>
              <a:gd name="T25" fmla="*/ 1524000 h 15240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T22" t="T23" r="T24" b="T25"/>
            <a:pathLst>
              <a:path w="1460500" h="1524000">
                <a:moveTo>
                  <a:pt x="0" y="0"/>
                </a:moveTo>
                <a:cubicBezTo>
                  <a:pt x="74083" y="36453"/>
                  <a:pt x="148167" y="72907"/>
                  <a:pt x="225778" y="141111"/>
                </a:cubicBezTo>
                <a:cubicBezTo>
                  <a:pt x="303389" y="209315"/>
                  <a:pt x="402167" y="331611"/>
                  <a:pt x="465667" y="409222"/>
                </a:cubicBezTo>
                <a:cubicBezTo>
                  <a:pt x="529167" y="486833"/>
                  <a:pt x="606778" y="606777"/>
                  <a:pt x="606778" y="606777"/>
                </a:cubicBezTo>
                <a:cubicBezTo>
                  <a:pt x="658519" y="679684"/>
                  <a:pt x="707907" y="757295"/>
                  <a:pt x="776111" y="846666"/>
                </a:cubicBezTo>
                <a:cubicBezTo>
                  <a:pt x="844315" y="936037"/>
                  <a:pt x="938389" y="1060685"/>
                  <a:pt x="1016000" y="1143000"/>
                </a:cubicBezTo>
                <a:cubicBezTo>
                  <a:pt x="1093611" y="1225315"/>
                  <a:pt x="1173574" y="1284111"/>
                  <a:pt x="1241778" y="1340555"/>
                </a:cubicBezTo>
                <a:cubicBezTo>
                  <a:pt x="1309982" y="1396999"/>
                  <a:pt x="1389944" y="1451092"/>
                  <a:pt x="1425222" y="1481666"/>
                </a:cubicBezTo>
                <a:cubicBezTo>
                  <a:pt x="1460500" y="1512240"/>
                  <a:pt x="1456972" y="1518120"/>
                  <a:pt x="1453445" y="1524000"/>
                </a:cubicBezTo>
              </a:path>
            </a:pathLst>
          </a:custGeom>
          <a:noFill/>
          <a:ln w="54000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153" name="AutoShape 9"/>
          <p:cNvSpPr>
            <a:spLocks noChangeArrowheads="1"/>
          </p:cNvSpPr>
          <p:nvPr/>
        </p:nvSpPr>
        <p:spPr bwMode="auto">
          <a:xfrm>
            <a:off x="4659841" y="2903345"/>
            <a:ext cx="551520" cy="542937"/>
          </a:xfrm>
          <a:custGeom>
            <a:avLst/>
            <a:gdLst>
              <a:gd name="G0" fmla="+- 0 0 0"/>
              <a:gd name="G1" fmla="+- -11796480 0 0"/>
              <a:gd name="G2" fmla="+- 0 0 -11796480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11796480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1796480"/>
              <a:gd name="G36" fmla="sin G34 -11796480"/>
              <a:gd name="G37" fmla="+/ -11796480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36045 w 607483"/>
              <a:gd name="T5" fmla="*/ 0 h 599017"/>
              <a:gd name="T6" fmla="*/ 36045 w 607483"/>
              <a:gd name="T7" fmla="*/ 405682 h 599017"/>
              <a:gd name="T8" fmla="*/ 252323 w 607483"/>
              <a:gd name="T9" fmla="*/ 545136 h 599017"/>
              <a:gd name="T10" fmla="*/ 455877 w 607483"/>
              <a:gd name="T11" fmla="*/ 595846 h 599017"/>
              <a:gd name="T12" fmla="*/ 583099 w 607483"/>
              <a:gd name="T13" fmla="*/ 557814 h 599017"/>
              <a:gd name="T14" fmla="*/ 608543 w 607483"/>
              <a:gd name="T15" fmla="*/ 405682 h 599017"/>
              <a:gd name="T16" fmla="*/ 608543 w 607483"/>
              <a:gd name="T17" fmla="*/ 405682 h 599017"/>
              <a:gd name="T18" fmla="*/ 0 w 607483"/>
              <a:gd name="T19" fmla="*/ 0 h 599017"/>
              <a:gd name="T20" fmla="*/ 607483 w 607483"/>
              <a:gd name="T21" fmla="*/ 599017 h 599017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T18" t="T19" r="T20" b="T21"/>
            <a:pathLst>
              <a:path w="607483" h="599017">
                <a:moveTo>
                  <a:pt x="35983" y="0"/>
                </a:moveTo>
                <a:cubicBezTo>
                  <a:pt x="17991" y="157691"/>
                  <a:pt x="0" y="315383"/>
                  <a:pt x="35983" y="406400"/>
                </a:cubicBezTo>
                <a:cubicBezTo>
                  <a:pt x="71966" y="497417"/>
                  <a:pt x="182033" y="514350"/>
                  <a:pt x="251883" y="546100"/>
                </a:cubicBezTo>
                <a:cubicBezTo>
                  <a:pt x="321733" y="577850"/>
                  <a:pt x="400050" y="594783"/>
                  <a:pt x="455083" y="596900"/>
                </a:cubicBezTo>
                <a:cubicBezTo>
                  <a:pt x="510116" y="599017"/>
                  <a:pt x="556683" y="590550"/>
                  <a:pt x="582083" y="558800"/>
                </a:cubicBezTo>
                <a:cubicBezTo>
                  <a:pt x="607483" y="527050"/>
                  <a:pt x="607483" y="406400"/>
                  <a:pt x="607483" y="406400"/>
                </a:cubicBezTo>
              </a:path>
            </a:pathLst>
          </a:custGeom>
          <a:noFill/>
          <a:ln w="50760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154" name="AutoShape 10"/>
          <p:cNvSpPr>
            <a:spLocks noChangeArrowheads="1"/>
          </p:cNvSpPr>
          <p:nvPr/>
        </p:nvSpPr>
        <p:spPr bwMode="auto">
          <a:xfrm>
            <a:off x="3012480" y="2193351"/>
            <a:ext cx="2373120" cy="1284615"/>
          </a:xfrm>
          <a:custGeom>
            <a:avLst/>
            <a:gdLst>
              <a:gd name="G0" fmla="+- 0 0 0"/>
              <a:gd name="G1" fmla="+- -11796480 0 0"/>
              <a:gd name="G2" fmla="+- 0 0 -11796480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11796480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1796480"/>
              <a:gd name="G36" fmla="sin G34 -11796480"/>
              <a:gd name="G37" fmla="+/ -11796480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2209800 w 2616200"/>
              <a:gd name="T5" fmla="*/ 21167 h 1416050"/>
              <a:gd name="T6" fmla="*/ 1701800 w 2616200"/>
              <a:gd name="T7" fmla="*/ 224367 h 1416050"/>
              <a:gd name="T8" fmla="*/ 1231900 w 2616200"/>
              <a:gd name="T9" fmla="*/ 287867 h 1416050"/>
              <a:gd name="T10" fmla="*/ 863600 w 2616200"/>
              <a:gd name="T11" fmla="*/ 579967 h 1416050"/>
              <a:gd name="T12" fmla="*/ 558800 w 2616200"/>
              <a:gd name="T13" fmla="*/ 757767 h 1416050"/>
              <a:gd name="T14" fmla="*/ 38100 w 2616200"/>
              <a:gd name="T15" fmla="*/ 1049867 h 1416050"/>
              <a:gd name="T16" fmla="*/ 330200 w 2616200"/>
              <a:gd name="T17" fmla="*/ 1405467 h 1416050"/>
              <a:gd name="T18" fmla="*/ 1003300 w 2616200"/>
              <a:gd name="T19" fmla="*/ 1113367 h 1416050"/>
              <a:gd name="T20" fmla="*/ 1435100 w 2616200"/>
              <a:gd name="T21" fmla="*/ 694267 h 1416050"/>
              <a:gd name="T22" fmla="*/ 1778000 w 2616200"/>
              <a:gd name="T23" fmla="*/ 554567 h 1416050"/>
              <a:gd name="T24" fmla="*/ 2540000 w 2616200"/>
              <a:gd name="T25" fmla="*/ 351367 h 1416050"/>
              <a:gd name="T26" fmla="*/ 2209800 w 2616200"/>
              <a:gd name="T27" fmla="*/ 21167 h 1416050"/>
              <a:gd name="T28" fmla="*/ 0 w 2616200"/>
              <a:gd name="T29" fmla="*/ 0 h 1416050"/>
              <a:gd name="T30" fmla="*/ 2616200 w 2616200"/>
              <a:gd name="T31" fmla="*/ 1416050 h 141605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2616200" h="1416050">
                <a:moveTo>
                  <a:pt x="2209800" y="21167"/>
                </a:moveTo>
                <a:cubicBezTo>
                  <a:pt x="2070100" y="0"/>
                  <a:pt x="1864783" y="179917"/>
                  <a:pt x="1701800" y="224367"/>
                </a:cubicBezTo>
                <a:cubicBezTo>
                  <a:pt x="1538817" y="268817"/>
                  <a:pt x="1371600" y="228600"/>
                  <a:pt x="1231900" y="287867"/>
                </a:cubicBezTo>
                <a:cubicBezTo>
                  <a:pt x="1092200" y="347134"/>
                  <a:pt x="975783" y="501650"/>
                  <a:pt x="863600" y="579967"/>
                </a:cubicBezTo>
                <a:cubicBezTo>
                  <a:pt x="751417" y="658284"/>
                  <a:pt x="558800" y="757767"/>
                  <a:pt x="558800" y="757767"/>
                </a:cubicBezTo>
                <a:cubicBezTo>
                  <a:pt x="421217" y="836084"/>
                  <a:pt x="76200" y="941917"/>
                  <a:pt x="38100" y="1049867"/>
                </a:cubicBezTo>
                <a:cubicBezTo>
                  <a:pt x="0" y="1157817"/>
                  <a:pt x="169333" y="1394884"/>
                  <a:pt x="330200" y="1405467"/>
                </a:cubicBezTo>
                <a:cubicBezTo>
                  <a:pt x="491067" y="1416050"/>
                  <a:pt x="819150" y="1231900"/>
                  <a:pt x="1003300" y="1113367"/>
                </a:cubicBezTo>
                <a:cubicBezTo>
                  <a:pt x="1187450" y="994834"/>
                  <a:pt x="1305983" y="787400"/>
                  <a:pt x="1435100" y="694267"/>
                </a:cubicBezTo>
                <a:cubicBezTo>
                  <a:pt x="1564217" y="601134"/>
                  <a:pt x="1593850" y="611717"/>
                  <a:pt x="1778000" y="554567"/>
                </a:cubicBezTo>
                <a:cubicBezTo>
                  <a:pt x="1962150" y="497417"/>
                  <a:pt x="2463800" y="438150"/>
                  <a:pt x="2540000" y="351367"/>
                </a:cubicBezTo>
                <a:cubicBezTo>
                  <a:pt x="2616200" y="264584"/>
                  <a:pt x="2349500" y="42334"/>
                  <a:pt x="2209800" y="21167"/>
                </a:cubicBezTo>
                <a:close/>
              </a:path>
            </a:pathLst>
          </a:custGeom>
          <a:noFill/>
          <a:ln w="50760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169801" y="3774376"/>
            <a:ext cx="2687040" cy="637987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81639" tIns="42452" rIns="81639" bIns="42452">
            <a:prstTxWarp prst="textNoShape">
              <a:avLst/>
            </a:prstTxWarp>
            <a:spAutoFit/>
          </a:bodyPr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en-US" dirty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Momentum conservation:</a:t>
            </a:r>
          </a:p>
          <a:p>
            <a:pPr algn="ctr"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en-US" dirty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~ cos(</a:t>
            </a:r>
            <a:r>
              <a:rPr lang="en-US" dirty="0">
                <a:solidFill>
                  <a:srgbClr val="000000"/>
                </a:solidFill>
                <a:latin typeface="Calibri"/>
                <a:ea typeface="Arial" pitchFamily="-110" charset="0"/>
                <a:cs typeface="Calibri"/>
              </a:rPr>
              <a:t>Δφ</a:t>
            </a:r>
            <a:r>
              <a:rPr lang="en-US" dirty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)</a:t>
            </a:r>
          </a:p>
        </p:txBody>
      </p:sp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97920" y="760401"/>
            <a:ext cx="4078080" cy="91673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2452" rIns="81639" bIns="42452">
            <a:prstTxWarp prst="textNoShape">
              <a:avLst/>
            </a:prstTxWarp>
            <a:spAutoFit/>
          </a:bodyPr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US" dirty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“Away-side” jet correlations:</a:t>
            </a:r>
          </a:p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US" dirty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Correlation of particles between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 </a:t>
            </a:r>
          </a:p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US" dirty="0" smtClean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back</a:t>
            </a:r>
            <a:r>
              <a:rPr lang="en-US" dirty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-to-back jets</a:t>
            </a:r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304120" y="5161503"/>
            <a:ext cx="2836239" cy="91673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2452" rIns="81639" bIns="42452">
            <a:prstTxWarp prst="textNoShape">
              <a:avLst/>
            </a:prstTxWarp>
            <a:spAutoFit/>
          </a:bodyPr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dirty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“Near-side”</a:t>
            </a:r>
            <a:r>
              <a:rPr lang="en-US" dirty="0">
                <a:solidFill>
                  <a:srgbClr val="000000"/>
                </a:solidFill>
                <a:latin typeface="Calibri"/>
                <a:ea typeface="Arial" pitchFamily="-110" charset="0"/>
                <a:cs typeface="Calibri"/>
              </a:rPr>
              <a:t>, Δφ</a:t>
            </a:r>
            <a:r>
              <a:rPr lang="en-US" dirty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~ 0 jet peak:</a:t>
            </a:r>
          </a:p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dirty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Correlation of particles </a:t>
            </a:r>
          </a:p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dirty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within a single jet</a:t>
            </a:r>
          </a:p>
        </p:txBody>
      </p:sp>
      <p:sp>
        <p:nvSpPr>
          <p:cNvPr id="6158" name="Text Box 14"/>
          <p:cNvSpPr txBox="1">
            <a:spLocks noChangeArrowheads="1"/>
          </p:cNvSpPr>
          <p:nvPr/>
        </p:nvSpPr>
        <p:spPr bwMode="auto">
          <a:xfrm>
            <a:off x="3837240" y="5318745"/>
            <a:ext cx="4322448" cy="63973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2452" rIns="81639" bIns="42452">
            <a:prstTxWarp prst="textNoShape">
              <a:avLst/>
            </a:prstTxWarp>
            <a:sp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US" dirty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Short-range correlations (|</a:t>
            </a:r>
            <a:r>
              <a:rPr lang="en-US" dirty="0">
                <a:solidFill>
                  <a:srgbClr val="000000"/>
                </a:solidFill>
                <a:latin typeface="Calibri"/>
                <a:ea typeface="Arial" pitchFamily="-110" charset="0"/>
                <a:cs typeface="Calibri"/>
              </a:rPr>
              <a:t>Δη</a:t>
            </a:r>
            <a:r>
              <a:rPr lang="en-US" dirty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| &lt; 2):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US" dirty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Resonances, string or cluster fragmentation</a:t>
            </a:r>
          </a:p>
        </p:txBody>
      </p:sp>
      <p:sp>
        <p:nvSpPr>
          <p:cNvPr id="6159" name="Line 15"/>
          <p:cNvSpPr>
            <a:spLocks noChangeShapeType="1"/>
          </p:cNvSpPr>
          <p:nvPr/>
        </p:nvSpPr>
        <p:spPr bwMode="auto">
          <a:xfrm flipV="1">
            <a:off x="3039840" y="3446283"/>
            <a:ext cx="1640160" cy="1654733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160" name="Line 16"/>
          <p:cNvSpPr>
            <a:spLocks noChangeShapeType="1"/>
          </p:cNvSpPr>
          <p:nvPr/>
        </p:nvSpPr>
        <p:spPr bwMode="auto">
          <a:xfrm flipH="1" flipV="1">
            <a:off x="5401441" y="4000740"/>
            <a:ext cx="1268640" cy="1149241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161" name="Line 17"/>
          <p:cNvSpPr>
            <a:spLocks noChangeShapeType="1"/>
          </p:cNvSpPr>
          <p:nvPr/>
        </p:nvSpPr>
        <p:spPr bwMode="auto">
          <a:xfrm flipH="1">
            <a:off x="5004001" y="2026293"/>
            <a:ext cx="1798560" cy="735917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162" name="Line 18"/>
          <p:cNvSpPr>
            <a:spLocks noChangeShapeType="1"/>
          </p:cNvSpPr>
          <p:nvPr/>
        </p:nvSpPr>
        <p:spPr bwMode="auto">
          <a:xfrm>
            <a:off x="2220481" y="1748343"/>
            <a:ext cx="1133280" cy="1157882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163" name="Line 19"/>
          <p:cNvSpPr>
            <a:spLocks noChangeShapeType="1"/>
          </p:cNvSpPr>
          <p:nvPr/>
        </p:nvSpPr>
        <p:spPr bwMode="auto">
          <a:xfrm flipV="1">
            <a:off x="2568960" y="3627742"/>
            <a:ext cx="820800" cy="203061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6164" name="Picture 20"/>
          <p:cNvPicPr>
            <a:picLocks noChangeAspect="1" noChangeArrowheads="1"/>
          </p:cNvPicPr>
          <p:nvPr/>
        </p:nvPicPr>
        <p:blipFill>
          <a:blip r:embed="rId4"/>
          <a:srcRect t="26286" r="89339" b="38223"/>
          <a:stretch>
            <a:fillRect/>
          </a:stretch>
        </p:blipFill>
        <p:spPr bwMode="auto">
          <a:xfrm>
            <a:off x="2151360" y="2233675"/>
            <a:ext cx="427680" cy="120828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6" name="Date Placeholder 3"/>
          <p:cNvSpPr txBox="1">
            <a:spLocks/>
          </p:cNvSpPr>
          <p:nvPr/>
        </p:nvSpPr>
        <p:spPr>
          <a:xfrm>
            <a:off x="263680" y="648939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751F6-8106-D248-9AC7-E79CDEA31DE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9/20/2011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Footer Placeholder 4"/>
          <p:cNvSpPr txBox="1">
            <a:spLocks/>
          </p:cNvSpPr>
          <p:nvPr/>
        </p:nvSpPr>
        <p:spPr>
          <a:xfrm>
            <a:off x="3124200" y="648939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P.Bartalini - NTU</a:t>
            </a:r>
          </a:p>
        </p:txBody>
      </p:sp>
      <p:sp>
        <p:nvSpPr>
          <p:cNvPr id="28" name="Slide Number Placeholder 5"/>
          <p:cNvSpPr txBox="1">
            <a:spLocks/>
          </p:cNvSpPr>
          <p:nvPr/>
        </p:nvSpPr>
        <p:spPr>
          <a:xfrm>
            <a:off x="6770910" y="651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F9A71B-441C-2C48-9BD6-133FAC048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47526"/>
            <a:ext cx="9144000" cy="485330"/>
          </a:xfrm>
          <a:ln/>
        </p:spPr>
        <p:txBody>
          <a:bodyPr tIns="22401">
            <a:normAutofit fontScale="90000"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800" b="0" dirty="0" smtClean="0">
                <a:solidFill>
                  <a:schemeClr val="tx1"/>
                </a:solidFill>
                <a:latin typeface="Calibri"/>
                <a:cs typeface="Calibri"/>
              </a:rPr>
              <a:t>Associated 2D Yields </a:t>
            </a:r>
            <a:r>
              <a:rPr lang="en-US" sz="2800" b="0" dirty="0">
                <a:solidFill>
                  <a:schemeClr val="tx1"/>
                </a:solidFill>
                <a:latin typeface="Calibri"/>
                <a:cs typeface="Calibri"/>
              </a:rPr>
              <a:t>for Particles with P</a:t>
            </a:r>
            <a:r>
              <a:rPr lang="en-US" sz="2800" b="0" baseline="-33000" dirty="0">
                <a:solidFill>
                  <a:schemeClr val="tx1"/>
                </a:solidFill>
                <a:latin typeface="Calibri"/>
                <a:cs typeface="Calibri"/>
              </a:rPr>
              <a:t>T</a:t>
            </a:r>
            <a:r>
              <a:rPr lang="en-US" sz="2800" b="0" dirty="0">
                <a:solidFill>
                  <a:schemeClr val="tx1"/>
                </a:solidFill>
                <a:latin typeface="Calibri"/>
                <a:cs typeface="Calibri"/>
              </a:rPr>
              <a:t> &gt; 0.1 GeV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/>
          <a:srcRect r="2400"/>
          <a:stretch>
            <a:fillRect/>
          </a:stretch>
        </p:blipFill>
        <p:spPr bwMode="auto">
          <a:xfrm>
            <a:off x="312480" y="1404019"/>
            <a:ext cx="3916800" cy="3405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48360" y="1614026"/>
            <a:ext cx="3854880" cy="326050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0" y="5060437"/>
            <a:ext cx="8877300" cy="13784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6821" rIns="81639" bIns="40820">
            <a:prstTxWarp prst="textNoShape">
              <a:avLst/>
            </a:prstTxWarp>
          </a:bodyPr>
          <a:lstStyle/>
          <a:p>
            <a:pPr>
              <a:buSzPct val="45000"/>
              <a:buFont typeface="Wingdings" pitchFamily="-110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dirty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 The jet peak is cut for better visibility of the correlations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.</a:t>
            </a:r>
          </a:p>
          <a:p>
            <a:pPr>
              <a:buSzPct val="45000"/>
              <a:buFont typeface="Wingdings" pitchFamily="-110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dirty="0" smtClean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 Jet </a:t>
            </a:r>
            <a:r>
              <a:rPr lang="en-US" dirty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peak correlations with away-side – stronger in the high multiplicity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 events (</a:t>
            </a:r>
            <a:r>
              <a:rPr lang="en-US" dirty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m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ore </a:t>
            </a:r>
            <a:r>
              <a:rPr lang="en-US" dirty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jet 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events)</a:t>
            </a:r>
          </a:p>
          <a:p>
            <a:pPr>
              <a:buSzPct val="45000"/>
              <a:buFont typeface="Wingdings" pitchFamily="-110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dirty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 No significant “new” structure seen in the high multiplicity events.</a:t>
            </a:r>
          </a:p>
          <a:p>
            <a:pP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dirty="0">
              <a:solidFill>
                <a:srgbClr val="000000"/>
              </a:solidFill>
              <a:latin typeface="Calibri"/>
              <a:ea typeface="MS Gothic" charset="0"/>
              <a:cs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51336" y="6581001"/>
            <a:ext cx="1850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Calibri"/>
                <a:cs typeface="Calibri"/>
              </a:rPr>
              <a:t>[QCD-10-002, HIN-11-006]</a:t>
            </a:r>
            <a:endParaRPr lang="en-US" sz="1200" b="1" dirty="0">
              <a:latin typeface="Calibri"/>
              <a:cs typeface="Calibri"/>
            </a:endParaRPr>
          </a:p>
        </p:txBody>
      </p:sp>
      <p:sp>
        <p:nvSpPr>
          <p:cNvPr id="13" name="Date Placeholder 3"/>
          <p:cNvSpPr txBox="1">
            <a:spLocks/>
          </p:cNvSpPr>
          <p:nvPr/>
        </p:nvSpPr>
        <p:spPr>
          <a:xfrm>
            <a:off x="263680" y="648939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751F6-8106-D248-9AC7-E79CDEA31DE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9/20/2011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Footer Placeholder 4"/>
          <p:cNvSpPr txBox="1">
            <a:spLocks/>
          </p:cNvSpPr>
          <p:nvPr/>
        </p:nvSpPr>
        <p:spPr>
          <a:xfrm>
            <a:off x="3124200" y="648939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P.Bartalini - NTU</a:t>
            </a:r>
          </a:p>
        </p:txBody>
      </p:sp>
      <p:sp>
        <p:nvSpPr>
          <p:cNvPr id="15" name="Slide Number Placeholder 5"/>
          <p:cNvSpPr txBox="1">
            <a:spLocks/>
          </p:cNvSpPr>
          <p:nvPr/>
        </p:nvSpPr>
        <p:spPr>
          <a:xfrm>
            <a:off x="6770910" y="651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F9A71B-441C-2C48-9BD6-133FAC048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72630" y="1168400"/>
            <a:ext cx="4771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  <a:latin typeface="Calibri"/>
                <a:cs typeface="Calibri"/>
              </a:rPr>
              <a:t>Special trigger developed to collect these rare O(10</a:t>
            </a:r>
            <a:r>
              <a:rPr lang="en-US" sz="1400" b="1" baseline="30000" dirty="0" smtClean="0">
                <a:solidFill>
                  <a:srgbClr val="FF0000"/>
                </a:solidFill>
                <a:latin typeface="Calibri"/>
                <a:cs typeface="Calibri"/>
              </a:rPr>
              <a:t>-5</a:t>
            </a:r>
            <a:r>
              <a:rPr lang="en-US" sz="1400" b="1" dirty="0" smtClean="0">
                <a:solidFill>
                  <a:srgbClr val="FF0000"/>
                </a:solidFill>
                <a:latin typeface="Calibri"/>
                <a:cs typeface="Calibri"/>
              </a:rPr>
              <a:t>) events. </a:t>
            </a:r>
          </a:p>
          <a:p>
            <a:pPr algn="ctr"/>
            <a:r>
              <a:rPr lang="en-US" sz="1400" b="1" dirty="0" smtClean="0">
                <a:solidFill>
                  <a:srgbClr val="FF0000"/>
                </a:solidFill>
                <a:latin typeface="Calibri"/>
                <a:cs typeface="Calibri"/>
              </a:rPr>
              <a:t>It doesn’t rely on jet triggers!</a:t>
            </a:r>
            <a:endParaRPr lang="en-US" sz="14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1670400" y="1084039"/>
            <a:ext cx="939311" cy="36273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2452" rIns="81639" bIns="42452">
            <a:prstTxWarp prst="textNoShape">
              <a:avLst/>
            </a:prstTxWarp>
            <a:spAutoFit/>
          </a:bodyPr>
          <a:lstStyle/>
          <a:p>
            <a:pPr>
              <a:tabLst>
                <a:tab pos="656650" algn="l"/>
              </a:tabLst>
            </a:pPr>
            <a:r>
              <a:rPr lang="en-US" b="1" dirty="0">
                <a:solidFill>
                  <a:srgbClr val="000080"/>
                </a:solidFill>
                <a:latin typeface="Calibri"/>
                <a:ea typeface="MS Gothic" charset="0"/>
                <a:cs typeface="Calibri"/>
              </a:rPr>
              <a:t>MinBias</a:t>
            </a: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5058721" y="774135"/>
            <a:ext cx="2564042" cy="36273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2452" rIns="81639" bIns="42452">
            <a:prstTxWarp prst="textNoShape">
              <a:avLst/>
            </a:prstTxWarp>
            <a:sp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b="1" dirty="0">
                <a:solidFill>
                  <a:srgbClr val="000080"/>
                </a:solidFill>
                <a:latin typeface="Calibri"/>
                <a:ea typeface="MS Gothic" charset="0"/>
                <a:cs typeface="Calibri"/>
              </a:rPr>
              <a:t>High Multiplicity (N&gt;110)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77900" y="736600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Calibri"/>
                <a:cs typeface="Calibri"/>
              </a:rPr>
              <a:t>pp interactions at 7 TeV</a:t>
            </a:r>
            <a:endParaRPr lang="en-US" b="1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47526"/>
            <a:ext cx="9144000" cy="485330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b="0" dirty="0" smtClean="0">
                <a:solidFill>
                  <a:schemeClr val="tx1"/>
                </a:solidFill>
                <a:latin typeface="Calibri"/>
                <a:cs typeface="Calibri"/>
              </a:rPr>
              <a:t>Associated 2D Yields </a:t>
            </a:r>
            <a:r>
              <a:rPr lang="en-US" sz="2400" b="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2400" b="0" dirty="0">
                <a:solidFill>
                  <a:srgbClr val="000000"/>
                </a:solidFill>
                <a:latin typeface="Calibri"/>
                <a:cs typeface="Calibri"/>
              </a:rPr>
              <a:t>for Particles with 1.0 &lt; P</a:t>
            </a:r>
            <a:r>
              <a:rPr lang="en-US" sz="2400" b="0" baseline="-33000" dirty="0">
                <a:solidFill>
                  <a:srgbClr val="000000"/>
                </a:solidFill>
                <a:latin typeface="Calibri"/>
                <a:cs typeface="Calibri"/>
              </a:rPr>
              <a:t>T</a:t>
            </a:r>
            <a:r>
              <a:rPr lang="en-US" sz="2400" b="0" dirty="0">
                <a:solidFill>
                  <a:srgbClr val="000000"/>
                </a:solidFill>
                <a:latin typeface="Calibri"/>
                <a:cs typeface="Calibri"/>
              </a:rPr>
              <a:t> &lt; 3 GeV</a:t>
            </a:r>
          </a:p>
        </p:txBody>
      </p:sp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1670400" y="842739"/>
            <a:ext cx="939311" cy="36273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2452" rIns="81639" bIns="42452">
            <a:prstTxWarp prst="textNoShape">
              <a:avLst/>
            </a:prstTxWarp>
            <a:spAutoFit/>
          </a:bodyPr>
          <a:lstStyle/>
          <a:p>
            <a:pPr>
              <a:tabLst>
                <a:tab pos="656650" algn="l"/>
              </a:tabLst>
            </a:pPr>
            <a:r>
              <a:rPr lang="en-US" b="1" dirty="0">
                <a:solidFill>
                  <a:srgbClr val="000080"/>
                </a:solidFill>
                <a:latin typeface="Calibri"/>
                <a:ea typeface="MS Gothic" charset="0"/>
                <a:cs typeface="Calibri"/>
              </a:rPr>
              <a:t>MinBias</a:t>
            </a:r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5058721" y="774135"/>
            <a:ext cx="2564042" cy="36273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2452" rIns="81639" bIns="42452">
            <a:prstTxWarp prst="textNoShape">
              <a:avLst/>
            </a:prstTxWarp>
            <a:sp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b="1" dirty="0">
                <a:solidFill>
                  <a:srgbClr val="000080"/>
                </a:solidFill>
                <a:latin typeface="Calibri"/>
                <a:ea typeface="MS Gothic" charset="0"/>
                <a:cs typeface="Calibri"/>
              </a:rPr>
              <a:t>High Multiplicity (N&gt;110)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/>
          <a:srcRect r="2266"/>
          <a:stretch>
            <a:fillRect/>
          </a:stretch>
        </p:blipFill>
        <p:spPr bwMode="auto">
          <a:xfrm>
            <a:off x="312480" y="1706457"/>
            <a:ext cx="3916800" cy="3405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0560" y="1827563"/>
            <a:ext cx="3854880" cy="326050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0" y="5143499"/>
            <a:ext cx="9144000" cy="162416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5221" rIns="81639" bIns="40820">
            <a:prstTxWarp prst="textNoShape">
              <a:avLst/>
            </a:prstTxWarp>
          </a:bodyPr>
          <a:lstStyle/>
          <a:p>
            <a:pPr>
              <a:buSzPct val="45000"/>
              <a:buFont typeface="Wingdings" pitchFamily="-110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 Limiting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 p</a:t>
            </a:r>
            <a:r>
              <a:rPr lang="en-US" baseline="-25000" dirty="0" smtClean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T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 </a:t>
            </a:r>
            <a:r>
              <a:rPr lang="en-US" dirty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of particles to 1&lt;p</a:t>
            </a:r>
            <a:r>
              <a:rPr lang="en-US" baseline="-33000" dirty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T</a:t>
            </a:r>
            <a:r>
              <a:rPr lang="en-US" dirty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&lt;3 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GeV</a:t>
            </a:r>
          </a:p>
          <a:p>
            <a:pPr lvl="1">
              <a:buSzPct val="45000"/>
              <a:buFont typeface="Wingdings" pitchFamily="-110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 smtClean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 Gives </a:t>
            </a:r>
            <a:r>
              <a:rPr lang="en-US" dirty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a stronger correlation between the away region and the 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jet region in </a:t>
            </a:r>
            <a:r>
              <a:rPr lang="en-US" dirty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both MB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 </a:t>
            </a:r>
          </a:p>
          <a:p>
            <a:pPr lvl="1"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 smtClean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and </a:t>
            </a:r>
            <a:r>
              <a:rPr lang="en-US" dirty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high multiplicity events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. </a:t>
            </a:r>
          </a:p>
          <a:p>
            <a:pPr lvl="1">
              <a:buSzPct val="45000"/>
              <a:buFont typeface="Wingdings" pitchFamily="-110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 smtClean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 Gives </a:t>
            </a:r>
            <a:r>
              <a:rPr lang="en-US" dirty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a pronounced structure at large </a:t>
            </a:r>
            <a:r>
              <a:rPr lang="en-US" dirty="0">
                <a:solidFill>
                  <a:srgbClr val="000000"/>
                </a:solidFill>
                <a:latin typeface="Calibri"/>
                <a:ea typeface="Arial" pitchFamily="-110" charset="0"/>
                <a:cs typeface="Calibri"/>
              </a:rPr>
              <a:t>Δη</a:t>
            </a:r>
            <a:r>
              <a:rPr lang="en-US" dirty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 around </a:t>
            </a:r>
            <a:r>
              <a:rPr lang="en-US" dirty="0">
                <a:solidFill>
                  <a:srgbClr val="000000"/>
                </a:solidFill>
                <a:latin typeface="Calibri"/>
                <a:ea typeface="Arial" pitchFamily="-110" charset="0"/>
                <a:cs typeface="Calibri"/>
              </a:rPr>
              <a:t>ΔΦ</a:t>
            </a:r>
            <a:r>
              <a:rPr lang="en-US" dirty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=0 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in  </a:t>
            </a:r>
            <a:r>
              <a:rPr lang="en-US" dirty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the high multiplicity events. </a:t>
            </a:r>
          </a:p>
          <a:p>
            <a:pPr marL="587529" lvl="2" indent="-195843"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dirty="0">
              <a:solidFill>
                <a:srgbClr val="000000"/>
              </a:solidFill>
              <a:latin typeface="Calibri"/>
              <a:ea typeface="MS Gothic" charset="0"/>
              <a:cs typeface="Calibri"/>
            </a:endParaRPr>
          </a:p>
          <a:p>
            <a:pPr marL="587529" lvl="2" indent="-195843"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dirty="0">
              <a:solidFill>
                <a:srgbClr val="000000"/>
              </a:solidFill>
              <a:latin typeface="Calibri"/>
              <a:ea typeface="MS Gothic" charset="0"/>
              <a:cs typeface="Calibri"/>
            </a:endParaRPr>
          </a:p>
        </p:txBody>
      </p:sp>
      <p:sp>
        <p:nvSpPr>
          <p:cNvPr id="8200" name="Oval 8"/>
          <p:cNvSpPr>
            <a:spLocks noChangeArrowheads="1"/>
          </p:cNvSpPr>
          <p:nvPr/>
        </p:nvSpPr>
        <p:spPr bwMode="auto">
          <a:xfrm>
            <a:off x="6052321" y="1829264"/>
            <a:ext cx="1961280" cy="476690"/>
          </a:xfrm>
          <a:prstGeom prst="ellipse">
            <a:avLst/>
          </a:prstGeom>
          <a:noFill/>
          <a:ln w="1836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951336" y="6581001"/>
            <a:ext cx="1850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Calibri"/>
                <a:cs typeface="Calibri"/>
              </a:rPr>
              <a:t>[QCD-10-002, HIN-11-006]</a:t>
            </a:r>
            <a:endParaRPr lang="en-US" sz="1200" b="1" dirty="0">
              <a:latin typeface="Calibri"/>
              <a:cs typeface="Calibri"/>
            </a:endParaRPr>
          </a:p>
        </p:txBody>
      </p:sp>
      <p:sp>
        <p:nvSpPr>
          <p:cNvPr id="15" name="Date Placeholder 3"/>
          <p:cNvSpPr txBox="1">
            <a:spLocks/>
          </p:cNvSpPr>
          <p:nvPr/>
        </p:nvSpPr>
        <p:spPr>
          <a:xfrm>
            <a:off x="263680" y="648939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751F6-8106-D248-9AC7-E79CDEA31DE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9/20/2011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Footer Placeholder 4"/>
          <p:cNvSpPr txBox="1">
            <a:spLocks/>
          </p:cNvSpPr>
          <p:nvPr/>
        </p:nvSpPr>
        <p:spPr>
          <a:xfrm>
            <a:off x="3124200" y="648939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P.Bartalini - NTU</a:t>
            </a:r>
          </a:p>
        </p:txBody>
      </p:sp>
      <p:sp>
        <p:nvSpPr>
          <p:cNvPr id="17" name="Slide Number Placeholder 5"/>
          <p:cNvSpPr txBox="1">
            <a:spLocks/>
          </p:cNvSpPr>
          <p:nvPr/>
        </p:nvSpPr>
        <p:spPr>
          <a:xfrm>
            <a:off x="6770910" y="651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F9A71B-441C-2C48-9BD6-133FAC048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72630" y="1168400"/>
            <a:ext cx="4771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  <a:latin typeface="Calibri"/>
                <a:cs typeface="Calibri"/>
              </a:rPr>
              <a:t>Special trigger developed to collect these rare O(10</a:t>
            </a:r>
            <a:r>
              <a:rPr lang="en-US" sz="1400" b="1" baseline="30000" dirty="0" smtClean="0">
                <a:solidFill>
                  <a:srgbClr val="FF0000"/>
                </a:solidFill>
                <a:latin typeface="Calibri"/>
                <a:cs typeface="Calibri"/>
              </a:rPr>
              <a:t>-5</a:t>
            </a:r>
            <a:r>
              <a:rPr lang="en-US" sz="1400" b="1" dirty="0" smtClean="0">
                <a:solidFill>
                  <a:srgbClr val="FF0000"/>
                </a:solidFill>
                <a:latin typeface="Calibri"/>
                <a:cs typeface="Calibri"/>
              </a:rPr>
              <a:t>) events. </a:t>
            </a:r>
          </a:p>
          <a:p>
            <a:pPr algn="ctr"/>
            <a:r>
              <a:rPr lang="en-US" sz="1400" b="1" dirty="0" smtClean="0">
                <a:solidFill>
                  <a:srgbClr val="FF0000"/>
                </a:solidFill>
                <a:latin typeface="Calibri"/>
                <a:cs typeface="Calibri"/>
              </a:rPr>
              <a:t>It doesn’t rely on jet triggers!</a:t>
            </a:r>
            <a:endParaRPr lang="en-US" sz="14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2962"/>
            <a:ext cx="9144000" cy="555898"/>
          </a:xfrm>
          <a:ln/>
        </p:spPr>
        <p:txBody>
          <a:bodyPr tIns="28802">
            <a:normAutofit fontScale="90000"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3200" b="0" dirty="0" smtClean="0">
                <a:solidFill>
                  <a:srgbClr val="000000"/>
                </a:solidFill>
                <a:latin typeface="Calibri"/>
                <a:cs typeface="Calibri"/>
              </a:rPr>
              <a:t>Associated 1D yields </a:t>
            </a:r>
            <a:r>
              <a:rPr lang="en-US" sz="3200" b="0" dirty="0">
                <a:solidFill>
                  <a:srgbClr val="000000"/>
                </a:solidFill>
                <a:latin typeface="Calibri"/>
                <a:cs typeface="Calibri"/>
              </a:rPr>
              <a:t>in bins of p</a:t>
            </a:r>
            <a:r>
              <a:rPr lang="en-US" sz="3200" b="0" baseline="-33000" dirty="0">
                <a:solidFill>
                  <a:srgbClr val="000000"/>
                </a:solidFill>
                <a:latin typeface="Calibri"/>
                <a:cs typeface="Calibri"/>
              </a:rPr>
              <a:t>T</a:t>
            </a:r>
            <a:r>
              <a:rPr lang="en-US" sz="3200" b="0" dirty="0">
                <a:solidFill>
                  <a:srgbClr val="000000"/>
                </a:solidFill>
                <a:latin typeface="Calibri"/>
                <a:cs typeface="Calibri"/>
              </a:rPr>
              <a:t> and </a:t>
            </a:r>
            <a:r>
              <a:rPr lang="en-US" sz="3200" b="0" dirty="0" err="1" smtClean="0">
                <a:solidFill>
                  <a:srgbClr val="000000"/>
                </a:solidFill>
                <a:latin typeface="Calibri"/>
                <a:cs typeface="Calibri"/>
              </a:rPr>
              <a:t>N</a:t>
            </a:r>
            <a:r>
              <a:rPr lang="en-US" sz="3200" b="0" baseline="-25000" dirty="0" err="1" smtClean="0">
                <a:solidFill>
                  <a:srgbClr val="000000"/>
                </a:solidFill>
                <a:latin typeface="Calibri"/>
                <a:cs typeface="Calibri"/>
              </a:rPr>
              <a:t>ch</a:t>
            </a:r>
            <a:endParaRPr lang="en-US" sz="3200" b="0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 rot="16200000">
            <a:off x="2494758" y="2988448"/>
            <a:ext cx="1922603" cy="31656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2452" rIns="81639" bIns="42452">
            <a:prstTxWarp prst="textNoShape">
              <a:avLst/>
            </a:prstTxWarp>
            <a:spAutoFit/>
          </a:bodyPr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US" sz="1500" b="1" dirty="0">
                <a:solidFill>
                  <a:srgbClr val="000000"/>
                </a:solidFill>
                <a:ea typeface="MS Gothic" charset="0"/>
                <a:cs typeface="MS Gothic" charset="0"/>
              </a:rPr>
              <a:t>Increasing multiplicity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5633281" y="673991"/>
            <a:ext cx="1190794" cy="31656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2452" rIns="81639" bIns="42452">
            <a:prstTxWarp prst="textNoShape">
              <a:avLst/>
            </a:prstTxWarp>
            <a:spAutoFit/>
          </a:bodyPr>
          <a:lstStyle/>
          <a:p>
            <a:pPr>
              <a:tabLst>
                <a:tab pos="656650" algn="l"/>
                <a:tab pos="1313299" algn="l"/>
              </a:tabLst>
            </a:pPr>
            <a:r>
              <a:rPr lang="en-US" sz="1500" b="1" dirty="0">
                <a:solidFill>
                  <a:srgbClr val="000000"/>
                </a:solidFill>
                <a:ea typeface="MS Gothic" charset="0"/>
                <a:cs typeface="MS Gothic" charset="0"/>
              </a:rPr>
              <a:t>Increasing p</a:t>
            </a:r>
            <a:r>
              <a:rPr lang="en-US" sz="1500" b="1" baseline="-25000" dirty="0">
                <a:solidFill>
                  <a:srgbClr val="000000"/>
                </a:solidFill>
                <a:ea typeface="MS Gothic" charset="0"/>
                <a:cs typeface="MS Gothic" charset="0"/>
              </a:rPr>
              <a:t>T</a:t>
            </a:r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081" y="1272700"/>
            <a:ext cx="2841120" cy="27031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72001" y="724781"/>
            <a:ext cx="3135037" cy="63973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2452" rIns="81639" bIns="42452">
            <a:prstTxWarp prst="textNoShape">
              <a:avLst/>
            </a:prstTxWarp>
            <a:sp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dirty="0" smtClean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Long range: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dirty="0" smtClean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Project </a:t>
            </a:r>
            <a:r>
              <a:rPr lang="en-US" dirty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2 &lt; |</a:t>
            </a:r>
            <a:r>
              <a:rPr lang="en-US" dirty="0">
                <a:solidFill>
                  <a:srgbClr val="000000"/>
                </a:solidFill>
                <a:latin typeface="Calibri"/>
                <a:ea typeface="Arial" pitchFamily="-110" charset="0"/>
                <a:cs typeface="Calibri"/>
              </a:rPr>
              <a:t>Δη</a:t>
            </a:r>
            <a:r>
              <a:rPr lang="en-US" dirty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| &lt; 4.8 onto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Arial" pitchFamily="-110" charset="0"/>
                <a:cs typeface="Calibri"/>
              </a:rPr>
              <a:t>Δφ</a:t>
            </a:r>
            <a:r>
              <a:rPr lang="en-US" dirty="0">
                <a:solidFill>
                  <a:srgbClr val="000000"/>
                </a:solidFill>
                <a:latin typeface="Calibri"/>
                <a:ea typeface="Arial" pitchFamily="-110" charset="0"/>
                <a:cs typeface="Calibri"/>
              </a:rPr>
              <a:t>:</a:t>
            </a:r>
            <a:r>
              <a:rPr lang="en-US" dirty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 </a:t>
            </a:r>
          </a:p>
        </p:txBody>
      </p:sp>
      <p:sp>
        <p:nvSpPr>
          <p:cNvPr id="9225" name="Line 9"/>
          <p:cNvSpPr>
            <a:spLocks noChangeShapeType="1"/>
          </p:cNvSpPr>
          <p:nvPr/>
        </p:nvSpPr>
        <p:spPr bwMode="auto">
          <a:xfrm flipH="1">
            <a:off x="3748321" y="4739538"/>
            <a:ext cx="72000" cy="345636"/>
          </a:xfrm>
          <a:prstGeom prst="line">
            <a:avLst/>
          </a:prstGeom>
          <a:noFill/>
          <a:ln w="57240">
            <a:solidFill>
              <a:srgbClr val="D70000"/>
            </a:solidFill>
            <a:miter lim="800000"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226" name="Line 10"/>
          <p:cNvSpPr>
            <a:spLocks noChangeShapeType="1"/>
          </p:cNvSpPr>
          <p:nvPr/>
        </p:nvSpPr>
        <p:spPr bwMode="auto">
          <a:xfrm flipH="1">
            <a:off x="5984640" y="3678146"/>
            <a:ext cx="1681920" cy="604864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9227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9840" y="1032589"/>
            <a:ext cx="5414400" cy="522342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9228" name="Line 12"/>
          <p:cNvSpPr>
            <a:spLocks noChangeShapeType="1"/>
          </p:cNvSpPr>
          <p:nvPr/>
        </p:nvSpPr>
        <p:spPr bwMode="auto">
          <a:xfrm flipH="1">
            <a:off x="3703681" y="859771"/>
            <a:ext cx="21600" cy="5481215"/>
          </a:xfrm>
          <a:prstGeom prst="line">
            <a:avLst/>
          </a:prstGeom>
          <a:noFill/>
          <a:ln w="18360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229" name="Line 13"/>
          <p:cNvSpPr>
            <a:spLocks noChangeShapeType="1"/>
          </p:cNvSpPr>
          <p:nvPr/>
        </p:nvSpPr>
        <p:spPr bwMode="auto">
          <a:xfrm>
            <a:off x="3542400" y="972103"/>
            <a:ext cx="5461920" cy="18722"/>
          </a:xfrm>
          <a:prstGeom prst="line">
            <a:avLst/>
          </a:prstGeom>
          <a:noFill/>
          <a:ln w="18360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230" name="Text Box 14"/>
          <p:cNvSpPr txBox="1">
            <a:spLocks noChangeArrowheads="1"/>
          </p:cNvSpPr>
          <p:nvPr/>
        </p:nvSpPr>
        <p:spPr bwMode="auto">
          <a:xfrm>
            <a:off x="27860" y="3776061"/>
            <a:ext cx="3395520" cy="17526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5221" rIns="81639" bIns="40820">
            <a:prstTxWarp prst="textNoShape">
              <a:avLst/>
            </a:prstTxWarp>
          </a:bodyPr>
          <a:lstStyle/>
          <a:p>
            <a:pPr>
              <a:buSzPct val="45000"/>
              <a:buFont typeface="Wingdings" pitchFamily="-110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dirty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Calibri"/>
                <a:ea typeface="MS Gothic" charset="0"/>
                <a:cs typeface="Calibri"/>
              </a:rPr>
              <a:t>Ridge</a:t>
            </a:r>
            <a:r>
              <a:rPr lang="en-US" b="1" dirty="0" smtClean="0">
                <a:solidFill>
                  <a:srgbClr val="FF0000"/>
                </a:solidFill>
                <a:latin typeface="Calibri"/>
                <a:ea typeface="MS Gothic" charset="0"/>
                <a:cs typeface="Calibri"/>
              </a:rPr>
              <a:t> most </a:t>
            </a:r>
            <a:r>
              <a:rPr lang="en-US" b="1" dirty="0">
                <a:solidFill>
                  <a:srgbClr val="FF0000"/>
                </a:solidFill>
                <a:latin typeface="Calibri"/>
                <a:ea typeface="MS Gothic" charset="0"/>
                <a:cs typeface="Calibri"/>
              </a:rPr>
              <a:t>pronounced for</a:t>
            </a:r>
          </a:p>
          <a:p>
            <a:pP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b="1" dirty="0" smtClean="0">
                <a:solidFill>
                  <a:srgbClr val="FF0000"/>
                </a:solidFill>
                <a:latin typeface="Calibri"/>
                <a:ea typeface="MS Gothic" charset="0"/>
                <a:cs typeface="Calibri"/>
              </a:rPr>
              <a:t> high multiplicity events and</a:t>
            </a:r>
          </a:p>
          <a:p>
            <a:pP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b="1" dirty="0" smtClean="0">
                <a:solidFill>
                  <a:srgbClr val="FF0000"/>
                </a:solidFill>
                <a:latin typeface="Calibri"/>
                <a:ea typeface="MS Gothic" charset="0"/>
                <a:cs typeface="Calibri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Calibri"/>
                <a:ea typeface="MS Gothic" charset="0"/>
                <a:cs typeface="Calibri"/>
              </a:rPr>
              <a:t>at 1 &lt; p</a:t>
            </a:r>
            <a:r>
              <a:rPr lang="en-US" b="1" baseline="-33000" dirty="0">
                <a:solidFill>
                  <a:srgbClr val="FF0000"/>
                </a:solidFill>
                <a:latin typeface="Calibri"/>
                <a:ea typeface="MS Gothic" charset="0"/>
                <a:cs typeface="Calibri"/>
              </a:rPr>
              <a:t>T</a:t>
            </a:r>
            <a:r>
              <a:rPr lang="en-US" b="1" dirty="0">
                <a:solidFill>
                  <a:srgbClr val="FF0000"/>
                </a:solidFill>
                <a:latin typeface="Calibri"/>
                <a:ea typeface="MS Gothic" charset="0"/>
                <a:cs typeface="Calibri"/>
              </a:rPr>
              <a:t> &lt; 3 GeV</a:t>
            </a:r>
            <a:r>
              <a:rPr lang="en-US" b="1" dirty="0" smtClean="0">
                <a:solidFill>
                  <a:srgbClr val="FF0000"/>
                </a:solidFill>
                <a:latin typeface="Calibri"/>
                <a:ea typeface="MS Gothic" charset="0"/>
                <a:cs typeface="Calibri"/>
              </a:rPr>
              <a:t>.</a:t>
            </a:r>
          </a:p>
          <a:p>
            <a:pPr>
              <a:buSzPct val="45000"/>
              <a:buFont typeface="Wingdings" pitchFamily="-110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dirty="0" smtClean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 No ridge seen in tested MC models </a:t>
            </a:r>
          </a:p>
          <a:p>
            <a:pP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dirty="0" smtClean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(Pythia 8, Pythia6, Herwig++, etc.)</a:t>
            </a:r>
          </a:p>
          <a:p>
            <a:pPr>
              <a:buSzPct val="45000"/>
              <a:buFont typeface="Wingdings" pitchFamily="-110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dirty="0" smtClean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 Several interpretations proposed for</a:t>
            </a:r>
          </a:p>
          <a:p>
            <a:pP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dirty="0" smtClean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this HI-like effect in pp interactions.</a:t>
            </a:r>
          </a:p>
          <a:p>
            <a:pP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endParaRPr lang="en-US" dirty="0" smtClean="0">
              <a:solidFill>
                <a:srgbClr val="000000"/>
              </a:solidFill>
              <a:latin typeface="Calibri"/>
              <a:ea typeface="MS Gothic" charset="0"/>
              <a:cs typeface="Calibri"/>
            </a:endParaRPr>
          </a:p>
          <a:p>
            <a:pP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endParaRPr lang="en-US" dirty="0" smtClean="0">
              <a:solidFill>
                <a:srgbClr val="000000"/>
              </a:solidFill>
              <a:latin typeface="Calibri"/>
              <a:ea typeface="MS Gothic" charset="0"/>
              <a:cs typeface="Calibri"/>
            </a:endParaRPr>
          </a:p>
          <a:p>
            <a:pP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endParaRPr lang="en-US" dirty="0" smtClean="0">
              <a:solidFill>
                <a:srgbClr val="000000"/>
              </a:solidFill>
              <a:latin typeface="Calibri"/>
              <a:ea typeface="MS Gothic" charset="0"/>
              <a:cs typeface="Calibri"/>
            </a:endParaRPr>
          </a:p>
        </p:txBody>
      </p:sp>
      <p:sp>
        <p:nvSpPr>
          <p:cNvPr id="9231" name="Oval 15"/>
          <p:cNvSpPr>
            <a:spLocks noChangeArrowheads="1"/>
          </p:cNvSpPr>
          <p:nvPr/>
        </p:nvSpPr>
        <p:spPr bwMode="auto">
          <a:xfrm>
            <a:off x="4999680" y="5430810"/>
            <a:ext cx="898560" cy="534296"/>
          </a:xfrm>
          <a:prstGeom prst="ellipse">
            <a:avLst/>
          </a:prstGeom>
          <a:noFill/>
          <a:ln w="1836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232" name="Oval 16"/>
          <p:cNvSpPr>
            <a:spLocks noChangeArrowheads="1"/>
          </p:cNvSpPr>
          <p:nvPr/>
        </p:nvSpPr>
        <p:spPr bwMode="auto">
          <a:xfrm>
            <a:off x="6281280" y="5348721"/>
            <a:ext cx="859680" cy="496853"/>
          </a:xfrm>
          <a:prstGeom prst="ellipse">
            <a:avLst/>
          </a:prstGeom>
          <a:noFill/>
          <a:ln w="1836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951336" y="6581001"/>
            <a:ext cx="1850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Calibri"/>
                <a:cs typeface="Calibri"/>
              </a:rPr>
              <a:t>[QCD-10-002, HIN-11-006]</a:t>
            </a:r>
            <a:endParaRPr lang="en-US" sz="1200" b="1" dirty="0">
              <a:latin typeface="Calibri"/>
              <a:cs typeface="Calibri"/>
            </a:endParaRPr>
          </a:p>
        </p:txBody>
      </p:sp>
      <p:sp>
        <p:nvSpPr>
          <p:cNvPr id="22" name="Date Placeholder 3"/>
          <p:cNvSpPr txBox="1">
            <a:spLocks/>
          </p:cNvSpPr>
          <p:nvPr/>
        </p:nvSpPr>
        <p:spPr>
          <a:xfrm>
            <a:off x="263680" y="648939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751F6-8106-D248-9AC7-E79CDEA31DE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9/20/2011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Footer Placeholder 4"/>
          <p:cNvSpPr txBox="1">
            <a:spLocks/>
          </p:cNvSpPr>
          <p:nvPr/>
        </p:nvSpPr>
        <p:spPr>
          <a:xfrm>
            <a:off x="3124200" y="648939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P.Bartalini - NTU</a:t>
            </a:r>
          </a:p>
        </p:txBody>
      </p:sp>
      <p:sp>
        <p:nvSpPr>
          <p:cNvPr id="24" name="Slide Number Placeholder 5"/>
          <p:cNvSpPr txBox="1">
            <a:spLocks/>
          </p:cNvSpPr>
          <p:nvPr/>
        </p:nvSpPr>
        <p:spPr>
          <a:xfrm>
            <a:off x="6770910" y="651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F9A71B-441C-2C48-9BD6-133FAC048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0" y="5971401"/>
            <a:ext cx="2929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  <a:latin typeface="Calibri"/>
                <a:cs typeface="Calibri"/>
              </a:rPr>
              <a:t>[Cf. Mark Strikman, this </a:t>
            </a:r>
            <a:r>
              <a:rPr lang="en-US" b="1" dirty="0" err="1" smtClean="0">
                <a:solidFill>
                  <a:srgbClr val="660066"/>
                </a:solidFill>
                <a:latin typeface="Calibri"/>
                <a:cs typeface="Calibri"/>
              </a:rPr>
              <a:t>w/s</a:t>
            </a:r>
            <a:r>
              <a:rPr lang="en-US" b="1" dirty="0" smtClean="0">
                <a:solidFill>
                  <a:srgbClr val="660066"/>
                </a:solidFill>
                <a:latin typeface="Calibri"/>
                <a:cs typeface="Calibri"/>
              </a:rPr>
              <a:t>]</a:t>
            </a:r>
            <a:endParaRPr lang="en-US" b="1" dirty="0">
              <a:solidFill>
                <a:srgbClr val="660066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/>
          <a:srcRect l="15610" t="12688" r="2414"/>
          <a:stretch>
            <a:fillRect/>
          </a:stretch>
        </p:blipFill>
        <p:spPr bwMode="auto">
          <a:xfrm>
            <a:off x="141121" y="666791"/>
            <a:ext cx="1853280" cy="159856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/>
          <a:srcRect l="13757" t="9227"/>
          <a:stretch>
            <a:fillRect/>
          </a:stretch>
        </p:blipFill>
        <p:spPr bwMode="auto">
          <a:xfrm>
            <a:off x="250560" y="2919182"/>
            <a:ext cx="1676160" cy="159856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024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7526"/>
            <a:ext cx="9144000" cy="485330"/>
          </a:xfrm>
          <a:ln/>
        </p:spPr>
        <p:txBody>
          <a:bodyPr tIns="192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b="0" dirty="0">
                <a:solidFill>
                  <a:srgbClr val="000000"/>
                </a:solidFill>
                <a:latin typeface="Calibri"/>
                <a:cs typeface="Calibri"/>
              </a:rPr>
              <a:t>Short and Long Range Correlations in</a:t>
            </a:r>
            <a:r>
              <a:rPr lang="en-US" sz="2400" b="0" dirty="0" smtClean="0">
                <a:solidFill>
                  <a:srgbClr val="000000"/>
                </a:solidFill>
                <a:latin typeface="Calibri"/>
                <a:cs typeface="Calibri"/>
              </a:rPr>
              <a:t> PbPb </a:t>
            </a:r>
            <a:r>
              <a:rPr lang="en-US" sz="2400" b="0" dirty="0">
                <a:solidFill>
                  <a:srgbClr val="000000"/>
                </a:solidFill>
                <a:latin typeface="Calibri"/>
                <a:cs typeface="Calibri"/>
              </a:rPr>
              <a:t>(</a:t>
            </a:r>
            <a:r>
              <a:rPr lang="en-US" sz="2400" b="0" dirty="0">
                <a:solidFill>
                  <a:srgbClr val="000000"/>
                </a:solidFill>
                <a:latin typeface="Calibri"/>
                <a:ea typeface="Times New Roman" pitchFamily="-110" charset="0"/>
                <a:cs typeface="Calibri"/>
              </a:rPr>
              <a:t>√</a:t>
            </a:r>
            <a:r>
              <a:rPr lang="en-US" sz="2400" b="0" dirty="0">
                <a:solidFill>
                  <a:srgbClr val="000000"/>
                </a:solidFill>
                <a:latin typeface="Calibri"/>
                <a:cs typeface="Calibri"/>
              </a:rPr>
              <a:t>s</a:t>
            </a:r>
            <a:r>
              <a:rPr lang="en-US" sz="2400" b="0" baseline="-33000" dirty="0">
                <a:solidFill>
                  <a:srgbClr val="000000"/>
                </a:solidFill>
                <a:latin typeface="Calibri"/>
                <a:cs typeface="Calibri"/>
              </a:rPr>
              <a:t>NN</a:t>
            </a:r>
            <a:r>
              <a:rPr lang="en-US" sz="2400" b="0" dirty="0">
                <a:solidFill>
                  <a:srgbClr val="000000"/>
                </a:solidFill>
                <a:latin typeface="Calibri"/>
                <a:cs typeface="Calibri"/>
              </a:rPr>
              <a:t> = 2.76 TeV)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/>
          <a:srcRect l="-2" t="4597"/>
          <a:stretch>
            <a:fillRect/>
          </a:stretch>
        </p:blipFill>
        <p:spPr bwMode="auto">
          <a:xfrm>
            <a:off x="1893600" y="1330700"/>
            <a:ext cx="7210080" cy="175698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/>
          <a:srcRect l="816" t="4019"/>
          <a:stretch>
            <a:fillRect/>
          </a:stretch>
        </p:blipFill>
        <p:spPr bwMode="auto">
          <a:xfrm>
            <a:off x="1880640" y="3548528"/>
            <a:ext cx="7165440" cy="172962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2052000" y="1021068"/>
            <a:ext cx="2728800" cy="33843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5221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en-US" b="1" dirty="0">
                <a:solidFill>
                  <a:srgbClr val="008000"/>
                </a:solidFill>
                <a:ea typeface="MS Gothic" charset="0"/>
                <a:cs typeface="MS Gothic" charset="0"/>
              </a:rPr>
              <a:t>Short range (0 &lt; |</a:t>
            </a:r>
            <a:r>
              <a:rPr lang="en-US" b="1" dirty="0">
                <a:solidFill>
                  <a:srgbClr val="008000"/>
                </a:solidFill>
                <a:ea typeface="Arial" pitchFamily="-110" charset="0"/>
                <a:cs typeface="Arial" pitchFamily="-110" charset="0"/>
              </a:rPr>
              <a:t>Δη</a:t>
            </a:r>
            <a:r>
              <a:rPr lang="en-US" b="1" dirty="0">
                <a:solidFill>
                  <a:srgbClr val="008000"/>
                </a:solidFill>
                <a:ea typeface="MS Gothic" charset="0"/>
                <a:cs typeface="MS Gothic" charset="0"/>
              </a:rPr>
              <a:t>| &lt; 1</a:t>
            </a:r>
            <a:r>
              <a:rPr lang="en-US" b="1" dirty="0" smtClean="0">
                <a:solidFill>
                  <a:srgbClr val="008000"/>
                </a:solidFill>
                <a:ea typeface="MS Gothic" charset="0"/>
                <a:cs typeface="MS Gothic" charset="0"/>
              </a:rPr>
              <a:t>)</a:t>
            </a:r>
            <a:endParaRPr lang="en-US" b="1" dirty="0">
              <a:solidFill>
                <a:srgbClr val="008000"/>
              </a:solidFill>
              <a:ea typeface="MS Gothic" charset="0"/>
              <a:cs typeface="MS Gothic" charset="0"/>
            </a:endParaRP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2050561" y="3247536"/>
            <a:ext cx="3062880" cy="33843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5221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en-US" b="1" dirty="0" smtClean="0">
                <a:solidFill>
                  <a:srgbClr val="000080"/>
                </a:solidFill>
                <a:ea typeface="MS Gothic" charset="0"/>
                <a:cs typeface="MS Gothic" charset="0"/>
              </a:rPr>
              <a:t>Long </a:t>
            </a:r>
            <a:r>
              <a:rPr lang="en-US" b="1" dirty="0">
                <a:solidFill>
                  <a:srgbClr val="000080"/>
                </a:solidFill>
                <a:ea typeface="MS Gothic" charset="0"/>
                <a:cs typeface="MS Gothic" charset="0"/>
              </a:rPr>
              <a:t>range (2 &lt; |</a:t>
            </a:r>
            <a:r>
              <a:rPr lang="en-US" b="1" dirty="0">
                <a:solidFill>
                  <a:srgbClr val="000080"/>
                </a:solidFill>
                <a:ea typeface="Arial" pitchFamily="-110" charset="0"/>
                <a:cs typeface="Arial" pitchFamily="-110" charset="0"/>
              </a:rPr>
              <a:t>Δη</a:t>
            </a:r>
            <a:r>
              <a:rPr lang="en-US" b="1" dirty="0">
                <a:solidFill>
                  <a:srgbClr val="000080"/>
                </a:solidFill>
                <a:ea typeface="MS Gothic" charset="0"/>
                <a:cs typeface="MS Gothic" charset="0"/>
              </a:rPr>
              <a:t>| &lt; 4)</a:t>
            </a: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0" y="5452674"/>
            <a:ext cx="9144000" cy="82376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5221" rIns="81639" bIns="40820">
            <a:prstTxWarp prst="textNoShape">
              <a:avLst/>
            </a:prstTxWarp>
          </a:bodyPr>
          <a:lstStyle/>
          <a:p>
            <a:pPr>
              <a:buSzPct val="45000"/>
              <a:buFont typeface="Wingdings" pitchFamily="-110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dirty="0" smtClean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 </a:t>
            </a:r>
            <a:r>
              <a:rPr lang="en-US" b="1" dirty="0" smtClean="0">
                <a:solidFill>
                  <a:srgbClr val="008000"/>
                </a:solidFill>
                <a:latin typeface="Calibri"/>
                <a:cs typeface="Calibri"/>
              </a:rPr>
              <a:t>Short</a:t>
            </a:r>
            <a:r>
              <a:rPr lang="en-US" dirty="0" smtClean="0">
                <a:latin typeface="Calibri"/>
                <a:cs typeface="Calibri"/>
              </a:rPr>
              <a:t> &amp; </a:t>
            </a:r>
            <a:r>
              <a:rPr lang="en-US" b="1" dirty="0" smtClean="0">
                <a:solidFill>
                  <a:srgbClr val="000090"/>
                </a:solidFill>
                <a:latin typeface="Calibri"/>
                <a:cs typeface="Calibri"/>
              </a:rPr>
              <a:t>long range </a:t>
            </a:r>
            <a:r>
              <a:rPr lang="en-US" dirty="0" smtClean="0">
                <a:latin typeface="Calibri"/>
                <a:cs typeface="Calibri"/>
              </a:rPr>
              <a:t>correlations studied for different p</a:t>
            </a:r>
            <a:r>
              <a:rPr lang="en-US" baseline="-25000" dirty="0" smtClean="0">
                <a:latin typeface="Calibri"/>
                <a:cs typeface="Calibri"/>
              </a:rPr>
              <a:t>T</a:t>
            </a:r>
            <a:r>
              <a:rPr lang="en-US" baseline="30000" dirty="0" smtClean="0">
                <a:latin typeface="Calibri"/>
                <a:cs typeface="Calibri"/>
              </a:rPr>
              <a:t>trig</a:t>
            </a:r>
            <a:r>
              <a:rPr lang="en-US" dirty="0" smtClean="0">
                <a:latin typeface="Calibri"/>
                <a:cs typeface="Calibri"/>
              </a:rPr>
              <a:t>.</a:t>
            </a:r>
            <a:endParaRPr lang="en-US" dirty="0" smtClean="0">
              <a:solidFill>
                <a:srgbClr val="000000"/>
              </a:solidFill>
              <a:latin typeface="Calibri"/>
              <a:ea typeface="MS Gothic" charset="0"/>
              <a:cs typeface="Calibri"/>
            </a:endParaRPr>
          </a:p>
          <a:p>
            <a:pPr>
              <a:buSzPct val="45000"/>
              <a:buFont typeface="Wingdings" pitchFamily="-110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dirty="0" smtClean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 </a:t>
            </a:r>
            <a:r>
              <a:rPr lang="en-US" b="1" dirty="0" smtClean="0">
                <a:solidFill>
                  <a:srgbClr val="000090"/>
                </a:solidFill>
                <a:latin typeface="Calibri"/>
                <a:ea typeface="MS Gothic" charset="0"/>
                <a:cs typeface="Calibri"/>
              </a:rPr>
              <a:t>Long range 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correlations: large  </a:t>
            </a:r>
            <a:r>
              <a:rPr lang="en-US" dirty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deviation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 from predictions </a:t>
            </a:r>
            <a:r>
              <a:rPr lang="en-US" dirty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(No ridge in 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MC).</a:t>
            </a:r>
          </a:p>
          <a:p>
            <a:pPr>
              <a:buSzPct val="45000"/>
              <a:buFont typeface="Wingdings" pitchFamily="-110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dirty="0" smtClean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Calibri"/>
                <a:ea typeface="MS Gothic" charset="0"/>
                <a:cs typeface="Calibri"/>
              </a:rPr>
              <a:t>Ridge effect maximal for p</a:t>
            </a:r>
            <a:r>
              <a:rPr lang="en-US" b="1" baseline="-33000" dirty="0" smtClean="0">
                <a:solidFill>
                  <a:srgbClr val="FF0000"/>
                </a:solidFill>
                <a:latin typeface="Calibri"/>
                <a:ea typeface="MS Gothic" charset="0"/>
                <a:cs typeface="Calibri"/>
              </a:rPr>
              <a:t>T</a:t>
            </a:r>
            <a:r>
              <a:rPr lang="en-US" b="1" baseline="30000" dirty="0" smtClean="0">
                <a:solidFill>
                  <a:srgbClr val="FF0000"/>
                </a:solidFill>
                <a:latin typeface="Calibri"/>
                <a:ea typeface="MS Gothic" charset="0"/>
                <a:cs typeface="Calibri"/>
              </a:rPr>
              <a:t>trig</a:t>
            </a:r>
            <a:r>
              <a:rPr lang="en-US" b="1" dirty="0" smtClean="0">
                <a:solidFill>
                  <a:srgbClr val="FF0000"/>
                </a:solidFill>
                <a:latin typeface="Calibri"/>
                <a:ea typeface="MS Gothic" charset="0"/>
                <a:cs typeface="Calibri"/>
              </a:rPr>
              <a:t> ≈ 2-6 GeV then it does disappear beyond 10 GeV! </a:t>
            </a:r>
            <a:r>
              <a:rPr lang="en-US" b="1" dirty="0" smtClean="0">
                <a:solidFill>
                  <a:srgbClr val="660066"/>
                </a:solidFill>
                <a:latin typeface="Calibri"/>
                <a:ea typeface="MS Gothic" charset="0"/>
                <a:cs typeface="Calibri"/>
              </a:rPr>
              <a:t>(also in pp) </a:t>
            </a:r>
            <a:endParaRPr lang="en-US" b="1" dirty="0">
              <a:solidFill>
                <a:srgbClr val="660066"/>
              </a:solidFill>
              <a:latin typeface="Calibri"/>
              <a:ea typeface="MS Gothic" charset="0"/>
              <a:cs typeface="Calibri"/>
            </a:endParaRPr>
          </a:p>
        </p:txBody>
      </p:sp>
      <p:sp>
        <p:nvSpPr>
          <p:cNvPr id="10249" name="Oval 9"/>
          <p:cNvSpPr>
            <a:spLocks noChangeArrowheads="1"/>
          </p:cNvSpPr>
          <p:nvPr/>
        </p:nvSpPr>
        <p:spPr bwMode="auto">
          <a:xfrm>
            <a:off x="2348640" y="4310367"/>
            <a:ext cx="914400" cy="583262"/>
          </a:xfrm>
          <a:prstGeom prst="ellipse">
            <a:avLst/>
          </a:prstGeom>
          <a:noFill/>
          <a:ln w="1836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250" name="Oval 10"/>
          <p:cNvSpPr>
            <a:spLocks noChangeArrowheads="1"/>
          </p:cNvSpPr>
          <p:nvPr/>
        </p:nvSpPr>
        <p:spPr bwMode="auto">
          <a:xfrm>
            <a:off x="3646080" y="4228279"/>
            <a:ext cx="869760" cy="639427"/>
          </a:xfrm>
          <a:prstGeom prst="ellipse">
            <a:avLst/>
          </a:prstGeom>
          <a:noFill/>
          <a:ln w="1836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251" name="Oval 11"/>
          <p:cNvSpPr>
            <a:spLocks noChangeArrowheads="1"/>
          </p:cNvSpPr>
          <p:nvPr/>
        </p:nvSpPr>
        <p:spPr bwMode="auto">
          <a:xfrm>
            <a:off x="4955040" y="4180754"/>
            <a:ext cx="869760" cy="639427"/>
          </a:xfrm>
          <a:prstGeom prst="ellipse">
            <a:avLst/>
          </a:prstGeom>
          <a:noFill/>
          <a:ln w="1836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253" name="Text Box 13"/>
          <p:cNvSpPr txBox="1">
            <a:spLocks noChangeArrowheads="1"/>
          </p:cNvSpPr>
          <p:nvPr/>
        </p:nvSpPr>
        <p:spPr bwMode="auto">
          <a:xfrm>
            <a:off x="2691360" y="631182"/>
            <a:ext cx="356400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5221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b="1" dirty="0">
                <a:solidFill>
                  <a:srgbClr val="FF0000"/>
                </a:solidFill>
                <a:ea typeface="MS Gothic" charset="0"/>
                <a:cs typeface="MS Gothic" charset="0"/>
              </a:rPr>
              <a:t>Ridge seen in Heavy Ion collsions.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951336" y="6581001"/>
            <a:ext cx="10082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Calibri"/>
                <a:cs typeface="Calibri"/>
              </a:rPr>
              <a:t>[HIN-11-001]</a:t>
            </a:r>
            <a:endParaRPr lang="en-US" sz="1200" b="1" dirty="0">
              <a:latin typeface="Calibri"/>
              <a:cs typeface="Calibri"/>
            </a:endParaRPr>
          </a:p>
        </p:txBody>
      </p:sp>
      <p:sp>
        <p:nvSpPr>
          <p:cNvPr id="19" name="Date Placeholder 3"/>
          <p:cNvSpPr txBox="1">
            <a:spLocks/>
          </p:cNvSpPr>
          <p:nvPr/>
        </p:nvSpPr>
        <p:spPr>
          <a:xfrm>
            <a:off x="263680" y="648939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751F6-8106-D248-9AC7-E79CDEA31DE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9/20/2011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Footer Placeholder 4"/>
          <p:cNvSpPr txBox="1">
            <a:spLocks/>
          </p:cNvSpPr>
          <p:nvPr/>
        </p:nvSpPr>
        <p:spPr>
          <a:xfrm>
            <a:off x="3124200" y="648939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P.Bartalini - NTU</a:t>
            </a:r>
          </a:p>
        </p:txBody>
      </p:sp>
      <p:sp>
        <p:nvSpPr>
          <p:cNvPr id="21" name="Slide Number Placeholder 5"/>
          <p:cNvSpPr txBox="1">
            <a:spLocks/>
          </p:cNvSpPr>
          <p:nvPr/>
        </p:nvSpPr>
        <p:spPr>
          <a:xfrm>
            <a:off x="6770910" y="651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F9A71B-441C-2C48-9BD6-133FAC048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TextBox 13"/>
          <p:cNvSpPr txBox="1">
            <a:spLocks noChangeArrowheads="1"/>
          </p:cNvSpPr>
          <p:nvPr/>
        </p:nvSpPr>
        <p:spPr bwMode="auto">
          <a:xfrm>
            <a:off x="7296288" y="757168"/>
            <a:ext cx="1415912" cy="575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058" tIns="41029" rIns="82058" bIns="41029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6600"/>
                </a:solidFill>
              </a:rPr>
              <a:t>Centrality</a:t>
            </a:r>
          </a:p>
          <a:p>
            <a:pPr algn="ctr"/>
            <a:r>
              <a:rPr lang="en-US" sz="1600" b="1" dirty="0" smtClean="0">
                <a:solidFill>
                  <a:srgbClr val="FF6600"/>
                </a:solidFill>
              </a:rPr>
              <a:t> </a:t>
            </a:r>
            <a:r>
              <a:rPr lang="en-US" sz="1600" b="1" dirty="0">
                <a:solidFill>
                  <a:srgbClr val="FF6600"/>
                </a:solidFill>
              </a:rPr>
              <a:t>0-5%</a:t>
            </a:r>
          </a:p>
        </p:txBody>
      </p:sp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7366000" y="5420493"/>
            <a:ext cx="1752600" cy="650107"/>
            <a:chOff x="8132902" y="5599371"/>
            <a:chExt cx="1752600" cy="650107"/>
          </a:xfrm>
        </p:grpSpPr>
        <p:sp>
          <p:nvSpPr>
            <p:cNvPr id="24" name="AutoShape 2"/>
            <p:cNvSpPr>
              <a:spLocks noChangeArrowheads="1"/>
            </p:cNvSpPr>
            <p:nvPr/>
          </p:nvSpPr>
          <p:spPr bwMode="auto">
            <a:xfrm>
              <a:off x="8132902" y="5599371"/>
              <a:ext cx="1752600" cy="650107"/>
            </a:xfrm>
            <a:prstGeom prst="star32">
              <a:avLst>
                <a:gd name="adj" fmla="val 45051"/>
              </a:avLst>
            </a:prstGeom>
            <a:solidFill>
              <a:srgbClr val="FFFF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sz="2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5" name="Text Box 6"/>
            <p:cNvSpPr txBox="1">
              <a:spLocks noChangeArrowheads="1"/>
            </p:cNvSpPr>
            <p:nvPr/>
          </p:nvSpPr>
          <p:spPr bwMode="auto">
            <a:xfrm>
              <a:off x="8323402" y="5730875"/>
              <a:ext cx="132859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b="1" dirty="0" smtClean="0">
                  <a:solidFill>
                    <a:srgbClr val="FF0022"/>
                  </a:solidFill>
                  <a:latin typeface="Calibri"/>
                  <a:cs typeface="Calibri"/>
                </a:rPr>
                <a:t>NEW!</a:t>
              </a:r>
              <a:endParaRPr lang="en-US" dirty="0">
                <a:solidFill>
                  <a:srgbClr val="FF0022"/>
                </a:solidFill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ontent Placeholder 54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5651500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endParaRPr lang="en-US" sz="4211" b="1" dirty="0" smtClean="0">
              <a:solidFill>
                <a:srgbClr val="000090"/>
              </a:solidFill>
            </a:endParaRPr>
          </a:p>
          <a:p>
            <a:pPr algn="ctr">
              <a:buNone/>
            </a:pPr>
            <a:r>
              <a:rPr lang="en-US" sz="4211" b="1" dirty="0" smtClean="0">
                <a:solidFill>
                  <a:srgbClr val="008000"/>
                </a:solidFill>
              </a:rPr>
              <a:t>BOTTOM LINE</a:t>
            </a:r>
          </a:p>
          <a:p>
            <a:pPr algn="ctr">
              <a:buNone/>
            </a:pPr>
            <a:endParaRPr lang="en-US" sz="4211" b="1" dirty="0" smtClean="0">
              <a:solidFill>
                <a:srgbClr val="000090"/>
              </a:solidFill>
            </a:endParaRPr>
          </a:p>
          <a:p>
            <a:r>
              <a:rPr lang="en-US" sz="3579" b="1" dirty="0" smtClean="0">
                <a:solidFill>
                  <a:srgbClr val="000090"/>
                </a:solidFill>
                <a:cs typeface="Calibri"/>
              </a:rPr>
              <a:t>CMS presents the first LHC measurements of Bose–Einstein (short range) correlations </a:t>
            </a:r>
            <a:r>
              <a:rPr lang="en-US" sz="3600" b="1" dirty="0" smtClean="0">
                <a:solidFill>
                  <a:srgbClr val="000090"/>
                </a:solidFill>
              </a:rPr>
              <a:t>at different √</a:t>
            </a:r>
            <a:r>
              <a:rPr lang="en-US" sz="3600" b="1" dirty="0" err="1" smtClean="0">
                <a:solidFill>
                  <a:srgbClr val="000090"/>
                </a:solidFill>
              </a:rPr>
              <a:t>s</a:t>
            </a:r>
            <a:r>
              <a:rPr lang="en-US" sz="3600" b="1" dirty="0" smtClean="0">
                <a:solidFill>
                  <a:srgbClr val="000090"/>
                </a:solidFill>
              </a:rPr>
              <a:t> (0.9 </a:t>
            </a:r>
            <a:r>
              <a:rPr lang="en-US" sz="3600" b="1" dirty="0" err="1" smtClean="0">
                <a:solidFill>
                  <a:srgbClr val="000090"/>
                </a:solidFill>
              </a:rPr>
              <a:t>TeV</a:t>
            </a:r>
            <a:r>
              <a:rPr lang="en-US" sz="3600" b="1" dirty="0" smtClean="0">
                <a:solidFill>
                  <a:srgbClr val="000090"/>
                </a:solidFill>
              </a:rPr>
              <a:t>, 2.36 </a:t>
            </a:r>
            <a:r>
              <a:rPr lang="en-US" sz="3600" b="1" dirty="0" err="1" smtClean="0">
                <a:solidFill>
                  <a:srgbClr val="000090"/>
                </a:solidFill>
              </a:rPr>
              <a:t>TeV</a:t>
            </a:r>
            <a:r>
              <a:rPr lang="en-US" sz="3600" b="1" dirty="0" smtClean="0">
                <a:solidFill>
                  <a:srgbClr val="000090"/>
                </a:solidFill>
              </a:rPr>
              <a:t>, 7 </a:t>
            </a:r>
            <a:r>
              <a:rPr lang="en-US" sz="3600" b="1" dirty="0" err="1" smtClean="0">
                <a:solidFill>
                  <a:srgbClr val="000090"/>
                </a:solidFill>
              </a:rPr>
              <a:t>TeV</a:t>
            </a:r>
            <a:r>
              <a:rPr lang="en-US" sz="3600" b="1" dirty="0" smtClean="0">
                <a:solidFill>
                  <a:srgbClr val="000090"/>
                </a:solidFill>
              </a:rPr>
              <a:t>). </a:t>
            </a:r>
            <a:endParaRPr lang="en-US" sz="3579" b="1" dirty="0" smtClean="0">
              <a:solidFill>
                <a:srgbClr val="000090"/>
              </a:solidFill>
              <a:cs typeface="Calibri"/>
            </a:endParaRPr>
          </a:p>
          <a:p>
            <a:pPr lvl="1"/>
            <a:r>
              <a:rPr lang="en-US" sz="2800" b="1" dirty="0" smtClean="0">
                <a:ea typeface="MS Gothic" charset="0"/>
                <a:cs typeface="Calibri"/>
              </a:rPr>
              <a:t>BEC effective emission region grows with √</a:t>
            </a:r>
            <a:r>
              <a:rPr lang="en-US" sz="2800" b="1" dirty="0" err="1" smtClean="0">
                <a:ea typeface="MS Gothic" charset="0"/>
                <a:cs typeface="Calibri"/>
              </a:rPr>
              <a:t>s</a:t>
            </a:r>
            <a:r>
              <a:rPr lang="en-US" sz="2800" b="1" dirty="0" smtClean="0">
                <a:ea typeface="MS Gothic" charset="0"/>
                <a:cs typeface="Calibri"/>
              </a:rPr>
              <a:t> and </a:t>
            </a:r>
            <a:r>
              <a:rPr lang="en-US" sz="2800" b="1" dirty="0" err="1" smtClean="0">
                <a:ea typeface="MS Gothic" charset="0"/>
                <a:cs typeface="Calibri"/>
              </a:rPr>
              <a:t>N</a:t>
            </a:r>
            <a:r>
              <a:rPr lang="en-US" sz="2800" b="1" baseline="-25000" dirty="0" err="1" smtClean="0">
                <a:ea typeface="MS Gothic" charset="0"/>
                <a:cs typeface="Calibri"/>
              </a:rPr>
              <a:t>ch</a:t>
            </a:r>
            <a:r>
              <a:rPr lang="en-US" sz="2800" b="1" dirty="0" smtClean="0">
                <a:ea typeface="MS Gothic" charset="0"/>
                <a:cs typeface="Calibri"/>
              </a:rPr>
              <a:t>, as observed by previous experiments.</a:t>
            </a:r>
            <a:endParaRPr lang="en-US" b="1" dirty="0" smtClean="0"/>
          </a:p>
          <a:p>
            <a:r>
              <a:rPr lang="en-US" sz="4000" b="1" dirty="0" smtClean="0">
                <a:solidFill>
                  <a:srgbClr val="FF0000"/>
                </a:solidFill>
                <a:ea typeface="MS Gothic" charset="0"/>
                <a:cs typeface="Calibri"/>
              </a:rPr>
              <a:t>CMS reports observation of ridge structures (long range correlations) in pp and HI events.</a:t>
            </a:r>
            <a:endParaRPr lang="en-US" sz="3600" b="1" dirty="0" smtClean="0">
              <a:ea typeface="MS Gothic" charset="0"/>
              <a:cs typeface="Calibri"/>
            </a:endParaRPr>
          </a:p>
          <a:p>
            <a:pPr lvl="1"/>
            <a:r>
              <a:rPr lang="en-US" b="1" dirty="0" smtClean="0">
                <a:ea typeface="MS Gothic" charset="0"/>
                <a:cs typeface="Calibri"/>
              </a:rPr>
              <a:t>Not described by the QCD models.</a:t>
            </a:r>
          </a:p>
          <a:p>
            <a:pPr lvl="1"/>
            <a:r>
              <a:rPr lang="en-US" b="1" dirty="0" smtClean="0">
                <a:ea typeface="MS Gothic" charset="0"/>
                <a:cs typeface="Calibri"/>
              </a:rPr>
              <a:t>Most pronounced for particles with </a:t>
            </a:r>
            <a:r>
              <a:rPr lang="en-US" b="1" dirty="0" err="1" smtClean="0">
                <a:ea typeface="MS Gothic" charset="0"/>
                <a:cs typeface="Calibri"/>
              </a:rPr>
              <a:t>p</a:t>
            </a:r>
            <a:r>
              <a:rPr lang="en-US" b="1" baseline="-25000" dirty="0" err="1" smtClean="0">
                <a:ea typeface="MS Gothic" charset="0"/>
                <a:cs typeface="Calibri"/>
              </a:rPr>
              <a:t>T</a:t>
            </a:r>
            <a:r>
              <a:rPr lang="en-US" b="1" dirty="0" smtClean="0">
                <a:ea typeface="MS Gothic" charset="0"/>
                <a:cs typeface="Calibri"/>
              </a:rPr>
              <a:t> in the “few” </a:t>
            </a:r>
            <a:r>
              <a:rPr lang="en-US" b="1" dirty="0" err="1" smtClean="0">
                <a:ea typeface="MS Gothic" charset="0"/>
                <a:cs typeface="Calibri"/>
              </a:rPr>
              <a:t>GeV</a:t>
            </a:r>
            <a:r>
              <a:rPr lang="en-US" b="1" dirty="0" smtClean="0">
                <a:ea typeface="MS Gothic" charset="0"/>
                <a:cs typeface="Calibri"/>
              </a:rPr>
              <a:t> range. It does disappear at high </a:t>
            </a:r>
            <a:r>
              <a:rPr lang="en-US" b="1" dirty="0" err="1" smtClean="0">
                <a:ea typeface="MS Gothic" charset="0"/>
                <a:cs typeface="Calibri"/>
              </a:rPr>
              <a:t>p</a:t>
            </a:r>
            <a:r>
              <a:rPr lang="en-US" b="1" baseline="-25000" dirty="0" err="1" smtClean="0">
                <a:ea typeface="MS Gothic" charset="0"/>
                <a:cs typeface="Calibri"/>
              </a:rPr>
              <a:t>T</a:t>
            </a:r>
            <a:r>
              <a:rPr lang="en-US" b="1" dirty="0" smtClean="0">
                <a:ea typeface="MS Gothic" charset="0"/>
                <a:cs typeface="Calibri"/>
              </a:rPr>
              <a:t>.</a:t>
            </a:r>
          </a:p>
          <a:p>
            <a:pPr marL="742950" lvl="2" indent="-342900">
              <a:buSzPct val="45000"/>
              <a:buFontTx/>
              <a:buChar char="-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endParaRPr lang="en-US" b="1" dirty="0" smtClean="0">
              <a:solidFill>
                <a:srgbClr val="FF0000"/>
              </a:solidFill>
              <a:ea typeface="MS Gothic" charset="0"/>
              <a:cs typeface="Calibri"/>
            </a:endParaRPr>
          </a:p>
          <a:p>
            <a:pP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endParaRPr lang="en-US" sz="3389" b="1" dirty="0" smtClean="0">
              <a:cs typeface="Calibri"/>
            </a:endParaRPr>
          </a:p>
          <a:p>
            <a:pPr lvl="1">
              <a:buNone/>
            </a:pPr>
            <a:endParaRPr lang="en-US" sz="3200" b="1" dirty="0" smtClean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38536" y="6466701"/>
            <a:ext cx="37437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prstClr val="black"/>
                </a:solidFill>
                <a:cs typeface="Calibri"/>
              </a:rPr>
              <a:t>[QCD-10-002, HIN-10-001,002,005,006, HIN-11-001,006]</a:t>
            </a:r>
            <a:endParaRPr lang="en-US" sz="1200" b="1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11" name="Rectangle 1"/>
          <p:cNvSpPr txBox="1">
            <a:spLocks noChangeArrowheads="1"/>
          </p:cNvSpPr>
          <p:nvPr/>
        </p:nvSpPr>
        <p:spPr bwMode="auto">
          <a:xfrm>
            <a:off x="892969" y="-38099"/>
            <a:ext cx="7358063" cy="68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717" tIns="35717" rIns="35717" bIns="35717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smtClean="0">
                <a:solidFill>
                  <a:srgbClr val="FF0000"/>
                </a:solidFill>
                <a:latin typeface="Calibri"/>
                <a:ea typeface="+mj-ea"/>
                <a:cs typeface="Calibri"/>
                <a:sym typeface="Tahoma" pitchFamily="-106" charset="0"/>
              </a:rPr>
              <a:t>Correlations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Tahoma" pitchFamily="-106" charset="0"/>
              </a:rPr>
              <a:t>@ CMS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Calibri"/>
              <a:ea typeface="+mj-ea"/>
              <a:cs typeface="Calibri"/>
              <a:sym typeface="Tahoma" pitchFamily="-10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711648"/>
            <a:ext cx="9144000" cy="5509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b="1" dirty="0" smtClean="0">
              <a:latin typeface="Calibri"/>
              <a:cs typeface="Calibri"/>
            </a:endParaRPr>
          </a:p>
          <a:p>
            <a:r>
              <a:rPr lang="en-US" sz="1600" b="1" dirty="0" smtClean="0">
                <a:solidFill>
                  <a:srgbClr val="FF0000"/>
                </a:solidFill>
                <a:latin typeface="Calibri"/>
                <a:cs typeface="Calibri"/>
              </a:rPr>
              <a:t>Underlying Event (Hadrons in events with a hard scale)</a:t>
            </a:r>
          </a:p>
          <a:p>
            <a:r>
              <a:rPr lang="en-US" sz="1400" b="1" dirty="0" smtClean="0">
                <a:latin typeface="Calibri"/>
                <a:cs typeface="Calibri"/>
              </a:rPr>
              <a:t>QCD-10-001: “</a:t>
            </a:r>
            <a:r>
              <a:rPr lang="en-US" sz="1400" b="1" dirty="0">
                <a:solidFill>
                  <a:srgbClr val="000090"/>
                </a:solidFill>
                <a:latin typeface="Calibri"/>
                <a:cs typeface="Calibri"/>
              </a:rPr>
              <a:t>First Measurement of the Underlying Event </a:t>
            </a:r>
            <a:r>
              <a:rPr lang="en-US" sz="1400" b="1" dirty="0" smtClean="0">
                <a:solidFill>
                  <a:srgbClr val="000090"/>
                </a:solidFill>
                <a:latin typeface="Calibri"/>
                <a:cs typeface="Calibri"/>
              </a:rPr>
              <a:t>Activity at </a:t>
            </a:r>
            <a:r>
              <a:rPr lang="en-US" sz="1400" b="1" dirty="0">
                <a:solidFill>
                  <a:srgbClr val="000090"/>
                </a:solidFill>
                <a:latin typeface="Calibri"/>
                <a:cs typeface="Calibri"/>
              </a:rPr>
              <a:t>the LHC with</a:t>
            </a:r>
            <a:r>
              <a:rPr lang="en-US" sz="1400" b="1" dirty="0" smtClean="0">
                <a:solidFill>
                  <a:srgbClr val="000090"/>
                </a:solidFill>
                <a:latin typeface="Calibri"/>
                <a:cs typeface="Calibri"/>
              </a:rPr>
              <a:t> √s </a:t>
            </a:r>
            <a:r>
              <a:rPr lang="en-US" sz="1400" b="1" dirty="0">
                <a:solidFill>
                  <a:srgbClr val="000090"/>
                </a:solidFill>
                <a:latin typeface="Calibri"/>
                <a:cs typeface="Calibri"/>
              </a:rPr>
              <a:t>= 0.9 TeV</a:t>
            </a:r>
            <a:r>
              <a:rPr lang="en-US" sz="1400" b="1" dirty="0" smtClean="0">
                <a:solidFill>
                  <a:srgbClr val="000090"/>
                </a:solidFill>
                <a:latin typeface="Calibri"/>
                <a:cs typeface="Calibri"/>
              </a:rPr>
              <a:t>”. </a:t>
            </a:r>
            <a:r>
              <a:rPr lang="en-US" sz="1400" b="1" dirty="0" smtClean="0">
                <a:latin typeface="Calibri"/>
                <a:cs typeface="Calibri"/>
                <a:hlinkClick r:id="rId2"/>
              </a:rPr>
              <a:t>Eur. Phys. J. C 70 (2010) 555-572</a:t>
            </a:r>
            <a:endParaRPr lang="en-US" sz="1400" b="1" dirty="0" smtClean="0">
              <a:latin typeface="Calibri"/>
              <a:cs typeface="Calibri"/>
            </a:endParaRPr>
          </a:p>
          <a:p>
            <a:r>
              <a:rPr lang="en-US" sz="1400" b="1" dirty="0" smtClean="0">
                <a:latin typeface="Calibri"/>
                <a:cs typeface="Calibri"/>
              </a:rPr>
              <a:t>QCD-10-010: “</a:t>
            </a:r>
            <a:r>
              <a:rPr lang="en-US" sz="1400" b="1" dirty="0" smtClean="0">
                <a:solidFill>
                  <a:srgbClr val="000090"/>
                </a:solidFill>
                <a:latin typeface="Calibri"/>
                <a:cs typeface="Calibri"/>
              </a:rPr>
              <a:t>Measurement of the Underlying Event Activity at the LHC with √</a:t>
            </a:r>
            <a:r>
              <a:rPr lang="en-US" sz="1400" b="1" dirty="0" err="1" smtClean="0">
                <a:solidFill>
                  <a:srgbClr val="000090"/>
                </a:solidFill>
                <a:latin typeface="Calibri"/>
                <a:cs typeface="Calibri"/>
              </a:rPr>
              <a:t>s</a:t>
            </a:r>
            <a:r>
              <a:rPr lang="en-US" sz="1400" b="1" dirty="0" smtClean="0">
                <a:solidFill>
                  <a:srgbClr val="000090"/>
                </a:solidFill>
                <a:latin typeface="Calibri"/>
                <a:cs typeface="Calibri"/>
              </a:rPr>
              <a:t> = 7 </a:t>
            </a:r>
            <a:r>
              <a:rPr lang="en-US" sz="1400" b="1" dirty="0" err="1" smtClean="0">
                <a:solidFill>
                  <a:srgbClr val="000090"/>
                </a:solidFill>
                <a:latin typeface="Calibri"/>
                <a:cs typeface="Calibri"/>
              </a:rPr>
              <a:t>TeV</a:t>
            </a:r>
            <a:r>
              <a:rPr lang="en-US" sz="1400" b="1" dirty="0" smtClean="0">
                <a:solidFill>
                  <a:srgbClr val="000090"/>
                </a:solidFill>
                <a:latin typeface="Calibri"/>
                <a:cs typeface="Calibri"/>
              </a:rPr>
              <a:t> and Comparison with √</a:t>
            </a:r>
            <a:r>
              <a:rPr lang="en-US" sz="1400" b="1" dirty="0" err="1" smtClean="0">
                <a:solidFill>
                  <a:srgbClr val="000090"/>
                </a:solidFill>
                <a:latin typeface="Calibri"/>
                <a:cs typeface="Calibri"/>
              </a:rPr>
              <a:t>s</a:t>
            </a:r>
            <a:r>
              <a:rPr lang="en-US" sz="1400" b="1" dirty="0" smtClean="0">
                <a:solidFill>
                  <a:srgbClr val="000090"/>
                </a:solidFill>
                <a:latin typeface="Calibri"/>
                <a:cs typeface="Calibri"/>
              </a:rPr>
              <a:t> = 0.9 </a:t>
            </a:r>
            <a:r>
              <a:rPr lang="en-US" sz="1400" b="1" dirty="0" err="1" smtClean="0">
                <a:solidFill>
                  <a:srgbClr val="000090"/>
                </a:solidFill>
                <a:latin typeface="Calibri"/>
                <a:cs typeface="Calibri"/>
              </a:rPr>
              <a:t>TeV</a:t>
            </a:r>
            <a:r>
              <a:rPr lang="en-US" sz="1400" b="1" dirty="0" smtClean="0">
                <a:solidFill>
                  <a:srgbClr val="000090"/>
                </a:solidFill>
                <a:latin typeface="Calibri"/>
                <a:cs typeface="Calibri"/>
              </a:rPr>
              <a:t>”. </a:t>
            </a:r>
            <a:r>
              <a:rPr lang="en-US" sz="1400" b="1" dirty="0" smtClean="0">
                <a:latin typeface="Calibri"/>
                <a:cs typeface="Calibri"/>
                <a:hlinkClick r:id="rId3"/>
              </a:rPr>
              <a:t>arXiv:1107.0330</a:t>
            </a:r>
            <a:r>
              <a:rPr lang="en-US" sz="1400" b="1" dirty="0" smtClean="0">
                <a:latin typeface="Calibri"/>
                <a:cs typeface="Calibri"/>
              </a:rPr>
              <a:t> </a:t>
            </a:r>
            <a:r>
              <a:rPr lang="en-US" sz="1400" b="1" dirty="0" smtClean="0">
                <a:solidFill>
                  <a:schemeClr val="accent2"/>
                </a:solidFill>
                <a:latin typeface="Calibri"/>
                <a:cs typeface="Calibri"/>
              </a:rPr>
              <a:t>submitted to JHEP.</a:t>
            </a:r>
            <a:endParaRPr lang="en-US" sz="1400" b="1" dirty="0" smtClean="0">
              <a:latin typeface="Calibri"/>
              <a:cs typeface="Calibri"/>
            </a:endParaRPr>
          </a:p>
          <a:p>
            <a:r>
              <a:rPr lang="en-US" sz="1400" b="1" dirty="0" smtClean="0">
                <a:latin typeface="Calibri"/>
                <a:cs typeface="Calibri"/>
              </a:rPr>
              <a:t>QCD-10-040: “</a:t>
            </a:r>
            <a:r>
              <a:rPr lang="en-US" sz="1400" b="1" dirty="0" smtClean="0">
                <a:solidFill>
                  <a:srgbClr val="000090"/>
                </a:solidFill>
                <a:latin typeface="Calibri"/>
                <a:cs typeface="Calibri"/>
              </a:rPr>
              <a:t>Measurement of the Underlying Event Activity in the </a:t>
            </a:r>
            <a:r>
              <a:rPr lang="en-US" sz="1400" b="1" dirty="0" err="1" smtClean="0">
                <a:solidFill>
                  <a:srgbClr val="000090"/>
                </a:solidFill>
                <a:latin typeface="Calibri"/>
                <a:cs typeface="Calibri"/>
              </a:rPr>
              <a:t>Drell</a:t>
            </a:r>
            <a:r>
              <a:rPr lang="en-US" sz="1400" b="1" dirty="0" smtClean="0">
                <a:solidFill>
                  <a:srgbClr val="000090"/>
                </a:solidFill>
                <a:latin typeface="Calibri"/>
                <a:cs typeface="Calibri"/>
              </a:rPr>
              <a:t>-Yan process in proton-proton collisions at √</a:t>
            </a:r>
            <a:r>
              <a:rPr lang="en-US" sz="1400" b="1" dirty="0" err="1" smtClean="0">
                <a:solidFill>
                  <a:srgbClr val="000090"/>
                </a:solidFill>
                <a:latin typeface="Calibri"/>
                <a:cs typeface="Calibri"/>
              </a:rPr>
              <a:t>s</a:t>
            </a:r>
            <a:r>
              <a:rPr lang="en-US" sz="1400" b="1" dirty="0" smtClean="0">
                <a:solidFill>
                  <a:srgbClr val="000090"/>
                </a:solidFill>
                <a:latin typeface="Calibri"/>
                <a:cs typeface="Calibri"/>
              </a:rPr>
              <a:t> = 7 </a:t>
            </a:r>
            <a:r>
              <a:rPr lang="en-US" sz="1400" b="1" dirty="0" err="1" smtClean="0">
                <a:solidFill>
                  <a:srgbClr val="000090"/>
                </a:solidFill>
                <a:latin typeface="Calibri"/>
                <a:cs typeface="Calibri"/>
              </a:rPr>
              <a:t>TeV</a:t>
            </a:r>
            <a:r>
              <a:rPr lang="en-US" sz="1400" b="1" dirty="0" smtClean="0">
                <a:solidFill>
                  <a:srgbClr val="000090"/>
                </a:solidFill>
                <a:latin typeface="Calibri"/>
                <a:cs typeface="Calibri"/>
              </a:rPr>
              <a:t>”. </a:t>
            </a:r>
            <a:r>
              <a:rPr lang="en-US" sz="1400" b="1" dirty="0" smtClean="0">
                <a:latin typeface="Calibri"/>
                <a:cs typeface="Calibri"/>
                <a:hlinkClick r:id="rId4"/>
              </a:rPr>
              <a:t>http://cdsweb.cern.ch/record/1369227</a:t>
            </a:r>
            <a:r>
              <a:rPr lang="en-US" sz="1400" b="1" dirty="0" smtClean="0">
                <a:solidFill>
                  <a:schemeClr val="accent2"/>
                </a:solidFill>
                <a:latin typeface="Calibri"/>
                <a:cs typeface="Calibri"/>
              </a:rPr>
              <a:t>.</a:t>
            </a:r>
            <a:endParaRPr lang="en-US" sz="1400" b="1" dirty="0" smtClean="0">
              <a:latin typeface="Calibri"/>
              <a:cs typeface="Calibri"/>
            </a:endParaRPr>
          </a:p>
          <a:p>
            <a:r>
              <a:rPr lang="en-US" sz="1400" b="1" dirty="0" smtClean="0">
                <a:latin typeface="Calibri"/>
                <a:cs typeface="Calibri"/>
              </a:rPr>
              <a:t>QCD-10-005: “</a:t>
            </a:r>
            <a:r>
              <a:rPr lang="en-US" sz="1400" b="1" dirty="0" smtClean="0">
                <a:solidFill>
                  <a:srgbClr val="000090"/>
                </a:solidFill>
                <a:latin typeface="Calibri"/>
                <a:cs typeface="Calibri"/>
              </a:rPr>
              <a:t>Measurement of the Underlying Event Activity with the Jet Area/Median Approach at 0.9 TeV”.</a:t>
            </a:r>
          </a:p>
          <a:p>
            <a:r>
              <a:rPr lang="en-US" sz="1400" b="1" dirty="0" smtClean="0">
                <a:solidFill>
                  <a:srgbClr val="000090"/>
                </a:solidFill>
                <a:latin typeface="Calibri"/>
                <a:cs typeface="Calibri"/>
                <a:hlinkClick r:id="rId5"/>
              </a:rPr>
              <a:t>http://cdsweb.cern.ch/record/1278706</a:t>
            </a:r>
            <a:endParaRPr lang="en-US" sz="1400" b="1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endParaRPr lang="en-US" sz="1400" b="1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r>
              <a:rPr lang="en-US" sz="1400" b="1" dirty="0" smtClean="0">
                <a:solidFill>
                  <a:srgbClr val="FF0000"/>
                </a:solidFill>
                <a:latin typeface="Calibri"/>
                <a:cs typeface="Calibri"/>
              </a:rPr>
              <a:t>Connected FWD highlights…</a:t>
            </a:r>
            <a:endParaRPr lang="en-US" sz="1400" b="1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r>
              <a:rPr lang="en-US" sz="1400" b="1" dirty="0" smtClean="0">
                <a:latin typeface="Calibri"/>
                <a:cs typeface="Calibri"/>
              </a:rPr>
              <a:t>FWD-10-011: “</a:t>
            </a:r>
            <a:r>
              <a:rPr lang="en-US" sz="1400" b="1" dirty="0" smtClean="0">
                <a:solidFill>
                  <a:srgbClr val="000090"/>
                </a:solidFill>
                <a:latin typeface="Calibri"/>
                <a:cs typeface="Calibri"/>
              </a:rPr>
              <a:t>Forward energy flow in the CMS detector”. </a:t>
            </a:r>
            <a:r>
              <a:rPr lang="en-US" sz="1400" b="1" dirty="0" smtClean="0">
                <a:latin typeface="Calibri"/>
                <a:cs typeface="Calibri"/>
              </a:rPr>
              <a:t>CERN-PH-EP-2011-086.</a:t>
            </a:r>
            <a:endParaRPr lang="en-US" sz="1400" b="1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r>
              <a:rPr lang="en-US" sz="1400" b="1" dirty="0" smtClean="0">
                <a:latin typeface="Calibri"/>
                <a:cs typeface="Calibri"/>
              </a:rPr>
              <a:t>FWD-10-008: </a:t>
            </a:r>
            <a:r>
              <a:rPr lang="en-US" sz="1400" b="1" dirty="0" smtClean="0">
                <a:solidFill>
                  <a:srgbClr val="000090"/>
                </a:solidFill>
                <a:latin typeface="Calibri"/>
                <a:cs typeface="Calibri"/>
              </a:rPr>
              <a:t>“Forward Energy Flow and Central Track Multiplicities in W and Z boson Events at 7 TeV pp Collisions”. </a:t>
            </a:r>
            <a:r>
              <a:rPr lang="en-US" sz="1400" b="1" dirty="0" smtClean="0"/>
              <a:t>CDS </a:t>
            </a:r>
            <a:r>
              <a:rPr lang="en-US" sz="1400" b="1" dirty="0" smtClean="0">
                <a:latin typeface="Calibri"/>
                <a:cs typeface="Calibri"/>
              </a:rPr>
              <a:t>Record: </a:t>
            </a:r>
            <a:r>
              <a:rPr lang="en-US" sz="1400" b="1" dirty="0" smtClean="0">
                <a:latin typeface="Calibri"/>
                <a:cs typeface="Calibri"/>
                <a:hlinkClick r:id="rId6"/>
              </a:rPr>
              <a:t>1357054</a:t>
            </a:r>
            <a:r>
              <a:rPr lang="en-US" sz="1400" b="1" dirty="0" smtClean="0">
                <a:latin typeface="Calibri"/>
                <a:cs typeface="Calibri"/>
              </a:rPr>
              <a:t>.</a:t>
            </a:r>
            <a:endParaRPr lang="en-US" sz="1400" b="1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endParaRPr lang="en-US" sz="1400" b="1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endParaRPr lang="en-US" sz="1400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endParaRPr lang="en-US" sz="1400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endParaRPr lang="en-US" sz="1400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endParaRPr lang="en-US" sz="1400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endParaRPr lang="en-US" sz="1400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r>
              <a:rPr lang="en-US" sz="1400" dirty="0" smtClean="0">
                <a:solidFill>
                  <a:srgbClr val="000090"/>
                </a:solidFill>
                <a:latin typeface="Calibri"/>
                <a:cs typeface="Calibri"/>
              </a:rPr>
              <a:t>…</a:t>
            </a:r>
          </a:p>
          <a:p>
            <a:endParaRPr lang="en-US" sz="1400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r>
              <a:rPr lang="en-US" sz="1400" dirty="0" smtClean="0">
                <a:latin typeface="Calibri"/>
                <a:cs typeface="Calibri"/>
              </a:rPr>
              <a:t>FWD-XX-YYY: …. </a:t>
            </a:r>
            <a:endParaRPr lang="en-US" sz="1400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endParaRPr lang="en-US" sz="1400" dirty="0" smtClean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4" name="Rectangle 1"/>
          <p:cNvSpPr txBox="1">
            <a:spLocks noChangeArrowheads="1"/>
          </p:cNvSpPr>
          <p:nvPr/>
        </p:nvSpPr>
        <p:spPr bwMode="auto">
          <a:xfrm>
            <a:off x="711201" y="1"/>
            <a:ext cx="7696200" cy="68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717" tIns="35717" rIns="35717" bIns="35717" numCol="1" anchor="b" anchorCtr="0" compatLnSpc="1">
            <a:prstTxWarp prst="textNoShape">
              <a:avLst/>
            </a:prstTxWarp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kern="0" dirty="0" smtClean="0">
                <a:solidFill>
                  <a:srgbClr val="FF0000"/>
                </a:solidFill>
                <a:latin typeface="Calibri"/>
                <a:cs typeface="Calibri"/>
                <a:sym typeface="Tahoma" pitchFamily="-106" charset="0"/>
              </a:rPr>
              <a:t>Underlying Event measurements @ CMS</a:t>
            </a:r>
            <a:endParaRPr lang="en-US" sz="3200" b="1" kern="0" dirty="0">
              <a:solidFill>
                <a:srgbClr val="660066"/>
              </a:solidFill>
              <a:latin typeface="Calibri"/>
              <a:cs typeface="Calibri"/>
              <a:sym typeface="Tahoma" pitchFamily="-106" charset="0"/>
            </a:endParaRPr>
          </a:p>
        </p:txBody>
      </p:sp>
      <p:sp>
        <p:nvSpPr>
          <p:cNvPr id="5" name="Date Placeholder 3"/>
          <p:cNvSpPr txBox="1">
            <a:spLocks/>
          </p:cNvSpPr>
          <p:nvPr/>
        </p:nvSpPr>
        <p:spPr>
          <a:xfrm>
            <a:off x="263680" y="648939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751F6-8106-D248-9AC7-E79CDEA31DE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9/20/2011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4"/>
          <p:cNvSpPr txBox="1">
            <a:spLocks/>
          </p:cNvSpPr>
          <p:nvPr/>
        </p:nvSpPr>
        <p:spPr>
          <a:xfrm>
            <a:off x="3124200" y="648939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P.Bartalini - NTU</a:t>
            </a: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6770910" y="651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F9A71B-441C-2C48-9BD6-133FAC048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Oval 3"/>
          <p:cNvSpPr>
            <a:spLocks/>
          </p:cNvSpPr>
          <p:nvPr/>
        </p:nvSpPr>
        <p:spPr bwMode="auto">
          <a:xfrm>
            <a:off x="1" y="5486400"/>
            <a:ext cx="2412999" cy="696267"/>
          </a:xfrm>
          <a:prstGeom prst="ellipse">
            <a:avLst/>
          </a:prstGeom>
          <a:noFill/>
          <a:ln w="50800" cap="flat">
            <a:solidFill>
              <a:srgbClr val="00FF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Line 4"/>
          <p:cNvSpPr>
            <a:spLocks noChangeShapeType="1"/>
          </p:cNvSpPr>
          <p:nvPr/>
        </p:nvSpPr>
        <p:spPr bwMode="auto">
          <a:xfrm rot="10800000">
            <a:off x="2412998" y="5791197"/>
            <a:ext cx="3543302" cy="889002"/>
          </a:xfrm>
          <a:prstGeom prst="line">
            <a:avLst/>
          </a:prstGeom>
          <a:noFill/>
          <a:ln w="38100" cap="flat">
            <a:solidFill>
              <a:srgbClr val="00FF00"/>
            </a:solidFill>
            <a:prstDash val="solid"/>
            <a:miter lim="800000"/>
            <a:headEnd type="stealth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951336" y="6581001"/>
            <a:ext cx="10840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Calibri"/>
                <a:cs typeface="Calibri"/>
              </a:rPr>
              <a:t>[FWD-XX-YYY]</a:t>
            </a:r>
            <a:endParaRPr lang="en-US" sz="1200" b="1" dirty="0">
              <a:latin typeface="Calibri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20800" y="4301172"/>
            <a:ext cx="7454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Calibri"/>
                <a:cs typeface="Calibri"/>
              </a:rPr>
              <a:t>“There would not be a vertex in H </a:t>
            </a:r>
            <a:r>
              <a:rPr lang="en-US" i="1" dirty="0" smtClean="0">
                <a:latin typeface="Calibri"/>
                <a:cs typeface="Calibri"/>
                <a:sym typeface="Wingdings"/>
              </a:rPr>
              <a:t> </a:t>
            </a:r>
            <a:r>
              <a:rPr lang="en-US" i="1" dirty="0" smtClean="0">
                <a:latin typeface="Symbol" charset="2"/>
                <a:cs typeface="Symbol" charset="2"/>
                <a:sym typeface="Wingdings"/>
              </a:rPr>
              <a:t>gg </a:t>
            </a:r>
            <a:r>
              <a:rPr lang="en-US" i="1" dirty="0" smtClean="0">
                <a:latin typeface="Calibri"/>
                <a:cs typeface="Calibri"/>
                <a:sym typeface="Wingdings"/>
              </a:rPr>
              <a:t>events without the Underlying Event…”</a:t>
            </a:r>
            <a:r>
              <a:rPr lang="en-US" i="1" dirty="0" smtClean="0">
                <a:solidFill>
                  <a:srgbClr val="000090"/>
                </a:solidFill>
                <a:latin typeface="Calibri"/>
                <a:cs typeface="Calibri"/>
                <a:sym typeface="Wingdings"/>
              </a:rPr>
              <a:t/>
            </a:r>
            <a:br>
              <a:rPr lang="en-US" i="1" dirty="0" smtClean="0">
                <a:solidFill>
                  <a:srgbClr val="000090"/>
                </a:solidFill>
                <a:latin typeface="Calibri"/>
                <a:cs typeface="Calibri"/>
                <a:sym typeface="Wingdings"/>
              </a:rPr>
            </a:br>
            <a:r>
              <a:rPr lang="en-US" i="1" dirty="0" smtClean="0">
                <a:solidFill>
                  <a:srgbClr val="FF6600"/>
                </a:solidFill>
                <a:latin typeface="Calibri"/>
                <a:cs typeface="Calibri"/>
                <a:sym typeface="Wingdings"/>
              </a:rPr>
              <a:t>Actually UE is interesting per se! Handle on soft MPI.</a:t>
            </a:r>
            <a:endParaRPr lang="en-US" i="1" dirty="0">
              <a:solidFill>
                <a:srgbClr val="FF6600"/>
              </a:solidFill>
              <a:latin typeface="Symbol" charset="2"/>
              <a:cs typeface="Symbol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936" y="1333500"/>
            <a:ext cx="4189384" cy="3695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22300"/>
          </a:xfrm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  <a:defRPr/>
            </a:pPr>
            <a:r>
              <a:rPr lang="en-US" sz="2800" b="0" dirty="0" smtClean="0">
                <a:solidFill>
                  <a:srgbClr val="000000"/>
                </a:solidFill>
                <a:latin typeface="Calibri"/>
                <a:cs typeface="Calibri"/>
              </a:rPr>
              <a:t>Jets: Densities in the Transverse Region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Calibri"/>
              <a:ea typeface="+mj-ea"/>
              <a:cs typeface="Calibri"/>
            </a:endParaRPr>
          </a:p>
        </p:txBody>
      </p:sp>
      <p:sp>
        <p:nvSpPr>
          <p:cNvPr id="49158" name="Rectangle 3"/>
          <p:cNvSpPr>
            <a:spLocks noChangeArrowheads="1"/>
          </p:cNvSpPr>
          <p:nvPr/>
        </p:nvSpPr>
        <p:spPr bwMode="auto">
          <a:xfrm>
            <a:off x="7938" y="698500"/>
            <a:ext cx="8704262" cy="91673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81639" tIns="42452" rIns="81639" bIns="42452">
            <a:prstTxWarp prst="textNoShape">
              <a:avLst/>
            </a:prstTxWarp>
            <a:spAutoFit/>
          </a:bodyPr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GB" dirty="0">
                <a:solidFill>
                  <a:schemeClr val="accent4"/>
                </a:solidFill>
                <a:latin typeface="Calibri"/>
                <a:ea typeface="Verdana" pitchFamily="-106" charset="0"/>
                <a:cs typeface="Calibri"/>
              </a:rPr>
              <a:t>7 TeV</a:t>
            </a:r>
            <a:r>
              <a:rPr lang="en-GB" dirty="0">
                <a:solidFill>
                  <a:srgbClr val="964528"/>
                </a:solidFill>
                <a:latin typeface="Calibri"/>
                <a:ea typeface="Verdana" pitchFamily="-106" charset="0"/>
                <a:cs typeface="Calibri"/>
              </a:rPr>
              <a:t> and</a:t>
            </a:r>
            <a:r>
              <a:rPr lang="en-GB" dirty="0" smtClean="0">
                <a:solidFill>
                  <a:srgbClr val="964528"/>
                </a:solidFill>
                <a:latin typeface="Calibri"/>
                <a:ea typeface="Verdana" pitchFamily="-106" charset="0"/>
                <a:cs typeface="Calibri"/>
              </a:rPr>
              <a:t> </a:t>
            </a:r>
            <a:r>
              <a:rPr lang="en-GB" dirty="0" smtClean="0">
                <a:solidFill>
                  <a:srgbClr val="FF0000"/>
                </a:solidFill>
                <a:latin typeface="Calibri"/>
                <a:ea typeface="Verdana" pitchFamily="-106" charset="0"/>
                <a:cs typeface="Calibri"/>
              </a:rPr>
              <a:t>0.9 </a:t>
            </a:r>
            <a:r>
              <a:rPr lang="en-GB" dirty="0">
                <a:solidFill>
                  <a:srgbClr val="FF0000"/>
                </a:solidFill>
                <a:latin typeface="Calibri"/>
                <a:ea typeface="Verdana" pitchFamily="-106" charset="0"/>
                <a:cs typeface="Calibri"/>
              </a:rPr>
              <a:t>T</a:t>
            </a:r>
            <a:r>
              <a:rPr lang="en-GB" dirty="0" smtClean="0">
                <a:solidFill>
                  <a:srgbClr val="FF0000"/>
                </a:solidFill>
                <a:latin typeface="Calibri"/>
                <a:ea typeface="Verdana" pitchFamily="-106" charset="0"/>
                <a:cs typeface="Calibri"/>
              </a:rPr>
              <a:t>eV </a:t>
            </a:r>
            <a:r>
              <a:rPr lang="en-GB" dirty="0">
                <a:solidFill>
                  <a:srgbClr val="964528"/>
                </a:solidFill>
                <a:latin typeface="Calibri"/>
                <a:ea typeface="Verdana" pitchFamily="-106" charset="0"/>
                <a:cs typeface="Calibri"/>
              </a:rPr>
              <a:t>results for the reference charged multiplicity </a:t>
            </a:r>
            <a:r>
              <a:rPr lang="en-GB" dirty="0" smtClean="0">
                <a:solidFill>
                  <a:srgbClr val="964528"/>
                </a:solidFill>
                <a:latin typeface="Calibri"/>
                <a:ea typeface="Verdana" pitchFamily="-106" charset="0"/>
                <a:cs typeface="Calibri"/>
              </a:rPr>
              <a:t>density profiles including Z1 (solid) and 4C (dashed)</a:t>
            </a:r>
            <a:r>
              <a:rPr lang="en-GB" dirty="0" smtClean="0">
                <a:solidFill>
                  <a:srgbClr val="FF0000"/>
                </a:solidFill>
                <a:latin typeface="Calibri"/>
                <a:ea typeface="Verdana" pitchFamily="-106" charset="0"/>
                <a:cs typeface="Calibri"/>
              </a:rPr>
              <a:t> </a:t>
            </a:r>
            <a:r>
              <a:rPr lang="en-GB" dirty="0" smtClean="0">
                <a:solidFill>
                  <a:srgbClr val="964528"/>
                </a:solidFill>
                <a:latin typeface="Calibri"/>
                <a:ea typeface="Verdana" pitchFamily="-106" charset="0"/>
                <a:cs typeface="Calibri"/>
              </a:rPr>
              <a:t>MC predictions</a:t>
            </a:r>
            <a:r>
              <a:rPr lang="en-GB" dirty="0">
                <a:solidFill>
                  <a:srgbClr val="964528"/>
                </a:solidFill>
                <a:latin typeface="Calibri"/>
                <a:ea typeface="Verdana" pitchFamily="-106" charset="0"/>
                <a:cs typeface="Calibri"/>
              </a:rPr>
              <a:t>.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endParaRPr lang="en-GB" dirty="0">
              <a:solidFill>
                <a:srgbClr val="964528"/>
              </a:solidFill>
              <a:latin typeface="Calibri"/>
              <a:ea typeface="Verdana" pitchFamily="-106" charset="0"/>
              <a:cs typeface="Calibri"/>
            </a:endParaRPr>
          </a:p>
        </p:txBody>
      </p:sp>
      <p:sp>
        <p:nvSpPr>
          <p:cNvPr id="49161" name="Rectangle 4"/>
          <p:cNvSpPr>
            <a:spLocks noChangeArrowheads="1"/>
          </p:cNvSpPr>
          <p:nvPr/>
        </p:nvSpPr>
        <p:spPr bwMode="auto">
          <a:xfrm>
            <a:off x="-1358900" y="1790700"/>
            <a:ext cx="4724400" cy="393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2452" rIns="81639" bIns="42452">
            <a:prstTxWarp prst="textNoShape">
              <a:avLst/>
            </a:prstTxWarp>
            <a:spAutoFit/>
          </a:bodyPr>
          <a:lstStyle/>
          <a:p>
            <a:pPr lvl="2" algn="ctr"/>
            <a:r>
              <a:rPr lang="en-US" sz="2000" b="1" dirty="0" smtClean="0">
                <a:solidFill>
                  <a:srgbClr val="000000"/>
                </a:solidFill>
              </a:rPr>
              <a:t>d</a:t>
            </a:r>
            <a:r>
              <a:rPr lang="en-US" sz="2000" b="1" baseline="30000" dirty="0" smtClean="0">
                <a:solidFill>
                  <a:srgbClr val="000000"/>
                </a:solidFill>
              </a:rPr>
              <a:t>2</a:t>
            </a:r>
            <a:r>
              <a:rPr lang="en-US" sz="2000" b="1" dirty="0" smtClean="0">
                <a:solidFill>
                  <a:srgbClr val="000000"/>
                </a:solidFill>
                <a:latin typeface="Symbol" pitchFamily="-106" charset="2"/>
                <a:ea typeface="Symbol" pitchFamily="-106" charset="2"/>
                <a:cs typeface="Symbol" pitchFamily="-106" charset="2"/>
              </a:rPr>
              <a:t>N</a:t>
            </a:r>
            <a:r>
              <a:rPr lang="en-US" sz="2000" b="1" baseline="-25000" dirty="0" smtClean="0">
                <a:solidFill>
                  <a:srgbClr val="000000"/>
                </a:solidFill>
                <a:latin typeface="Calibri"/>
                <a:ea typeface="Symbol" pitchFamily="-106" charset="2"/>
                <a:cs typeface="Calibri"/>
              </a:rPr>
              <a:t>ch</a:t>
            </a:r>
            <a:r>
              <a:rPr lang="en-US" sz="2000" b="1" dirty="0" smtClean="0">
                <a:solidFill>
                  <a:srgbClr val="000000"/>
                </a:solidFill>
              </a:rPr>
              <a:t>/</a:t>
            </a:r>
            <a:r>
              <a:rPr lang="en-US" sz="2000" b="1" dirty="0">
                <a:solidFill>
                  <a:srgbClr val="000000"/>
                </a:solidFill>
              </a:rPr>
              <a:t>d</a:t>
            </a:r>
            <a:r>
              <a:rPr lang="en-US" sz="2000" b="1" dirty="0">
                <a:solidFill>
                  <a:srgbClr val="000000"/>
                </a:solidFill>
                <a:latin typeface="Symbol" pitchFamily="-106" charset="2"/>
                <a:ea typeface="Symbol" pitchFamily="-106" charset="2"/>
                <a:cs typeface="Symbol" pitchFamily="-106" charset="2"/>
              </a:rPr>
              <a:t>h</a:t>
            </a:r>
            <a:r>
              <a:rPr lang="en-US" sz="2000" b="1" dirty="0">
                <a:solidFill>
                  <a:srgbClr val="000000"/>
                </a:solidFill>
              </a:rPr>
              <a:t>d</a:t>
            </a:r>
            <a:r>
              <a:rPr lang="en-US" sz="2000" b="1" dirty="0">
                <a:solidFill>
                  <a:srgbClr val="000000"/>
                </a:solidFill>
                <a:latin typeface="Symbol" pitchFamily="-106" charset="2"/>
                <a:ea typeface="Symbol" pitchFamily="-106" charset="2"/>
                <a:cs typeface="Symbol" pitchFamily="-106" charset="2"/>
              </a:rPr>
              <a:t>f</a:t>
            </a:r>
            <a:endParaRPr lang="en-US" sz="1700" b="1" dirty="0">
              <a:solidFill>
                <a:srgbClr val="000000"/>
              </a:solidFill>
            </a:endParaRPr>
          </a:p>
        </p:txBody>
      </p:sp>
      <p:sp>
        <p:nvSpPr>
          <p:cNvPr id="10" name="Date Placeholder 3"/>
          <p:cNvSpPr txBox="1">
            <a:spLocks/>
          </p:cNvSpPr>
          <p:nvPr/>
        </p:nvSpPr>
        <p:spPr>
          <a:xfrm>
            <a:off x="263680" y="648939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751F6-8106-D248-9AC7-E79CDEA31DE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9/20/2011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Footer Placeholder 4"/>
          <p:cNvSpPr txBox="1">
            <a:spLocks/>
          </p:cNvSpPr>
          <p:nvPr/>
        </p:nvSpPr>
        <p:spPr>
          <a:xfrm>
            <a:off x="3124200" y="648939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P.Bartalini - NTU</a:t>
            </a:r>
          </a:p>
        </p:txBody>
      </p:sp>
      <p:sp>
        <p:nvSpPr>
          <p:cNvPr id="13" name="Slide Number Placeholder 5"/>
          <p:cNvSpPr txBox="1">
            <a:spLocks/>
          </p:cNvSpPr>
          <p:nvPr/>
        </p:nvSpPr>
        <p:spPr>
          <a:xfrm>
            <a:off x="6770910" y="64773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F9A71B-441C-2C48-9BD6-133FAC048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5" name="Rectangle 3"/>
          <p:cNvSpPr>
            <a:spLocks noChangeArrowheads="1"/>
          </p:cNvSpPr>
          <p:nvPr/>
        </p:nvSpPr>
        <p:spPr bwMode="auto">
          <a:xfrm>
            <a:off x="0" y="5232400"/>
            <a:ext cx="9144000" cy="139378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2452" rIns="81639" bIns="42452">
            <a:prstTxWarp prst="textNoShape">
              <a:avLst/>
            </a:prstTxWarp>
            <a:spAutoFit/>
          </a:bodyPr>
          <a:lstStyle/>
          <a:p>
            <a:r>
              <a:rPr lang="en-US" sz="1700" b="1" dirty="0" smtClean="0">
                <a:solidFill>
                  <a:srgbClr val="660066"/>
                </a:solidFill>
                <a:latin typeface="Calibri"/>
                <a:cs typeface="Calibri"/>
              </a:rPr>
              <a:t>Fast rise </a:t>
            </a:r>
            <a:r>
              <a:rPr lang="en-US" sz="1700" dirty="0" smtClean="0">
                <a:solidFill>
                  <a:srgbClr val="964528"/>
                </a:solidFill>
                <a:latin typeface="Calibri"/>
                <a:cs typeface="Calibri"/>
              </a:rPr>
              <a:t>for </a:t>
            </a:r>
            <a:r>
              <a:rPr lang="en-US" sz="1700" dirty="0" smtClean="0">
                <a:latin typeface="Calibri"/>
                <a:cs typeface="Calibri"/>
              </a:rPr>
              <a:t>p</a:t>
            </a:r>
            <a:r>
              <a:rPr lang="en-US" sz="1700" baseline="-25000" dirty="0" smtClean="0">
                <a:latin typeface="Calibri"/>
                <a:cs typeface="Calibri"/>
              </a:rPr>
              <a:t>T</a:t>
            </a:r>
            <a:r>
              <a:rPr lang="en-US" sz="1700" dirty="0" smtClean="0">
                <a:latin typeface="Calibri"/>
                <a:cs typeface="Calibri"/>
              </a:rPr>
              <a:t> &lt; 8 GeV/c </a:t>
            </a:r>
            <a:r>
              <a:rPr lang="en-US" sz="1700" dirty="0" smtClean="0">
                <a:solidFill>
                  <a:srgbClr val="964528"/>
                </a:solidFill>
                <a:latin typeface="Calibri"/>
                <a:cs typeface="Calibri"/>
              </a:rPr>
              <a:t>(</a:t>
            </a:r>
            <a:r>
              <a:rPr lang="en-US" sz="1700" dirty="0" smtClean="0">
                <a:solidFill>
                  <a:srgbClr val="FF0000"/>
                </a:solidFill>
                <a:latin typeface="Calibri"/>
                <a:cs typeface="Calibri"/>
              </a:rPr>
              <a:t>4 GeV/c</a:t>
            </a:r>
            <a:r>
              <a:rPr lang="en-US" sz="1700" dirty="0" smtClean="0">
                <a:solidFill>
                  <a:srgbClr val="964528"/>
                </a:solidFill>
                <a:latin typeface="Calibri"/>
                <a:cs typeface="Calibri"/>
              </a:rPr>
              <a:t>), attributed mainly to the</a:t>
            </a:r>
            <a:r>
              <a:rPr lang="en-US" sz="1700" dirty="0" smtClean="0">
                <a:solidFill>
                  <a:srgbClr val="660066"/>
                </a:solidFill>
                <a:latin typeface="Calibri"/>
                <a:cs typeface="Calibri"/>
              </a:rPr>
              <a:t> </a:t>
            </a:r>
            <a:r>
              <a:rPr lang="en-US" sz="1700" b="1" dirty="0" smtClean="0">
                <a:solidFill>
                  <a:srgbClr val="660066"/>
                </a:solidFill>
                <a:latin typeface="Calibri"/>
                <a:cs typeface="Calibri"/>
              </a:rPr>
              <a:t>increase of MPI activity</a:t>
            </a:r>
            <a:r>
              <a:rPr lang="en-US" sz="1700" dirty="0" smtClean="0">
                <a:solidFill>
                  <a:srgbClr val="964528"/>
                </a:solidFill>
                <a:latin typeface="Calibri"/>
                <a:cs typeface="Calibri"/>
              </a:rPr>
              <a:t>, followed by a </a:t>
            </a:r>
            <a:r>
              <a:rPr lang="en-US" sz="1700" b="1" dirty="0" smtClean="0">
                <a:solidFill>
                  <a:srgbClr val="008000"/>
                </a:solidFill>
                <a:latin typeface="Calibri"/>
                <a:cs typeface="Calibri"/>
              </a:rPr>
              <a:t>Plateau-like region </a:t>
            </a:r>
            <a:r>
              <a:rPr lang="en-US" sz="1700" dirty="0" smtClean="0">
                <a:solidFill>
                  <a:srgbClr val="964528"/>
                </a:solidFill>
                <a:latin typeface="Calibri"/>
                <a:cs typeface="Calibri"/>
              </a:rPr>
              <a:t>with ≈ constant average number of selected particles in a </a:t>
            </a:r>
            <a:r>
              <a:rPr lang="en-US" sz="1700" b="1" dirty="0" smtClean="0">
                <a:solidFill>
                  <a:srgbClr val="008000"/>
                </a:solidFill>
                <a:latin typeface="Calibri"/>
                <a:cs typeface="Calibri"/>
              </a:rPr>
              <a:t>saturation regime</a:t>
            </a:r>
            <a:r>
              <a:rPr lang="en-US" sz="1700" dirty="0" smtClean="0">
                <a:solidFill>
                  <a:srgbClr val="964528"/>
                </a:solidFill>
                <a:latin typeface="Calibri"/>
                <a:cs typeface="Calibri"/>
              </a:rPr>
              <a:t>.</a:t>
            </a:r>
          </a:p>
          <a:p>
            <a:r>
              <a:rPr lang="en-US" sz="1700" dirty="0" smtClean="0">
                <a:solidFill>
                  <a:srgbClr val="984807"/>
                </a:solidFill>
                <a:latin typeface="Calibri"/>
                <a:ea typeface="文鼎ＰＬ新宋" charset="0"/>
                <a:cs typeface="Calibri"/>
                <a:sym typeface="Wingdings"/>
              </a:rPr>
              <a:t>A</a:t>
            </a:r>
            <a:r>
              <a:rPr lang="en-GB" sz="1700" dirty="0" smtClean="0">
                <a:solidFill>
                  <a:srgbClr val="984807"/>
                </a:solidFill>
                <a:latin typeface="Calibri"/>
                <a:ea typeface="文鼎ＰＬ新宋" charset="0"/>
                <a:cs typeface="Calibri"/>
              </a:rPr>
              <a:t> factor </a:t>
            </a:r>
            <a:r>
              <a:rPr lang="en-GB" sz="1700" dirty="0" smtClean="0">
                <a:solidFill>
                  <a:srgbClr val="FF6600"/>
                </a:solidFill>
                <a:latin typeface="Calibri"/>
                <a:ea typeface="文鼎ＰＬ新宋" charset="0"/>
                <a:cs typeface="Calibri"/>
              </a:rPr>
              <a:t>2</a:t>
            </a:r>
            <a:r>
              <a:rPr lang="en-GB" sz="1700" dirty="0" smtClean="0">
                <a:solidFill>
                  <a:srgbClr val="984807"/>
                </a:solidFill>
                <a:latin typeface="Calibri"/>
                <a:ea typeface="文鼎ＰＬ新宋" charset="0"/>
                <a:cs typeface="Calibri"/>
              </a:rPr>
              <a:t> UE increase going from </a:t>
            </a:r>
            <a:r>
              <a:rPr lang="en-GB" sz="1700" dirty="0" smtClean="0">
                <a:solidFill>
                  <a:srgbClr val="FF0000"/>
                </a:solidFill>
                <a:latin typeface="Calibri"/>
                <a:ea typeface="文鼎ＰＬ新宋" charset="0"/>
                <a:cs typeface="Calibri"/>
              </a:rPr>
              <a:t>0.9 TeV </a:t>
            </a:r>
            <a:r>
              <a:rPr lang="en-GB" sz="1700" dirty="0" smtClean="0">
                <a:solidFill>
                  <a:srgbClr val="984807"/>
                </a:solidFill>
                <a:latin typeface="Calibri"/>
                <a:ea typeface="文鼎ＰＬ新宋" charset="0"/>
                <a:cs typeface="Calibri"/>
              </a:rPr>
              <a:t>to </a:t>
            </a:r>
            <a:r>
              <a:rPr lang="en-GB" sz="1700" dirty="0" smtClean="0">
                <a:latin typeface="Calibri"/>
                <a:ea typeface="文鼎ＰＬ新宋" charset="0"/>
                <a:cs typeface="Calibri"/>
              </a:rPr>
              <a:t>7 TeV </a:t>
            </a:r>
            <a:r>
              <a:rPr lang="en-GB" sz="1700" dirty="0" smtClean="0">
                <a:solidFill>
                  <a:srgbClr val="984807"/>
                </a:solidFill>
                <a:latin typeface="Calibri"/>
                <a:ea typeface="文鼎ＰＬ新宋" charset="0"/>
                <a:cs typeface="Calibri"/>
              </a:rPr>
              <a:t>to be compared with </a:t>
            </a:r>
            <a:r>
              <a:rPr lang="en-GB" sz="1700" dirty="0" smtClean="0">
                <a:solidFill>
                  <a:srgbClr val="0000FF"/>
                </a:solidFill>
                <a:latin typeface="Calibri"/>
                <a:ea typeface="文鼎ＰＬ新宋" charset="0"/>
                <a:cs typeface="Calibri"/>
              </a:rPr>
              <a:t>1.66</a:t>
            </a:r>
            <a:r>
              <a:rPr lang="en-GB" sz="1700" dirty="0" smtClean="0">
                <a:solidFill>
                  <a:srgbClr val="FF6600"/>
                </a:solidFill>
                <a:latin typeface="Calibri"/>
                <a:ea typeface="文鼎ＰＬ新宋" charset="0"/>
                <a:cs typeface="Calibri"/>
              </a:rPr>
              <a:t> </a:t>
            </a:r>
            <a:r>
              <a:rPr lang="en-GB" sz="1700" dirty="0" smtClean="0">
                <a:solidFill>
                  <a:srgbClr val="984807"/>
                </a:solidFill>
                <a:latin typeface="Calibri"/>
                <a:ea typeface="文鼎ＰＬ新宋" charset="0"/>
                <a:cs typeface="Calibri"/>
              </a:rPr>
              <a:t>for </a:t>
            </a:r>
            <a:r>
              <a:rPr lang="en-GB" sz="1700" dirty="0" smtClean="0">
                <a:solidFill>
                  <a:srgbClr val="0000FF"/>
                </a:solidFill>
                <a:latin typeface="Calibri"/>
                <a:ea typeface="文鼎ＰＬ新宋" charset="0"/>
                <a:cs typeface="Calibri"/>
              </a:rPr>
              <a:t>MB</a:t>
            </a:r>
            <a:r>
              <a:rPr lang="en-GB" sz="1700" dirty="0" smtClean="0">
                <a:solidFill>
                  <a:srgbClr val="984807"/>
                </a:solidFill>
                <a:latin typeface="Calibri"/>
                <a:ea typeface="文鼎ＰＬ新宋" charset="0"/>
                <a:cs typeface="Calibri"/>
              </a:rPr>
              <a:t>.</a:t>
            </a:r>
          </a:p>
          <a:p>
            <a:r>
              <a:rPr lang="en-GB" sz="1700" i="1" dirty="0" smtClean="0">
                <a:latin typeface="Calibri"/>
                <a:ea typeface="文鼎ＰＬ新宋" charset="0"/>
                <a:cs typeface="Calibri"/>
              </a:rPr>
              <a:t>Nota bene: corrected distributions!</a:t>
            </a:r>
          </a:p>
          <a:p>
            <a:endParaRPr lang="en-US" sz="1700" dirty="0" smtClean="0">
              <a:solidFill>
                <a:srgbClr val="964528"/>
              </a:solidFill>
              <a:latin typeface="Calibri"/>
              <a:cs typeface="Calibri"/>
            </a:endParaRP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594518" y="2082800"/>
            <a:ext cx="1579563" cy="598487"/>
          </a:xfrm>
          <a:prstGeom prst="rect">
            <a:avLst/>
          </a:prstGeom>
          <a:noFill/>
          <a:ln w="36000">
            <a:noFill/>
            <a:round/>
            <a:headEnd/>
            <a:tailEnd/>
          </a:ln>
          <a:effectLst/>
        </p:spPr>
        <p:txBody>
          <a:bodyPr wrap="none" lIns="72000" tIns="86112" rIns="72000" bIns="72000">
            <a:prstTxWarp prst="textNoShape">
              <a:avLst/>
            </a:prstTxWarp>
          </a:bodyPr>
          <a:lstStyle/>
          <a:p>
            <a:pPr algn="ctr">
              <a:tabLst>
                <a:tab pos="723900" algn="l"/>
                <a:tab pos="1447800" algn="l"/>
              </a:tabLst>
            </a:pPr>
            <a:r>
              <a:rPr lang="en-US" sz="1200" b="1" dirty="0" smtClean="0">
                <a:solidFill>
                  <a:srgbClr val="0000FF"/>
                </a:solidFill>
                <a:ea typeface="msmincho" charset="0"/>
                <a:cs typeface="msmincho" charset="0"/>
              </a:rPr>
              <a:t>Stat. </a:t>
            </a:r>
            <a:r>
              <a:rPr lang="en-US" sz="1200" b="1" dirty="0">
                <a:solidFill>
                  <a:srgbClr val="0000FF"/>
                </a:solidFill>
                <a:ea typeface="msmincho" charset="0"/>
                <a:cs typeface="msmincho" charset="0"/>
              </a:rPr>
              <a:t>(inner) &amp;</a:t>
            </a:r>
          </a:p>
          <a:p>
            <a:pPr algn="ctr">
              <a:tabLst>
                <a:tab pos="723900" algn="l"/>
                <a:tab pos="1447800" algn="l"/>
              </a:tabLst>
            </a:pPr>
            <a:r>
              <a:rPr lang="en-US" sz="1200" b="1" dirty="0">
                <a:solidFill>
                  <a:srgbClr val="0000FF"/>
                </a:solidFill>
                <a:ea typeface="msmincho" charset="0"/>
                <a:cs typeface="msmincho" charset="0"/>
              </a:rPr>
              <a:t>total uncertainty</a:t>
            </a:r>
          </a:p>
        </p:txBody>
      </p:sp>
      <p:sp>
        <p:nvSpPr>
          <p:cNvPr id="27" name="Line 11"/>
          <p:cNvSpPr>
            <a:spLocks noChangeShapeType="1"/>
          </p:cNvSpPr>
          <p:nvPr/>
        </p:nvSpPr>
        <p:spPr bwMode="auto">
          <a:xfrm flipH="1" flipV="1">
            <a:off x="3454400" y="2578098"/>
            <a:ext cx="635000" cy="1447797"/>
          </a:xfrm>
          <a:prstGeom prst="line">
            <a:avLst/>
          </a:prstGeom>
          <a:noFill/>
          <a:ln w="360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0" name="Text Box 10"/>
          <p:cNvSpPr txBox="1">
            <a:spLocks noChangeArrowheads="1"/>
          </p:cNvSpPr>
          <p:nvPr/>
        </p:nvSpPr>
        <p:spPr bwMode="auto">
          <a:xfrm>
            <a:off x="3995737" y="4000500"/>
            <a:ext cx="1612900" cy="371475"/>
          </a:xfrm>
          <a:prstGeom prst="rect">
            <a:avLst/>
          </a:prstGeom>
          <a:noFill/>
          <a:ln w="36000">
            <a:noFill/>
            <a:round/>
            <a:headEnd/>
            <a:tailEnd/>
          </a:ln>
          <a:effectLst/>
        </p:spPr>
        <p:txBody>
          <a:bodyPr wrap="none" lIns="72000" tIns="86112" rIns="72000" bIns="72000">
            <a:prstTxWarp prst="textNoShape">
              <a:avLst/>
            </a:prstTxWarp>
          </a:bodyPr>
          <a:lstStyle/>
          <a:p>
            <a:pPr>
              <a:tabLst>
                <a:tab pos="723900" algn="l"/>
                <a:tab pos="1447800" algn="l"/>
              </a:tabLst>
            </a:pPr>
            <a:r>
              <a:rPr lang="en-US" sz="1200" b="1" dirty="0">
                <a:solidFill>
                  <a:srgbClr val="0000FF"/>
                </a:solidFill>
                <a:ea typeface="msmincho" charset="0"/>
                <a:cs typeface="msmincho" charset="0"/>
              </a:rPr>
              <a:t>Stat.</a:t>
            </a:r>
            <a:r>
              <a:rPr lang="en-US" sz="1200" b="1" dirty="0" smtClean="0">
                <a:solidFill>
                  <a:srgbClr val="0000FF"/>
                </a:solidFill>
                <a:ea typeface="msmincho" charset="0"/>
                <a:cs typeface="msmincho" charset="0"/>
              </a:rPr>
              <a:t> </a:t>
            </a:r>
          </a:p>
          <a:p>
            <a:pPr>
              <a:tabLst>
                <a:tab pos="723900" algn="l"/>
                <a:tab pos="1447800" algn="l"/>
              </a:tabLst>
            </a:pPr>
            <a:r>
              <a:rPr lang="en-US" sz="1200" b="1" dirty="0" smtClean="0">
                <a:solidFill>
                  <a:srgbClr val="0000FF"/>
                </a:solidFill>
                <a:ea typeface="msmincho" charset="0"/>
                <a:cs typeface="msmincho" charset="0"/>
              </a:rPr>
              <a:t>dominating</a:t>
            </a:r>
          </a:p>
          <a:p>
            <a:pPr>
              <a:tabLst>
                <a:tab pos="723900" algn="l"/>
                <a:tab pos="1447800" algn="l"/>
              </a:tabLst>
            </a:pPr>
            <a:r>
              <a:rPr lang="en-US" sz="1200" b="1" dirty="0" smtClean="0">
                <a:solidFill>
                  <a:srgbClr val="0000FF"/>
                </a:solidFill>
                <a:ea typeface="msmincho" charset="0"/>
                <a:cs typeface="msmincho" charset="0"/>
              </a:rPr>
              <a:t>at high p</a:t>
            </a:r>
            <a:r>
              <a:rPr lang="en-US" sz="1200" b="1" baseline="-25000" dirty="0" smtClean="0">
                <a:solidFill>
                  <a:srgbClr val="0000FF"/>
                </a:solidFill>
                <a:ea typeface="msmincho" charset="0"/>
                <a:cs typeface="msmincho" charset="0"/>
              </a:rPr>
              <a:t>T</a:t>
            </a:r>
            <a:endParaRPr lang="en-US" sz="1200" b="1" baseline="-25000" dirty="0">
              <a:solidFill>
                <a:srgbClr val="0000FF"/>
              </a:solidFill>
              <a:ea typeface="msmincho" charset="0"/>
              <a:cs typeface="msmincho" charset="0"/>
            </a:endParaRPr>
          </a:p>
        </p:txBody>
      </p:sp>
      <p:sp>
        <p:nvSpPr>
          <p:cNvPr id="21" name="Line 11"/>
          <p:cNvSpPr>
            <a:spLocks noChangeShapeType="1"/>
          </p:cNvSpPr>
          <p:nvPr/>
        </p:nvSpPr>
        <p:spPr bwMode="auto">
          <a:xfrm flipH="1" flipV="1">
            <a:off x="1422400" y="3835398"/>
            <a:ext cx="2535237" cy="342897"/>
          </a:xfrm>
          <a:prstGeom prst="line">
            <a:avLst/>
          </a:prstGeom>
          <a:noFill/>
          <a:ln w="360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0013" y="1333175"/>
            <a:ext cx="4002087" cy="3835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5761038" y="4857750"/>
            <a:ext cx="2227262" cy="361950"/>
          </a:xfrm>
          <a:prstGeom prst="rect">
            <a:avLst/>
          </a:prstGeom>
          <a:solidFill>
            <a:srgbClr val="FFFF00">
              <a:alpha val="70195"/>
            </a:srgbClr>
          </a:solidFill>
          <a:ln w="9525">
            <a:noFill/>
            <a:round/>
            <a:headEnd/>
            <a:tailEnd/>
          </a:ln>
        </p:spPr>
        <p:txBody>
          <a:bodyPr wrap="square" lIns="81639" tIns="42452" rIns="81639" bIns="42452">
            <a:prstTxWarp prst="textNoShape">
              <a:avLst/>
            </a:prstTxWarp>
            <a:spAutoFit/>
          </a:bodyPr>
          <a:lstStyle/>
          <a:p>
            <a:pPr>
              <a:tabLst>
                <a:tab pos="655638" algn="l"/>
                <a:tab pos="1312863" algn="l"/>
                <a:tab pos="1968500" algn="l"/>
              </a:tabLst>
            </a:pPr>
            <a:r>
              <a:rPr lang="en-US" b="1" dirty="0">
                <a:solidFill>
                  <a:srgbClr val="3366FF"/>
                </a:solidFill>
                <a:ea typeface="文鼎ＰＬ新宋" charset="0"/>
                <a:cs typeface="文鼎ＰＬ新宋" charset="0"/>
              </a:rPr>
              <a:t>Leading track-jet </a:t>
            </a:r>
          </a:p>
        </p:txBody>
      </p:sp>
      <p:grpSp>
        <p:nvGrpSpPr>
          <p:cNvPr id="18" name="Group 25"/>
          <p:cNvGrpSpPr>
            <a:grpSpLocks/>
          </p:cNvGrpSpPr>
          <p:nvPr/>
        </p:nvGrpSpPr>
        <p:grpSpPr bwMode="auto">
          <a:xfrm>
            <a:off x="4419600" y="977900"/>
            <a:ext cx="4724400" cy="516620"/>
            <a:chOff x="4114800" y="1371473"/>
            <a:chExt cx="4724400" cy="516333"/>
          </a:xfrm>
        </p:grpSpPr>
        <p:sp>
          <p:nvSpPr>
            <p:cNvPr id="22" name="Rectangle 4"/>
            <p:cNvSpPr>
              <a:spLocks noChangeArrowheads="1"/>
            </p:cNvSpPr>
            <p:nvPr/>
          </p:nvSpPr>
          <p:spPr bwMode="auto">
            <a:xfrm>
              <a:off x="4114800" y="1371473"/>
              <a:ext cx="4724400" cy="51633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81639" tIns="42452" rIns="81639" bIns="42452" anchor="t">
              <a:prstTxWarp prst="textNoShape">
                <a:avLst/>
              </a:prstTxWarp>
              <a:spAutoFit/>
            </a:bodyPr>
            <a:lstStyle/>
            <a:p>
              <a:pPr lvl="2" algn="ctr"/>
              <a:r>
                <a:rPr lang="en-US" sz="1400" b="1" dirty="0" smtClean="0">
                  <a:solidFill>
                    <a:srgbClr val="660066"/>
                  </a:solidFill>
                </a:rPr>
                <a:t>d</a:t>
              </a:r>
              <a:r>
                <a:rPr lang="en-US" sz="1400" b="1" baseline="30000" dirty="0" smtClean="0">
                  <a:solidFill>
                    <a:srgbClr val="660066"/>
                  </a:solidFill>
                </a:rPr>
                <a:t>2</a:t>
              </a:r>
              <a:r>
                <a:rPr lang="en-US" sz="1400" b="1" dirty="0" smtClean="0">
                  <a:solidFill>
                    <a:srgbClr val="660066"/>
                  </a:solidFill>
                  <a:latin typeface="Symbol" pitchFamily="-106" charset="2"/>
                  <a:ea typeface="Symbol" pitchFamily="-106" charset="2"/>
                  <a:cs typeface="Symbol" pitchFamily="-106" charset="2"/>
                </a:rPr>
                <a:t>N</a:t>
              </a:r>
              <a:r>
                <a:rPr lang="en-US" sz="1400" b="1" baseline="-25000" dirty="0" smtClean="0">
                  <a:solidFill>
                    <a:srgbClr val="660066"/>
                  </a:solidFill>
                </a:rPr>
                <a:t>ch</a:t>
              </a:r>
              <a:r>
                <a:rPr lang="en-US" sz="1400" b="1" dirty="0" smtClean="0">
                  <a:solidFill>
                    <a:srgbClr val="660066"/>
                  </a:solidFill>
                </a:rPr>
                <a:t>/</a:t>
              </a:r>
              <a:r>
                <a:rPr lang="en-US" sz="1400" b="1" dirty="0">
                  <a:solidFill>
                    <a:srgbClr val="660066"/>
                  </a:solidFill>
                </a:rPr>
                <a:t>d</a:t>
              </a:r>
              <a:r>
                <a:rPr lang="en-US" sz="1400" b="1" dirty="0">
                  <a:solidFill>
                    <a:srgbClr val="660066"/>
                  </a:solidFill>
                  <a:latin typeface="Symbol" pitchFamily="-106" charset="2"/>
                  <a:ea typeface="Symbol" pitchFamily="-106" charset="2"/>
                  <a:cs typeface="Symbol" pitchFamily="-106" charset="2"/>
                </a:rPr>
                <a:t>h</a:t>
              </a:r>
              <a:r>
                <a:rPr lang="en-US" sz="1400" b="1" dirty="0">
                  <a:solidFill>
                    <a:srgbClr val="660066"/>
                  </a:solidFill>
                </a:rPr>
                <a:t>d</a:t>
              </a:r>
              <a:r>
                <a:rPr lang="en-US" sz="1400" b="1" dirty="0">
                  <a:solidFill>
                    <a:srgbClr val="660066"/>
                  </a:solidFill>
                  <a:latin typeface="Symbol" pitchFamily="-106" charset="2"/>
                  <a:ea typeface="Symbol" pitchFamily="-106" charset="2"/>
                  <a:cs typeface="Symbol" pitchFamily="-106" charset="2"/>
                </a:rPr>
                <a:t>f </a:t>
              </a:r>
              <a:r>
                <a:rPr lang="en-US" sz="1400" b="1" dirty="0">
                  <a:solidFill>
                    <a:srgbClr val="660066"/>
                  </a:solidFill>
                </a:rPr>
                <a:t>vs p</a:t>
              </a:r>
              <a:r>
                <a:rPr lang="en-US" sz="1400" b="1" baseline="-25000" dirty="0">
                  <a:solidFill>
                    <a:srgbClr val="660066"/>
                  </a:solidFill>
                </a:rPr>
                <a:t>T</a:t>
              </a:r>
              <a:r>
                <a:rPr lang="en-US" sz="1400" b="1" dirty="0">
                  <a:solidFill>
                    <a:srgbClr val="660066"/>
                  </a:solidFill>
                </a:rPr>
                <a:t> (7 TeV) </a:t>
              </a:r>
              <a:endParaRPr lang="en-US" sz="1400" b="1" dirty="0" smtClean="0">
                <a:solidFill>
                  <a:srgbClr val="660066"/>
                </a:solidFill>
              </a:endParaRPr>
            </a:p>
            <a:p>
              <a:pPr lvl="2" algn="ctr"/>
              <a:r>
                <a:rPr lang="en-US" sz="1400" b="1" dirty="0" smtClean="0">
                  <a:solidFill>
                    <a:srgbClr val="660066"/>
                  </a:solidFill>
                </a:rPr>
                <a:t>d</a:t>
              </a:r>
              <a:r>
                <a:rPr lang="en-US" sz="1400" b="1" baseline="30000" dirty="0" smtClean="0">
                  <a:solidFill>
                    <a:srgbClr val="660066"/>
                  </a:solidFill>
                </a:rPr>
                <a:t>2</a:t>
              </a:r>
              <a:r>
                <a:rPr lang="en-US" sz="1400" b="1" dirty="0" smtClean="0">
                  <a:solidFill>
                    <a:srgbClr val="660066"/>
                  </a:solidFill>
                  <a:latin typeface="Symbol" pitchFamily="-106" charset="2"/>
                  <a:ea typeface="Symbol" pitchFamily="-106" charset="2"/>
                  <a:cs typeface="Symbol" pitchFamily="-106" charset="2"/>
                </a:rPr>
                <a:t>N</a:t>
              </a:r>
              <a:r>
                <a:rPr lang="en-US" sz="1400" b="1" baseline="-25000" dirty="0" smtClean="0">
                  <a:solidFill>
                    <a:srgbClr val="660066"/>
                  </a:solidFill>
                </a:rPr>
                <a:t>ch</a:t>
              </a:r>
              <a:r>
                <a:rPr lang="en-US" sz="1400" b="1" dirty="0">
                  <a:solidFill>
                    <a:srgbClr val="660066"/>
                  </a:solidFill>
                </a:rPr>
                <a:t>/d</a:t>
              </a:r>
              <a:r>
                <a:rPr lang="en-US" sz="1400" b="1" dirty="0">
                  <a:solidFill>
                    <a:srgbClr val="660066"/>
                  </a:solidFill>
                  <a:latin typeface="Symbol" pitchFamily="-106" charset="2"/>
                  <a:ea typeface="Symbol" pitchFamily="-106" charset="2"/>
                  <a:cs typeface="Symbol" pitchFamily="-106" charset="2"/>
                </a:rPr>
                <a:t>h</a:t>
              </a:r>
              <a:r>
                <a:rPr lang="en-US" sz="1400" b="1" dirty="0">
                  <a:solidFill>
                    <a:srgbClr val="660066"/>
                  </a:solidFill>
                </a:rPr>
                <a:t>d</a:t>
              </a:r>
              <a:r>
                <a:rPr lang="en-US" sz="1400" b="1" dirty="0">
                  <a:solidFill>
                    <a:srgbClr val="660066"/>
                  </a:solidFill>
                  <a:latin typeface="Symbol" pitchFamily="-106" charset="2"/>
                  <a:ea typeface="Symbol" pitchFamily="-106" charset="2"/>
                  <a:cs typeface="Symbol" pitchFamily="-106" charset="2"/>
                </a:rPr>
                <a:t>f </a:t>
              </a:r>
              <a:r>
                <a:rPr lang="en-US" sz="1400" b="1" dirty="0">
                  <a:solidFill>
                    <a:srgbClr val="660066"/>
                  </a:solidFill>
                </a:rPr>
                <a:t>vs p</a:t>
              </a:r>
              <a:r>
                <a:rPr lang="en-US" sz="1400" b="1" baseline="-25000" dirty="0">
                  <a:solidFill>
                    <a:srgbClr val="660066"/>
                  </a:solidFill>
                </a:rPr>
                <a:t>T</a:t>
              </a:r>
              <a:r>
                <a:rPr lang="en-US" sz="1400" b="1" dirty="0">
                  <a:solidFill>
                    <a:srgbClr val="660066"/>
                  </a:solidFill>
                </a:rPr>
                <a:t> </a:t>
              </a:r>
              <a:r>
                <a:rPr lang="en-US" sz="1400" b="1" dirty="0" smtClean="0">
                  <a:solidFill>
                    <a:srgbClr val="660066"/>
                  </a:solidFill>
                </a:rPr>
                <a:t>(0.9 </a:t>
              </a:r>
              <a:r>
                <a:rPr lang="en-US" sz="1400" b="1" dirty="0">
                  <a:solidFill>
                    <a:srgbClr val="660066"/>
                  </a:solidFill>
                </a:rPr>
                <a:t>T</a:t>
              </a:r>
              <a:r>
                <a:rPr lang="en-US" sz="1400" b="1" dirty="0" smtClean="0">
                  <a:solidFill>
                    <a:srgbClr val="660066"/>
                  </a:solidFill>
                </a:rPr>
                <a:t>eV</a:t>
              </a:r>
              <a:r>
                <a:rPr lang="en-US" sz="1400" b="1" dirty="0">
                  <a:solidFill>
                    <a:srgbClr val="660066"/>
                  </a:solidFill>
                </a:rPr>
                <a:t>) </a:t>
              </a: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5664200" y="1638025"/>
              <a:ext cx="2527300" cy="14280"/>
            </a:xfrm>
            <a:prstGeom prst="line">
              <a:avLst/>
            </a:prstGeom>
            <a:ln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Line 11"/>
          <p:cNvSpPr>
            <a:spLocks noChangeShapeType="1"/>
          </p:cNvSpPr>
          <p:nvPr/>
        </p:nvSpPr>
        <p:spPr bwMode="auto">
          <a:xfrm flipH="1" flipV="1">
            <a:off x="5803900" y="3174994"/>
            <a:ext cx="901700" cy="25406"/>
          </a:xfrm>
          <a:prstGeom prst="line">
            <a:avLst/>
          </a:prstGeom>
          <a:noFill/>
          <a:ln w="36000">
            <a:solidFill>
              <a:srgbClr val="0000FF"/>
            </a:solidFill>
            <a:round/>
            <a:headEnd type="none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6654800" y="3187694"/>
            <a:ext cx="23266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rgbClr val="0000FF"/>
                </a:solidFill>
              </a:rPr>
              <a:t>&lt;N</a:t>
            </a:r>
            <a:r>
              <a:rPr lang="en-US" sz="1000" b="1" baseline="-25000" dirty="0" smtClean="0">
                <a:solidFill>
                  <a:srgbClr val="0000FF"/>
                </a:solidFill>
              </a:rPr>
              <a:t>ch</a:t>
            </a:r>
            <a:r>
              <a:rPr lang="en-US" sz="1000" b="1" dirty="0" smtClean="0">
                <a:solidFill>
                  <a:srgbClr val="0000FF"/>
                </a:solidFill>
              </a:rPr>
              <a:t>&gt; ratio from </a:t>
            </a:r>
          </a:p>
          <a:p>
            <a:r>
              <a:rPr lang="en-US" sz="1000" b="1" dirty="0" smtClean="0">
                <a:latin typeface="Calibri"/>
                <a:cs typeface="Calibri"/>
                <a:hlinkClick r:id="rId4"/>
              </a:rPr>
              <a:t>Phys. Rev. Lett. 105 (2010) 022002</a:t>
            </a:r>
            <a:r>
              <a:rPr lang="en-US" sz="1000" b="1" dirty="0" smtClean="0">
                <a:latin typeface="Calibri"/>
                <a:cs typeface="Calibri"/>
              </a:rPr>
              <a:t> </a:t>
            </a:r>
            <a:r>
              <a:rPr lang="en-US" sz="1000" b="1" dirty="0" smtClean="0">
                <a:solidFill>
                  <a:srgbClr val="0000FF"/>
                </a:solidFill>
                <a:latin typeface="Calibri"/>
                <a:cs typeface="Calibri"/>
              </a:rPr>
              <a:t>(NSD)</a:t>
            </a:r>
          </a:p>
        </p:txBody>
      </p:sp>
      <p:cxnSp>
        <p:nvCxnSpPr>
          <p:cNvPr id="29" name="Straight Connector 28"/>
          <p:cNvCxnSpPr/>
          <p:nvPr/>
        </p:nvCxnSpPr>
        <p:spPr bwMode="auto">
          <a:xfrm rot="5400000">
            <a:off x="6484144" y="3384550"/>
            <a:ext cx="418306" cy="794"/>
          </a:xfrm>
          <a:prstGeom prst="line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Text Box 8"/>
          <p:cNvSpPr txBox="1">
            <a:spLocks noChangeArrowheads="1"/>
          </p:cNvSpPr>
          <p:nvPr/>
        </p:nvSpPr>
        <p:spPr bwMode="auto">
          <a:xfrm>
            <a:off x="744538" y="4781550"/>
            <a:ext cx="2227262" cy="361950"/>
          </a:xfrm>
          <a:prstGeom prst="rect">
            <a:avLst/>
          </a:prstGeom>
          <a:solidFill>
            <a:srgbClr val="FFFF00">
              <a:alpha val="70195"/>
            </a:srgbClr>
          </a:solidFill>
          <a:ln w="9525">
            <a:noFill/>
            <a:round/>
            <a:headEnd/>
            <a:tailEnd/>
          </a:ln>
        </p:spPr>
        <p:txBody>
          <a:bodyPr wrap="square" lIns="81639" tIns="42452" rIns="81639" bIns="42452">
            <a:prstTxWarp prst="textNoShape">
              <a:avLst/>
            </a:prstTxWarp>
            <a:spAutoFit/>
          </a:bodyPr>
          <a:lstStyle/>
          <a:p>
            <a:pPr>
              <a:tabLst>
                <a:tab pos="655638" algn="l"/>
                <a:tab pos="1312863" algn="l"/>
                <a:tab pos="1968500" algn="l"/>
              </a:tabLst>
            </a:pPr>
            <a:r>
              <a:rPr lang="en-US" b="1" dirty="0">
                <a:solidFill>
                  <a:srgbClr val="3366FF"/>
                </a:solidFill>
                <a:ea typeface="文鼎ＰＬ新宋" charset="0"/>
                <a:cs typeface="文鼎ＰＬ新宋" charset="0"/>
              </a:rPr>
              <a:t>Leading track-jet </a:t>
            </a:r>
          </a:p>
        </p:txBody>
      </p:sp>
      <p:pic>
        <p:nvPicPr>
          <p:cNvPr id="34" name="Picture 29"/>
          <p:cNvPicPr>
            <a:picLocks noChangeAspect="1"/>
          </p:cNvPicPr>
          <p:nvPr/>
        </p:nvPicPr>
        <p:blipFill>
          <a:blip r:embed="rId6"/>
          <a:srcRect l="56466" r="1639"/>
          <a:stretch>
            <a:fillRect/>
          </a:stretch>
        </p:blipFill>
        <p:spPr bwMode="auto">
          <a:xfrm>
            <a:off x="4025900" y="1528706"/>
            <a:ext cx="1206500" cy="182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TextBox 34"/>
          <p:cNvSpPr txBox="1"/>
          <p:nvPr/>
        </p:nvSpPr>
        <p:spPr>
          <a:xfrm>
            <a:off x="6167236" y="6581001"/>
            <a:ext cx="18955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Calibri"/>
                <a:cs typeface="Calibri"/>
              </a:rPr>
              <a:t>[QCD-10-001, QCD-10-010]</a:t>
            </a:r>
            <a:endParaRPr lang="en-US" sz="1200" b="1" dirty="0">
              <a:latin typeface="Calibri"/>
              <a:cs typeface="Calibri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701758" y="6038334"/>
            <a:ext cx="44422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dirty="0" smtClean="0">
                <a:latin typeface="Calibri"/>
                <a:cs typeface="Calibri"/>
              </a:rPr>
              <a:t>See interpretation of M.Strikman et al. Phys. Rev. </a:t>
            </a:r>
            <a:r>
              <a:rPr lang="en-US" sz="1200" b="1" dirty="0" smtClean="0">
                <a:latin typeface="Calibri"/>
                <a:cs typeface="Calibri"/>
              </a:rPr>
              <a:t>D83 (2011) 054012</a:t>
            </a:r>
          </a:p>
          <a:p>
            <a:pPr algn="r"/>
            <a:r>
              <a:rPr lang="en-US" sz="1200" dirty="0" smtClean="0">
                <a:latin typeface="Calibri"/>
                <a:cs typeface="Calibri"/>
              </a:rPr>
              <a:t>more details in back-up slides</a:t>
            </a:r>
            <a:endParaRPr lang="en-US" sz="12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59488" y="3670300"/>
            <a:ext cx="3055552" cy="28111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136" y="857250"/>
            <a:ext cx="3042903" cy="2917370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81338" y="3666250"/>
            <a:ext cx="2938462" cy="2815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400" y="3656798"/>
            <a:ext cx="3055938" cy="28246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6101" y="862807"/>
            <a:ext cx="2933699" cy="28175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00" y="876300"/>
            <a:ext cx="3017838" cy="2898320"/>
          </a:xfrm>
          <a:prstGeom prst="rect">
            <a:avLst/>
          </a:prstGeom>
        </p:spPr>
      </p:pic>
      <p:sp>
        <p:nvSpPr>
          <p:cNvPr id="5" name="Date Placeholder 3"/>
          <p:cNvSpPr txBox="1">
            <a:spLocks/>
          </p:cNvSpPr>
          <p:nvPr/>
        </p:nvSpPr>
        <p:spPr>
          <a:xfrm>
            <a:off x="263680" y="648939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751F6-8106-D248-9AC7-E79CDEA31DE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9/20/2011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4"/>
          <p:cNvSpPr txBox="1">
            <a:spLocks/>
          </p:cNvSpPr>
          <p:nvPr/>
        </p:nvSpPr>
        <p:spPr>
          <a:xfrm>
            <a:off x="3124200" y="648939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P.Bartalini - NTU</a:t>
            </a: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6770910" y="64773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F9A71B-441C-2C48-9BD6-133FAC048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0" y="5803900"/>
            <a:ext cx="9144000" cy="362732"/>
          </a:xfrm>
          <a:prstGeom prst="rect">
            <a:avLst/>
          </a:prstGeom>
          <a:solidFill>
            <a:schemeClr val="accent1">
              <a:alpha val="70195"/>
            </a:schemeClr>
          </a:solidFill>
          <a:ln w="9525">
            <a:noFill/>
            <a:round/>
            <a:headEnd/>
            <a:tailEnd/>
          </a:ln>
        </p:spPr>
        <p:txBody>
          <a:bodyPr lIns="81639" tIns="42452" rIns="81639" bIns="42452">
            <a:prstTxWarp prst="textNoShape">
              <a:avLst/>
            </a:prstTxWarp>
            <a:spAutoFit/>
          </a:bodyPr>
          <a:lstStyle/>
          <a:p>
            <a:pPr algn="ctr">
              <a:tabLst>
                <a:tab pos="655638" algn="l"/>
                <a:tab pos="1312863" algn="l"/>
                <a:tab pos="1968500" algn="l"/>
              </a:tabLst>
            </a:pPr>
            <a:r>
              <a:rPr lang="en-US" b="1" dirty="0" smtClean="0">
                <a:latin typeface="Calibri"/>
                <a:ea typeface="文鼎ＰＬ新宋" charset="0"/>
                <a:cs typeface="Calibri"/>
              </a:rPr>
              <a:t>MC/DATA: 7 </a:t>
            </a:r>
            <a:r>
              <a:rPr lang="en-US" b="1" dirty="0">
                <a:latin typeface="Calibri"/>
                <a:ea typeface="文鼎ＰＬ新宋" charset="0"/>
                <a:cs typeface="Calibri"/>
              </a:rPr>
              <a:t>T</a:t>
            </a:r>
            <a:r>
              <a:rPr lang="en-US" b="1" dirty="0" smtClean="0">
                <a:latin typeface="Calibri"/>
                <a:ea typeface="文鼎ＰＬ新宋" charset="0"/>
                <a:cs typeface="Calibri"/>
              </a:rPr>
              <a:t>eV. p</a:t>
            </a:r>
            <a:r>
              <a:rPr lang="en-US" b="1" baseline="-25000" dirty="0" smtClean="0">
                <a:latin typeface="Calibri"/>
                <a:ea typeface="文鼎ＰＬ新宋" charset="0"/>
                <a:cs typeface="Calibri"/>
              </a:rPr>
              <a:t>T</a:t>
            </a:r>
            <a:r>
              <a:rPr lang="en-US" b="1" dirty="0" smtClean="0">
                <a:latin typeface="Calibri"/>
                <a:ea typeface="文鼎ＰＬ新宋" charset="0"/>
                <a:cs typeface="Calibri"/>
              </a:rPr>
              <a:t> </a:t>
            </a:r>
            <a:r>
              <a:rPr lang="en-US" b="1" dirty="0">
                <a:latin typeface="Calibri"/>
                <a:ea typeface="文鼎ＰＬ新宋" charset="0"/>
                <a:cs typeface="Calibri"/>
              </a:rPr>
              <a:t>track-jet &gt;</a:t>
            </a:r>
            <a:r>
              <a:rPr lang="en-US" b="1" dirty="0" smtClean="0">
                <a:latin typeface="Calibri"/>
                <a:ea typeface="文鼎ＰＬ新宋" charset="0"/>
                <a:cs typeface="Calibri"/>
              </a:rPr>
              <a:t> 20 GeV</a:t>
            </a:r>
            <a:endParaRPr lang="en-US" b="1" dirty="0">
              <a:solidFill>
                <a:srgbClr val="0000FF"/>
              </a:solidFill>
              <a:latin typeface="Calibri"/>
              <a:ea typeface="文鼎ＰＬ新宋" charset="0"/>
              <a:cs typeface="Calibri"/>
            </a:endParaRPr>
          </a:p>
        </p:txBody>
      </p:sp>
      <p:sp>
        <p:nvSpPr>
          <p:cNvPr id="15" name="Rectangle 1"/>
          <p:cNvSpPr txBox="1">
            <a:spLocks noChangeArrowheads="1"/>
          </p:cNvSpPr>
          <p:nvPr/>
        </p:nvSpPr>
        <p:spPr bwMode="auto">
          <a:xfrm>
            <a:off x="0" y="77788"/>
            <a:ext cx="9144000" cy="7350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717" tIns="25602" rIns="35717" bIns="35717" numCol="1" anchor="b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  <a:defRPr/>
            </a:pPr>
            <a:r>
              <a:rPr lang="en-US" sz="2000" dirty="0" smtClean="0"/>
              <a:t>Jets: √s = 7 TeV. N</a:t>
            </a:r>
            <a:r>
              <a:rPr lang="en-US" sz="2000" baseline="-25000" dirty="0" smtClean="0"/>
              <a:t>ch</a:t>
            </a:r>
            <a:r>
              <a:rPr lang="en-US" sz="2000" dirty="0"/>
              <a:t>, </a:t>
            </a:r>
            <a:r>
              <a:rPr lang="en-US" sz="2000" dirty="0">
                <a:latin typeface="Symbol" charset="2"/>
                <a:cs typeface="Symbol" charset="2"/>
              </a:rPr>
              <a:t>S</a:t>
            </a:r>
            <a:r>
              <a:rPr lang="en-US" sz="2000" dirty="0"/>
              <a:t>(p</a:t>
            </a:r>
            <a:r>
              <a:rPr lang="en-US" sz="2000" baseline="-25000" dirty="0"/>
              <a:t>T</a:t>
            </a:r>
            <a:r>
              <a:rPr lang="en-US" sz="2000" dirty="0"/>
              <a:t>) and </a:t>
            </a:r>
            <a:r>
              <a:rPr lang="en-US" sz="2000" dirty="0" smtClean="0"/>
              <a:t>p</a:t>
            </a:r>
            <a:r>
              <a:rPr lang="en-US" sz="2000" baseline="-25000" dirty="0" smtClean="0"/>
              <a:t>T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Tahoma" pitchFamily="-106" charset="0"/>
              </a:rPr>
              <a:t> in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  <a:ea typeface="+mj-ea"/>
                <a:cs typeface="+mj-cs"/>
                <a:sym typeface="Tahoma" pitchFamily="-106" charset="0"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Tahoma" pitchFamily="-106" charset="0"/>
              </a:rPr>
              <a:t>Transverse Region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3DCC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Tahoma" pitchFamily="-106" charset="0"/>
              </a:rPr>
              <a:t/>
            </a:r>
            <a:b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3DCC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Tahoma" pitchFamily="-106" charset="0"/>
              </a:rPr>
            </a:b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  <a:sym typeface="Tahoma" pitchFamily="-106" charset="0"/>
            </a:endParaRPr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25400" y="697706"/>
            <a:ext cx="9144000" cy="362732"/>
          </a:xfrm>
          <a:prstGeom prst="rect">
            <a:avLst/>
          </a:prstGeom>
          <a:solidFill>
            <a:schemeClr val="accent1">
              <a:alpha val="70195"/>
            </a:schemeClr>
          </a:solidFill>
          <a:ln w="9525">
            <a:noFill/>
            <a:round/>
            <a:headEnd/>
            <a:tailEnd/>
          </a:ln>
        </p:spPr>
        <p:txBody>
          <a:bodyPr lIns="81639" tIns="42452" rIns="81639" bIns="42452">
            <a:prstTxWarp prst="textNoShape">
              <a:avLst/>
            </a:prstTxWarp>
            <a:spAutoFit/>
          </a:bodyPr>
          <a:lstStyle/>
          <a:p>
            <a:pPr algn="ctr">
              <a:tabLst>
                <a:tab pos="655638" algn="l"/>
                <a:tab pos="1312863" algn="l"/>
                <a:tab pos="1968500" algn="l"/>
              </a:tabLst>
            </a:pPr>
            <a:r>
              <a:rPr lang="en-US" b="1" dirty="0" smtClean="0">
                <a:latin typeface="Calibri"/>
                <a:ea typeface="文鼎ＰＬ新宋" charset="0"/>
                <a:cs typeface="Calibri"/>
              </a:rPr>
              <a:t>p</a:t>
            </a:r>
            <a:r>
              <a:rPr lang="en-US" b="1" baseline="-25000" dirty="0" smtClean="0">
                <a:latin typeface="Calibri"/>
                <a:ea typeface="文鼎ＰＬ新宋" charset="0"/>
                <a:cs typeface="Calibri"/>
              </a:rPr>
              <a:t>T</a:t>
            </a:r>
            <a:r>
              <a:rPr lang="en-US" b="1" dirty="0" smtClean="0">
                <a:latin typeface="Calibri"/>
                <a:ea typeface="文鼎ＰＬ新宋" charset="0"/>
                <a:cs typeface="Calibri"/>
              </a:rPr>
              <a:t> </a:t>
            </a:r>
            <a:r>
              <a:rPr lang="en-US" b="1" dirty="0">
                <a:latin typeface="Calibri"/>
                <a:ea typeface="文鼎ＰＬ新宋" charset="0"/>
                <a:cs typeface="Calibri"/>
              </a:rPr>
              <a:t>track-jet &gt;</a:t>
            </a:r>
            <a:r>
              <a:rPr lang="en-US" b="1" dirty="0" smtClean="0">
                <a:latin typeface="Calibri"/>
                <a:ea typeface="文鼎ＰＬ新宋" charset="0"/>
                <a:cs typeface="Calibri"/>
              </a:rPr>
              <a:t> 20 GeV (UNIVERSAL!)</a:t>
            </a:r>
            <a:r>
              <a:rPr lang="en-US" b="1" dirty="0" smtClean="0">
                <a:solidFill>
                  <a:srgbClr val="660066"/>
                </a:solidFill>
                <a:latin typeface="Calibri"/>
                <a:ea typeface="文鼎ＰＬ新宋" charset="0"/>
                <a:cs typeface="Calibri"/>
              </a:rPr>
              <a:t> vs</a:t>
            </a:r>
            <a:r>
              <a:rPr lang="en-US" b="1" dirty="0" smtClean="0">
                <a:latin typeface="Calibri"/>
                <a:ea typeface="文鼎ＰＬ新宋" charset="0"/>
                <a:cs typeface="Calibri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Calibri"/>
                <a:ea typeface="文鼎ＰＬ新宋" charset="0"/>
                <a:cs typeface="Calibri"/>
              </a:rPr>
              <a:t>p</a:t>
            </a:r>
            <a:r>
              <a:rPr lang="en-US" b="1" baseline="-25000" dirty="0" smtClean="0">
                <a:solidFill>
                  <a:srgbClr val="FF0000"/>
                </a:solidFill>
                <a:latin typeface="Calibri"/>
                <a:ea typeface="文鼎ＰＬ新宋" charset="0"/>
                <a:cs typeface="Calibri"/>
              </a:rPr>
              <a:t>T</a:t>
            </a:r>
            <a:r>
              <a:rPr lang="en-US" b="1" dirty="0" smtClean="0">
                <a:solidFill>
                  <a:srgbClr val="FF0000"/>
                </a:solidFill>
                <a:latin typeface="Calibri"/>
                <a:ea typeface="文鼎ＰＬ新宋" charset="0"/>
                <a:cs typeface="Calibri"/>
              </a:rPr>
              <a:t> track-jet &gt; 3 GeV (RISE)  </a:t>
            </a:r>
            <a:endParaRPr lang="en-US" b="1" dirty="0">
              <a:solidFill>
                <a:srgbClr val="FF0000"/>
              </a:solidFill>
              <a:latin typeface="Calibri"/>
              <a:ea typeface="文鼎ＰＬ新宋" charset="0"/>
              <a:cs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61300" y="1384300"/>
            <a:ext cx="949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6600"/>
                </a:solidFill>
              </a:rPr>
              <a:t>HARD!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67236" y="6581001"/>
            <a:ext cx="18955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Calibri"/>
                <a:cs typeface="Calibri"/>
              </a:rPr>
              <a:t>[QCD-10-001, QCD-10-010]</a:t>
            </a:r>
            <a:endParaRPr lang="en-US" sz="1200" b="1" dirty="0">
              <a:latin typeface="Calibri"/>
              <a:cs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5600" y="761339"/>
            <a:ext cx="4457700" cy="2857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3" name="Line 11"/>
          <p:cNvSpPr>
            <a:spLocks noChangeShapeType="1"/>
          </p:cNvSpPr>
          <p:nvPr/>
        </p:nvSpPr>
        <p:spPr bwMode="auto">
          <a:xfrm>
            <a:off x="152400" y="3670300"/>
            <a:ext cx="876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224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" y="4344018"/>
            <a:ext cx="4508500" cy="2134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Oval 3"/>
          <p:cNvSpPr>
            <a:spLocks/>
          </p:cNvSpPr>
          <p:nvPr/>
        </p:nvSpPr>
        <p:spPr bwMode="auto">
          <a:xfrm>
            <a:off x="2127361" y="1822598"/>
            <a:ext cx="892969" cy="892969"/>
          </a:xfrm>
          <a:prstGeom prst="ellipse">
            <a:avLst/>
          </a:prstGeom>
          <a:noFill/>
          <a:ln w="508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Line 4"/>
          <p:cNvSpPr>
            <a:spLocks noChangeShapeType="1"/>
          </p:cNvSpPr>
          <p:nvPr/>
        </p:nvSpPr>
        <p:spPr bwMode="auto">
          <a:xfrm rot="10800000" flipV="1">
            <a:off x="2946400" y="927101"/>
            <a:ext cx="2298700" cy="1117600"/>
          </a:xfrm>
          <a:prstGeom prst="line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stealth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1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60560" y="951370"/>
            <a:ext cx="3558552" cy="1435799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22" name="Rectangle 8"/>
          <p:cNvSpPr>
            <a:spLocks/>
          </p:cNvSpPr>
          <p:nvPr/>
        </p:nvSpPr>
        <p:spPr bwMode="auto">
          <a:xfrm>
            <a:off x="5432078" y="593866"/>
            <a:ext cx="1229863" cy="39608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1400" b="1" dirty="0">
                <a:solidFill>
                  <a:srgbClr val="008000"/>
                </a:solidFill>
                <a:ea typeface="Lucida Grande" pitchFamily="-106" charset="0"/>
                <a:cs typeface="Lucida Grande" pitchFamily="-106" charset="0"/>
              </a:rPr>
              <a:t>CMS Tracker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 bwMode="auto">
          <a:xfrm>
            <a:off x="0" y="0"/>
            <a:ext cx="9144000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>
              <a:lnSpc>
                <a:spcPct val="80000"/>
              </a:lnSpc>
            </a:pPr>
            <a:r>
              <a:rPr lang="en-US" sz="3200" dirty="0" smtClean="0">
                <a:solidFill>
                  <a:schemeClr val="tx2"/>
                </a:solidFill>
                <a:latin typeface="Calibri" pitchFamily="-106" charset="0"/>
              </a:rPr>
              <a:t>Measuring tracks in CMS</a:t>
            </a:r>
            <a:endParaRPr lang="en-US" sz="3200" dirty="0">
              <a:solidFill>
                <a:schemeClr val="tx2"/>
              </a:solidFill>
              <a:latin typeface="Calibri" pitchFamily="-106" charset="0"/>
            </a:endParaRPr>
          </a:p>
        </p:txBody>
      </p:sp>
      <p:sp>
        <p:nvSpPr>
          <p:cNvPr id="25" name="Date Placeholder 3"/>
          <p:cNvSpPr txBox="1">
            <a:spLocks/>
          </p:cNvSpPr>
          <p:nvPr/>
        </p:nvSpPr>
        <p:spPr>
          <a:xfrm>
            <a:off x="263680" y="648939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751F6-8106-D248-9AC7-E79CDEA31DE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9/20/2011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6" name="Footer Placeholder 4"/>
          <p:cNvSpPr txBox="1">
            <a:spLocks/>
          </p:cNvSpPr>
          <p:nvPr/>
        </p:nvSpPr>
        <p:spPr>
          <a:xfrm>
            <a:off x="3124200" y="648939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P.Bartalini - NTU</a:t>
            </a:r>
          </a:p>
        </p:txBody>
      </p:sp>
      <p:sp>
        <p:nvSpPr>
          <p:cNvPr id="27" name="Slide Number Placeholder 5"/>
          <p:cNvSpPr txBox="1">
            <a:spLocks/>
          </p:cNvSpPr>
          <p:nvPr/>
        </p:nvSpPr>
        <p:spPr>
          <a:xfrm>
            <a:off x="6770910" y="64773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F9A71B-441C-2C48-9BD6-133FAC048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854178" y="887967"/>
            <a:ext cx="768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3.8 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98660" y="2101165"/>
            <a:ext cx="38453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rgbClr val="008000"/>
                </a:solidFill>
              </a:rPr>
              <a:t>p</a:t>
            </a:r>
            <a:r>
              <a:rPr lang="en-US" sz="1400" b="1" baseline="-25000" dirty="0">
                <a:solidFill>
                  <a:srgbClr val="008000"/>
                </a:solidFill>
              </a:rPr>
              <a:t>T</a:t>
            </a:r>
            <a:r>
              <a:rPr lang="en-US" sz="1400" b="1" dirty="0">
                <a:solidFill>
                  <a:srgbClr val="008000"/>
                </a:solidFill>
              </a:rPr>
              <a:t> resolution</a:t>
            </a:r>
            <a:r>
              <a:rPr lang="en-US" sz="1400" b="1" dirty="0" smtClean="0">
                <a:solidFill>
                  <a:srgbClr val="008000"/>
                </a:solidFill>
              </a:rPr>
              <a:t> @ </a:t>
            </a:r>
            <a:r>
              <a:rPr lang="en-US" sz="1400" b="1" dirty="0">
                <a:solidFill>
                  <a:srgbClr val="008000"/>
                </a:solidFill>
              </a:rPr>
              <a:t>1 GeV/</a:t>
            </a:r>
            <a:r>
              <a:rPr lang="en-US" sz="1400" b="1" dirty="0" smtClean="0">
                <a:solidFill>
                  <a:srgbClr val="008000"/>
                </a:solidFill>
              </a:rPr>
              <a:t>c is: </a:t>
            </a:r>
          </a:p>
          <a:p>
            <a:pPr algn="r"/>
            <a:r>
              <a:rPr lang="en-US" sz="1400" b="1" dirty="0" smtClean="0">
                <a:solidFill>
                  <a:srgbClr val="008000"/>
                </a:solidFill>
              </a:rPr>
              <a:t>0.7</a:t>
            </a:r>
            <a:r>
              <a:rPr lang="en-US" sz="1400" b="1" dirty="0">
                <a:solidFill>
                  <a:srgbClr val="008000"/>
                </a:solidFill>
              </a:rPr>
              <a:t>% at </a:t>
            </a:r>
            <a:r>
              <a:rPr lang="en-US" sz="1400" b="1" i="1" dirty="0">
                <a:solidFill>
                  <a:srgbClr val="008000"/>
                </a:solidFill>
                <a:latin typeface="Symbol" charset="2"/>
                <a:cs typeface="Symbol" charset="2"/>
              </a:rPr>
              <a:t>h</a:t>
            </a:r>
            <a:r>
              <a:rPr lang="en-US" sz="1400" b="1" i="1" dirty="0">
                <a:solidFill>
                  <a:srgbClr val="008000"/>
                </a:solidFill>
              </a:rPr>
              <a:t> = 0</a:t>
            </a:r>
            <a:r>
              <a:rPr lang="en-US" sz="1400" b="1" i="1" dirty="0" smtClean="0">
                <a:solidFill>
                  <a:srgbClr val="008000"/>
                </a:solidFill>
              </a:rPr>
              <a:t> and </a:t>
            </a:r>
          </a:p>
          <a:p>
            <a:pPr algn="r"/>
            <a:r>
              <a:rPr lang="en-US" sz="1400" b="1" i="1" dirty="0" smtClean="0">
                <a:solidFill>
                  <a:srgbClr val="008000"/>
                </a:solidFill>
              </a:rPr>
              <a:t>2</a:t>
            </a:r>
            <a:r>
              <a:rPr lang="en-US" sz="1400" b="1" i="1" dirty="0">
                <a:solidFill>
                  <a:srgbClr val="008000"/>
                </a:solidFill>
              </a:rPr>
              <a:t>% at</a:t>
            </a:r>
            <a:r>
              <a:rPr lang="en-US" sz="1400" b="1" i="1" dirty="0" smtClean="0">
                <a:solidFill>
                  <a:srgbClr val="008000"/>
                </a:solidFill>
              </a:rPr>
              <a:t> </a:t>
            </a:r>
            <a:r>
              <a:rPr lang="en-US" sz="1400" b="1" i="1" dirty="0">
                <a:solidFill>
                  <a:srgbClr val="008000"/>
                </a:solidFill>
              </a:rPr>
              <a:t>|</a:t>
            </a:r>
            <a:r>
              <a:rPr lang="en-US" sz="1400" b="1" i="1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h</a:t>
            </a:r>
            <a:r>
              <a:rPr lang="en-US" sz="1400" b="1" i="1" dirty="0" smtClean="0">
                <a:solidFill>
                  <a:srgbClr val="008000"/>
                </a:solidFill>
              </a:rPr>
              <a:t>| </a:t>
            </a:r>
            <a:r>
              <a:rPr lang="en-US" sz="1400" b="1" i="1" dirty="0">
                <a:solidFill>
                  <a:srgbClr val="008000"/>
                </a:solidFill>
              </a:rPr>
              <a:t>= 2.5</a:t>
            </a:r>
            <a:endParaRPr lang="en-US" sz="1400" b="1" dirty="0">
              <a:solidFill>
                <a:srgbClr val="008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216400" y="2934900"/>
            <a:ext cx="49226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/>
              <a:t>“CMS Tracking Performance Results from early LHC Operation”, [Eur. Phys. J. C70 (2010) 1165–1192]</a:t>
            </a:r>
            <a:endParaRPr lang="en-US" sz="1200" b="1" dirty="0">
              <a:solidFill>
                <a:srgbClr val="6B6BC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6201" y="3670300"/>
            <a:ext cx="4597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>
                <a:solidFill>
                  <a:srgbClr val="660066"/>
                </a:solidFill>
              </a:rPr>
              <a:t>Beam </a:t>
            </a:r>
            <a:r>
              <a:rPr lang="en-US" sz="1200" b="1" dirty="0" err="1" smtClean="0">
                <a:solidFill>
                  <a:srgbClr val="660066"/>
                </a:solidFill>
              </a:rPr>
              <a:t>Scintillator</a:t>
            </a:r>
            <a:r>
              <a:rPr lang="en-US" sz="1200" b="1" dirty="0" smtClean="0">
                <a:solidFill>
                  <a:srgbClr val="660066"/>
                </a:solidFill>
              </a:rPr>
              <a:t> Counters (BSC) </a:t>
            </a:r>
            <a:r>
              <a:rPr lang="en-US" sz="1200" b="1" dirty="0" smtClean="0">
                <a:solidFill>
                  <a:srgbClr val="660066"/>
                </a:solidFill>
                <a:sym typeface="Wingdings"/>
              </a:rPr>
              <a:t> </a:t>
            </a:r>
            <a:r>
              <a:rPr lang="en-US" sz="1200" b="1" dirty="0" smtClean="0">
                <a:solidFill>
                  <a:srgbClr val="660066"/>
                </a:solidFill>
              </a:rPr>
              <a:t>96.3</a:t>
            </a:r>
            <a:r>
              <a:rPr lang="en-US" sz="1200" b="1" dirty="0">
                <a:solidFill>
                  <a:srgbClr val="660066"/>
                </a:solidFill>
              </a:rPr>
              <a:t>%</a:t>
            </a:r>
            <a:r>
              <a:rPr lang="en-US" sz="1200" b="1" dirty="0" smtClean="0">
                <a:solidFill>
                  <a:srgbClr val="660066"/>
                </a:solidFill>
              </a:rPr>
              <a:t> efficiency for </a:t>
            </a:r>
            <a:r>
              <a:rPr lang="en-US" sz="1200" b="1" dirty="0" err="1" smtClean="0">
                <a:solidFill>
                  <a:srgbClr val="660066"/>
                </a:solidFill>
              </a:rPr>
              <a:t>MIPs</a:t>
            </a:r>
            <a:r>
              <a:rPr lang="en-US" sz="1200" b="1" dirty="0" smtClean="0">
                <a:solidFill>
                  <a:srgbClr val="660066"/>
                </a:solidFill>
              </a:rPr>
              <a:t> and </a:t>
            </a:r>
            <a:r>
              <a:rPr lang="en-US" sz="1200" b="1" dirty="0">
                <a:solidFill>
                  <a:srgbClr val="660066"/>
                </a:solidFill>
              </a:rPr>
              <a:t>time resolution of 3 </a:t>
            </a:r>
            <a:r>
              <a:rPr lang="en-US" sz="1200" b="1" dirty="0" smtClean="0">
                <a:solidFill>
                  <a:srgbClr val="660066"/>
                </a:solidFill>
              </a:rPr>
              <a:t>ns.</a:t>
            </a:r>
            <a:endParaRPr lang="en-US" sz="1200" b="1" dirty="0">
              <a:solidFill>
                <a:srgbClr val="660066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14300" y="4064001"/>
            <a:ext cx="45593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>
                <a:solidFill>
                  <a:srgbClr val="0000FF"/>
                </a:solidFill>
              </a:rPr>
              <a:t>Beam Pick-up Timing for </a:t>
            </a:r>
            <a:r>
              <a:rPr lang="en-US" sz="1200" b="1" dirty="0" err="1" smtClean="0">
                <a:solidFill>
                  <a:srgbClr val="0000FF"/>
                </a:solidFill>
              </a:rPr>
              <a:t>eXperiments</a:t>
            </a:r>
            <a:r>
              <a:rPr lang="en-US" sz="1200" b="1" dirty="0" smtClean="0">
                <a:solidFill>
                  <a:srgbClr val="0000FF"/>
                </a:solidFill>
              </a:rPr>
              <a:t> (BPTX) </a:t>
            </a:r>
          </a:p>
          <a:p>
            <a:pPr algn="r"/>
            <a:r>
              <a:rPr lang="en-US" sz="1200" b="1" dirty="0" smtClean="0">
                <a:solidFill>
                  <a:srgbClr val="0000FF"/>
                </a:solidFill>
              </a:rPr>
              <a:t>time </a:t>
            </a:r>
            <a:r>
              <a:rPr lang="en-US" sz="1200" b="1" dirty="0">
                <a:solidFill>
                  <a:srgbClr val="0000FF"/>
                </a:solidFill>
              </a:rPr>
              <a:t>resolution better than 0.2</a:t>
            </a:r>
            <a:r>
              <a:rPr lang="en-US" sz="1200" b="1" dirty="0" smtClean="0">
                <a:solidFill>
                  <a:srgbClr val="0000FF"/>
                </a:solidFill>
              </a:rPr>
              <a:t> ns.</a:t>
            </a:r>
            <a:endParaRPr lang="en-US" sz="1200" b="1" dirty="0">
              <a:solidFill>
                <a:srgbClr val="0000FF"/>
              </a:solidFill>
            </a:endParaRPr>
          </a:p>
        </p:txBody>
      </p:sp>
      <p:pic>
        <p:nvPicPr>
          <p:cNvPr id="33" name="Picture 10"/>
          <p:cNvPicPr>
            <a:picLocks noChangeAspect="1" noChangeArrowheads="1"/>
          </p:cNvPicPr>
          <p:nvPr/>
        </p:nvPicPr>
        <p:blipFill>
          <a:blip r:embed="rId6" cstate="print"/>
          <a:srcRect t="552"/>
          <a:stretch>
            <a:fillRect/>
          </a:stretch>
        </p:blipFill>
        <p:spPr bwMode="auto">
          <a:xfrm>
            <a:off x="5410200" y="3733800"/>
            <a:ext cx="3733800" cy="2730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Oval 3"/>
          <p:cNvSpPr>
            <a:spLocks/>
          </p:cNvSpPr>
          <p:nvPr/>
        </p:nvSpPr>
        <p:spPr bwMode="auto">
          <a:xfrm>
            <a:off x="3371961" y="2228998"/>
            <a:ext cx="892969" cy="892969"/>
          </a:xfrm>
          <a:prstGeom prst="ellipse">
            <a:avLst/>
          </a:prstGeom>
          <a:noFill/>
          <a:ln w="50800" cap="flat">
            <a:solidFill>
              <a:srgbClr val="FF66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660066"/>
              </a:solidFill>
            </a:endParaRPr>
          </a:p>
        </p:txBody>
      </p:sp>
      <p:sp>
        <p:nvSpPr>
          <p:cNvPr id="35" name="Line 4"/>
          <p:cNvSpPr>
            <a:spLocks noChangeShapeType="1"/>
          </p:cNvSpPr>
          <p:nvPr/>
        </p:nvSpPr>
        <p:spPr bwMode="auto">
          <a:xfrm rot="10800000">
            <a:off x="4229100" y="2870200"/>
            <a:ext cx="1244599" cy="914398"/>
          </a:xfrm>
          <a:prstGeom prst="line">
            <a:avLst/>
          </a:prstGeom>
          <a:noFill/>
          <a:ln w="38100" cap="flat">
            <a:solidFill>
              <a:srgbClr val="FF6600"/>
            </a:solidFill>
            <a:prstDash val="solid"/>
            <a:miter lim="800000"/>
            <a:headEnd type="stealth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66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2"/>
          <a:srcRect l="16290" r="14415" b="12606"/>
          <a:stretch>
            <a:fillRect/>
          </a:stretch>
        </p:blipFill>
        <p:spPr bwMode="auto">
          <a:xfrm>
            <a:off x="5664200" y="1931478"/>
            <a:ext cx="3479800" cy="2894522"/>
          </a:xfrm>
          <a:prstGeom prst="rect">
            <a:avLst/>
          </a:prstGeom>
          <a:noFill/>
          <a:ln w="36000">
            <a:noFill/>
            <a:round/>
            <a:headEnd/>
            <a:tailEnd/>
          </a:ln>
          <a:effectLst/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1068" y="2729507"/>
            <a:ext cx="2349624" cy="1294805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2560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706438"/>
            <a:ext cx="9142413" cy="2163762"/>
          </a:xfrm>
        </p:spPr>
        <p:txBody>
          <a:bodyPr>
            <a:normAutofit/>
          </a:bodyPr>
          <a:lstStyle/>
          <a:p>
            <a:pPr algn="l"/>
            <a:r>
              <a:rPr lang="en-US" sz="1800" dirty="0" smtClean="0">
                <a:latin typeface="Calibri"/>
                <a:cs typeface="Calibri"/>
              </a:rPr>
              <a:t>Based on the paper: “On the characterization of the underlying event”; JHEP04(2010)065; M. Cacciari, G. Salam, S. Sapeta.</a:t>
            </a:r>
          </a:p>
          <a:p>
            <a:pPr algn="l"/>
            <a:r>
              <a:rPr lang="en-US" sz="1800" dirty="0" smtClean="0">
                <a:latin typeface="Calibri"/>
                <a:cs typeface="Calibri"/>
              </a:rPr>
              <a:t>The underlying event activity is given by ρ=median{p</a:t>
            </a:r>
            <a:r>
              <a:rPr lang="en-US" sz="1800" baseline="-25000" dirty="0" smtClean="0">
                <a:latin typeface="Calibri"/>
                <a:cs typeface="Calibri"/>
              </a:rPr>
              <a:t>T</a:t>
            </a:r>
            <a:r>
              <a:rPr lang="en-US" sz="1800" dirty="0" smtClean="0">
                <a:latin typeface="Calibri"/>
                <a:cs typeface="Calibri"/>
              </a:rPr>
              <a:t>/A}. (less sensitive to outliers!)</a:t>
            </a:r>
          </a:p>
          <a:p>
            <a:pPr lvl="1" algn="l"/>
            <a:r>
              <a:rPr lang="en-US" sz="1800" dirty="0" smtClean="0">
                <a:latin typeface="Calibri"/>
                <a:cs typeface="Calibri"/>
              </a:rPr>
              <a:t>To estimate the jet area </a:t>
            </a:r>
            <a:r>
              <a:rPr lang="en-US" sz="1800" dirty="0" smtClean="0">
                <a:latin typeface="Symbol" charset="2"/>
                <a:cs typeface="Symbol" charset="2"/>
              </a:rPr>
              <a:t>h-f</a:t>
            </a:r>
            <a:r>
              <a:rPr lang="en-US" sz="1800" dirty="0" smtClean="0"/>
              <a:t> </a:t>
            </a:r>
            <a:r>
              <a:rPr lang="en-US" sz="1800" dirty="0" smtClean="0">
                <a:latin typeface="Calibri"/>
                <a:cs typeface="Calibri"/>
              </a:rPr>
              <a:t>cells are filled by </a:t>
            </a:r>
            <a:r>
              <a:rPr lang="en-US" sz="1800" dirty="0" smtClean="0">
                <a:solidFill>
                  <a:srgbClr val="3366FF"/>
                </a:solidFill>
                <a:latin typeface="Calibri"/>
                <a:cs typeface="Calibri"/>
              </a:rPr>
              <a:t>ghost deposits of O(10</a:t>
            </a:r>
            <a:r>
              <a:rPr lang="en-US" sz="1800" baseline="30000" dirty="0" smtClean="0">
                <a:solidFill>
                  <a:srgbClr val="3366FF"/>
                </a:solidFill>
                <a:latin typeface="Calibri"/>
                <a:cs typeface="Calibri"/>
              </a:rPr>
              <a:t>-100</a:t>
            </a:r>
            <a:r>
              <a:rPr lang="en-US" sz="1800" dirty="0" smtClean="0">
                <a:solidFill>
                  <a:srgbClr val="3366FF"/>
                </a:solidFill>
                <a:latin typeface="Calibri"/>
                <a:cs typeface="Calibri"/>
              </a:rPr>
              <a:t> GeV).</a:t>
            </a:r>
          </a:p>
          <a:p>
            <a:pPr lvl="2" algn="l"/>
            <a:r>
              <a:rPr lang="en-US" sz="1800" dirty="0" smtClean="0">
                <a:solidFill>
                  <a:srgbClr val="964528"/>
                </a:solidFill>
                <a:latin typeface="Calibri"/>
                <a:cs typeface="Calibri"/>
              </a:rPr>
              <a:t>FastJet [</a:t>
            </a:r>
            <a:r>
              <a:rPr lang="en-US" sz="1800" dirty="0" smtClean="0">
                <a:latin typeface="Calibri"/>
                <a:cs typeface="Calibri"/>
              </a:rPr>
              <a:t>arXiv:hep-ph/0512210</a:t>
            </a:r>
            <a:r>
              <a:rPr lang="en-US" sz="1800" dirty="0" smtClean="0">
                <a:solidFill>
                  <a:srgbClr val="964528"/>
                </a:solidFill>
                <a:latin typeface="Calibri"/>
                <a:cs typeface="Calibri"/>
              </a:rPr>
              <a:t>] essential to speed up the calculation.</a:t>
            </a:r>
          </a:p>
          <a:p>
            <a:pPr lvl="2" algn="l"/>
            <a:r>
              <a:rPr lang="en-US" sz="1800" dirty="0" smtClean="0">
                <a:solidFill>
                  <a:srgbClr val="3366FF"/>
                </a:solidFill>
                <a:latin typeface="Calibri"/>
                <a:cs typeface="Calibri"/>
              </a:rPr>
              <a:t>0.9 TeV: ghost jets dominate the median!!!</a:t>
            </a:r>
            <a:r>
              <a:rPr lang="en-US" sz="1800" dirty="0" smtClean="0">
                <a:solidFill>
                  <a:srgbClr val="FF6600"/>
                </a:solidFill>
                <a:latin typeface="Calibri"/>
                <a:cs typeface="Calibri"/>
              </a:rPr>
              <a:t> </a:t>
            </a:r>
          </a:p>
          <a:p>
            <a:pPr lvl="2" algn="l"/>
            <a:r>
              <a:rPr lang="en-US" sz="1800" dirty="0" smtClean="0">
                <a:solidFill>
                  <a:srgbClr val="FF6600"/>
                </a:solidFill>
                <a:latin typeface="Calibri"/>
                <a:cs typeface="Calibri"/>
                <a:sym typeface="Wingdings"/>
              </a:rPr>
              <a:t>CMS </a:t>
            </a:r>
            <a:r>
              <a:rPr lang="en-US" sz="1800" dirty="0" smtClean="0">
                <a:solidFill>
                  <a:srgbClr val="FF6600"/>
                </a:solidFill>
                <a:latin typeface="Calibri"/>
                <a:cs typeface="Calibri"/>
              </a:rPr>
              <a:t>Adjusted observable for low occupancy:</a:t>
            </a:r>
            <a:endParaRPr lang="en-US" sz="1800" dirty="0" smtClean="0">
              <a:latin typeface="Calibri"/>
              <a:cs typeface="Calibri"/>
            </a:endParaRPr>
          </a:p>
        </p:txBody>
      </p:sp>
      <p:sp>
        <p:nvSpPr>
          <p:cNvPr id="25608" name="Rectangle 8"/>
          <p:cNvSpPr>
            <a:spLocks/>
          </p:cNvSpPr>
          <p:nvPr/>
        </p:nvSpPr>
        <p:spPr bwMode="auto">
          <a:xfrm>
            <a:off x="5246972" y="2179250"/>
            <a:ext cx="823627" cy="276999"/>
          </a:xfrm>
          <a:prstGeom prst="rect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b="1" dirty="0">
                <a:ea typeface="Lucida Grande" pitchFamily="-106" charset="0"/>
                <a:cs typeface="Lucida Grande" pitchFamily="-106" charset="0"/>
              </a:rPr>
              <a:t>k</a:t>
            </a:r>
            <a:r>
              <a:rPr lang="en-US" b="1" baseline="-25000" dirty="0">
                <a:ea typeface="Lucida Grande" pitchFamily="-106" charset="0"/>
                <a:cs typeface="Lucida Grande" pitchFamily="-106" charset="0"/>
              </a:rPr>
              <a:t>T</a:t>
            </a:r>
            <a:r>
              <a:rPr lang="en-US" b="1" dirty="0">
                <a:ea typeface="Lucida Grande" pitchFamily="-106" charset="0"/>
                <a:cs typeface="Lucida Grande" pitchFamily="-106" charset="0"/>
              </a:rPr>
              <a:t> jets</a:t>
            </a:r>
          </a:p>
        </p:txBody>
      </p:sp>
      <p:sp>
        <p:nvSpPr>
          <p:cNvPr id="33" name="Date Placeholder 3"/>
          <p:cNvSpPr txBox="1">
            <a:spLocks/>
          </p:cNvSpPr>
          <p:nvPr/>
        </p:nvSpPr>
        <p:spPr>
          <a:xfrm>
            <a:off x="263680" y="648939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751F6-8106-D248-9AC7-E79CDEA31DE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9/20/2011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4" name="Footer Placeholder 4"/>
          <p:cNvSpPr txBox="1">
            <a:spLocks/>
          </p:cNvSpPr>
          <p:nvPr/>
        </p:nvSpPr>
        <p:spPr>
          <a:xfrm>
            <a:off x="3124200" y="648939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P.Bartalini - NTU</a:t>
            </a:r>
          </a:p>
        </p:txBody>
      </p:sp>
      <p:sp>
        <p:nvSpPr>
          <p:cNvPr id="35" name="Slide Number Placeholder 5"/>
          <p:cNvSpPr txBox="1">
            <a:spLocks/>
          </p:cNvSpPr>
          <p:nvPr/>
        </p:nvSpPr>
        <p:spPr>
          <a:xfrm>
            <a:off x="6770910" y="64773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F9A71B-441C-2C48-9BD6-133FAC048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>
            <a:off x="6616700" y="1892299"/>
            <a:ext cx="190500" cy="1473201"/>
          </a:xfrm>
          <a:prstGeom prst="line">
            <a:avLst/>
          </a:prstGeom>
          <a:noFill/>
          <a:ln w="36000">
            <a:solidFill>
              <a:srgbClr val="3366FF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Rectangle 1"/>
          <p:cNvSpPr txBox="1">
            <a:spLocks noChangeArrowheads="1"/>
          </p:cNvSpPr>
          <p:nvPr/>
        </p:nvSpPr>
        <p:spPr bwMode="auto">
          <a:xfrm>
            <a:off x="0" y="-61912"/>
            <a:ext cx="9144000" cy="7350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717" tIns="25602" rIns="35717" bIns="35717" numCol="1" anchor="b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  <a:defRPr/>
            </a:pPr>
            <a:r>
              <a:rPr lang="en-US" sz="3200" dirty="0" smtClean="0">
                <a:latin typeface="Calibri"/>
                <a:cs typeface="Calibri"/>
              </a:rPr>
              <a:t>A new approach to UE: Jet Area/Median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/>
              <a:ea typeface="+mj-ea"/>
              <a:cs typeface="Calibri"/>
              <a:sym typeface="Tahoma" pitchFamily="-106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rcRect t="628" r="6797" b="5078"/>
          <a:stretch>
            <a:fillRect/>
          </a:stretch>
        </p:blipFill>
        <p:spPr>
          <a:xfrm>
            <a:off x="2283128" y="3162300"/>
            <a:ext cx="3285870" cy="28829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676900" y="4927600"/>
            <a:ext cx="3467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libri"/>
                <a:cs typeface="Calibri"/>
              </a:rPr>
              <a:t>Clear sensitivity to the differences between the Models / Tunes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338668" y="4196834"/>
            <a:ext cx="20775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ea typeface="Arial" pitchFamily="-106" charset="0"/>
                <a:cs typeface="Arial" pitchFamily="-106" charset="0"/>
              </a:rPr>
              <a:t>Tracks: p</a:t>
            </a:r>
            <a:r>
              <a:rPr lang="en-US" sz="1400" b="1" baseline="-25000" dirty="0" smtClean="0">
                <a:ea typeface="Arial" pitchFamily="-106" charset="0"/>
                <a:cs typeface="Arial" pitchFamily="-106" charset="0"/>
              </a:rPr>
              <a:t>T</a:t>
            </a:r>
            <a:r>
              <a:rPr lang="en-US" sz="1400" b="1" dirty="0" smtClean="0">
                <a:ea typeface="Arial" pitchFamily="-106" charset="0"/>
                <a:cs typeface="Arial" pitchFamily="-106" charset="0"/>
              </a:rPr>
              <a:t> &gt; 0.3 GeV </a:t>
            </a:r>
            <a:endParaRPr lang="en-US" sz="1400" dirty="0"/>
          </a:p>
        </p:txBody>
      </p:sp>
      <p:sp>
        <p:nvSpPr>
          <p:cNvPr id="16" name="Rectangle 15"/>
          <p:cNvSpPr/>
          <p:nvPr/>
        </p:nvSpPr>
        <p:spPr>
          <a:xfrm>
            <a:off x="4216955" y="4514334"/>
            <a:ext cx="9738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ea typeface="Arial" pitchFamily="-106" charset="0"/>
                <a:cs typeface="Arial" pitchFamily="-106" charset="0"/>
              </a:rPr>
              <a:t>|</a:t>
            </a:r>
            <a:r>
              <a:rPr lang="en-US" sz="1400" b="1" dirty="0" smtClean="0">
                <a:latin typeface="Symbol" charset="2"/>
                <a:ea typeface="Arial" pitchFamily="-106" charset="0"/>
                <a:cs typeface="Symbol" charset="2"/>
              </a:rPr>
              <a:t>h</a:t>
            </a:r>
            <a:r>
              <a:rPr lang="en-US" sz="1400" b="1" dirty="0" smtClean="0">
                <a:ea typeface="Arial" pitchFamily="-106" charset="0"/>
                <a:cs typeface="Arial" pitchFamily="-106" charset="0"/>
              </a:rPr>
              <a:t>| &lt; 2.3 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6738736" y="6581001"/>
            <a:ext cx="10528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Calibri"/>
                <a:cs typeface="Calibri"/>
              </a:rPr>
              <a:t>[QCD-10-005]</a:t>
            </a:r>
            <a:endParaRPr lang="en-US" sz="1200" b="1" dirty="0">
              <a:latin typeface="Calibri"/>
              <a:cs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123840" y="757771"/>
            <a:ext cx="8896320" cy="2003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>
            <a:prstTxWarp prst="textNoShape">
              <a:avLst/>
            </a:prstTxWarp>
          </a:bodyPr>
          <a:lstStyle/>
          <a:p>
            <a:pPr>
              <a:lnSpc>
                <a:spcPct val="116000"/>
              </a:lnSpc>
              <a:buSzPct val="45000"/>
              <a:buFont typeface="Wingdings" pitchFamily="-106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GB" sz="2400" dirty="0" smtClean="0">
                <a:solidFill>
                  <a:srgbClr val="000000"/>
                </a:solidFill>
                <a:latin typeface="Comic Sans MS" pitchFamily="-106" charset="0"/>
                <a:ea typeface="Comic Sans MS" pitchFamily="-106" charset="0"/>
                <a:cs typeface="Comic Sans MS" pitchFamily="-106" charset="0"/>
              </a:rPr>
              <a:t> </a:t>
            </a:r>
            <a:r>
              <a:rPr lang="en-GB" sz="2400" dirty="0">
                <a:solidFill>
                  <a:srgbClr val="000000"/>
                </a:solidFill>
                <a:latin typeface="Calibri"/>
                <a:ea typeface="Comic Sans MS" pitchFamily="-106" charset="0"/>
                <a:cs typeface="Calibri"/>
              </a:rPr>
              <a:t>M</a:t>
            </a:r>
            <a:r>
              <a:rPr lang="en-GB" sz="2400" dirty="0" smtClean="0">
                <a:solidFill>
                  <a:srgbClr val="000000"/>
                </a:solidFill>
                <a:latin typeface="Calibri"/>
                <a:ea typeface="Comic Sans MS" pitchFamily="-106" charset="0"/>
                <a:cs typeface="Calibri"/>
              </a:rPr>
              <a:t>easurement relies on the energy flow in the Hadron </a:t>
            </a:r>
            <a:r>
              <a:rPr lang="en-GB" sz="2400" dirty="0">
                <a:solidFill>
                  <a:srgbClr val="000000"/>
                </a:solidFill>
                <a:latin typeface="Calibri"/>
                <a:ea typeface="Comic Sans MS" pitchFamily="-106" charset="0"/>
                <a:cs typeface="Calibri"/>
              </a:rPr>
              <a:t>Forward</a:t>
            </a:r>
            <a:r>
              <a:rPr lang="en-GB" sz="2400" dirty="0" smtClean="0">
                <a:solidFill>
                  <a:srgbClr val="000000"/>
                </a:solidFill>
                <a:latin typeface="Calibri"/>
                <a:ea typeface="Comic Sans MS" pitchFamily="-106" charset="0"/>
                <a:cs typeface="Calibri"/>
              </a:rPr>
              <a:t> Calorimeter (</a:t>
            </a:r>
            <a:r>
              <a:rPr lang="en-GB" sz="2400" dirty="0" smtClean="0">
                <a:solidFill>
                  <a:srgbClr val="0000FF"/>
                </a:solidFill>
                <a:latin typeface="Calibri"/>
                <a:ea typeface="Comic Sans MS" pitchFamily="-106" charset="0"/>
                <a:cs typeface="Calibri"/>
              </a:rPr>
              <a:t>3.15 &lt; </a:t>
            </a:r>
            <a:r>
              <a:rPr lang="en-GB" sz="2400" dirty="0" smtClean="0">
                <a:solidFill>
                  <a:srgbClr val="0000FF"/>
                </a:solidFill>
                <a:latin typeface="Symbol" charset="2"/>
                <a:ea typeface="Comic Sans MS" pitchFamily="-106" charset="0"/>
                <a:cs typeface="Symbol" charset="2"/>
              </a:rPr>
              <a:t>h</a:t>
            </a:r>
            <a:r>
              <a:rPr lang="en-GB" sz="2400" dirty="0" smtClean="0">
                <a:solidFill>
                  <a:srgbClr val="0000FF"/>
                </a:solidFill>
                <a:latin typeface="Calibri"/>
                <a:ea typeface="Comic Sans MS" pitchFamily="-106" charset="0"/>
                <a:cs typeface="Calibri"/>
              </a:rPr>
              <a:t> &lt; 4.9</a:t>
            </a:r>
            <a:r>
              <a:rPr lang="en-GB" sz="2400" dirty="0" smtClean="0">
                <a:solidFill>
                  <a:srgbClr val="000000"/>
                </a:solidFill>
                <a:latin typeface="Calibri"/>
                <a:ea typeface="Comic Sans MS" pitchFamily="-106" charset="0"/>
                <a:cs typeface="Calibri"/>
              </a:rPr>
              <a:t>) in the presence of events “triggered” by a more central activity (Minimum Bias, di-Jets)</a:t>
            </a:r>
            <a:endParaRPr lang="en-GB" sz="2400" b="1" dirty="0" smtClean="0">
              <a:solidFill>
                <a:srgbClr val="FF0000"/>
              </a:solidFill>
              <a:latin typeface="Calibri"/>
              <a:ea typeface="URWPalladioL-Roma" charset="0"/>
              <a:cs typeface="Calibri"/>
            </a:endParaRPr>
          </a:p>
          <a:p>
            <a:pPr>
              <a:lnSpc>
                <a:spcPct val="116000"/>
              </a:lnSpc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 smtClean="0">
                <a:solidFill>
                  <a:srgbClr val="FF0000"/>
                </a:solidFill>
                <a:latin typeface="Calibri"/>
                <a:ea typeface="URWPalladioL-Roma" charset="0"/>
                <a:cs typeface="Calibri"/>
                <a:sym typeface="Wingdings"/>
              </a:rPr>
              <a:t></a:t>
            </a:r>
            <a:r>
              <a:rPr lang="en-GB" sz="2400" dirty="0" smtClean="0">
                <a:solidFill>
                  <a:srgbClr val="FF0000"/>
                </a:solidFill>
                <a:latin typeface="Calibri"/>
                <a:ea typeface="URWPalladioL-Roma" charset="0"/>
                <a:cs typeface="Calibri"/>
              </a:rPr>
              <a:t>Test of central-forward correlations</a:t>
            </a:r>
          </a:p>
          <a:p>
            <a:pPr>
              <a:lnSpc>
                <a:spcPct val="116000"/>
              </a:lnSpc>
              <a:buSzPct val="45000"/>
              <a:buFont typeface="Wingdings" pitchFamily="-106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GB" sz="2400" dirty="0" smtClean="0">
                <a:solidFill>
                  <a:srgbClr val="000000"/>
                </a:solidFill>
                <a:latin typeface="Calibri"/>
                <a:ea typeface="URWPalladioL-Roma" charset="0"/>
                <a:cs typeface="Calibri"/>
              </a:rPr>
              <a:t> Corrected data</a:t>
            </a:r>
            <a:br>
              <a:rPr lang="en-GB" sz="2400" dirty="0" smtClean="0">
                <a:solidFill>
                  <a:srgbClr val="000000"/>
                </a:solidFill>
                <a:latin typeface="Calibri"/>
                <a:ea typeface="URWPalladioL-Roma" charset="0"/>
                <a:cs typeface="Calibri"/>
              </a:rPr>
            </a:br>
            <a:r>
              <a:rPr lang="en-GB" sz="2400" dirty="0">
                <a:solidFill>
                  <a:srgbClr val="000000"/>
                </a:solidFill>
                <a:latin typeface="Calibri"/>
                <a:ea typeface="URWPalladioL-Roma" charset="0"/>
                <a:cs typeface="Calibri"/>
              </a:rPr>
              <a:t/>
            </a:r>
            <a:br>
              <a:rPr lang="en-GB" sz="2400" dirty="0">
                <a:solidFill>
                  <a:srgbClr val="000000"/>
                </a:solidFill>
                <a:latin typeface="Calibri"/>
                <a:ea typeface="URWPalladioL-Roma" charset="0"/>
                <a:cs typeface="Calibri"/>
              </a:rPr>
            </a:br>
            <a:endParaRPr lang="en-GB" sz="2400" dirty="0">
              <a:solidFill>
                <a:srgbClr val="000000"/>
              </a:solidFill>
              <a:latin typeface="Calibri"/>
              <a:ea typeface="URWPalladioL-Roma" charset="0"/>
              <a:cs typeface="Calibri"/>
            </a:endParaRP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601641" y="3311392"/>
            <a:ext cx="3984480" cy="37155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>
            <a:prstTxWarp prst="textNoShape">
              <a:avLst/>
            </a:prstTxWarp>
          </a:bodyPr>
          <a:lstStyle/>
          <a:p>
            <a:pPr>
              <a:lnSpc>
                <a:spcPct val="116000"/>
              </a:lnSpc>
              <a:buSzPct val="45000"/>
              <a:buFont typeface="Wingdings" pitchFamily="-106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GB" sz="2400" dirty="0">
                <a:solidFill>
                  <a:srgbClr val="000000"/>
                </a:solidFill>
                <a:latin typeface="Calibri"/>
                <a:ea typeface="Comic Sans MS" pitchFamily="-106" charset="0"/>
                <a:cs typeface="Calibri"/>
              </a:rPr>
              <a:t> Distributions studied: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144000" y="4666906"/>
            <a:ext cx="8999999" cy="129901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>
            <a:prstTxWarp prst="textNoShape">
              <a:avLst/>
            </a:prstTxWarp>
          </a:bodyPr>
          <a:lstStyle/>
          <a:p>
            <a:pPr>
              <a:lnSpc>
                <a:spcPct val="116000"/>
              </a:lnSpc>
              <a:buSzPct val="45000"/>
              <a:buFont typeface="Wingdings" pitchFamily="-106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GB" sz="2000" dirty="0" smtClean="0">
                <a:solidFill>
                  <a:srgbClr val="000000"/>
                </a:solidFill>
                <a:latin typeface="Calibri"/>
                <a:ea typeface="Comic Sans MS" pitchFamily="-106" charset="0"/>
                <a:cs typeface="Calibri"/>
              </a:rPr>
              <a:t> </a:t>
            </a:r>
            <a:r>
              <a:rPr lang="en-GB" sz="2400" dirty="0" smtClean="0">
                <a:solidFill>
                  <a:srgbClr val="000000"/>
                </a:solidFill>
                <a:latin typeface="Calibri"/>
                <a:ea typeface="URWPalladioL-Roma" charset="0"/>
                <a:cs typeface="Calibri"/>
              </a:rPr>
              <a:t>Two </a:t>
            </a:r>
            <a:r>
              <a:rPr lang="en-GB" sz="2400" dirty="0">
                <a:solidFill>
                  <a:srgbClr val="000000"/>
                </a:solidFill>
                <a:latin typeface="Calibri"/>
                <a:ea typeface="URWPalladioL-Roma" charset="0"/>
                <a:cs typeface="Calibri"/>
              </a:rPr>
              <a:t>different</a:t>
            </a:r>
            <a:r>
              <a:rPr lang="en-GB" sz="2400" dirty="0" smtClean="0">
                <a:solidFill>
                  <a:srgbClr val="000000"/>
                </a:solidFill>
                <a:latin typeface="Calibri"/>
                <a:ea typeface="URWPalladioL-Roma" charset="0"/>
                <a:cs typeface="Calibri"/>
              </a:rPr>
              <a:t> √s </a:t>
            </a:r>
            <a:r>
              <a:rPr lang="en-GB" sz="2400" dirty="0">
                <a:solidFill>
                  <a:srgbClr val="000000"/>
                </a:solidFill>
                <a:latin typeface="Calibri"/>
                <a:ea typeface="URWPalladioL-Roma" charset="0"/>
                <a:cs typeface="Calibri"/>
              </a:rPr>
              <a:t>included:</a:t>
            </a:r>
            <a:r>
              <a:rPr lang="en-GB" sz="2400" dirty="0" smtClean="0">
                <a:solidFill>
                  <a:srgbClr val="000000"/>
                </a:solidFill>
                <a:latin typeface="Calibri"/>
                <a:ea typeface="URWPalladioL-Roma" charset="0"/>
                <a:cs typeface="Calibri"/>
              </a:rPr>
              <a:t> 0.9 and 7 TeV</a:t>
            </a:r>
          </a:p>
          <a:p>
            <a:pPr fontAlgn="base" hangingPunct="0"/>
            <a:r>
              <a:rPr lang="en-GB" sz="2400" dirty="0">
                <a:solidFill>
                  <a:srgbClr val="000000"/>
                </a:solidFill>
                <a:latin typeface="Calibri"/>
                <a:ea typeface="URWPalladioL-Roma" charset="0"/>
                <a:cs typeface="Calibri"/>
              </a:rPr>
              <a:t> </a:t>
            </a:r>
            <a:r>
              <a:rPr lang="en-GB" sz="2400" dirty="0" smtClean="0">
                <a:solidFill>
                  <a:srgbClr val="000000"/>
                </a:solidFill>
                <a:latin typeface="Calibri"/>
                <a:ea typeface="Comic Sans MS" pitchFamily="-106" charset="0"/>
                <a:cs typeface="Calibri"/>
              </a:rPr>
              <a:t>Definition </a:t>
            </a:r>
            <a:r>
              <a:rPr lang="en-GB" sz="2400" dirty="0">
                <a:solidFill>
                  <a:srgbClr val="000000"/>
                </a:solidFill>
                <a:latin typeface="Calibri"/>
                <a:ea typeface="Comic Sans MS" pitchFamily="-106" charset="0"/>
                <a:cs typeface="Calibri"/>
              </a:rPr>
              <a:t>of</a:t>
            </a:r>
            <a:r>
              <a:rPr lang="en-GB" sz="2400" dirty="0" smtClean="0">
                <a:solidFill>
                  <a:srgbClr val="000000"/>
                </a:solidFill>
                <a:latin typeface="Calibri"/>
                <a:ea typeface="Comic Sans MS" pitchFamily="-106" charset="0"/>
                <a:cs typeface="Calibri"/>
              </a:rPr>
              <a:t> </a:t>
            </a:r>
            <a:r>
              <a:rPr lang="en-GB" sz="2400" dirty="0" smtClean="0">
                <a:solidFill>
                  <a:srgbClr val="FF0000"/>
                </a:solidFill>
                <a:latin typeface="Calibri"/>
                <a:ea typeface="Comic Sans MS" pitchFamily="-106" charset="0"/>
                <a:cs typeface="Calibri"/>
              </a:rPr>
              <a:t>di-Jet </a:t>
            </a:r>
            <a:r>
              <a:rPr lang="en-GB" sz="2400" dirty="0" smtClean="0">
                <a:solidFill>
                  <a:srgbClr val="000000"/>
                </a:solidFill>
                <a:latin typeface="Calibri"/>
                <a:ea typeface="Comic Sans MS" pitchFamily="-106" charset="0"/>
                <a:cs typeface="Calibri"/>
              </a:rPr>
              <a:t>samples: </a:t>
            </a:r>
            <a:r>
              <a:rPr lang="en-US" sz="2000" dirty="0" smtClean="0">
                <a:latin typeface="Calibri"/>
                <a:cs typeface="Calibri"/>
              </a:rPr>
              <a:t>|η| &lt; 2.5,|Δφ</a:t>
            </a:r>
            <a:r>
              <a:rPr lang="en-US" sz="2000" baseline="-33000" dirty="0" smtClean="0">
                <a:latin typeface="Calibri"/>
                <a:cs typeface="Calibri"/>
              </a:rPr>
              <a:t>jet1,jet2</a:t>
            </a:r>
            <a:r>
              <a:rPr lang="en-US" sz="2000" dirty="0" smtClean="0">
                <a:latin typeface="Calibri"/>
                <a:cs typeface="Calibri"/>
              </a:rPr>
              <a:t> - π| &lt; 1</a:t>
            </a:r>
            <a:endParaRPr lang="en-GB" sz="2400" dirty="0" smtClean="0">
              <a:solidFill>
                <a:srgbClr val="000000"/>
              </a:solidFill>
              <a:latin typeface="Calibri"/>
              <a:ea typeface="Comic Sans MS" pitchFamily="-106" charset="0"/>
              <a:cs typeface="Calibri"/>
            </a:endParaRPr>
          </a:p>
          <a:p>
            <a:pPr lvl="1">
              <a:lnSpc>
                <a:spcPct val="116000"/>
              </a:lnSpc>
              <a:buSzPct val="45000"/>
              <a:buFont typeface="Wingdings" pitchFamily="-106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GB" sz="2400" dirty="0">
                <a:solidFill>
                  <a:srgbClr val="000000"/>
                </a:solidFill>
                <a:latin typeface="Calibri"/>
                <a:ea typeface="Comic Sans MS" pitchFamily="-106" charset="0"/>
                <a:cs typeface="Calibri"/>
              </a:rPr>
              <a:t> </a:t>
            </a:r>
            <a:r>
              <a:rPr lang="en-GB" sz="2400" dirty="0" smtClean="0">
                <a:solidFill>
                  <a:srgbClr val="000000"/>
                </a:solidFill>
                <a:latin typeface="Calibri"/>
                <a:ea typeface="Comic Sans MS" pitchFamily="-106" charset="0"/>
                <a:cs typeface="Calibri"/>
              </a:rPr>
              <a:t>p</a:t>
            </a:r>
            <a:r>
              <a:rPr lang="en-GB" sz="2400" baseline="-33000" dirty="0" smtClean="0">
                <a:solidFill>
                  <a:srgbClr val="000000"/>
                </a:solidFill>
                <a:latin typeface="Calibri"/>
                <a:ea typeface="Comic Sans MS" pitchFamily="-106" charset="0"/>
                <a:cs typeface="Calibri"/>
              </a:rPr>
              <a:t>T</a:t>
            </a:r>
            <a:r>
              <a:rPr lang="en-GB" sz="2400" dirty="0" smtClean="0">
                <a:solidFill>
                  <a:srgbClr val="000000"/>
                </a:solidFill>
                <a:latin typeface="Calibri"/>
                <a:ea typeface="Comic Sans MS" pitchFamily="-106" charset="0"/>
                <a:cs typeface="Calibri"/>
              </a:rPr>
              <a:t> Calo Jet &gt; </a:t>
            </a:r>
            <a:r>
              <a:rPr lang="en-GB" sz="2400" dirty="0" smtClean="0">
                <a:solidFill>
                  <a:srgbClr val="FF0000"/>
                </a:solidFill>
                <a:latin typeface="Calibri"/>
                <a:ea typeface="Comic Sans MS" pitchFamily="-106" charset="0"/>
                <a:cs typeface="Calibri"/>
              </a:rPr>
              <a:t>8</a:t>
            </a:r>
            <a:r>
              <a:rPr lang="en-GB" sz="2400" dirty="0" smtClean="0">
                <a:solidFill>
                  <a:srgbClr val="000000"/>
                </a:solidFill>
                <a:latin typeface="Calibri"/>
                <a:ea typeface="Comic Sans MS" pitchFamily="-106" charset="0"/>
                <a:cs typeface="Calibri"/>
              </a:rPr>
              <a:t> GeV at  0.9 TeV </a:t>
            </a:r>
          </a:p>
          <a:p>
            <a:pPr lvl="1">
              <a:lnSpc>
                <a:spcPct val="116000"/>
              </a:lnSpc>
              <a:buSzPct val="45000"/>
              <a:buFont typeface="Wingdings" pitchFamily="-106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GB" sz="2400" dirty="0" smtClean="0">
                <a:solidFill>
                  <a:srgbClr val="000000"/>
                </a:solidFill>
                <a:latin typeface="Calibri"/>
                <a:ea typeface="Comic Sans MS" pitchFamily="-106" charset="0"/>
                <a:cs typeface="Calibri"/>
              </a:rPr>
              <a:t> p</a:t>
            </a:r>
            <a:r>
              <a:rPr lang="en-GB" sz="2400" baseline="-33000" dirty="0" smtClean="0">
                <a:solidFill>
                  <a:srgbClr val="000000"/>
                </a:solidFill>
                <a:latin typeface="Calibri"/>
                <a:ea typeface="Comic Sans MS" pitchFamily="-106" charset="0"/>
                <a:cs typeface="Calibri"/>
              </a:rPr>
              <a:t>T</a:t>
            </a:r>
            <a:r>
              <a:rPr lang="en-GB" sz="2400" dirty="0" smtClean="0">
                <a:solidFill>
                  <a:srgbClr val="000000"/>
                </a:solidFill>
                <a:latin typeface="Calibri"/>
                <a:ea typeface="Comic Sans MS" pitchFamily="-106" charset="0"/>
                <a:cs typeface="Calibri"/>
              </a:rPr>
              <a:t> Calo Jet &gt;</a:t>
            </a:r>
            <a:r>
              <a:rPr lang="en-GB" sz="2400" dirty="0">
                <a:solidFill>
                  <a:srgbClr val="FF0000"/>
                </a:solidFill>
                <a:latin typeface="Calibri"/>
                <a:ea typeface="Comic Sans MS" pitchFamily="-106" charset="0"/>
                <a:cs typeface="Calibri"/>
              </a:rPr>
              <a:t>20</a:t>
            </a:r>
            <a:r>
              <a:rPr lang="en-GB" sz="2400" dirty="0">
                <a:solidFill>
                  <a:srgbClr val="000000"/>
                </a:solidFill>
                <a:latin typeface="Calibri"/>
                <a:ea typeface="Comic Sans MS" pitchFamily="-106" charset="0"/>
                <a:cs typeface="Calibri"/>
              </a:rPr>
              <a:t> </a:t>
            </a:r>
            <a:r>
              <a:rPr lang="en-GB" sz="2400" dirty="0" smtClean="0">
                <a:solidFill>
                  <a:srgbClr val="000000"/>
                </a:solidFill>
                <a:latin typeface="Calibri"/>
                <a:ea typeface="Comic Sans MS" pitchFamily="-106" charset="0"/>
                <a:cs typeface="Calibri"/>
              </a:rPr>
              <a:t>GeV at 7 TeV</a:t>
            </a:r>
            <a:endParaRPr lang="en-GB" sz="2400" dirty="0">
              <a:solidFill>
                <a:srgbClr val="000000"/>
              </a:solidFill>
              <a:latin typeface="Calibri"/>
              <a:ea typeface="Comic Sans MS" pitchFamily="-106" charset="0"/>
              <a:cs typeface="Calibri"/>
            </a:endParaRPr>
          </a:p>
        </p:txBody>
      </p:sp>
      <p:sp>
        <p:nvSpPr>
          <p:cNvPr id="10" name="Date Placeholder 3"/>
          <p:cNvSpPr txBox="1">
            <a:spLocks/>
          </p:cNvSpPr>
          <p:nvPr/>
        </p:nvSpPr>
        <p:spPr>
          <a:xfrm>
            <a:off x="263680" y="648939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751F6-8106-D248-9AC7-E79CDEA31DE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9/20/2011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Footer Placeholder 4"/>
          <p:cNvSpPr txBox="1">
            <a:spLocks/>
          </p:cNvSpPr>
          <p:nvPr/>
        </p:nvSpPr>
        <p:spPr>
          <a:xfrm>
            <a:off x="3124200" y="648939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P.Bartalini - ICHEP 2010</a:t>
            </a:r>
          </a:p>
        </p:txBody>
      </p:sp>
      <p:sp>
        <p:nvSpPr>
          <p:cNvPr id="12" name="Slide Number Placeholder 5"/>
          <p:cNvSpPr txBox="1">
            <a:spLocks/>
          </p:cNvSpPr>
          <p:nvPr/>
        </p:nvSpPr>
        <p:spPr>
          <a:xfrm>
            <a:off x="6770910" y="64773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F9A71B-441C-2C48-9BD6-133FAC048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270081" y="0"/>
            <a:ext cx="7032960" cy="65958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0820" rIns="81639" bIns="40820">
            <a:prstTxWarp prst="textNoShape">
              <a:avLst/>
            </a:prstTxWarp>
          </a:bodyPr>
          <a:lstStyle/>
          <a:p>
            <a:pPr>
              <a:lnSpc>
                <a:spcPct val="116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GB" sz="3300" dirty="0">
                <a:latin typeface="Calibri"/>
                <a:ea typeface="MS Gothic" charset="0"/>
                <a:cs typeface="Calibri"/>
              </a:rPr>
              <a:t>Energy flow in the forward region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6472" y="3097712"/>
            <a:ext cx="4208629" cy="1670794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59876" y="1820862"/>
            <a:ext cx="2943225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5054600" y="5643718"/>
            <a:ext cx="4051300" cy="709995"/>
          </a:xfrm>
          <a:prstGeom prst="rect">
            <a:avLst/>
          </a:prstGeom>
          <a:noFill/>
          <a:ln w="36720">
            <a:noFill/>
            <a:round/>
            <a:headEnd/>
            <a:tailEnd/>
          </a:ln>
          <a:effectLst/>
        </p:spPr>
        <p:txBody>
          <a:bodyPr lIns="81639" tIns="53620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en-US" sz="1500" b="1" dirty="0">
                <a:solidFill>
                  <a:srgbClr val="660066"/>
                </a:solidFill>
                <a:latin typeface="Calibri"/>
                <a:ea typeface="Arial Unicode MS" pitchFamily="-106" charset="0"/>
                <a:cs typeface="Calibri"/>
              </a:rPr>
              <a:t>MB event selection: At least one charged particle in both the  forward and the backward region. (</a:t>
            </a:r>
            <a:r>
              <a:rPr lang="en-US" sz="1500" b="1" dirty="0" smtClean="0">
                <a:solidFill>
                  <a:srgbClr val="660066"/>
                </a:solidFill>
                <a:latin typeface="Calibri"/>
                <a:ea typeface="Arial Unicode MS" pitchFamily="-106" charset="0"/>
                <a:cs typeface="Calibri"/>
              </a:rPr>
              <a:t>Single Diffractives </a:t>
            </a:r>
            <a:r>
              <a:rPr lang="en-US" sz="1500" b="1" dirty="0">
                <a:solidFill>
                  <a:srgbClr val="660066"/>
                </a:solidFill>
                <a:latin typeface="Calibri"/>
                <a:ea typeface="Arial Unicode MS" pitchFamily="-106" charset="0"/>
                <a:cs typeface="Calibri"/>
              </a:rPr>
              <a:t>events suppressed)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38736" y="6606401"/>
            <a:ext cx="10759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Calibri"/>
                <a:cs typeface="Calibri"/>
              </a:rPr>
              <a:t>[FWD-10-011]</a:t>
            </a:r>
            <a:endParaRPr lang="en-US" sz="1200" b="1" dirty="0">
              <a:latin typeface="Calibri"/>
              <a:cs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 l="2086" t="1999" r="2284" b="-107"/>
          <a:stretch>
            <a:fillRect/>
          </a:stretch>
        </p:blipFill>
        <p:spPr bwMode="auto">
          <a:xfrm>
            <a:off x="0" y="2263068"/>
            <a:ext cx="3782240" cy="4104748"/>
          </a:xfrm>
          <a:prstGeom prst="rect">
            <a:avLst/>
          </a:prstGeom>
          <a:noFill/>
          <a:ln w="36720">
            <a:noFill/>
            <a:round/>
            <a:headEnd/>
            <a:tailEnd/>
          </a:ln>
          <a:effectLst/>
        </p:spPr>
      </p:pic>
      <p:sp>
        <p:nvSpPr>
          <p:cNvPr id="13" name="Date Placeholder 3"/>
          <p:cNvSpPr txBox="1">
            <a:spLocks/>
          </p:cNvSpPr>
          <p:nvPr/>
        </p:nvSpPr>
        <p:spPr>
          <a:xfrm>
            <a:off x="263680" y="648939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751F6-8106-D248-9AC7-E79CDEA31DE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9/20/2011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Footer Placeholder 4"/>
          <p:cNvSpPr txBox="1">
            <a:spLocks/>
          </p:cNvSpPr>
          <p:nvPr/>
        </p:nvSpPr>
        <p:spPr>
          <a:xfrm>
            <a:off x="3124200" y="648939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P.Bartalini - NTU</a:t>
            </a:r>
          </a:p>
        </p:txBody>
      </p:sp>
      <p:sp>
        <p:nvSpPr>
          <p:cNvPr id="15" name="Slide Number Placeholder 5"/>
          <p:cNvSpPr txBox="1">
            <a:spLocks/>
          </p:cNvSpPr>
          <p:nvPr/>
        </p:nvSpPr>
        <p:spPr>
          <a:xfrm>
            <a:off x="6770910" y="64773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F9A71B-441C-2C48-9BD6-133FAC048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38736" y="6581001"/>
            <a:ext cx="10759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Calibri"/>
                <a:cs typeface="Calibri"/>
              </a:rPr>
              <a:t>[FWD-10-011]</a:t>
            </a:r>
            <a:endParaRPr lang="en-US" sz="1200" b="1" dirty="0">
              <a:latin typeface="Calibri"/>
              <a:cs typeface="Calibri"/>
            </a:endParaRPr>
          </a:p>
        </p:txBody>
      </p:sp>
      <p:pic>
        <p:nvPicPr>
          <p:cNvPr id="17" name="Picture 14"/>
          <p:cNvPicPr>
            <a:picLocks noChangeAspect="1" noChangeArrowheads="1"/>
          </p:cNvPicPr>
          <p:nvPr/>
        </p:nvPicPr>
        <p:blipFill>
          <a:blip r:embed="rId4"/>
          <a:srcRect r="2177"/>
          <a:stretch>
            <a:fillRect/>
          </a:stretch>
        </p:blipFill>
        <p:spPr bwMode="auto">
          <a:xfrm>
            <a:off x="3898901" y="2171700"/>
            <a:ext cx="3784600" cy="4217501"/>
          </a:xfrm>
          <a:prstGeom prst="rect">
            <a:avLst/>
          </a:prstGeom>
          <a:noFill/>
          <a:ln w="36720">
            <a:noFill/>
            <a:round/>
            <a:headEnd/>
            <a:tailEnd/>
          </a:ln>
          <a:effectLst/>
        </p:spPr>
      </p:pic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0" y="698500"/>
            <a:ext cx="9144000" cy="202472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81639" tIns="42452" rIns="81639" bIns="42452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964528"/>
                </a:solidFill>
                <a:latin typeface="Calibri"/>
                <a:cs typeface="Calibri"/>
              </a:rPr>
              <a:t>Energy flow increases with the scale (</a:t>
            </a:r>
            <a:r>
              <a:rPr lang="en-US" dirty="0" smtClean="0">
                <a:latin typeface="Calibri"/>
                <a:cs typeface="Calibri"/>
              </a:rPr>
              <a:t>MB vs </a:t>
            </a:r>
            <a:r>
              <a:rPr lang="en-US" dirty="0" smtClean="0">
                <a:solidFill>
                  <a:srgbClr val="FF6600"/>
                </a:solidFill>
                <a:latin typeface="Calibri"/>
                <a:cs typeface="Calibri"/>
              </a:rPr>
              <a:t>di-jet</a:t>
            </a:r>
            <a:r>
              <a:rPr lang="en-US" dirty="0" smtClean="0">
                <a:solidFill>
                  <a:srgbClr val="964528"/>
                </a:solidFill>
                <a:latin typeface="Calibri"/>
                <a:cs typeface="Calibri"/>
              </a:rPr>
              <a:t>) &amp; √s: </a:t>
            </a:r>
          </a:p>
          <a:p>
            <a:r>
              <a:rPr lang="en-US" dirty="0" smtClean="0">
                <a:solidFill>
                  <a:srgbClr val="964528"/>
                </a:solidFill>
                <a:latin typeface="Calibri"/>
                <a:cs typeface="Calibri"/>
                <a:sym typeface="Wingdings"/>
              </a:rPr>
              <a:t> Effect </a:t>
            </a:r>
            <a:r>
              <a:rPr lang="en-US" dirty="0" smtClean="0">
                <a:solidFill>
                  <a:srgbClr val="964528"/>
                </a:solidFill>
                <a:latin typeface="Calibri"/>
                <a:cs typeface="Calibri"/>
              </a:rPr>
              <a:t>attributed </a:t>
            </a:r>
            <a:r>
              <a:rPr lang="en-US" dirty="0">
                <a:solidFill>
                  <a:srgbClr val="964528"/>
                </a:solidFill>
                <a:latin typeface="Calibri"/>
                <a:cs typeface="Calibri"/>
              </a:rPr>
              <a:t>mainly </a:t>
            </a:r>
            <a:r>
              <a:rPr lang="en-US" dirty="0" smtClean="0">
                <a:solidFill>
                  <a:srgbClr val="964528"/>
                </a:solidFill>
                <a:latin typeface="Calibri"/>
                <a:cs typeface="Calibri"/>
              </a:rPr>
              <a:t>to </a:t>
            </a:r>
            <a:r>
              <a:rPr lang="en-US" dirty="0" smtClean="0">
                <a:solidFill>
                  <a:srgbClr val="660066"/>
                </a:solidFill>
                <a:latin typeface="Calibri"/>
                <a:cs typeface="Calibri"/>
              </a:rPr>
              <a:t>MPI.</a:t>
            </a:r>
            <a:endParaRPr lang="en-US" dirty="0" smtClean="0">
              <a:solidFill>
                <a:srgbClr val="964528"/>
              </a:solidFill>
              <a:latin typeface="Calibri"/>
              <a:cs typeface="Calibri"/>
            </a:endParaRPr>
          </a:p>
          <a:p>
            <a:r>
              <a:rPr lang="en-US" dirty="0" smtClean="0">
                <a:solidFill>
                  <a:srgbClr val="008000"/>
                </a:solidFill>
                <a:latin typeface="Calibri"/>
                <a:cs typeface="Calibri"/>
              </a:rPr>
              <a:t>Pattern very similar with respect to the traditional UE measurement from both a quantitative and a qualitative point of view.</a:t>
            </a:r>
          </a:p>
          <a:p>
            <a:r>
              <a:rPr lang="en-US" dirty="0" smtClean="0">
                <a:solidFill>
                  <a:srgbClr val="000090"/>
                </a:solidFill>
                <a:latin typeface="Calibri"/>
                <a:cs typeface="Calibri"/>
              </a:rPr>
              <a:t>Energy flow also increases with </a:t>
            </a:r>
            <a:r>
              <a:rPr lang="en-US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h</a:t>
            </a:r>
            <a:r>
              <a:rPr lang="en-US" dirty="0" smtClean="0">
                <a:solidFill>
                  <a:srgbClr val="000090"/>
                </a:solidFill>
                <a:latin typeface="Calibri"/>
                <a:cs typeface="Calibri"/>
              </a:rPr>
              <a:t> (close to beam remnant)</a:t>
            </a:r>
          </a:p>
          <a:p>
            <a:endParaRPr lang="en-GB" dirty="0" smtClean="0">
              <a:solidFill>
                <a:srgbClr val="984807"/>
              </a:solidFill>
              <a:latin typeface="Calibri"/>
              <a:ea typeface="文鼎ＰＬ新宋" charset="0"/>
              <a:cs typeface="Calibri"/>
            </a:endParaRPr>
          </a:p>
          <a:p>
            <a:endParaRPr lang="en-US" dirty="0" smtClean="0">
              <a:solidFill>
                <a:srgbClr val="964528"/>
              </a:solidFill>
              <a:latin typeface="Calibri"/>
              <a:cs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45400" y="2260600"/>
            <a:ext cx="1498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Calibri"/>
                <a:ea typeface="Arial Unicode MS" pitchFamily="-106" charset="0"/>
                <a:cs typeface="Calibri"/>
              </a:rPr>
              <a:t>Cascade </a:t>
            </a:r>
          </a:p>
          <a:p>
            <a:pPr algn="ctr"/>
            <a:r>
              <a:rPr lang="en-US" sz="1600" b="1" dirty="0" smtClean="0">
                <a:latin typeface="Calibri"/>
                <a:ea typeface="Arial Unicode MS" pitchFamily="-106" charset="0"/>
                <a:cs typeface="Calibri"/>
              </a:rPr>
              <a:t>K</a:t>
            </a:r>
            <a:r>
              <a:rPr lang="en-US" sz="1600" b="1" baseline="-33000" dirty="0" smtClean="0">
                <a:latin typeface="Calibri"/>
                <a:ea typeface="Arial Unicode MS" pitchFamily="-106" charset="0"/>
                <a:cs typeface="Calibri"/>
              </a:rPr>
              <a:t>t</a:t>
            </a:r>
            <a:r>
              <a:rPr lang="en-US" sz="1600" b="1" dirty="0" smtClean="0">
                <a:latin typeface="Calibri"/>
                <a:ea typeface="Arial Unicode MS" pitchFamily="-106" charset="0"/>
                <a:cs typeface="Calibri"/>
              </a:rPr>
              <a:t>-factorization based MC, </a:t>
            </a:r>
          </a:p>
          <a:p>
            <a:pPr algn="ctr"/>
            <a:r>
              <a:rPr lang="en-US" sz="1600" b="1" dirty="0" smtClean="0">
                <a:latin typeface="Calibri"/>
                <a:ea typeface="Arial Unicode MS" pitchFamily="-106" charset="0"/>
                <a:cs typeface="Calibri"/>
              </a:rPr>
              <a:t>no MPI.</a:t>
            </a:r>
            <a:endParaRPr lang="en-US" sz="1600" dirty="0">
              <a:latin typeface="Calibri"/>
              <a:cs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45400" y="3479800"/>
            <a:ext cx="1498600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solidFill>
                  <a:srgbClr val="008000"/>
                </a:solidFill>
                <a:latin typeface="Calibri"/>
                <a:ea typeface="Arial Unicode MS" pitchFamily="-106" charset="0"/>
                <a:cs typeface="Calibri"/>
              </a:rPr>
              <a:t>Compared to the traditional UE measurements, we draw slightly different conclusions for what concerns the agreement of the MC models &amp; tunes</a:t>
            </a:r>
            <a:endParaRPr lang="en-US" sz="1500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1270081" y="0"/>
            <a:ext cx="7032960" cy="65958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0820" rIns="81639" bIns="40820">
            <a:prstTxWarp prst="textNoShape">
              <a:avLst/>
            </a:prstTxWarp>
          </a:bodyPr>
          <a:lstStyle/>
          <a:p>
            <a:pPr>
              <a:lnSpc>
                <a:spcPct val="116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GB" sz="3300" dirty="0">
                <a:latin typeface="Calibri"/>
                <a:ea typeface="MS Gothic" charset="0"/>
                <a:cs typeface="Calibri"/>
              </a:rPr>
              <a:t>Energy flow in the forward region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16476"/>
            <a:ext cx="8788400" cy="2954173"/>
          </a:xfrm>
          <a:prstGeom prst="rect">
            <a:avLst/>
          </a:prstGeom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270081" y="0"/>
            <a:ext cx="7032960" cy="65958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0820" rIns="81639" bIns="40820">
            <a:prstTxWarp prst="textNoShape">
              <a:avLst/>
            </a:prstTxWarp>
          </a:bodyPr>
          <a:lstStyle/>
          <a:p>
            <a:pPr algn="ctr">
              <a:lnSpc>
                <a:spcPct val="116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GB" sz="3300" dirty="0" smtClean="0">
                <a:latin typeface="Calibri"/>
                <a:ea typeface="MS Gothic" charset="0"/>
                <a:cs typeface="Calibri"/>
              </a:rPr>
              <a:t>UE activity in </a:t>
            </a:r>
            <a:r>
              <a:rPr lang="en-GB" sz="3300" dirty="0" err="1" smtClean="0">
                <a:latin typeface="Calibri"/>
                <a:ea typeface="MS Gothic" charset="0"/>
                <a:cs typeface="Calibri"/>
              </a:rPr>
              <a:t>Drell</a:t>
            </a:r>
            <a:r>
              <a:rPr lang="en-GB" sz="3300" dirty="0" smtClean="0">
                <a:latin typeface="Calibri"/>
                <a:ea typeface="MS Gothic" charset="0"/>
                <a:cs typeface="Calibri"/>
              </a:rPr>
              <a:t>-Yan events (</a:t>
            </a:r>
            <a:r>
              <a:rPr lang="en-GB" sz="3300" dirty="0" smtClean="0">
                <a:latin typeface="Symbol" charset="2"/>
                <a:ea typeface="MS Gothic" charset="0"/>
                <a:cs typeface="Symbol" charset="2"/>
              </a:rPr>
              <a:t>mm</a:t>
            </a:r>
            <a:r>
              <a:rPr lang="en-GB" sz="3300" dirty="0" smtClean="0">
                <a:latin typeface="Calibri"/>
                <a:ea typeface="MS Gothic" charset="0"/>
                <a:cs typeface="Calibri"/>
              </a:rPr>
              <a:t>)</a:t>
            </a:r>
            <a:endParaRPr lang="en-GB" sz="3300" dirty="0">
              <a:latin typeface="Calibri"/>
              <a:ea typeface="MS Gothic" charset="0"/>
              <a:cs typeface="Calibri"/>
            </a:endParaRPr>
          </a:p>
        </p:txBody>
      </p:sp>
      <p:sp>
        <p:nvSpPr>
          <p:cNvPr id="6" name="Date Placeholder 3"/>
          <p:cNvSpPr txBox="1">
            <a:spLocks/>
          </p:cNvSpPr>
          <p:nvPr/>
        </p:nvSpPr>
        <p:spPr>
          <a:xfrm>
            <a:off x="263680" y="648939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751F6-8106-D248-9AC7-E79CDEA31DE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9/20/2011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>
          <a:xfrm>
            <a:off x="3124200" y="648939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P.Bartalini - NTU</a:t>
            </a: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6770910" y="64773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F9A71B-441C-2C48-9BD6-133FAC048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38736" y="6581001"/>
            <a:ext cx="10528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Calibri"/>
                <a:cs typeface="Calibri"/>
              </a:rPr>
              <a:t>[QCD-10-040]</a:t>
            </a:r>
            <a:endParaRPr lang="en-US" sz="1200" b="1" dirty="0">
              <a:latin typeface="Calibri"/>
              <a:cs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7550"/>
            <a:ext cx="8788400" cy="2968198"/>
          </a:xfrm>
          <a:prstGeom prst="rect">
            <a:avLst/>
          </a:prstGeom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1493838" y="2305050"/>
            <a:ext cx="1147762" cy="301177"/>
          </a:xfrm>
          <a:prstGeom prst="rect">
            <a:avLst/>
          </a:prstGeom>
          <a:solidFill>
            <a:srgbClr val="FFFF00">
              <a:alpha val="70195"/>
            </a:srgbClr>
          </a:solidFill>
          <a:ln w="9525">
            <a:noFill/>
            <a:round/>
            <a:headEnd/>
            <a:tailEnd/>
          </a:ln>
        </p:spPr>
        <p:txBody>
          <a:bodyPr wrap="square" lIns="81639" tIns="42452" rIns="81639" bIns="42452">
            <a:prstTxWarp prst="textNoShape">
              <a:avLst/>
            </a:prstTxWarp>
            <a:spAutoFit/>
          </a:bodyPr>
          <a:lstStyle/>
          <a:p>
            <a:pPr algn="ctr">
              <a:tabLst>
                <a:tab pos="655638" algn="l"/>
                <a:tab pos="1312863" algn="l"/>
                <a:tab pos="1968500" algn="l"/>
              </a:tabLst>
            </a:pPr>
            <a:r>
              <a:rPr lang="en-US" sz="1400" b="1" dirty="0" smtClean="0">
                <a:solidFill>
                  <a:srgbClr val="008000"/>
                </a:solidFill>
                <a:ea typeface="文鼎ＰＬ新宋" charset="0"/>
                <a:cs typeface="文鼎ＰＬ新宋" charset="0"/>
              </a:rPr>
              <a:t>Away</a:t>
            </a:r>
            <a:endParaRPr lang="en-US" sz="1400" b="1" dirty="0">
              <a:solidFill>
                <a:srgbClr val="008000"/>
              </a:solidFill>
              <a:ea typeface="文鼎ＰＬ新宋" charset="0"/>
              <a:cs typeface="文鼎ＰＬ新宋" charset="0"/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3937000" y="2520950"/>
            <a:ext cx="1651000" cy="301177"/>
          </a:xfrm>
          <a:prstGeom prst="rect">
            <a:avLst/>
          </a:prstGeom>
          <a:solidFill>
            <a:srgbClr val="FFFF00">
              <a:alpha val="70195"/>
            </a:srgbClr>
          </a:solidFill>
          <a:ln w="9525">
            <a:noFill/>
            <a:round/>
            <a:headEnd/>
            <a:tailEnd/>
          </a:ln>
        </p:spPr>
        <p:txBody>
          <a:bodyPr wrap="square" lIns="81639" tIns="42452" rIns="81639" bIns="42452">
            <a:prstTxWarp prst="textNoShape">
              <a:avLst/>
            </a:prstTxWarp>
            <a:spAutoFit/>
          </a:bodyPr>
          <a:lstStyle/>
          <a:p>
            <a:pPr algn="ctr">
              <a:tabLst>
                <a:tab pos="655638" algn="l"/>
                <a:tab pos="1312863" algn="l"/>
                <a:tab pos="1968500" algn="l"/>
              </a:tabLst>
            </a:pPr>
            <a:r>
              <a:rPr lang="en-US" sz="1400" b="1" dirty="0" smtClean="0">
                <a:solidFill>
                  <a:srgbClr val="0000FF"/>
                </a:solidFill>
                <a:ea typeface="文鼎ＰＬ新宋" charset="0"/>
                <a:cs typeface="文鼎ＰＬ新宋" charset="0"/>
              </a:rPr>
              <a:t>Transverse</a:t>
            </a:r>
            <a:endParaRPr lang="en-US" sz="1400" b="1" dirty="0">
              <a:solidFill>
                <a:srgbClr val="0000FF"/>
              </a:solidFill>
              <a:ea typeface="文鼎ＰＬ新宋" charset="0"/>
              <a:cs typeface="文鼎ＰＬ新宋" charset="0"/>
            </a:endParaRP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7302500" y="2660651"/>
            <a:ext cx="1181100" cy="301177"/>
          </a:xfrm>
          <a:prstGeom prst="rect">
            <a:avLst/>
          </a:prstGeom>
          <a:solidFill>
            <a:srgbClr val="FFFF00">
              <a:alpha val="70195"/>
            </a:srgbClr>
          </a:solidFill>
          <a:ln w="9525">
            <a:noFill/>
            <a:round/>
            <a:headEnd/>
            <a:tailEnd/>
          </a:ln>
        </p:spPr>
        <p:txBody>
          <a:bodyPr wrap="square" lIns="81639" tIns="42452" rIns="81639" bIns="42452">
            <a:prstTxWarp prst="textNoShape">
              <a:avLst/>
            </a:prstTxWarp>
            <a:spAutoFit/>
          </a:bodyPr>
          <a:lstStyle/>
          <a:p>
            <a:pPr algn="ctr">
              <a:tabLst>
                <a:tab pos="655638" algn="l"/>
                <a:tab pos="1312863" algn="l"/>
                <a:tab pos="1968500" algn="l"/>
              </a:tabLst>
            </a:pPr>
            <a:r>
              <a:rPr lang="en-US" sz="1400" b="1" dirty="0" smtClean="0">
                <a:solidFill>
                  <a:srgbClr val="FF6600"/>
                </a:solidFill>
                <a:ea typeface="文鼎ＰＬ新宋" charset="0"/>
                <a:cs typeface="文鼎ＰＬ新宋" charset="0"/>
              </a:rPr>
              <a:t>Toward</a:t>
            </a:r>
            <a:endParaRPr lang="en-US" sz="1400" b="1" dirty="0">
              <a:solidFill>
                <a:srgbClr val="FF6600"/>
              </a:solidFill>
              <a:ea typeface="文鼎ＰＬ新宋" charset="0"/>
              <a:cs typeface="文鼎ＰＬ新宋" charset="0"/>
            </a:endParaRPr>
          </a:p>
        </p:txBody>
      </p:sp>
      <p:sp>
        <p:nvSpPr>
          <p:cNvPr id="15" name="Line 11"/>
          <p:cNvSpPr>
            <a:spLocks noChangeShapeType="1"/>
          </p:cNvSpPr>
          <p:nvPr/>
        </p:nvSpPr>
        <p:spPr bwMode="auto">
          <a:xfrm flipH="1" flipV="1">
            <a:off x="3454400" y="1676394"/>
            <a:ext cx="901700" cy="25406"/>
          </a:xfrm>
          <a:prstGeom prst="line">
            <a:avLst/>
          </a:prstGeom>
          <a:noFill/>
          <a:ln w="36000">
            <a:solidFill>
              <a:srgbClr val="0000FF"/>
            </a:solidFill>
            <a:round/>
            <a:headEnd type="none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467100" y="1676394"/>
            <a:ext cx="8088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rgbClr val="0000FF"/>
                </a:solidFill>
              </a:rPr>
              <a:t>UE in jets</a:t>
            </a:r>
            <a:endParaRPr lang="en-US" sz="1000" b="1" dirty="0" smtClean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73400" y="609600"/>
            <a:ext cx="3077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60 </a:t>
            </a:r>
            <a:r>
              <a:rPr lang="en-US" dirty="0" err="1" smtClean="0">
                <a:solidFill>
                  <a:srgbClr val="FF0000"/>
                </a:solidFill>
              </a:rPr>
              <a:t>GeV</a:t>
            </a:r>
            <a:r>
              <a:rPr lang="en-US" dirty="0" smtClean="0">
                <a:solidFill>
                  <a:srgbClr val="FF0000"/>
                </a:solidFill>
              </a:rPr>
              <a:t> &lt; </a:t>
            </a:r>
            <a:r>
              <a:rPr lang="en-US" dirty="0" err="1" smtClean="0">
                <a:solidFill>
                  <a:srgbClr val="FF0000"/>
                </a:solidFill>
              </a:rPr>
              <a:t>M</a:t>
            </a:r>
            <a:r>
              <a:rPr lang="en-US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mm</a:t>
            </a:r>
            <a:r>
              <a:rPr lang="en-US" dirty="0" smtClean="0">
                <a:solidFill>
                  <a:srgbClr val="FF0000"/>
                </a:solidFill>
              </a:rPr>
              <a:t> &lt; 120 </a:t>
            </a:r>
            <a:r>
              <a:rPr lang="en-US" dirty="0" err="1" smtClean="0">
                <a:solidFill>
                  <a:srgbClr val="FF0000"/>
                </a:solidFill>
              </a:rPr>
              <a:t>GeV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ontent Placeholder 54"/>
          <p:cNvSpPr>
            <a:spLocks noGrp="1"/>
          </p:cNvSpPr>
          <p:nvPr>
            <p:ph idx="1"/>
          </p:nvPr>
        </p:nvSpPr>
        <p:spPr>
          <a:xfrm>
            <a:off x="0" y="762000"/>
            <a:ext cx="9144000" cy="5715000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en-US" sz="3097" b="1" dirty="0" smtClean="0">
                <a:solidFill>
                  <a:srgbClr val="000090"/>
                </a:solidFill>
              </a:rPr>
              <a:t>BOTTOM LINE</a:t>
            </a:r>
          </a:p>
          <a:p>
            <a:r>
              <a:rPr lang="en-US" sz="2571" b="1" dirty="0" smtClean="0">
                <a:solidFill>
                  <a:srgbClr val="000090"/>
                </a:solidFill>
              </a:rPr>
              <a:t>Jets: first measurement of the Underlying Event Activity at the LHC with √s = 0.9 TeV. Extension to 7 TeV with corrected data reported for both energies.</a:t>
            </a:r>
          </a:p>
          <a:p>
            <a:pPr lvl="1"/>
            <a:r>
              <a:rPr lang="en-US" sz="2571" b="1" dirty="0" smtClean="0"/>
              <a:t>Exploits the performances of the CMS Tracker.</a:t>
            </a:r>
          </a:p>
          <a:p>
            <a:pPr lvl="1"/>
            <a:r>
              <a:rPr lang="en-US" sz="2571" b="1" dirty="0" smtClean="0"/>
              <a:t>Increase of the activities with the scale of the interactions and with √s corroborates MPIs, which saturate at a modest energy scale.</a:t>
            </a:r>
          </a:p>
          <a:p>
            <a:pPr lvl="2"/>
            <a:r>
              <a:rPr lang="en-US" sz="2571" b="1" dirty="0" smtClean="0">
                <a:solidFill>
                  <a:srgbClr val="FF0000"/>
                </a:solidFill>
              </a:rPr>
              <a:t>UE in di-jet events is ≈ universal.</a:t>
            </a:r>
          </a:p>
          <a:p>
            <a:pPr lvl="1"/>
            <a:r>
              <a:rPr lang="en-US" sz="2571" b="1" dirty="0" smtClean="0"/>
              <a:t>Detailed study of distributions in the transverse region for different energy scales (below and above the universality threshold).</a:t>
            </a:r>
          </a:p>
          <a:p>
            <a:pPr lvl="1"/>
            <a:r>
              <a:rPr lang="en-US" sz="2571" b="1" dirty="0" smtClean="0"/>
              <a:t>Challenging test of MC models.</a:t>
            </a:r>
            <a:endParaRPr lang="en-US" sz="2571" b="1" dirty="0" smtClean="0">
              <a:solidFill>
                <a:srgbClr val="000090"/>
              </a:solidFill>
            </a:endParaRPr>
          </a:p>
          <a:p>
            <a:r>
              <a:rPr lang="en-US" sz="2571" b="1" dirty="0" smtClean="0">
                <a:solidFill>
                  <a:srgbClr val="008000"/>
                </a:solidFill>
              </a:rPr>
              <a:t>Jets: First measurement of the UE with Jet </a:t>
            </a:r>
            <a:r>
              <a:rPr lang="en-US" sz="2571" b="1" dirty="0">
                <a:solidFill>
                  <a:srgbClr val="008000"/>
                </a:solidFill>
              </a:rPr>
              <a:t>Area/Median </a:t>
            </a:r>
            <a:r>
              <a:rPr lang="en-US" sz="2571" b="1" dirty="0" smtClean="0">
                <a:solidFill>
                  <a:srgbClr val="008000"/>
                </a:solidFill>
              </a:rPr>
              <a:t>approach.</a:t>
            </a:r>
          </a:p>
          <a:p>
            <a:pPr lvl="1"/>
            <a:r>
              <a:rPr lang="en-US" sz="2571" b="1" dirty="0" smtClean="0"/>
              <a:t>Complementary approach to evaluate the UE activity, very robust and flexible against different topologies, additional observables for MC tuning. Original methodology developed to handle events with low particle multiplicity. </a:t>
            </a:r>
          </a:p>
          <a:p>
            <a:r>
              <a:rPr lang="en-US" sz="2571" b="1" dirty="0" smtClean="0">
                <a:solidFill>
                  <a:srgbClr val="0000FF"/>
                </a:solidFill>
                <a:cs typeface="Calibri"/>
              </a:rPr>
              <a:t>Measurements of the forward energy flow provides complementary information with respect to the traditional measurements relying just on the central activity.</a:t>
            </a:r>
          </a:p>
          <a:p>
            <a:r>
              <a:rPr lang="en-US" sz="2571" b="1" dirty="0" err="1" smtClean="0">
                <a:solidFill>
                  <a:srgbClr val="FF6600"/>
                </a:solidFill>
                <a:cs typeface="Calibri"/>
              </a:rPr>
              <a:t>Drell</a:t>
            </a:r>
            <a:r>
              <a:rPr lang="en-US" sz="2571" b="1" dirty="0" smtClean="0">
                <a:solidFill>
                  <a:srgbClr val="FF6600"/>
                </a:solidFill>
                <a:cs typeface="Calibri"/>
              </a:rPr>
              <a:t>-Yan: first  measurement of the Underlying Event at the LHC with √</a:t>
            </a:r>
            <a:r>
              <a:rPr lang="en-US" sz="2571" b="1" dirty="0" err="1" smtClean="0">
                <a:solidFill>
                  <a:srgbClr val="FF6600"/>
                </a:solidFill>
                <a:cs typeface="Calibri"/>
              </a:rPr>
              <a:t>s</a:t>
            </a:r>
            <a:r>
              <a:rPr lang="en-US" sz="2571" b="1" dirty="0" smtClean="0">
                <a:solidFill>
                  <a:srgbClr val="FF6600"/>
                </a:solidFill>
                <a:cs typeface="Calibri"/>
              </a:rPr>
              <a:t> = 7 </a:t>
            </a:r>
            <a:r>
              <a:rPr lang="en-US" sz="2571" b="1" dirty="0" err="1" smtClean="0">
                <a:solidFill>
                  <a:srgbClr val="FF6600"/>
                </a:solidFill>
                <a:cs typeface="Calibri"/>
              </a:rPr>
              <a:t>TeV</a:t>
            </a:r>
            <a:r>
              <a:rPr lang="en-US" sz="2571" b="1" dirty="0" smtClean="0">
                <a:solidFill>
                  <a:srgbClr val="FF6600"/>
                </a:solidFill>
                <a:cs typeface="Calibri"/>
              </a:rPr>
              <a:t>.</a:t>
            </a:r>
          </a:p>
          <a:p>
            <a:pPr lvl="1"/>
            <a:r>
              <a:rPr lang="en-US" sz="2171" b="1" dirty="0" smtClean="0">
                <a:solidFill>
                  <a:srgbClr val="FF6600"/>
                </a:solidFill>
                <a:cs typeface="Calibri"/>
              </a:rPr>
              <a:t>MPI saturated. </a:t>
            </a:r>
            <a:r>
              <a:rPr lang="en-US" sz="2171" b="1" dirty="0" err="1" smtClean="0">
                <a:solidFill>
                  <a:srgbClr val="FF6600"/>
                </a:solidFill>
                <a:cs typeface="Calibri"/>
              </a:rPr>
              <a:t>Radiative</a:t>
            </a:r>
            <a:r>
              <a:rPr lang="en-US" sz="2171" b="1" dirty="0" smtClean="0">
                <a:solidFill>
                  <a:srgbClr val="FF6600"/>
                </a:solidFill>
                <a:cs typeface="Calibri"/>
              </a:rPr>
              <a:t> increases of UE activity with </a:t>
            </a:r>
            <a:r>
              <a:rPr lang="en-US" sz="2171" b="1" dirty="0" err="1" smtClean="0">
                <a:solidFill>
                  <a:srgbClr val="FF6600"/>
                </a:solidFill>
                <a:cs typeface="Calibri"/>
              </a:rPr>
              <a:t>p</a:t>
            </a:r>
            <a:r>
              <a:rPr lang="en-US" sz="2171" b="1" baseline="-25000" dirty="0" err="1" smtClean="0">
                <a:solidFill>
                  <a:srgbClr val="FF6600"/>
                </a:solidFill>
                <a:cs typeface="Calibri"/>
              </a:rPr>
              <a:t>T</a:t>
            </a:r>
            <a:r>
              <a:rPr lang="en-US" sz="2171" b="1" dirty="0" smtClean="0">
                <a:solidFill>
                  <a:srgbClr val="FF6600"/>
                </a:solidFill>
                <a:cs typeface="Calibri"/>
              </a:rPr>
              <a:t> </a:t>
            </a:r>
            <a:r>
              <a:rPr lang="en-US" sz="2171" b="1" dirty="0" err="1" smtClean="0">
                <a:solidFill>
                  <a:srgbClr val="FF6600"/>
                </a:solidFill>
                <a:cs typeface="Calibri"/>
              </a:rPr>
              <a:t>di</a:t>
            </a:r>
            <a:r>
              <a:rPr lang="en-US" sz="2171" b="1" dirty="0" smtClean="0">
                <a:solidFill>
                  <a:srgbClr val="FF6600"/>
                </a:solidFill>
                <a:cs typeface="Calibri"/>
              </a:rPr>
              <a:t>-lepton. Constant </a:t>
            </a:r>
            <a:r>
              <a:rPr lang="en-US" sz="2171" b="1" dirty="0" err="1" smtClean="0">
                <a:solidFill>
                  <a:srgbClr val="FF6600"/>
                </a:solidFill>
                <a:cs typeface="Calibri"/>
              </a:rPr>
              <a:t>vs</a:t>
            </a:r>
            <a:r>
              <a:rPr lang="en-US" sz="2171" b="1" dirty="0" smtClean="0">
                <a:solidFill>
                  <a:srgbClr val="FF6600"/>
                </a:solidFill>
                <a:cs typeface="Calibri"/>
              </a:rPr>
              <a:t> </a:t>
            </a:r>
            <a:r>
              <a:rPr lang="en-US" sz="2171" b="1" dirty="0" err="1" smtClean="0">
                <a:solidFill>
                  <a:srgbClr val="FF6600"/>
                </a:solidFill>
                <a:cs typeface="Calibri"/>
              </a:rPr>
              <a:t>M</a:t>
            </a:r>
            <a:r>
              <a:rPr lang="en-US" sz="2171" b="1" baseline="-25000" dirty="0" err="1" smtClean="0">
                <a:solidFill>
                  <a:srgbClr val="FF6600"/>
                </a:solidFill>
                <a:cs typeface="Calibri"/>
              </a:rPr>
              <a:t>di</a:t>
            </a:r>
            <a:r>
              <a:rPr lang="en-US" sz="2171" b="1" baseline="-25000" dirty="0" smtClean="0">
                <a:solidFill>
                  <a:srgbClr val="FF6600"/>
                </a:solidFill>
                <a:cs typeface="Calibri"/>
              </a:rPr>
              <a:t>-lepton</a:t>
            </a:r>
            <a:r>
              <a:rPr lang="en-US" sz="2171" b="1" dirty="0" smtClean="0">
                <a:solidFill>
                  <a:srgbClr val="FF6600"/>
                </a:solidFill>
                <a:cs typeface="Calibri"/>
              </a:rPr>
              <a:t>.</a:t>
            </a:r>
          </a:p>
          <a:p>
            <a:pPr lvl="1"/>
            <a:r>
              <a:rPr lang="en-US" sz="2171" b="1" dirty="0" smtClean="0">
                <a:solidFill>
                  <a:srgbClr val="FF6600"/>
                </a:solidFill>
                <a:cs typeface="Calibri"/>
              </a:rPr>
              <a:t>Min activity around 70% with respect to the plateau in jet events.</a:t>
            </a:r>
            <a:endParaRPr lang="en-US" sz="2171" b="1" dirty="0" smtClean="0">
              <a:solidFill>
                <a:srgbClr val="FF6600"/>
              </a:solidFill>
            </a:endParaRPr>
          </a:p>
          <a:p>
            <a:endParaRPr lang="en-US" sz="2400" b="1" dirty="0" smtClean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468736" y="6581001"/>
            <a:ext cx="30459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Calibri"/>
                <a:cs typeface="Calibri"/>
              </a:rPr>
              <a:t>[QCD-10-001, QCD-10-010, QCD-10-005, etc.]</a:t>
            </a:r>
            <a:endParaRPr lang="en-US" sz="1200" b="1" dirty="0">
              <a:latin typeface="Calibri"/>
              <a:cs typeface="Calibri"/>
            </a:endParaRPr>
          </a:p>
        </p:txBody>
      </p:sp>
      <p:sp>
        <p:nvSpPr>
          <p:cNvPr id="9" name="Rectangle 1"/>
          <p:cNvSpPr txBox="1">
            <a:spLocks noChangeArrowheads="1"/>
          </p:cNvSpPr>
          <p:nvPr/>
        </p:nvSpPr>
        <p:spPr bwMode="auto">
          <a:xfrm>
            <a:off x="711201" y="1"/>
            <a:ext cx="7696200" cy="68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717" tIns="35717" rIns="35717" bIns="35717" numCol="1" anchor="b" anchorCtr="0" compatLnSpc="1">
            <a:prstTxWarp prst="textNoShape">
              <a:avLst/>
            </a:prstTxWarp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kern="0" dirty="0" smtClean="0">
                <a:solidFill>
                  <a:srgbClr val="FF0000"/>
                </a:solidFill>
                <a:latin typeface="Calibri"/>
                <a:cs typeface="Calibri"/>
                <a:sym typeface="Tahoma" pitchFamily="-106" charset="0"/>
              </a:rPr>
              <a:t>Underlying Event measurements @ CMS</a:t>
            </a:r>
            <a:endParaRPr lang="en-US" sz="3200" b="1" kern="0" dirty="0">
              <a:solidFill>
                <a:srgbClr val="660066"/>
              </a:solidFill>
              <a:latin typeface="Calibri"/>
              <a:cs typeface="Calibri"/>
              <a:sym typeface="Tahoma" pitchFamily="-10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890390"/>
            <a:ext cx="7662118" cy="571500"/>
          </a:xfrm>
        </p:spPr>
        <p:txBody>
          <a:bodyPr wrap="none">
            <a:noAutofit/>
          </a:bodyPr>
          <a:lstStyle/>
          <a:p>
            <a:r>
              <a:rPr lang="en-US" sz="2800" dirty="0" smtClean="0"/>
              <a:t>Some thoughts on Multiple Parton Interactions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87400" y="96158"/>
            <a:ext cx="8280400" cy="5255306"/>
          </a:xfrm>
        </p:spPr>
        <p:txBody>
          <a:bodyPr/>
          <a:lstStyle/>
          <a:p>
            <a:pPr lvl="1">
              <a:buNone/>
            </a:pPr>
            <a:r>
              <a:rPr lang="en-US" dirty="0" smtClean="0">
                <a:solidFill>
                  <a:srgbClr val="FF0000"/>
                </a:solidFill>
              </a:rPr>
              <a:t>… If time allows… (otherwise: BACKUP)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Heuristic considerations</a:t>
            </a:r>
          </a:p>
          <a:p>
            <a:pPr lvl="1"/>
            <a:r>
              <a:rPr lang="en-US" dirty="0" smtClean="0"/>
              <a:t>Describing the UA5 charged multiplicity…</a:t>
            </a:r>
          </a:p>
          <a:p>
            <a:pPr lvl="1"/>
            <a:r>
              <a:rPr lang="en-US" dirty="0" smtClean="0"/>
              <a:t>Evolution with Interleaved MPI</a:t>
            </a:r>
          </a:p>
          <a:p>
            <a:pPr lvl="1"/>
            <a:r>
              <a:rPr lang="en-US" dirty="0" smtClean="0"/>
              <a:t>Trends in color reconnection</a:t>
            </a:r>
          </a:p>
          <a:p>
            <a:pPr lvl="1"/>
            <a:r>
              <a:rPr lang="en-US" dirty="0" smtClean="0"/>
              <a:t>MPI from soft to hard</a:t>
            </a:r>
          </a:p>
          <a:p>
            <a:pPr lvl="1"/>
            <a:r>
              <a:rPr lang="en-US" dirty="0" smtClean="0"/>
              <a:t>MPI vs generalized </a:t>
            </a:r>
            <a:r>
              <a:rPr lang="en-US" dirty="0" err="1" smtClean="0"/>
              <a:t>PDFs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TH – Some Heuristic considerations </a:t>
            </a:r>
            <a:endParaRPr lang="en-US" sz="3200" dirty="0"/>
          </a:p>
        </p:txBody>
      </p:sp>
      <p:sp>
        <p:nvSpPr>
          <p:cNvPr id="6" name="Content Placeholder 54"/>
          <p:cNvSpPr txBox="1">
            <a:spLocks/>
          </p:cNvSpPr>
          <p:nvPr/>
        </p:nvSpPr>
        <p:spPr>
          <a:xfrm>
            <a:off x="457200" y="870858"/>
            <a:ext cx="8229600" cy="5255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Multiple </a:t>
            </a:r>
            <a:r>
              <a:rPr lang="en-US" sz="2400" b="1" dirty="0" smtClean="0">
                <a:solidFill>
                  <a:srgbClr val="000090"/>
                </a:solidFill>
              </a:rPr>
              <a:t>P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arton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Interactions</a:t>
            </a:r>
          </a:p>
          <a:p>
            <a:pPr marL="742950" lvl="1" indent="-285750">
              <a:spcBef>
                <a:spcPct val="20000"/>
              </a:spcBef>
              <a:buFont typeface="Arial"/>
              <a:buChar char="–"/>
              <a:defRPr/>
            </a:pPr>
            <a:r>
              <a:rPr lang="en-US" sz="2000" b="1" dirty="0" smtClean="0"/>
              <a:t>Huge progress, several recent papers, however still missing a factorization theorem.</a:t>
            </a:r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r>
              <a:rPr lang="en-US" sz="2000" b="1" dirty="0" smtClean="0"/>
              <a:t>QCD/MPI MC models very successful: unavoidable tools to describe a wide set of observables at </a:t>
            </a:r>
            <a:r>
              <a:rPr lang="en-US" sz="2000" b="1" dirty="0" err="1" smtClean="0"/>
              <a:t>hadron</a:t>
            </a:r>
            <a:r>
              <a:rPr lang="en-US" sz="2000" b="1" dirty="0" smtClean="0"/>
              <a:t> colliders.</a:t>
            </a:r>
          </a:p>
          <a:p>
            <a:pPr marL="1200150" lvl="2" indent="-285750">
              <a:spcBef>
                <a:spcPct val="20000"/>
              </a:spcBef>
              <a:buFont typeface="Arial"/>
              <a:buChar char="–"/>
            </a:pPr>
            <a:r>
              <a:rPr lang="en-US" sz="2000" b="1" dirty="0" smtClean="0"/>
              <a:t>Correlations between interactions needed!</a:t>
            </a:r>
          </a:p>
          <a:p>
            <a:pPr marL="1657350" lvl="3" indent="-285750">
              <a:spcBef>
                <a:spcPct val="20000"/>
              </a:spcBef>
              <a:buFont typeface="Arial"/>
              <a:buChar char="–"/>
            </a:pPr>
            <a:r>
              <a:rPr lang="en-US" sz="2000" b="1" dirty="0" smtClean="0"/>
              <a:t>Absence of correlations would predict flat &lt;p</a:t>
            </a:r>
            <a:r>
              <a:rPr lang="en-US" sz="2000" b="1" baseline="-25000" dirty="0" smtClean="0"/>
              <a:t>T</a:t>
            </a:r>
            <a:r>
              <a:rPr lang="en-US" sz="2000" b="1" dirty="0" smtClean="0"/>
              <a:t>&gt; vs N</a:t>
            </a:r>
            <a:r>
              <a:rPr lang="en-US" sz="2000" b="1" baseline="-25000" dirty="0" smtClean="0"/>
              <a:t>ch</a:t>
            </a:r>
            <a:r>
              <a:rPr lang="en-US" sz="2000" b="1" dirty="0" smtClean="0"/>
              <a:t>…</a:t>
            </a:r>
          </a:p>
          <a:p>
            <a:pPr marL="1200150" lvl="2" indent="-285750">
              <a:spcBef>
                <a:spcPct val="20000"/>
              </a:spcBef>
              <a:buFont typeface="Arial"/>
              <a:buChar char="–"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Eikonal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description (IP correlations) needed to </a:t>
            </a:r>
            <a:r>
              <a:rPr lang="en-US" sz="2000" b="1" dirty="0" smtClean="0"/>
              <a:t>describe large multiplicity tails in N</a:t>
            </a:r>
            <a:r>
              <a:rPr lang="en-US" sz="2000" b="1" baseline="-25000" dirty="0" smtClean="0"/>
              <a:t>ch</a:t>
            </a:r>
            <a:r>
              <a:rPr lang="en-US" sz="2000" b="1" dirty="0" smtClean="0"/>
              <a:t>, KNO scaling violations, shape of the UE profiles etc.</a:t>
            </a:r>
          </a:p>
          <a:p>
            <a:pPr marL="1200150" lvl="2" indent="-285750">
              <a:spcBef>
                <a:spcPct val="20000"/>
              </a:spcBef>
              <a:buFont typeface="Arial"/>
              <a:buChar char="–"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Further correlations (color flow between interactions,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etc.) not </a:t>
            </a:r>
            <a:r>
              <a:rPr lang="en-US" sz="2000" b="1" dirty="0" smtClean="0"/>
              <a:t>widely accepted</a:t>
            </a:r>
          </a:p>
          <a:p>
            <a:pPr marL="1657350" lvl="3" indent="-285750">
              <a:spcBef>
                <a:spcPct val="20000"/>
              </a:spcBef>
              <a:buFont typeface="Arial"/>
              <a:buChar char="–"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D.Treleani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“Interactions happen in different points of the phase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space”.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263680" y="6489395"/>
            <a:ext cx="2133600" cy="365125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7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614363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solidFill>
                  <a:srgbClr val="000000"/>
                </a:solidFill>
              </a:rPr>
              <a:t>UA5 Charged </a:t>
            </a:r>
            <a:r>
              <a:rPr lang="en-US" sz="2800" dirty="0">
                <a:solidFill>
                  <a:srgbClr val="000000"/>
                </a:solidFill>
              </a:rPr>
              <a:t>Multiplicity Distribution</a:t>
            </a:r>
          </a:p>
        </p:txBody>
      </p:sp>
      <p:sp>
        <p:nvSpPr>
          <p:cNvPr id="971781" name="Rectangle 5"/>
          <p:cNvSpPr>
            <a:spLocks noChangeArrowheads="1"/>
          </p:cNvSpPr>
          <p:nvPr/>
        </p:nvSpPr>
        <p:spPr bwMode="auto">
          <a:xfrm>
            <a:off x="0" y="892850"/>
            <a:ext cx="91440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prstTxWarp prst="textNoShape">
              <a:avLst/>
            </a:prstTxWarp>
            <a:spAutoFit/>
          </a:bodyPr>
          <a:lstStyle/>
          <a:p>
            <a:pPr lvl="1" algn="l">
              <a:defRPr/>
            </a:pPr>
            <a:r>
              <a:rPr lang="en-GB" sz="20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Choice of the</a:t>
            </a:r>
            <a:r>
              <a:rPr lang="en-GB" sz="20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(old) multiple </a:t>
            </a:r>
            <a:r>
              <a:rPr lang="en-GB" sz="2000" b="1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parton</a:t>
            </a:r>
            <a:r>
              <a:rPr lang="en-GB" sz="20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interaction </a:t>
            </a:r>
            <a:r>
              <a:rPr lang="en-GB" sz="20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model in </a:t>
            </a:r>
            <a:r>
              <a:rPr lang="en-GB" sz="2000" b="1" dirty="0" err="1">
                <a:solidFill>
                  <a:srgbClr val="00009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Pythia</a:t>
            </a:r>
            <a:r>
              <a:rPr lang="en-GB" sz="20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</a:t>
            </a:r>
            <a:endParaRPr lang="en-GB" sz="2000" b="1" dirty="0" smtClean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2" algn="l">
              <a:buFont typeface="Wingdings" pitchFamily="-106" charset="2"/>
              <a:buChar char="Ø"/>
              <a:defRPr/>
            </a:pPr>
            <a:r>
              <a:rPr lang="en-GB" sz="18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All </a:t>
            </a:r>
            <a:r>
              <a:rPr lang="en-GB" sz="1800" b="1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hadron</a:t>
            </a:r>
            <a:r>
              <a:rPr lang="en-GB" sz="18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18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collisions equivalent </a:t>
            </a:r>
            <a:r>
              <a:rPr lang="en-GB" sz="1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en-GB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MSTP(82)=1</a:t>
            </a:r>
            <a:r>
              <a:rPr lang="en-GB" sz="1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  <a:p>
            <a:pPr lvl="3" algn="l">
              <a:buFont typeface="Wingdings" pitchFamily="-106" charset="2"/>
              <a:buNone/>
              <a:defRPr/>
            </a:pPr>
            <a:r>
              <a:rPr lang="en-GB" sz="14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-106" charset="2"/>
              </a:rPr>
              <a:t></a:t>
            </a:r>
            <a:r>
              <a:rPr lang="en-GB" sz="1400" b="1" dirty="0" smtClean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-106" charset="2"/>
              </a:rPr>
              <a:t> Abrupt </a:t>
            </a:r>
            <a:r>
              <a:rPr lang="en-GB" sz="1400" b="1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-106" charset="2"/>
              </a:rPr>
              <a:t>turn off of the cross section at P</a:t>
            </a:r>
            <a:r>
              <a:rPr lang="en-GB" sz="1400" b="1" baseline="-25000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-106" charset="2"/>
              </a:rPr>
              <a:t>T</a:t>
            </a:r>
            <a:r>
              <a:rPr lang="en-GB" sz="1400" b="1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-106" charset="2"/>
              </a:rPr>
              <a:t> cut-off</a:t>
            </a:r>
          </a:p>
          <a:p>
            <a:pPr lvl="3" algn="l">
              <a:buFont typeface="Wingdings" pitchFamily="-106" charset="2"/>
              <a:buNone/>
              <a:defRPr/>
            </a:pPr>
            <a:r>
              <a:rPr lang="en-GB" sz="14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-106" charset="2"/>
              </a:rPr>
              <a:t></a:t>
            </a:r>
            <a:r>
              <a:rPr lang="en-GB" sz="1400" b="1" dirty="0" smtClean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-106" charset="2"/>
              </a:rPr>
              <a:t> All </a:t>
            </a:r>
            <a:r>
              <a:rPr lang="en-GB" sz="1400" b="1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-106" charset="2"/>
              </a:rPr>
              <a:t>the </a:t>
            </a:r>
            <a:r>
              <a:rPr lang="en-GB" sz="1400" b="1" dirty="0" err="1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-106" charset="2"/>
              </a:rPr>
              <a:t>partonic</a:t>
            </a:r>
            <a:r>
              <a:rPr lang="en-GB" sz="1400" b="1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-106" charset="2"/>
              </a:rPr>
              <a:t> interactions equivalent</a:t>
            </a:r>
            <a:endParaRPr lang="en-GB" sz="1600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2" algn="l">
              <a:buFont typeface="Wingdings" pitchFamily="-106" charset="2"/>
              <a:buChar char="Ø"/>
              <a:defRPr/>
            </a:pPr>
            <a:r>
              <a:rPr lang="en-GB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Varying </a:t>
            </a:r>
            <a:r>
              <a:rPr lang="en-GB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impact parameter between the colliding hadrons.</a:t>
            </a:r>
          </a:p>
          <a:p>
            <a:pPr lvl="3" algn="l">
              <a:buFont typeface="Wingdings" pitchFamily="-106" charset="2"/>
              <a:buNone/>
              <a:defRPr/>
            </a:pPr>
            <a:r>
              <a:rPr lang="en-GB" sz="1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-106" charset="2"/>
              </a:rPr>
              <a:t></a:t>
            </a:r>
            <a:r>
              <a:rPr lang="en-GB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-106" charset="2"/>
              </a:rPr>
              <a:t> </a:t>
            </a:r>
            <a:r>
              <a:rPr lang="en-GB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Continuous </a:t>
            </a:r>
            <a:r>
              <a:rPr lang="en-GB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turn off of the cross section at P</a:t>
            </a:r>
            <a:r>
              <a:rPr lang="en-GB" sz="1400" b="1" baseline="-25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</a:t>
            </a:r>
            <a:r>
              <a:rPr lang="en-GB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cut-off</a:t>
            </a:r>
          </a:p>
          <a:p>
            <a:pPr lvl="3" algn="l">
              <a:buFont typeface="Wingdings" pitchFamily="-106" charset="2"/>
              <a:buNone/>
              <a:defRPr/>
            </a:pPr>
            <a:r>
              <a:rPr lang="en-GB" sz="1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-106" charset="2"/>
              </a:rPr>
              <a:t></a:t>
            </a:r>
            <a:r>
              <a:rPr lang="en-GB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-106" charset="2"/>
              </a:rPr>
              <a:t> Correlated </a:t>
            </a:r>
            <a:r>
              <a:rPr lang="en-GB" sz="1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-106" charset="2"/>
              </a:rPr>
              <a:t>partonic</a:t>
            </a:r>
            <a:r>
              <a:rPr lang="en-GB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-106" charset="2"/>
              </a:rPr>
              <a:t> interactions.</a:t>
            </a:r>
          </a:p>
          <a:p>
            <a:pPr lvl="3" algn="l">
              <a:buFont typeface="Wingdings" pitchFamily="-106" charset="2"/>
              <a:buNone/>
              <a:defRPr/>
            </a:pPr>
            <a:r>
              <a:rPr lang="en-GB" sz="1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-106" charset="2"/>
              </a:rPr>
              <a:t></a:t>
            </a:r>
            <a:r>
              <a:rPr lang="en-GB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-106" charset="2"/>
              </a:rPr>
              <a:t> </a:t>
            </a:r>
            <a:r>
              <a:rPr lang="en-GB" sz="1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Hadronic</a:t>
            </a:r>
            <a:r>
              <a:rPr lang="en-GB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matter described by </a:t>
            </a:r>
            <a:r>
              <a:rPr lang="en-GB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one</a:t>
            </a:r>
            <a:r>
              <a:rPr lang="en-GB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14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en-GB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MSTP(82)=3</a:t>
            </a:r>
            <a:r>
              <a:rPr lang="en-GB" sz="14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 </a:t>
            </a:r>
            <a:r>
              <a:rPr lang="en-GB" sz="1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or two </a:t>
            </a:r>
            <a:r>
              <a:rPr lang="en-GB" sz="14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en-GB" sz="1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MSTP(82)=4</a:t>
            </a:r>
            <a:r>
              <a:rPr lang="en-GB" sz="14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 </a:t>
            </a:r>
            <a:r>
              <a:rPr lang="en-GB" sz="14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Gaussians.</a:t>
            </a:r>
            <a:endParaRPr lang="en-GB" sz="1600" b="1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4495800" y="3124200"/>
            <a:ext cx="4419600" cy="3205163"/>
            <a:chOff x="204" y="2069"/>
            <a:chExt cx="2772" cy="2019"/>
          </a:xfrm>
        </p:grpSpPr>
        <p:pic>
          <p:nvPicPr>
            <p:cNvPr id="35868" name="Picture 4"/>
            <p:cNvPicPr>
              <a:picLocks noChangeAspect="1" noChangeArrowheads="1"/>
            </p:cNvPicPr>
            <p:nvPr/>
          </p:nvPicPr>
          <p:blipFill>
            <a:blip r:embed="rId3"/>
            <a:srcRect l="11664" t="39314" r="15700" b="21504"/>
            <a:stretch>
              <a:fillRect/>
            </a:stretch>
          </p:blipFill>
          <p:spPr bwMode="auto">
            <a:xfrm>
              <a:off x="204" y="2069"/>
              <a:ext cx="2772" cy="20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869" name="Text Box 6"/>
            <p:cNvSpPr txBox="1">
              <a:spLocks noChangeArrowheads="1"/>
            </p:cNvSpPr>
            <p:nvPr/>
          </p:nvSpPr>
          <p:spPr bwMode="auto">
            <a:xfrm>
              <a:off x="864" y="3264"/>
              <a:ext cx="38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b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600" b="1" i="1">
                  <a:solidFill>
                    <a:schemeClr val="bg2"/>
                  </a:solidFill>
                  <a:latin typeface="Arial" pitchFamily="-106" charset="0"/>
                </a:rPr>
                <a:t>NSD</a:t>
              </a:r>
            </a:p>
          </p:txBody>
        </p:sp>
        <p:sp>
          <p:nvSpPr>
            <p:cNvPr id="971783" name="Rectangle 7"/>
            <p:cNvSpPr>
              <a:spLocks noChangeArrowheads="1"/>
            </p:cNvSpPr>
            <p:nvPr/>
          </p:nvSpPr>
          <p:spPr bwMode="auto">
            <a:xfrm>
              <a:off x="1248" y="2208"/>
              <a:ext cx="1575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b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-106" charset="2"/>
                <a:buNone/>
                <a:defRPr/>
              </a:pPr>
              <a:r>
                <a:rPr lang="en-US" sz="1600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[UA5, PLB 138 (1984) 304]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-152400" y="3124200"/>
            <a:ext cx="6311900" cy="3397250"/>
            <a:chOff x="2699" y="2024"/>
            <a:chExt cx="3976" cy="2140"/>
          </a:xfrm>
        </p:grpSpPr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3198" y="2478"/>
              <a:ext cx="2427" cy="1127"/>
              <a:chOff x="2400" y="1440"/>
              <a:chExt cx="2427" cy="1127"/>
            </a:xfrm>
          </p:grpSpPr>
          <p:grpSp>
            <p:nvGrpSpPr>
              <p:cNvPr id="5" name="Group 13"/>
              <p:cNvGrpSpPr>
                <a:grpSpLocks/>
              </p:cNvGrpSpPr>
              <p:nvPr/>
            </p:nvGrpSpPr>
            <p:grpSpPr bwMode="auto">
              <a:xfrm>
                <a:off x="2400" y="1440"/>
                <a:ext cx="2109" cy="1127"/>
                <a:chOff x="712" y="728"/>
                <a:chExt cx="3373" cy="1749"/>
              </a:xfrm>
            </p:grpSpPr>
            <p:pic>
              <p:nvPicPr>
                <p:cNvPr id="35857" name="Picture 14" descr="proton-pythia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712" y="728"/>
                  <a:ext cx="1112" cy="102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5858" name="Picture 15" descr="proton-pythia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2973" y="1453"/>
                  <a:ext cx="1112" cy="102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5859" name="AutoShape 16"/>
                <p:cNvSpPr>
                  <a:spLocks noChangeArrowheads="1"/>
                </p:cNvSpPr>
                <p:nvPr/>
              </p:nvSpPr>
              <p:spPr bwMode="auto">
                <a:xfrm>
                  <a:off x="1842" y="1182"/>
                  <a:ext cx="442" cy="182"/>
                </a:xfrm>
                <a:custGeom>
                  <a:avLst/>
                  <a:gdLst>
                    <a:gd name="T0" fmla="*/ 7 w 21600"/>
                    <a:gd name="T1" fmla="*/ 0 h 21600"/>
                    <a:gd name="T2" fmla="*/ 0 w 21600"/>
                    <a:gd name="T3" fmla="*/ 1 h 21600"/>
                    <a:gd name="T4" fmla="*/ 7 w 21600"/>
                    <a:gd name="T5" fmla="*/ 2 h 21600"/>
                    <a:gd name="T6" fmla="*/ 9 w 21600"/>
                    <a:gd name="T7" fmla="*/ 1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3372 w 21600"/>
                    <a:gd name="T13" fmla="*/ 5341 h 21600"/>
                    <a:gd name="T14" fmla="*/ 18912 w 21600"/>
                    <a:gd name="T15" fmla="*/ 16259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6200" y="0"/>
                      </a:moveTo>
                      <a:lnTo>
                        <a:pt x="16200" y="5400"/>
                      </a:lnTo>
                      <a:lnTo>
                        <a:pt x="3375" y="5400"/>
                      </a:lnTo>
                      <a:lnTo>
                        <a:pt x="3375" y="16200"/>
                      </a:lnTo>
                      <a:lnTo>
                        <a:pt x="16200" y="16200"/>
                      </a:lnTo>
                      <a:lnTo>
                        <a:pt x="16200" y="21600"/>
                      </a:lnTo>
                      <a:lnTo>
                        <a:pt x="21600" y="10800"/>
                      </a:lnTo>
                      <a:close/>
                    </a:path>
                    <a:path w="21600" h="21600">
                      <a:moveTo>
                        <a:pt x="1350" y="5400"/>
                      </a:moveTo>
                      <a:lnTo>
                        <a:pt x="1350" y="16200"/>
                      </a:lnTo>
                      <a:lnTo>
                        <a:pt x="2700" y="16200"/>
                      </a:lnTo>
                      <a:lnTo>
                        <a:pt x="2700" y="5400"/>
                      </a:lnTo>
                      <a:close/>
                    </a:path>
                    <a:path w="21600" h="21600">
                      <a:moveTo>
                        <a:pt x="0" y="5400"/>
                      </a:moveTo>
                      <a:lnTo>
                        <a:pt x="0" y="16200"/>
                      </a:lnTo>
                      <a:lnTo>
                        <a:pt x="675" y="16200"/>
                      </a:lnTo>
                      <a:lnTo>
                        <a:pt x="675" y="540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860" name="AutoShape 17"/>
                <p:cNvSpPr>
                  <a:spLocks noChangeArrowheads="1"/>
                </p:cNvSpPr>
                <p:nvPr/>
              </p:nvSpPr>
              <p:spPr bwMode="auto">
                <a:xfrm rot="10800000">
                  <a:off x="2530" y="1863"/>
                  <a:ext cx="442" cy="182"/>
                </a:xfrm>
                <a:custGeom>
                  <a:avLst/>
                  <a:gdLst>
                    <a:gd name="T0" fmla="*/ 7 w 21600"/>
                    <a:gd name="T1" fmla="*/ 0 h 21600"/>
                    <a:gd name="T2" fmla="*/ 0 w 21600"/>
                    <a:gd name="T3" fmla="*/ 1 h 21600"/>
                    <a:gd name="T4" fmla="*/ 7 w 21600"/>
                    <a:gd name="T5" fmla="*/ 2 h 21600"/>
                    <a:gd name="T6" fmla="*/ 9 w 21600"/>
                    <a:gd name="T7" fmla="*/ 1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3372 w 21600"/>
                    <a:gd name="T13" fmla="*/ 5341 h 21600"/>
                    <a:gd name="T14" fmla="*/ 18912 w 21600"/>
                    <a:gd name="T15" fmla="*/ 16259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6200" y="0"/>
                      </a:moveTo>
                      <a:lnTo>
                        <a:pt x="16200" y="5400"/>
                      </a:lnTo>
                      <a:lnTo>
                        <a:pt x="3375" y="5400"/>
                      </a:lnTo>
                      <a:lnTo>
                        <a:pt x="3375" y="16200"/>
                      </a:lnTo>
                      <a:lnTo>
                        <a:pt x="16200" y="16200"/>
                      </a:lnTo>
                      <a:lnTo>
                        <a:pt x="16200" y="21600"/>
                      </a:lnTo>
                      <a:lnTo>
                        <a:pt x="21600" y="10800"/>
                      </a:lnTo>
                      <a:close/>
                    </a:path>
                    <a:path w="21600" h="21600">
                      <a:moveTo>
                        <a:pt x="1350" y="5400"/>
                      </a:moveTo>
                      <a:lnTo>
                        <a:pt x="1350" y="16200"/>
                      </a:lnTo>
                      <a:lnTo>
                        <a:pt x="2700" y="16200"/>
                      </a:lnTo>
                      <a:lnTo>
                        <a:pt x="2700" y="5400"/>
                      </a:lnTo>
                      <a:close/>
                    </a:path>
                    <a:path w="21600" h="21600">
                      <a:moveTo>
                        <a:pt x="0" y="5400"/>
                      </a:moveTo>
                      <a:lnTo>
                        <a:pt x="0" y="16200"/>
                      </a:lnTo>
                      <a:lnTo>
                        <a:pt x="675" y="16200"/>
                      </a:lnTo>
                      <a:lnTo>
                        <a:pt x="675" y="540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861" name="Line 18"/>
                <p:cNvSpPr>
                  <a:spLocks noChangeShapeType="1"/>
                </p:cNvSpPr>
                <p:nvPr/>
              </p:nvSpPr>
              <p:spPr bwMode="auto">
                <a:xfrm>
                  <a:off x="2431" y="1272"/>
                  <a:ext cx="0" cy="63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862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2479" y="1481"/>
                  <a:ext cx="347" cy="3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algn="l"/>
                  <a:r>
                    <a:rPr lang="en-GB" sz="1800" b="1" i="1">
                      <a:solidFill>
                        <a:srgbClr val="FF6666"/>
                      </a:solidFill>
                      <a:latin typeface="Verdana" pitchFamily="-106" charset="0"/>
                    </a:rPr>
                    <a:t>d</a:t>
                  </a:r>
                </a:p>
              </p:txBody>
            </p:sp>
            <p:sp>
              <p:nvSpPr>
                <p:cNvPr id="35863" name="Line 20"/>
                <p:cNvSpPr>
                  <a:spLocks noChangeShapeType="1"/>
                </p:cNvSpPr>
                <p:nvPr/>
              </p:nvSpPr>
              <p:spPr bwMode="auto">
                <a:xfrm flipH="1">
                  <a:off x="1448" y="1817"/>
                  <a:ext cx="737" cy="589"/>
                </a:xfrm>
                <a:prstGeom prst="line">
                  <a:avLst/>
                </a:prstGeom>
                <a:noFill/>
                <a:ln w="28575">
                  <a:solidFill>
                    <a:schemeClr val="hlink"/>
                  </a:solidFill>
                  <a:prstDash val="dashDot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864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1890" y="1907"/>
                  <a:ext cx="393" cy="499"/>
                </a:xfrm>
                <a:prstGeom prst="line">
                  <a:avLst/>
                </a:prstGeom>
                <a:noFill/>
                <a:ln w="28575">
                  <a:solidFill>
                    <a:schemeClr val="hlink"/>
                  </a:solidFill>
                  <a:prstDash val="dashDot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865" name="Line 22"/>
                <p:cNvSpPr>
                  <a:spLocks noChangeShapeType="1"/>
                </p:cNvSpPr>
                <p:nvPr/>
              </p:nvSpPr>
              <p:spPr bwMode="auto">
                <a:xfrm flipH="1">
                  <a:off x="2677" y="774"/>
                  <a:ext cx="295" cy="408"/>
                </a:xfrm>
                <a:prstGeom prst="line">
                  <a:avLst/>
                </a:prstGeom>
                <a:noFill/>
                <a:ln w="28575">
                  <a:solidFill>
                    <a:schemeClr val="hlink"/>
                  </a:solidFill>
                  <a:prstDash val="dashDot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866" name="Line 23"/>
                <p:cNvSpPr>
                  <a:spLocks noChangeShapeType="1"/>
                </p:cNvSpPr>
                <p:nvPr/>
              </p:nvSpPr>
              <p:spPr bwMode="auto">
                <a:xfrm flipH="1">
                  <a:off x="1351" y="1725"/>
                  <a:ext cx="737" cy="318"/>
                </a:xfrm>
                <a:prstGeom prst="line">
                  <a:avLst/>
                </a:prstGeom>
                <a:noFill/>
                <a:ln w="28575">
                  <a:solidFill>
                    <a:schemeClr val="hlink"/>
                  </a:solidFill>
                  <a:prstDash val="dashDot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867" name="Line 24"/>
                <p:cNvSpPr>
                  <a:spLocks noChangeShapeType="1"/>
                </p:cNvSpPr>
                <p:nvPr/>
              </p:nvSpPr>
              <p:spPr bwMode="auto">
                <a:xfrm flipH="1">
                  <a:off x="2824" y="1045"/>
                  <a:ext cx="639" cy="317"/>
                </a:xfrm>
                <a:prstGeom prst="line">
                  <a:avLst/>
                </a:prstGeom>
                <a:noFill/>
                <a:ln w="28575">
                  <a:solidFill>
                    <a:schemeClr val="hlink"/>
                  </a:solidFill>
                  <a:prstDash val="dashDot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35855" name="Text Box 25"/>
              <p:cNvSpPr txBox="1">
                <a:spLocks noChangeArrowheads="1"/>
              </p:cNvSpPr>
              <p:nvPr/>
            </p:nvSpPr>
            <p:spPr bwMode="auto">
              <a:xfrm>
                <a:off x="4128" y="1693"/>
                <a:ext cx="699" cy="36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l" eaLnBrk="0" hangingPunct="0"/>
                <a:r>
                  <a:rPr lang="en-GB" sz="1600" b="1">
                    <a:solidFill>
                      <a:srgbClr val="FF6666"/>
                    </a:solidFill>
                    <a:latin typeface="Times New Roman" pitchFamily="-106" charset="0"/>
                  </a:rPr>
                  <a:t>Impact</a:t>
                </a:r>
              </a:p>
              <a:p>
                <a:pPr algn="l" eaLnBrk="0" hangingPunct="0"/>
                <a:r>
                  <a:rPr lang="en-GB" sz="1600" b="1">
                    <a:solidFill>
                      <a:srgbClr val="FF6666"/>
                    </a:solidFill>
                    <a:latin typeface="Times New Roman" pitchFamily="-106" charset="0"/>
                  </a:rPr>
                  <a:t>Parameter</a:t>
                </a:r>
              </a:p>
            </p:txBody>
          </p:sp>
          <p:sp>
            <p:nvSpPr>
              <p:cNvPr id="35856" name="Line 26"/>
              <p:cNvSpPr>
                <a:spLocks noChangeShapeType="1"/>
              </p:cNvSpPr>
              <p:nvPr/>
            </p:nvSpPr>
            <p:spPr bwMode="auto">
              <a:xfrm flipH="1">
                <a:off x="3618" y="1819"/>
                <a:ext cx="525" cy="1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971803" name="Rectangle 27"/>
            <p:cNvSpPr>
              <a:spLocks noChangeArrowheads="1"/>
            </p:cNvSpPr>
            <p:nvPr/>
          </p:nvSpPr>
          <p:spPr bwMode="auto">
            <a:xfrm>
              <a:off x="2857" y="2024"/>
              <a:ext cx="2903" cy="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lvl="2" algn="l">
                <a:lnSpc>
                  <a:spcPct val="90000"/>
                </a:lnSpc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-106" charset="2"/>
                <a:buNone/>
                <a:defRPr/>
              </a:pPr>
              <a:r>
                <a:rPr lang="en-GB" sz="1400" b="1" dirty="0">
                  <a:effectLst>
                    <a:outerShdw blurRad="38100" dist="38100" dir="2700000" algn="tl">
                      <a:srgbClr val="000000"/>
                    </a:outerShdw>
                  </a:effectLst>
                  <a:cs typeface="Calibri"/>
                </a:rPr>
                <a:t>Model with Varying impact parameter between the colliding hadrons; </a:t>
              </a:r>
              <a:r>
                <a:rPr lang="en-GB" sz="1400" b="1" dirty="0" err="1">
                  <a:effectLst>
                    <a:outerShdw blurRad="38100" dist="38100" dir="2700000" algn="tl">
                      <a:srgbClr val="000000"/>
                    </a:outerShdw>
                  </a:effectLst>
                  <a:cs typeface="Calibri"/>
                </a:rPr>
                <a:t>hadronic</a:t>
              </a:r>
              <a:r>
                <a:rPr lang="en-GB" sz="1400" b="1" dirty="0">
                  <a:effectLst>
                    <a:outerShdw blurRad="38100" dist="38100" dir="2700000" algn="tl">
                      <a:srgbClr val="000000"/>
                    </a:outerShdw>
                  </a:effectLst>
                  <a:cs typeface="Calibri"/>
                </a:rPr>
                <a:t> matter is described by Gaussians</a:t>
              </a:r>
            </a:p>
          </p:txBody>
        </p:sp>
        <p:sp>
          <p:nvSpPr>
            <p:cNvPr id="971804" name="Text Box 28"/>
            <p:cNvSpPr txBox="1">
              <a:spLocks noChangeArrowheads="1"/>
            </p:cNvSpPr>
            <p:nvPr/>
          </p:nvSpPr>
          <p:spPr bwMode="auto">
            <a:xfrm>
              <a:off x="2925" y="3517"/>
              <a:ext cx="1575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b">
              <a:prstTxWarp prst="textNoShape">
                <a:avLst/>
              </a:prstTxWarp>
              <a:spAutoFit/>
            </a:bodyPr>
            <a:lstStyle/>
            <a:p>
              <a:pPr algn="l">
                <a:defRPr/>
              </a:pPr>
              <a:r>
                <a:rPr lang="en-US" sz="1400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Calibri"/>
                </a:rPr>
                <a:t>Introduce IP correlations in </a:t>
              </a:r>
            </a:p>
            <a:p>
              <a:pPr algn="l">
                <a:defRPr/>
              </a:pPr>
              <a:r>
                <a:rPr lang="en-US" sz="1400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Calibri"/>
                </a:rPr>
                <a:t>Multiple Parton Interactions </a:t>
              </a:r>
              <a:r>
                <a:rPr lang="en-US" sz="1400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Calibri"/>
                  <a:sym typeface="Wingdings" pitchFamily="-106" charset="2"/>
                </a:rPr>
                <a:t></a:t>
              </a:r>
              <a:endParaRPr lang="en-US" sz="1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Calibri"/>
              </a:endParaRPr>
            </a:p>
          </p:txBody>
        </p:sp>
        <p:sp>
          <p:nvSpPr>
            <p:cNvPr id="35851" name="Text Box 29"/>
            <p:cNvSpPr txBox="1">
              <a:spLocks noChangeArrowheads="1"/>
            </p:cNvSpPr>
            <p:nvPr/>
          </p:nvSpPr>
          <p:spPr bwMode="auto">
            <a:xfrm>
              <a:off x="3867" y="3839"/>
              <a:ext cx="2808" cy="23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anchor="b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b="1" dirty="0" smtClean="0">
                  <a:solidFill>
                    <a:srgbClr val="008000"/>
                  </a:solidFill>
                </a:rPr>
                <a:t>Also essential to describe UE Pedestal </a:t>
              </a:r>
              <a:r>
                <a:rPr lang="en-US" b="1" dirty="0">
                  <a:solidFill>
                    <a:srgbClr val="008000"/>
                  </a:solidFill>
                </a:rPr>
                <a:t>Effect</a:t>
              </a:r>
            </a:p>
          </p:txBody>
        </p:sp>
        <p:sp>
          <p:nvSpPr>
            <p:cNvPr id="35852" name="Text Box 30"/>
            <p:cNvSpPr txBox="1">
              <a:spLocks noChangeArrowheads="1"/>
            </p:cNvSpPr>
            <p:nvPr/>
          </p:nvSpPr>
          <p:spPr bwMode="auto">
            <a:xfrm>
              <a:off x="3061" y="3974"/>
              <a:ext cx="11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b">
              <a:prstTxWarp prst="textNoShape">
                <a:avLst/>
              </a:prstTxWarp>
              <a:spAutoFit/>
            </a:bodyPr>
            <a:lstStyle/>
            <a:p>
              <a:pPr algn="l"/>
              <a:endParaRPr lang="en-US"/>
            </a:p>
          </p:txBody>
        </p:sp>
        <p:sp>
          <p:nvSpPr>
            <p:cNvPr id="35853" name="Text Box 31"/>
            <p:cNvSpPr txBox="1">
              <a:spLocks noChangeArrowheads="1"/>
            </p:cNvSpPr>
            <p:nvPr/>
          </p:nvSpPr>
          <p:spPr bwMode="auto">
            <a:xfrm>
              <a:off x="2699" y="3972"/>
              <a:ext cx="315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>
              <a:prstTxWarp prst="textNoShape">
                <a:avLst/>
              </a:prstTxWarp>
              <a:spAutoFit/>
            </a:bodyPr>
            <a:lstStyle/>
            <a:p>
              <a:pPr algn="l"/>
              <a:endParaRPr lang="en-US" sz="1400" b="1">
                <a:solidFill>
                  <a:schemeClr val="hlink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028700" y="1484313"/>
            <a:ext cx="6999288" cy="4846637"/>
          </a:xfrm>
        </p:spPr>
      </p:pic>
      <p:sp>
        <p:nvSpPr>
          <p:cNvPr id="37893" name="Text Box 4"/>
          <p:cNvSpPr txBox="1">
            <a:spLocks noChangeArrowheads="1"/>
          </p:cNvSpPr>
          <p:nvPr/>
        </p:nvSpPr>
        <p:spPr bwMode="auto">
          <a:xfrm>
            <a:off x="5003800" y="3959225"/>
            <a:ext cx="2933700" cy="58477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err="1" smtClean="0">
                <a:solidFill>
                  <a:srgbClr val="CE1616"/>
                </a:solidFill>
                <a:latin typeface="Calibri"/>
                <a:cs typeface="Calibri"/>
                <a:sym typeface="Wingdings"/>
              </a:rPr>
              <a:t></a:t>
            </a:r>
            <a:r>
              <a:rPr lang="en-US" sz="1600" b="1" dirty="0" smtClean="0">
                <a:solidFill>
                  <a:srgbClr val="CE1616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en-US" sz="1600" b="1" dirty="0" err="1" smtClean="0">
                <a:solidFill>
                  <a:srgbClr val="CE1616"/>
                </a:solidFill>
                <a:latin typeface="Calibri"/>
                <a:cs typeface="Calibri"/>
                <a:sym typeface="Wingdings" pitchFamily="-106" charset="2"/>
              </a:rPr>
              <a:t>D.Treleani</a:t>
            </a:r>
            <a:r>
              <a:rPr lang="en-US" sz="1600" b="1" dirty="0" smtClean="0">
                <a:solidFill>
                  <a:srgbClr val="CE1616"/>
                </a:solidFill>
                <a:latin typeface="Calibri"/>
                <a:cs typeface="Calibri"/>
                <a:sym typeface="Wingdings" pitchFamily="-106" charset="2"/>
              </a:rPr>
              <a:t> criticizes the color flow between interactions…</a:t>
            </a:r>
            <a:endParaRPr lang="en-US" sz="1600" b="1" dirty="0">
              <a:latin typeface="Calibri"/>
              <a:cs typeface="Calibri"/>
            </a:endParaRPr>
          </a:p>
        </p:txBody>
      </p:sp>
      <p:sp>
        <p:nvSpPr>
          <p:cNvPr id="37894" name="Rectangle 5"/>
          <p:cNvSpPr>
            <a:spLocks noChangeArrowheads="1"/>
          </p:cNvSpPr>
          <p:nvPr/>
        </p:nvSpPr>
        <p:spPr bwMode="auto">
          <a:xfrm>
            <a:off x="1042988" y="836613"/>
            <a:ext cx="6985000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 dirty="0"/>
              <a:t>T. </a:t>
            </a:r>
            <a:r>
              <a:rPr lang="en-US" sz="1600" dirty="0" err="1"/>
              <a:t>Sj</a:t>
            </a:r>
            <a:r>
              <a:rPr lang="en-US" sz="1600" dirty="0" err="1">
                <a:ea typeface="Arial" pitchFamily="-106" charset="0"/>
                <a:cs typeface="Arial" pitchFamily="-106" charset="0"/>
              </a:rPr>
              <a:t>ö</a:t>
            </a:r>
            <a:r>
              <a:rPr lang="en-US" sz="1600" dirty="0" err="1"/>
              <a:t>strand</a:t>
            </a:r>
            <a:r>
              <a:rPr lang="en-US" sz="1600" dirty="0"/>
              <a:t> &amp; P. </a:t>
            </a:r>
            <a:r>
              <a:rPr lang="en-US" sz="1600" dirty="0" err="1"/>
              <a:t>Skands</a:t>
            </a:r>
            <a:r>
              <a:rPr lang="en-US" sz="1600" dirty="0"/>
              <a:t> - Eur.Phys.J.C39(2005)129 + JHEP03(2004)053</a:t>
            </a:r>
          </a:p>
        </p:txBody>
      </p:sp>
      <p:sp>
        <p:nvSpPr>
          <p:cNvPr id="37895" name="Text Box 6"/>
          <p:cNvSpPr txBox="1">
            <a:spLocks noChangeArrowheads="1"/>
          </p:cNvSpPr>
          <p:nvPr/>
        </p:nvSpPr>
        <p:spPr bwMode="auto">
          <a:xfrm>
            <a:off x="5105400" y="2349500"/>
            <a:ext cx="2851150" cy="37623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b="1" dirty="0" smtClean="0">
                <a:solidFill>
                  <a:schemeClr val="accent2"/>
                </a:solidFill>
              </a:rPr>
              <a:t>Default from </a:t>
            </a:r>
            <a:r>
              <a:rPr lang="en-US" sz="1800" b="1" dirty="0" smtClean="0">
                <a:solidFill>
                  <a:schemeClr val="accent2"/>
                </a:solidFill>
              </a:rPr>
              <a:t>Pythia 6.4</a:t>
            </a:r>
            <a:endParaRPr lang="en-US" sz="1800" b="1" dirty="0">
              <a:solidFill>
                <a:schemeClr val="accent2"/>
              </a:solidFill>
            </a:endParaRPr>
          </a:p>
        </p:txBody>
      </p:sp>
      <p:sp>
        <p:nvSpPr>
          <p:cNvPr id="964616" name="Text Box 8"/>
          <p:cNvSpPr txBox="1">
            <a:spLocks noChangeArrowheads="1"/>
          </p:cNvSpPr>
          <p:nvPr/>
        </p:nvSpPr>
        <p:spPr bwMode="auto">
          <a:xfrm>
            <a:off x="774700" y="0"/>
            <a:ext cx="7518400" cy="52322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“Interleaved evolution” 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-106" charset="2"/>
              </a:rPr>
              <a:t>with multiple interactions</a:t>
            </a:r>
            <a:endParaRPr lang="it-IT" sz="2800" dirty="0">
              <a:effectLst>
                <a:outerShdw blurRad="38100" dist="38100" dir="2700000" algn="tl">
                  <a:srgbClr val="000000"/>
                </a:outerShdw>
              </a:effectLst>
              <a:sym typeface="Wingdings" pitchFamily="-106" charset="2"/>
            </a:endParaRPr>
          </a:p>
        </p:txBody>
      </p:sp>
      <p:sp>
        <p:nvSpPr>
          <p:cNvPr id="37897" name="Rectangle 9"/>
          <p:cNvSpPr>
            <a:spLocks noChangeArrowheads="1"/>
          </p:cNvSpPr>
          <p:nvPr/>
        </p:nvSpPr>
        <p:spPr bwMode="auto">
          <a:xfrm>
            <a:off x="8074025" y="5816600"/>
            <a:ext cx="9032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/>
              <a:t>[</a:t>
            </a:r>
            <a:r>
              <a:rPr lang="en-US" dirty="0" err="1"/>
              <a:t>P.Skands</a:t>
            </a:r>
            <a:r>
              <a:rPr lang="en-US" dirty="0"/>
              <a:t>]</a:t>
            </a: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5194300" y="4657724"/>
            <a:ext cx="2755900" cy="138499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100" b="1" dirty="0" err="1" smtClean="0">
                <a:solidFill>
                  <a:srgbClr val="008000"/>
                </a:solidFill>
                <a:latin typeface="Calibri"/>
                <a:cs typeface="Calibri"/>
                <a:sym typeface="Wingdings"/>
              </a:rPr>
              <a:t></a:t>
            </a:r>
            <a:r>
              <a:rPr lang="en-US" sz="2100" b="1" dirty="0" smtClean="0">
                <a:solidFill>
                  <a:srgbClr val="008000"/>
                </a:solidFill>
                <a:latin typeface="Calibri"/>
                <a:cs typeface="Calibri"/>
                <a:sym typeface="Wingdings" pitchFamily="-106" charset="2"/>
              </a:rPr>
              <a:t> </a:t>
            </a:r>
            <a:r>
              <a:rPr lang="en-US" sz="2100" dirty="0" smtClean="0">
                <a:solidFill>
                  <a:srgbClr val="008000"/>
                </a:solidFill>
                <a:latin typeface="Calibri" pitchFamily="-106" charset="0"/>
              </a:rPr>
              <a:t>Radiation OFF </a:t>
            </a:r>
            <a:r>
              <a:rPr lang="en-US" sz="2100" dirty="0" err="1" smtClean="0">
                <a:solidFill>
                  <a:srgbClr val="008000"/>
                </a:solidFill>
                <a:latin typeface="Calibri" pitchFamily="-106" charset="0"/>
              </a:rPr>
              <a:t>MPIs</a:t>
            </a:r>
            <a:r>
              <a:rPr lang="en-US" sz="2100" dirty="0" smtClean="0">
                <a:solidFill>
                  <a:srgbClr val="008000"/>
                </a:solidFill>
                <a:latin typeface="Calibri" pitchFamily="-106" charset="0"/>
              </a:rPr>
              <a:t> reduces the tuned </a:t>
            </a:r>
            <a:r>
              <a:rPr lang="en-US" sz="2100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s</a:t>
            </a:r>
            <a:r>
              <a:rPr lang="en-US" sz="2100" baseline="-25000" dirty="0" err="1" smtClean="0">
                <a:solidFill>
                  <a:srgbClr val="008000"/>
                </a:solidFill>
                <a:latin typeface="Calibri" pitchFamily="-106" charset="0"/>
              </a:rPr>
              <a:t>MPI</a:t>
            </a:r>
            <a:r>
              <a:rPr lang="en-US" sz="2100" baseline="-25000" dirty="0" smtClean="0">
                <a:solidFill>
                  <a:srgbClr val="008000"/>
                </a:solidFill>
                <a:latin typeface="Calibri" pitchFamily="-106" charset="0"/>
              </a:rPr>
              <a:t> </a:t>
            </a:r>
            <a:r>
              <a:rPr lang="en-US" sz="2100" dirty="0" smtClean="0">
                <a:solidFill>
                  <a:srgbClr val="008000"/>
                </a:solidFill>
                <a:latin typeface="Calibri" pitchFamily="-106" charset="0"/>
              </a:rPr>
              <a:t>and the need of complex geometries.</a:t>
            </a:r>
            <a:endParaRPr lang="en-US" sz="2100" b="1" baseline="-25000" dirty="0" smtClean="0">
              <a:solidFill>
                <a:srgbClr val="008000"/>
              </a:solidFill>
              <a:latin typeface="Calibri"/>
              <a:cs typeface="Calibri"/>
              <a:sym typeface="Wingdings" pitchFamily="-106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7"/>
          <p:cNvSpPr txBox="1">
            <a:spLocks/>
          </p:cNvSpPr>
          <p:nvPr/>
        </p:nvSpPr>
        <p:spPr>
          <a:xfrm>
            <a:off x="0" y="11113"/>
            <a:ext cx="9144000" cy="67945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dirty="0" smtClean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Reducing color reconnections…</a:t>
            </a:r>
            <a:endParaRPr lang="en-US" sz="3200" baseline="-25000" dirty="0">
              <a:solidFill>
                <a:srgbClr val="000000"/>
              </a:solidFill>
              <a:latin typeface="+mj-lt"/>
              <a:ea typeface="Calibri" charset="0"/>
              <a:cs typeface="Calibri" charset="0"/>
            </a:endParaRPr>
          </a:p>
        </p:txBody>
      </p:sp>
      <p:pic>
        <p:nvPicPr>
          <p:cNvPr id="34822" name="Picture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9700" y="1147763"/>
            <a:ext cx="4622800" cy="446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3" name="TextBox 9"/>
          <p:cNvSpPr txBox="1">
            <a:spLocks noChangeArrowheads="1"/>
          </p:cNvSpPr>
          <p:nvPr/>
        </p:nvSpPr>
        <p:spPr bwMode="auto">
          <a:xfrm>
            <a:off x="3551238" y="1503363"/>
            <a:ext cx="10477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solidFill>
                  <a:srgbClr val="008000"/>
                </a:solidFill>
                <a:latin typeface="Calibri" pitchFamily="-106" charset="0"/>
              </a:rPr>
              <a:t>p</a:t>
            </a:r>
            <a:r>
              <a:rPr lang="en-US" sz="1600" b="1" baseline="-25000" dirty="0">
                <a:solidFill>
                  <a:srgbClr val="008000"/>
                </a:solidFill>
                <a:latin typeface="Calibri" pitchFamily="-106" charset="0"/>
              </a:rPr>
              <a:t>T </a:t>
            </a:r>
            <a:r>
              <a:rPr lang="en-US" sz="1600" b="1" dirty="0">
                <a:solidFill>
                  <a:srgbClr val="008000"/>
                </a:solidFill>
                <a:latin typeface="Calibri" pitchFamily="-106" charset="0"/>
              </a:rPr>
              <a:t>&gt; 0 GeV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35512" y="715963"/>
            <a:ext cx="4484688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 smtClean="0">
                <a:solidFill>
                  <a:srgbClr val="000000"/>
                </a:solidFill>
                <a:ea typeface="Calibri" charset="0"/>
                <a:cs typeface="Calibri" charset="0"/>
              </a:rPr>
              <a:t>&lt;p</a:t>
            </a:r>
            <a:r>
              <a:rPr lang="en-US" sz="2000" baseline="-25000" dirty="0" smtClean="0">
                <a:solidFill>
                  <a:srgbClr val="000000"/>
                </a:solidFill>
                <a:ea typeface="Calibri" charset="0"/>
                <a:cs typeface="Calibri" charset="0"/>
              </a:rPr>
              <a:t>T</a:t>
            </a:r>
            <a:r>
              <a:rPr lang="en-US" sz="2000" dirty="0" smtClean="0">
                <a:solidFill>
                  <a:srgbClr val="000000"/>
                </a:solidFill>
                <a:ea typeface="Calibri" charset="0"/>
                <a:cs typeface="Calibri" charset="0"/>
              </a:rPr>
              <a:t>&gt; vs N</a:t>
            </a:r>
            <a:r>
              <a:rPr lang="en-US" sz="2000" baseline="-25000" dirty="0" smtClean="0">
                <a:solidFill>
                  <a:srgbClr val="000000"/>
                </a:solidFill>
                <a:ea typeface="Calibri" charset="0"/>
                <a:cs typeface="Calibri" charset="0"/>
              </a:rPr>
              <a:t>ch </a:t>
            </a:r>
            <a:r>
              <a:rPr lang="en-US" sz="2000" dirty="0" smtClean="0"/>
              <a:t>d</a:t>
            </a:r>
            <a:r>
              <a:rPr lang="en-US" sz="2000" dirty="0" smtClean="0">
                <a:latin typeface="+mn-lt"/>
                <a:ea typeface="+mn-ea"/>
                <a:cs typeface="+mn-cs"/>
              </a:rPr>
              <a:t>istribution </a:t>
            </a:r>
            <a:r>
              <a:rPr lang="en-US" sz="2000" dirty="0">
                <a:latin typeface="+mn-lt"/>
                <a:ea typeface="+mn-ea"/>
                <a:cs typeface="+mn-cs"/>
              </a:rPr>
              <a:t>deeply affected by color reconnection </a:t>
            </a:r>
            <a:r>
              <a:rPr lang="en-US" sz="2000" dirty="0" smtClean="0">
                <a:latin typeface="+mn-lt"/>
                <a:ea typeface="+mn-ea"/>
                <a:cs typeface="+mn-cs"/>
              </a:rPr>
              <a:t>parameters.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 smtClean="0"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2000" dirty="0" smtClean="0">
                <a:latin typeface="+mn-lt"/>
                <a:ea typeface="+mn-ea"/>
                <a:cs typeface="+mn-cs"/>
              </a:rPr>
              <a:t> </a:t>
            </a:r>
            <a:r>
              <a:rPr lang="en-US" sz="2000" dirty="0" smtClean="0"/>
              <a:t>Correlation u</a:t>
            </a:r>
            <a:r>
              <a:rPr lang="en-US" sz="2000" dirty="0" smtClean="0">
                <a:latin typeface="+mn-lt"/>
                <a:ea typeface="+mn-ea"/>
                <a:cs typeface="+mn-cs"/>
              </a:rPr>
              <a:t>nderestimated </a:t>
            </a:r>
            <a:r>
              <a:rPr lang="en-US" sz="2000" dirty="0">
                <a:latin typeface="+mn-lt"/>
                <a:ea typeface="+mn-ea"/>
                <a:cs typeface="+mn-cs"/>
              </a:rPr>
              <a:t>by </a:t>
            </a:r>
            <a:r>
              <a:rPr lang="en-US" sz="200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PHOJET.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n-US" sz="2000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2000" dirty="0" smtClean="0"/>
              <a:t> O</a:t>
            </a:r>
            <a:r>
              <a:rPr lang="en-US" sz="2000" dirty="0" smtClean="0">
                <a:latin typeface="+mn-lt"/>
                <a:ea typeface="+mn-ea"/>
                <a:cs typeface="+mn-cs"/>
              </a:rPr>
              <a:t>verestimated by </a:t>
            </a:r>
            <a:r>
              <a:rPr lang="en-US" sz="200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pre</a:t>
            </a:r>
            <a:r>
              <a:rPr lang="en-US" sz="2000" dirty="0" smtClean="0">
                <a:solidFill>
                  <a:srgbClr val="FF0000"/>
                </a:solidFill>
              </a:rPr>
              <a:t>-LHC </a:t>
            </a:r>
            <a:r>
              <a:rPr lang="en-US" sz="200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smtClean="0">
                <a:latin typeface="+mn-lt"/>
                <a:ea typeface="+mn-ea"/>
                <a:cs typeface="+mn-cs"/>
              </a:rPr>
              <a:t>Pythia 6 Tunes (maximal </a:t>
            </a:r>
            <a:r>
              <a:rPr lang="en-US" sz="2000" dirty="0">
                <a:latin typeface="+mn-lt"/>
                <a:ea typeface="+mn-ea"/>
                <a:cs typeface="+mn-cs"/>
              </a:rPr>
              <a:t>color </a:t>
            </a:r>
            <a:r>
              <a:rPr lang="en-US" sz="2000" dirty="0" smtClean="0">
                <a:latin typeface="+mn-lt"/>
                <a:ea typeface="+mn-ea"/>
                <a:cs typeface="+mn-cs"/>
              </a:rPr>
              <a:t>reconnection).</a:t>
            </a:r>
            <a:endParaRPr lang="en-US" sz="2000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 smtClean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latin typeface="+mn-lt"/>
                <a:ea typeface="+mn-ea"/>
                <a:cs typeface="+mn-cs"/>
              </a:rPr>
              <a:t>Pythia 8 </a:t>
            </a:r>
            <a:r>
              <a:rPr lang="en-US" sz="2000" dirty="0" smtClean="0">
                <a:solidFill>
                  <a:schemeClr val="accent5"/>
                </a:solidFill>
                <a:latin typeface="+mn-lt"/>
                <a:ea typeface="+mn-ea"/>
                <a:cs typeface="+mn-cs"/>
              </a:rPr>
              <a:t>4C</a:t>
            </a:r>
            <a:r>
              <a:rPr lang="en-US" sz="2000" dirty="0" smtClean="0">
                <a:latin typeface="+mn-lt"/>
                <a:ea typeface="+mn-ea"/>
                <a:cs typeface="+mn-cs"/>
              </a:rPr>
              <a:t> Tune, with reduced color reconnection with respect to the </a:t>
            </a:r>
            <a:r>
              <a:rPr lang="en-US" sz="2000" dirty="0" err="1" smtClean="0">
                <a:latin typeface="+mn-lt"/>
                <a:ea typeface="+mn-ea"/>
                <a:cs typeface="+mn-cs"/>
              </a:rPr>
              <a:t>Tevatron</a:t>
            </a:r>
            <a:r>
              <a:rPr lang="en-US" sz="2000" dirty="0" smtClean="0">
                <a:latin typeface="+mn-lt"/>
                <a:ea typeface="+mn-ea"/>
                <a:cs typeface="+mn-cs"/>
              </a:rPr>
              <a:t> Tune</a:t>
            </a:r>
            <a:r>
              <a:rPr lang="en-US" sz="2000" dirty="0" smtClean="0">
                <a:solidFill>
                  <a:srgbClr val="008000"/>
                </a:solidFill>
                <a:latin typeface="+mn-lt"/>
                <a:ea typeface="+mn-ea"/>
                <a:cs typeface="+mn-cs"/>
              </a:rPr>
              <a:t> 2C</a:t>
            </a:r>
            <a:r>
              <a:rPr lang="en-US" sz="2000" dirty="0" smtClean="0">
                <a:latin typeface="+mn-lt"/>
                <a:ea typeface="+mn-ea"/>
                <a:cs typeface="+mn-cs"/>
              </a:rPr>
              <a:t>, </a:t>
            </a:r>
            <a:r>
              <a:rPr lang="en-US" sz="2000" dirty="0">
                <a:latin typeface="+mn-lt"/>
                <a:ea typeface="+mn-ea"/>
                <a:cs typeface="+mn-cs"/>
              </a:rPr>
              <a:t>provides a great description at both 0.9 and 7 </a:t>
            </a:r>
            <a:r>
              <a:rPr lang="en-US" sz="2000" dirty="0" smtClean="0">
                <a:latin typeface="+mn-lt"/>
                <a:ea typeface="+mn-ea"/>
                <a:cs typeface="+mn-cs"/>
              </a:rPr>
              <a:t>TeV</a:t>
            </a:r>
            <a:r>
              <a:rPr lang="en-US" sz="2000" dirty="0" smtClean="0"/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n-US" sz="2000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2000" dirty="0" smtClean="0"/>
              <a:t> Correlations diluted including particles pT </a:t>
            </a:r>
            <a:r>
              <a:rPr lang="en-US" sz="2000" dirty="0" smtClean="0">
                <a:sym typeface="Wingdings"/>
              </a:rPr>
              <a:t> 0</a:t>
            </a:r>
            <a:r>
              <a:rPr lang="en-US" sz="2000" dirty="0" smtClean="0"/>
              <a:t>. Lack of universal descriptions.</a:t>
            </a:r>
            <a:endParaRPr lang="en-US" sz="2000" dirty="0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3400" y="7817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</a:rPr>
              <a:t>[CMS, J. High Energy Phys. 01 (2011) 079]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5334338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sym typeface="Wingdings" pitchFamily="-106" charset="2"/>
              </a:rPr>
              <a:t>New MC/MPI developments – work in progress: </a:t>
            </a:r>
          </a:p>
          <a:p>
            <a:pPr>
              <a:buFontTx/>
              <a:buChar char="-"/>
            </a:pPr>
            <a:r>
              <a:rPr lang="en-US" dirty="0" smtClean="0">
                <a:sym typeface="Wingdings" pitchFamily="-106" charset="2"/>
              </a:rPr>
              <a:t> Dynamical description of the hadrons in Pythia 8, connecting the size of the hadrons to the p</a:t>
            </a:r>
            <a:r>
              <a:rPr lang="en-US" baseline="-25000" dirty="0" smtClean="0">
                <a:sym typeface="Wingdings" pitchFamily="-106" charset="2"/>
              </a:rPr>
              <a:t>T</a:t>
            </a:r>
            <a:r>
              <a:rPr lang="en-US" dirty="0" smtClean="0">
                <a:sym typeface="Wingdings" pitchFamily="-106" charset="2"/>
              </a:rPr>
              <a:t> of the leading interaction </a:t>
            </a:r>
            <a:r>
              <a:rPr lang="en-US" b="1" dirty="0" smtClean="0">
                <a:solidFill>
                  <a:srgbClr val="FF6600"/>
                </a:solidFill>
                <a:sym typeface="Wingdings"/>
              </a:rPr>
              <a:t></a:t>
            </a:r>
            <a:r>
              <a:rPr lang="en-US" b="1" dirty="0" smtClean="0">
                <a:solidFill>
                  <a:srgbClr val="FF6600"/>
                </a:solidFill>
                <a:sym typeface="Wingdings" pitchFamily="-106" charset="2"/>
              </a:rPr>
              <a:t> Further reduces the need of color reconnections.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12" name="Date Placeholder 3"/>
          <p:cNvSpPr txBox="1">
            <a:spLocks/>
          </p:cNvSpPr>
          <p:nvPr/>
        </p:nvSpPr>
        <p:spPr>
          <a:xfrm>
            <a:off x="263680" y="648939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751F6-8106-D248-9AC7-E79CDEA31DE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Footer Placeholder 4"/>
          <p:cNvSpPr txBox="1">
            <a:spLocks/>
          </p:cNvSpPr>
          <p:nvPr/>
        </p:nvSpPr>
        <p:spPr>
          <a:xfrm>
            <a:off x="3124200" y="648939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P.Bartalini - NTU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Slide Number Placeholder 5"/>
          <p:cNvSpPr txBox="1">
            <a:spLocks/>
          </p:cNvSpPr>
          <p:nvPr/>
        </p:nvSpPr>
        <p:spPr>
          <a:xfrm>
            <a:off x="6770910" y="64773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F9A71B-441C-2C48-9BD6-133FAC048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644" name="Text Box 4"/>
          <p:cNvSpPr txBox="1">
            <a:spLocks noChangeArrowheads="1"/>
          </p:cNvSpPr>
          <p:nvPr/>
        </p:nvSpPr>
        <p:spPr bwMode="auto">
          <a:xfrm>
            <a:off x="0" y="1031875"/>
            <a:ext cx="37719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buFont typeface="Wingdings" pitchFamily="-112" charset="2"/>
              <a:buNone/>
              <a:defRPr/>
            </a:pPr>
            <a:r>
              <a:rPr lang="en-US" dirty="0" smtClean="0">
                <a:solidFill>
                  <a:schemeClr val="accent6"/>
                </a:solidFill>
                <a:latin typeface="Calibri"/>
                <a:ea typeface="ＭＳ Ｐゴシック" pitchFamily="-112" charset="-128"/>
                <a:cs typeface="Calibri"/>
              </a:rPr>
              <a:t>RADIATION, </a:t>
            </a:r>
            <a:r>
              <a:rPr lang="en-US" dirty="0">
                <a:solidFill>
                  <a:schemeClr val="accent6"/>
                </a:solidFill>
                <a:latin typeface="Calibri"/>
                <a:ea typeface="ＭＳ Ｐゴシック" pitchFamily="-112" charset="-128"/>
                <a:cs typeface="Calibri"/>
              </a:rPr>
              <a:t>SPECTATORS…</a:t>
            </a:r>
            <a:endParaRPr lang="en-US" dirty="0" smtClean="0">
              <a:solidFill>
                <a:schemeClr val="accent6"/>
              </a:solidFill>
              <a:latin typeface="Calibri"/>
              <a:ea typeface="ＭＳ Ｐゴシック" pitchFamily="-112" charset="-128"/>
              <a:cs typeface="Calibri"/>
              <a:sym typeface="Wingdings" pitchFamily="-112" charset="2"/>
            </a:endParaRPr>
          </a:p>
          <a:p>
            <a:pPr eaLnBrk="0" hangingPunct="0">
              <a:buFont typeface="Wingdings" pitchFamily="-112" charset="2"/>
              <a:buNone/>
              <a:defRPr/>
            </a:pPr>
            <a:r>
              <a:rPr lang="en-US" dirty="0">
                <a:solidFill>
                  <a:schemeClr val="accent6"/>
                </a:solidFill>
                <a:latin typeface="Calibri"/>
                <a:ea typeface="ＭＳ Ｐゴシック" pitchFamily="-112" charset="-128"/>
                <a:cs typeface="Calibri"/>
                <a:sym typeface="Wingdings" pitchFamily="-112" charset="2"/>
              </a:rPr>
              <a:t>n</a:t>
            </a:r>
            <a:r>
              <a:rPr lang="en-US" dirty="0" smtClean="0">
                <a:solidFill>
                  <a:schemeClr val="accent6"/>
                </a:solidFill>
                <a:latin typeface="Calibri"/>
                <a:ea typeface="ＭＳ Ｐゴシック" pitchFamily="-112" charset="-128"/>
                <a:cs typeface="Calibri"/>
                <a:sym typeface="Wingdings" pitchFamily="-112" charset="2"/>
              </a:rPr>
              <a:t>ot </a:t>
            </a:r>
            <a:r>
              <a:rPr lang="en-US" dirty="0">
                <a:solidFill>
                  <a:schemeClr val="accent6"/>
                </a:solidFill>
                <a:latin typeface="Calibri"/>
                <a:ea typeface="ＭＳ Ｐゴシック" pitchFamily="-112" charset="-128"/>
                <a:cs typeface="Calibri"/>
                <a:sym typeface="Wingdings" pitchFamily="-112" charset="2"/>
              </a:rPr>
              <a:t>enough to account for</a:t>
            </a:r>
          </a:p>
          <a:p>
            <a:pPr eaLnBrk="0" hangingPunct="0">
              <a:buFont typeface="Wingdings" pitchFamily="-112" charset="2"/>
              <a:buNone/>
              <a:defRPr/>
            </a:pPr>
            <a:r>
              <a:rPr lang="en-US" dirty="0">
                <a:solidFill>
                  <a:schemeClr val="accent6"/>
                </a:solidFill>
                <a:latin typeface="Calibri"/>
                <a:ea typeface="ＭＳ Ｐゴシック" pitchFamily="-112" charset="-128"/>
                <a:cs typeface="Calibri"/>
                <a:sym typeface="Wingdings" pitchFamily="-112" charset="2"/>
              </a:rPr>
              <a:t>the observed multiplicities</a:t>
            </a:r>
          </a:p>
          <a:p>
            <a:pPr eaLnBrk="0" hangingPunct="0">
              <a:buFont typeface="Wingdings" pitchFamily="-112" charset="2"/>
              <a:buNone/>
              <a:defRPr/>
            </a:pPr>
            <a:r>
              <a:rPr lang="en-US" dirty="0">
                <a:solidFill>
                  <a:schemeClr val="accent6"/>
                </a:solidFill>
                <a:latin typeface="Calibri"/>
                <a:ea typeface="ＭＳ Ｐゴシック" pitchFamily="-112" charset="-128"/>
                <a:cs typeface="Calibri"/>
                <a:sym typeface="Wingdings" pitchFamily="-112" charset="2"/>
              </a:rPr>
              <a:t>&amp;</a:t>
            </a:r>
            <a:r>
              <a:rPr lang="en-US" dirty="0" smtClean="0">
                <a:solidFill>
                  <a:schemeClr val="accent6"/>
                </a:solidFill>
                <a:latin typeface="Calibri"/>
                <a:ea typeface="ＭＳ Ｐゴシック" pitchFamily="-112" charset="-128"/>
                <a:cs typeface="Calibri"/>
                <a:sym typeface="Wingdings" pitchFamily="-112" charset="2"/>
              </a:rPr>
              <a:t> p</a:t>
            </a:r>
            <a:r>
              <a:rPr lang="en-US" baseline="-25000" dirty="0" smtClean="0">
                <a:solidFill>
                  <a:schemeClr val="accent6"/>
                </a:solidFill>
                <a:latin typeface="Calibri"/>
                <a:ea typeface="ＭＳ Ｐゴシック" pitchFamily="-112" charset="-128"/>
                <a:cs typeface="Calibri"/>
              </a:rPr>
              <a:t>T</a:t>
            </a:r>
            <a:r>
              <a:rPr lang="en-US" dirty="0" smtClean="0">
                <a:solidFill>
                  <a:schemeClr val="accent6"/>
                </a:solidFill>
                <a:latin typeface="Calibri"/>
                <a:ea typeface="ＭＳ Ｐゴシック" pitchFamily="-112" charset="-128"/>
                <a:cs typeface="Calibri"/>
                <a:sym typeface="Wingdings" pitchFamily="-112" charset="2"/>
              </a:rPr>
              <a:t> </a:t>
            </a:r>
            <a:r>
              <a:rPr lang="en-US" dirty="0">
                <a:solidFill>
                  <a:schemeClr val="accent6"/>
                </a:solidFill>
                <a:latin typeface="Calibri"/>
                <a:ea typeface="ＭＳ Ｐゴシック" pitchFamily="-112" charset="-128"/>
                <a:cs typeface="Calibri"/>
                <a:sym typeface="Wingdings" pitchFamily="-112" charset="2"/>
              </a:rPr>
              <a:t>spectra</a:t>
            </a:r>
          </a:p>
        </p:txBody>
      </p:sp>
      <p:sp>
        <p:nvSpPr>
          <p:cNvPr id="23555" name="Text Box 5"/>
          <p:cNvSpPr txBox="1">
            <a:spLocks noChangeArrowheads="1"/>
          </p:cNvSpPr>
          <p:nvPr/>
        </p:nvSpPr>
        <p:spPr bwMode="auto">
          <a:xfrm>
            <a:off x="4664915" y="664290"/>
            <a:ext cx="451167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dirty="0">
                <a:latin typeface="Calibri"/>
                <a:cs typeface="Calibri"/>
              </a:rPr>
              <a:t>The Pythia solution: </a:t>
            </a:r>
          </a:p>
          <a:p>
            <a:pPr algn="ctr" eaLnBrk="0" hangingPunct="0"/>
            <a:r>
              <a:rPr lang="en-US" dirty="0">
                <a:solidFill>
                  <a:schemeClr val="hlink"/>
                </a:solidFill>
                <a:latin typeface="Calibri"/>
                <a:cs typeface="Calibri"/>
              </a:rPr>
              <a:t>[T. </a:t>
            </a:r>
            <a:r>
              <a:rPr lang="en-US" dirty="0" err="1">
                <a:solidFill>
                  <a:schemeClr val="hlink"/>
                </a:solidFill>
                <a:latin typeface="Calibri"/>
                <a:cs typeface="Calibri"/>
              </a:rPr>
              <a:t>Sjöstrand</a:t>
            </a:r>
            <a:r>
              <a:rPr lang="en-US" dirty="0">
                <a:solidFill>
                  <a:schemeClr val="hlink"/>
                </a:solidFill>
                <a:latin typeface="Calibri"/>
                <a:cs typeface="Calibri"/>
              </a:rPr>
              <a:t> et al. PRD 36 (1987) 2019]</a:t>
            </a:r>
            <a:endParaRPr lang="en-US" dirty="0">
              <a:latin typeface="Calibri"/>
              <a:cs typeface="Calibri"/>
            </a:endParaRPr>
          </a:p>
          <a:p>
            <a:pPr algn="ctr" eaLnBrk="0" hangingPunct="0"/>
            <a:r>
              <a:rPr lang="en-US" dirty="0">
                <a:solidFill>
                  <a:schemeClr val="accent2"/>
                </a:solidFill>
                <a:latin typeface="Calibri"/>
                <a:cs typeface="Calibri"/>
              </a:rPr>
              <a:t>Multiple Parton Interactions (MPI)</a:t>
            </a:r>
          </a:p>
          <a:p>
            <a:pPr algn="ctr" eaLnBrk="0" hangingPunct="0"/>
            <a:r>
              <a:rPr lang="en-US" dirty="0">
                <a:latin typeface="Calibri"/>
                <a:cs typeface="Calibri"/>
              </a:rPr>
              <a:t>(now available in other general purpose MCs: </a:t>
            </a:r>
            <a:r>
              <a:rPr lang="en-US" dirty="0" err="1">
                <a:latin typeface="Calibri"/>
                <a:cs typeface="Calibri"/>
              </a:rPr>
              <a:t>Herwig</a:t>
            </a:r>
            <a:r>
              <a:rPr lang="en-US" dirty="0">
                <a:latin typeface="Calibri"/>
                <a:cs typeface="Calibri"/>
              </a:rPr>
              <a:t>/Jimmy, Sherpa, etc.) </a:t>
            </a:r>
          </a:p>
        </p:txBody>
      </p:sp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1611173" y="1788293"/>
            <a:ext cx="4191000" cy="1206500"/>
            <a:chOff x="2555875" y="1929071"/>
            <a:chExt cx="4191000" cy="1206500"/>
          </a:xfrm>
        </p:grpSpPr>
        <p:sp>
          <p:nvSpPr>
            <p:cNvPr id="1264642" name="AutoShape 2"/>
            <p:cNvSpPr>
              <a:spLocks noChangeArrowheads="1"/>
            </p:cNvSpPr>
            <p:nvPr/>
          </p:nvSpPr>
          <p:spPr bwMode="auto">
            <a:xfrm>
              <a:off x="2555875" y="1929071"/>
              <a:ext cx="4191000" cy="1206500"/>
            </a:xfrm>
            <a:prstGeom prst="star32">
              <a:avLst>
                <a:gd name="adj" fmla="val 45051"/>
              </a:avLst>
            </a:prstGeom>
            <a:solidFill>
              <a:srgbClr val="FFFF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sz="2000" b="1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3578" name="Text Box 6"/>
            <p:cNvSpPr txBox="1">
              <a:spLocks noChangeArrowheads="1"/>
            </p:cNvSpPr>
            <p:nvPr/>
          </p:nvSpPr>
          <p:spPr bwMode="auto">
            <a:xfrm>
              <a:off x="2627313" y="2276475"/>
              <a:ext cx="4103687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b="1" dirty="0">
                  <a:solidFill>
                    <a:srgbClr val="FF0022"/>
                  </a:solidFill>
                  <a:latin typeface="Calibri"/>
                  <a:cs typeface="Calibri"/>
                </a:rPr>
                <a:t>Inspired by observations of</a:t>
              </a:r>
            </a:p>
            <a:p>
              <a:pPr algn="ctr" eaLnBrk="0" hangingPunct="0"/>
              <a:r>
                <a:rPr lang="en-US" b="1" dirty="0">
                  <a:solidFill>
                    <a:srgbClr val="FF0022"/>
                  </a:solidFill>
                  <a:latin typeface="Calibri"/>
                  <a:cs typeface="Calibri"/>
                </a:rPr>
                <a:t>double high P</a:t>
              </a:r>
              <a:r>
                <a:rPr lang="en-US" b="1" baseline="-25000" dirty="0">
                  <a:solidFill>
                    <a:srgbClr val="FF0022"/>
                  </a:solidFill>
                  <a:latin typeface="Calibri"/>
                  <a:cs typeface="Calibri"/>
                </a:rPr>
                <a:t>T</a:t>
              </a:r>
              <a:r>
                <a:rPr lang="en-US" b="1" dirty="0">
                  <a:solidFill>
                    <a:srgbClr val="FF0022"/>
                  </a:solidFill>
                  <a:latin typeface="Calibri"/>
                  <a:cs typeface="Calibri"/>
                </a:rPr>
                <a:t> scatterings</a:t>
              </a:r>
              <a:endParaRPr lang="en-US" dirty="0">
                <a:solidFill>
                  <a:srgbClr val="FF0022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23560" name="AutoShape 10"/>
          <p:cNvSpPr>
            <a:spLocks noChangeArrowheads="1"/>
          </p:cNvSpPr>
          <p:nvPr/>
        </p:nvSpPr>
        <p:spPr bwMode="auto">
          <a:xfrm>
            <a:off x="2411413" y="5392738"/>
            <a:ext cx="2613025" cy="1143000"/>
          </a:xfrm>
          <a:prstGeom prst="horizontalScroll">
            <a:avLst>
              <a:gd name="adj" fmla="val 12500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561" name="Picture 11"/>
          <p:cNvPicPr>
            <a:picLocks noChangeAspect="1" noChangeArrowheads="1"/>
          </p:cNvPicPr>
          <p:nvPr/>
        </p:nvPicPr>
        <p:blipFill>
          <a:blip r:embed="rId3"/>
          <a:srcRect l="31273" t="17097" r="31400" b="62244"/>
          <a:stretch>
            <a:fillRect/>
          </a:stretch>
        </p:blipFill>
        <p:spPr bwMode="auto">
          <a:xfrm>
            <a:off x="7156450" y="2301875"/>
            <a:ext cx="1600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4652" name="Text Box 12"/>
          <p:cNvSpPr txBox="1">
            <a:spLocks noChangeArrowheads="1"/>
          </p:cNvSpPr>
          <p:nvPr/>
        </p:nvSpPr>
        <p:spPr bwMode="auto">
          <a:xfrm>
            <a:off x="749300" y="0"/>
            <a:ext cx="7594600" cy="70788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GB" sz="4000" dirty="0" err="1">
                <a:solidFill>
                  <a:schemeClr val="tx2"/>
                </a:solidFill>
                <a:latin typeface="Calibri"/>
                <a:ea typeface="ＭＳ Ｐゴシック" pitchFamily="-112" charset="-128"/>
                <a:cs typeface="Calibri"/>
              </a:rPr>
              <a:t>pQCD</a:t>
            </a:r>
            <a:r>
              <a:rPr lang="en-GB" sz="4000" dirty="0">
                <a:solidFill>
                  <a:schemeClr val="tx2"/>
                </a:solidFill>
                <a:latin typeface="Calibri"/>
                <a:ea typeface="ＭＳ Ｐゴシック" pitchFamily="-112" charset="-128"/>
                <a:cs typeface="Calibri"/>
              </a:rPr>
              <a:t> Models</a:t>
            </a:r>
            <a:endParaRPr lang="it-IT" sz="40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/>
              <a:ea typeface="ＭＳ Ｐゴシック" pitchFamily="-112" charset="-128"/>
              <a:cs typeface="Calibri"/>
            </a:endParaRPr>
          </a:p>
        </p:txBody>
      </p:sp>
      <p:sp>
        <p:nvSpPr>
          <p:cNvPr id="23563" name="Text Box 13"/>
          <p:cNvSpPr txBox="1">
            <a:spLocks noChangeArrowheads="1"/>
          </p:cNvSpPr>
          <p:nvPr/>
        </p:nvSpPr>
        <p:spPr bwMode="auto">
          <a:xfrm>
            <a:off x="0" y="3060700"/>
            <a:ext cx="9144000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endParaRPr lang="en-US" sz="2000"/>
          </a:p>
          <a:p>
            <a:pPr algn="ctr" eaLnBrk="0" hangingPunct="0"/>
            <a:endParaRPr lang="en-US" sz="2000"/>
          </a:p>
          <a:p>
            <a:pPr algn="ctr" eaLnBrk="0" hangingPunct="0"/>
            <a:endParaRPr lang="en-US" sz="2000"/>
          </a:p>
          <a:p>
            <a:pPr algn="ctr" eaLnBrk="0" hangingPunct="0"/>
            <a:endParaRPr lang="en-US" sz="2000"/>
          </a:p>
          <a:p>
            <a:pPr algn="ctr" eaLnBrk="0" hangingPunct="0"/>
            <a:endParaRPr lang="en-US" sz="2000"/>
          </a:p>
          <a:p>
            <a:pPr algn="ctr" eaLnBrk="0" hangingPunct="0"/>
            <a:endParaRPr lang="en-US" sz="2000"/>
          </a:p>
          <a:p>
            <a:pPr algn="ctr" eaLnBrk="0" hangingPunct="0"/>
            <a:endParaRPr lang="en-US" sz="2000"/>
          </a:p>
          <a:p>
            <a:pPr algn="ctr" eaLnBrk="0" hangingPunct="0"/>
            <a:endParaRPr lang="en-US" sz="2000"/>
          </a:p>
          <a:p>
            <a:pPr algn="ctr" eaLnBrk="0" hangingPunct="0"/>
            <a:endParaRPr lang="en-US" sz="2000"/>
          </a:p>
          <a:p>
            <a:pPr algn="ctr" eaLnBrk="0" hangingPunct="0"/>
            <a:endParaRPr lang="en-US" sz="2000"/>
          </a:p>
          <a:p>
            <a:pPr algn="ctr" eaLnBrk="0" hangingPunct="0"/>
            <a:endParaRPr lang="en-US" sz="2000"/>
          </a:p>
        </p:txBody>
      </p:sp>
      <p:sp>
        <p:nvSpPr>
          <p:cNvPr id="1264654" name="Text Box 14"/>
          <p:cNvSpPr txBox="1">
            <a:spLocks noChangeArrowheads="1"/>
          </p:cNvSpPr>
          <p:nvPr/>
        </p:nvSpPr>
        <p:spPr bwMode="auto">
          <a:xfrm>
            <a:off x="5916005" y="4173538"/>
            <a:ext cx="38893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defRPr/>
            </a:pPr>
            <a:r>
              <a:rPr lang="en-GB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&lt; </a:t>
            </a:r>
            <a:r>
              <a:rPr lang="en-GB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N</a:t>
            </a:r>
            <a:r>
              <a:rPr lang="en-GB" sz="1600" b="1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int</a:t>
            </a:r>
            <a:r>
              <a:rPr lang="en-GB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 &gt; = </a:t>
            </a:r>
            <a:r>
              <a:rPr lang="en-GB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-112" charset="2"/>
                <a:ea typeface="ＭＳ Ｐゴシック" pitchFamily="-112" charset="-128"/>
                <a:cs typeface="ＭＳ Ｐゴシック" pitchFamily="-112" charset="-128"/>
              </a:rPr>
              <a:t>s</a:t>
            </a:r>
            <a:r>
              <a:rPr lang="en-GB" sz="1600" b="1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parton-parton</a:t>
            </a:r>
            <a:r>
              <a:rPr lang="en-GB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 /</a:t>
            </a:r>
            <a:r>
              <a:rPr lang="en-GB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-112" charset="2"/>
                <a:ea typeface="ＭＳ Ｐゴシック" pitchFamily="-112" charset="-128"/>
                <a:cs typeface="ＭＳ Ｐゴシック" pitchFamily="-112" charset="-128"/>
              </a:rPr>
              <a:t>s</a:t>
            </a:r>
            <a:r>
              <a:rPr lang="en-GB" sz="1600" b="1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proton</a:t>
            </a:r>
            <a:r>
              <a:rPr lang="en-GB" sz="16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-proton</a:t>
            </a:r>
            <a:r>
              <a:rPr lang="en-US" sz="1600" dirty="0">
                <a:solidFill>
                  <a:srgbClr val="FF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 </a:t>
            </a:r>
          </a:p>
        </p:txBody>
      </p:sp>
      <p:sp>
        <p:nvSpPr>
          <p:cNvPr id="23565" name="Text Box 15"/>
          <p:cNvSpPr txBox="1">
            <a:spLocks noChangeArrowheads="1"/>
          </p:cNvSpPr>
          <p:nvPr/>
        </p:nvSpPr>
        <p:spPr bwMode="auto">
          <a:xfrm>
            <a:off x="2633663" y="367665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endParaRPr lang="en-GB" sz="2400">
              <a:latin typeface="Times" pitchFamily="-106" charset="0"/>
            </a:endParaRPr>
          </a:p>
        </p:txBody>
      </p:sp>
      <p:sp>
        <p:nvSpPr>
          <p:cNvPr id="23566" name="Text Box 16"/>
          <p:cNvSpPr txBox="1">
            <a:spLocks noChangeArrowheads="1"/>
          </p:cNvSpPr>
          <p:nvPr/>
        </p:nvSpPr>
        <p:spPr bwMode="auto">
          <a:xfrm>
            <a:off x="160338" y="3148013"/>
            <a:ext cx="3611562" cy="369887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Calibri"/>
                <a:cs typeface="Calibri"/>
              </a:rPr>
              <a:t>Main Parameter: P</a:t>
            </a:r>
            <a:r>
              <a:rPr lang="en-GB" baseline="-25000" dirty="0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lang="en-GB" dirty="0">
                <a:solidFill>
                  <a:schemeClr val="bg1"/>
                </a:solidFill>
                <a:latin typeface="Calibri"/>
                <a:cs typeface="Calibri"/>
                <a:sym typeface="Symbol" pitchFamily="-106" charset="2"/>
              </a:rPr>
              <a:t> cut-off </a:t>
            </a:r>
            <a:r>
              <a:rPr lang="en-GB" dirty="0">
                <a:solidFill>
                  <a:schemeClr val="bg1"/>
                </a:solidFill>
                <a:latin typeface="Calibri"/>
                <a:cs typeface="Calibri"/>
              </a:rPr>
              <a:t>P</a:t>
            </a:r>
            <a:r>
              <a:rPr lang="en-GB" baseline="-25000" dirty="0">
                <a:solidFill>
                  <a:schemeClr val="bg1"/>
                </a:solidFill>
                <a:latin typeface="Calibri"/>
                <a:cs typeface="Calibri"/>
              </a:rPr>
              <a:t>T0</a:t>
            </a:r>
          </a:p>
        </p:txBody>
      </p:sp>
      <p:sp>
        <p:nvSpPr>
          <p:cNvPr id="23567" name="Rectangle 17"/>
          <p:cNvSpPr>
            <a:spLocks noChangeArrowheads="1"/>
          </p:cNvSpPr>
          <p:nvPr/>
        </p:nvSpPr>
        <p:spPr bwMode="auto">
          <a:xfrm>
            <a:off x="-6350" y="3524296"/>
            <a:ext cx="8432800" cy="100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  <a:spAutoFit/>
          </a:bodyPr>
          <a:lstStyle/>
          <a:p>
            <a:pPr>
              <a:spcBef>
                <a:spcPct val="15000"/>
              </a:spcBef>
              <a:buFont typeface="Wingdings" pitchFamily="-106" charset="2"/>
              <a:buChar char="ü"/>
            </a:pPr>
            <a:r>
              <a:rPr lang="en-GB" sz="1400" dirty="0">
                <a:solidFill>
                  <a:srgbClr val="0000FF"/>
                </a:solidFill>
                <a:sym typeface="Wingdings" pitchFamily="-106" charset="2"/>
              </a:rPr>
              <a:t> </a:t>
            </a:r>
            <a:r>
              <a:rPr lang="en-GB" dirty="0">
                <a:solidFill>
                  <a:srgbClr val="0000FF"/>
                </a:solidFill>
                <a:latin typeface="Calibri"/>
                <a:cs typeface="Calibri"/>
                <a:sym typeface="Wingdings" pitchFamily="-106" charset="2"/>
              </a:rPr>
              <a:t>Cross Section Regularization for P</a:t>
            </a:r>
            <a:r>
              <a:rPr lang="en-GB" baseline="-25000" dirty="0">
                <a:solidFill>
                  <a:srgbClr val="0000FF"/>
                </a:solidFill>
                <a:latin typeface="Calibri"/>
                <a:cs typeface="Calibri"/>
                <a:sym typeface="Wingdings" pitchFamily="-106" charset="2"/>
              </a:rPr>
              <a:t>T</a:t>
            </a:r>
            <a:r>
              <a:rPr lang="en-GB" dirty="0">
                <a:solidFill>
                  <a:srgbClr val="0000FF"/>
                </a:solidFill>
                <a:latin typeface="Calibri"/>
                <a:cs typeface="Calibri"/>
                <a:sym typeface="Wingdings" pitchFamily="-106" charset="2"/>
              </a:rPr>
              <a:t> </a:t>
            </a:r>
            <a:r>
              <a:rPr lang="en-GB" dirty="0" smtClean="0">
                <a:solidFill>
                  <a:srgbClr val="0000FF"/>
                </a:solidFill>
                <a:latin typeface="Calibri"/>
                <a:cs typeface="Calibri"/>
                <a:sym typeface="Wingdings" pitchFamily="-106" charset="2"/>
              </a:rPr>
              <a:t>0.</a:t>
            </a:r>
          </a:p>
          <a:p>
            <a:pPr>
              <a:spcBef>
                <a:spcPct val="15000"/>
              </a:spcBef>
              <a:buFont typeface="Wingdings" pitchFamily="-106" charset="2"/>
              <a:buChar char="ü"/>
            </a:pPr>
            <a:r>
              <a:rPr lang="en-GB" dirty="0">
                <a:solidFill>
                  <a:srgbClr val="0000FF"/>
                </a:solidFill>
                <a:latin typeface="Calibri"/>
                <a:cs typeface="Calibri"/>
                <a:sym typeface="Wingdings" pitchFamily="-106" charset="2"/>
              </a:rPr>
              <a:t> P</a:t>
            </a:r>
            <a:r>
              <a:rPr lang="en-GB" baseline="-25000" dirty="0">
                <a:solidFill>
                  <a:srgbClr val="0000FF"/>
                </a:solidFill>
                <a:latin typeface="Calibri"/>
                <a:cs typeface="Calibri"/>
              </a:rPr>
              <a:t>T0 </a:t>
            </a:r>
            <a:r>
              <a:rPr lang="en-GB" dirty="0">
                <a:solidFill>
                  <a:srgbClr val="0000FF"/>
                </a:solidFill>
                <a:latin typeface="Calibri"/>
                <a:cs typeface="Calibri"/>
                <a:sym typeface="Wingdings" pitchFamily="-106" charset="2"/>
              </a:rPr>
              <a:t>can be interpreted as inverse of effective colour screening </a:t>
            </a:r>
            <a:r>
              <a:rPr lang="en-GB" dirty="0" smtClean="0">
                <a:solidFill>
                  <a:srgbClr val="0000FF"/>
                </a:solidFill>
                <a:latin typeface="Calibri"/>
                <a:cs typeface="Calibri"/>
                <a:sym typeface="Wingdings" pitchFamily="-106" charset="2"/>
              </a:rPr>
              <a:t>length.</a:t>
            </a:r>
          </a:p>
          <a:p>
            <a:pPr>
              <a:spcBef>
                <a:spcPct val="15000"/>
              </a:spcBef>
              <a:buFont typeface="Wingdings" pitchFamily="-106" charset="2"/>
              <a:buChar char="ü"/>
            </a:pPr>
            <a:r>
              <a:rPr lang="en-GB" dirty="0">
                <a:solidFill>
                  <a:schemeClr val="hlink"/>
                </a:solidFill>
                <a:latin typeface="Calibri"/>
                <a:cs typeface="Calibri"/>
                <a:sym typeface="Wingdings" pitchFamily="-106" charset="2"/>
              </a:rPr>
              <a:t> Controls the number of interactions hence the </a:t>
            </a:r>
            <a:r>
              <a:rPr lang="en-GB" dirty="0" smtClean="0">
                <a:solidFill>
                  <a:schemeClr val="hlink"/>
                </a:solidFill>
                <a:latin typeface="Calibri"/>
                <a:cs typeface="Calibri"/>
                <a:sym typeface="Wingdings" pitchFamily="-106" charset="2"/>
              </a:rPr>
              <a:t>Multiplicity:</a:t>
            </a:r>
            <a:endParaRPr lang="en-US" dirty="0">
              <a:solidFill>
                <a:schemeClr val="hlink"/>
              </a:solidFill>
              <a:latin typeface="Calibri"/>
              <a:cs typeface="Calibri"/>
              <a:sym typeface="Wingdings" pitchFamily="-106" charset="2"/>
            </a:endParaRPr>
          </a:p>
        </p:txBody>
      </p:sp>
      <p:sp>
        <p:nvSpPr>
          <p:cNvPr id="23568" name="Text Box 18"/>
          <p:cNvSpPr txBox="1">
            <a:spLocks noChangeArrowheads="1"/>
          </p:cNvSpPr>
          <p:nvPr/>
        </p:nvSpPr>
        <p:spPr bwMode="auto">
          <a:xfrm>
            <a:off x="141288" y="4597956"/>
            <a:ext cx="90027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Tuning for the LHC: Emphasis on the Energy-dependence of the </a:t>
            </a:r>
            <a:r>
              <a:rPr lang="en-US" dirty="0" smtClean="0">
                <a:latin typeface="Calibri"/>
                <a:cs typeface="Calibri"/>
              </a:rPr>
              <a:t>parameters.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23569" name="Text Box 19"/>
          <p:cNvSpPr txBox="1">
            <a:spLocks noChangeArrowheads="1"/>
          </p:cNvSpPr>
          <p:nvPr/>
        </p:nvSpPr>
        <p:spPr bwMode="auto">
          <a:xfrm>
            <a:off x="3543300" y="1039813"/>
            <a:ext cx="78105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>
            <a:prstTxWarp prst="textNoShape">
              <a:avLst/>
            </a:prstTxWarp>
            <a:spAutoFit/>
          </a:bodyPr>
          <a:lstStyle/>
          <a:p>
            <a:r>
              <a:rPr lang="en-US" sz="4800" dirty="0">
                <a:solidFill>
                  <a:srgbClr val="FFFF66"/>
                </a:solidFill>
                <a:sym typeface="Wingdings" pitchFamily="-106" charset="2"/>
              </a:rPr>
              <a:t></a:t>
            </a:r>
            <a:endParaRPr lang="en-US" sz="4800" dirty="0">
              <a:solidFill>
                <a:srgbClr val="FFFF66"/>
              </a:solidFill>
            </a:endParaRPr>
          </a:p>
        </p:txBody>
      </p:sp>
      <p:pic>
        <p:nvPicPr>
          <p:cNvPr id="23570" name="Picture 20"/>
          <p:cNvPicPr>
            <a:picLocks noChangeAspect="1" noChangeArrowheads="1"/>
          </p:cNvPicPr>
          <p:nvPr/>
        </p:nvPicPr>
        <p:blipFill>
          <a:blip r:embed="rId4"/>
          <a:srcRect l="5545" t="30841" r="27510" b="40041"/>
          <a:stretch>
            <a:fillRect/>
          </a:stretch>
        </p:blipFill>
        <p:spPr bwMode="auto">
          <a:xfrm>
            <a:off x="4111625" y="3148013"/>
            <a:ext cx="2895600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71" name="Rectangle 21"/>
          <p:cNvSpPr>
            <a:spLocks noChangeArrowheads="1"/>
          </p:cNvSpPr>
          <p:nvPr/>
        </p:nvSpPr>
        <p:spPr bwMode="auto">
          <a:xfrm>
            <a:off x="7246938" y="3468271"/>
            <a:ext cx="15200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solidFill>
                  <a:srgbClr val="404040"/>
                </a:solidFill>
              </a:rPr>
              <a:t>(dampening)</a:t>
            </a:r>
          </a:p>
        </p:txBody>
      </p:sp>
      <p:sp>
        <p:nvSpPr>
          <p:cNvPr id="52" name="Rectangle 3"/>
          <p:cNvSpPr txBox="1">
            <a:spLocks noRot="1" noChangeArrowheads="1"/>
          </p:cNvSpPr>
          <p:nvPr/>
        </p:nvSpPr>
        <p:spPr bwMode="auto">
          <a:xfrm>
            <a:off x="0" y="5057775"/>
            <a:ext cx="91440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-106" charset="2"/>
              <a:buChar char="n"/>
              <a:defRPr/>
            </a:pPr>
            <a:r>
              <a:rPr lang="en-US" dirty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pitchFamily="-106" charset="0"/>
              </a:rPr>
              <a:t>“post Hera” </a:t>
            </a:r>
            <a:r>
              <a:rPr lang="en-US" dirty="0" err="1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pitchFamily="-106" charset="0"/>
              </a:rPr>
              <a:t>PDFs</a:t>
            </a:r>
            <a:r>
              <a:rPr lang="en-US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pitchFamily="-106" charset="0"/>
              </a:rPr>
              <a:t> have</a:t>
            </a:r>
            <a:r>
              <a:rPr lang="en-US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pitchFamily="-106" charset="0"/>
                <a:sym typeface="Wingdings" pitchFamily="-106" charset="2"/>
              </a:rPr>
              <a:t> </a:t>
            </a:r>
            <a:r>
              <a:rPr lang="en-US" dirty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pitchFamily="-106" charset="0"/>
                <a:sym typeface="Wingdings" pitchFamily="-106" charset="2"/>
              </a:rPr>
              <a:t>increased color screening at  low </a:t>
            </a:r>
            <a:r>
              <a:rPr lang="en-US" dirty="0" err="1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pitchFamily="-106" charset="0"/>
                <a:sym typeface="Wingdings" pitchFamily="-106" charset="2"/>
              </a:rPr>
              <a:t>x</a:t>
            </a:r>
            <a:r>
              <a:rPr lang="en-US" dirty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pitchFamily="-106" charset="0"/>
                <a:sym typeface="Wingdings" pitchFamily="-106" charset="2"/>
              </a:rPr>
              <a:t> ? </a:t>
            </a:r>
          </a:p>
          <a:p>
            <a:pPr marL="800100" lvl="1" indent="-342900"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r>
              <a:rPr lang="en-US" i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Calibri" pitchFamily="-106" charset="0"/>
                <a:sym typeface="Wingdings" pitchFamily="-106" charset="2"/>
              </a:rPr>
              <a:t>x</a:t>
            </a:r>
            <a:r>
              <a:rPr lang="en-US" i="1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 pitchFamily="-106" charset="0"/>
                <a:sym typeface="Wingdings" pitchFamily="-106" charset="2"/>
              </a:rPr>
              <a:t> g(x,Q</a:t>
            </a:r>
            <a:r>
              <a:rPr lang="en-US" i="1" baseline="30000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 pitchFamily="-106" charset="0"/>
                <a:sym typeface="Wingdings" pitchFamily="-106" charset="2"/>
              </a:rPr>
              <a:t>2</a:t>
            </a:r>
            <a:r>
              <a:rPr lang="en-US" i="1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 pitchFamily="-106" charset="0"/>
                <a:sym typeface="Wingdings" pitchFamily="-106" charset="2"/>
              </a:rPr>
              <a:t>)  x</a:t>
            </a:r>
            <a:r>
              <a:rPr lang="en-US" i="1" baseline="30000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 pitchFamily="-106" charset="0"/>
                <a:sym typeface="Wingdings" pitchFamily="-106" charset="2"/>
              </a:rPr>
              <a:t>-</a:t>
            </a:r>
            <a:r>
              <a:rPr lang="en-US" i="1" baseline="30000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 pitchFamily="-106" charset="0"/>
                <a:sym typeface="Symbol" pitchFamily="-106" charset="2"/>
              </a:rPr>
              <a:t>/2 </a:t>
            </a:r>
            <a:r>
              <a:rPr lang="en-US" i="1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 pitchFamily="-106" charset="0"/>
                <a:sym typeface="Symbol" pitchFamily="-106" charset="2"/>
              </a:rPr>
              <a:t> </a:t>
            </a:r>
            <a:r>
              <a:rPr lang="en-US" i="1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 pitchFamily="-106" charset="0"/>
                <a:sym typeface="Wingdings" pitchFamily="-106" charset="2"/>
              </a:rPr>
              <a:t>for  </a:t>
            </a:r>
            <a:r>
              <a:rPr lang="en-US" i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Calibri" pitchFamily="-106" charset="0"/>
                <a:sym typeface="Wingdings" pitchFamily="-106" charset="2"/>
              </a:rPr>
              <a:t>x</a:t>
            </a:r>
            <a:r>
              <a:rPr lang="en-US" i="1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 pitchFamily="-106" charset="0"/>
                <a:sym typeface="Wingdings" pitchFamily="-106" charset="2"/>
              </a:rPr>
              <a:t>  </a:t>
            </a:r>
            <a:r>
              <a:rPr lang="en-US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alibri" pitchFamily="-106" charset="0"/>
                <a:sym typeface="Wingdings" pitchFamily="-106" charset="2"/>
              </a:rPr>
              <a:t>0</a:t>
            </a:r>
            <a:endParaRPr lang="en-GB" dirty="0">
              <a:effectLst>
                <a:outerShdw blurRad="38100" dist="38100" dir="2700000" algn="tl">
                  <a:srgbClr val="DDDDDD"/>
                </a:outerShdw>
              </a:effectLst>
              <a:latin typeface="Calibri" pitchFamily="-106" charset="0"/>
            </a:endParaRPr>
          </a:p>
        </p:txBody>
      </p:sp>
      <p:sp>
        <p:nvSpPr>
          <p:cNvPr id="23573" name="TextBox 53"/>
          <p:cNvSpPr txBox="1">
            <a:spLocks noChangeArrowheads="1"/>
          </p:cNvSpPr>
          <p:nvPr/>
        </p:nvSpPr>
        <p:spPr bwMode="auto">
          <a:xfrm>
            <a:off x="4956175" y="5603875"/>
            <a:ext cx="41576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latin typeface="Calibri"/>
                <a:cs typeface="Calibri"/>
              </a:rPr>
              <a:t>P</a:t>
            </a:r>
            <a:r>
              <a:rPr lang="en-US" sz="2400" b="1" baseline="-25000" dirty="0">
                <a:latin typeface="Calibri"/>
                <a:cs typeface="Calibri"/>
              </a:rPr>
              <a:t>T0</a:t>
            </a:r>
            <a:r>
              <a:rPr lang="en-US" sz="2400" b="1" baseline="30000" dirty="0">
                <a:latin typeface="Calibri"/>
                <a:cs typeface="Calibri"/>
              </a:rPr>
              <a:t>s’</a:t>
            </a:r>
            <a:r>
              <a:rPr lang="en-US" sz="2400" b="1" dirty="0">
                <a:latin typeface="Calibri"/>
                <a:cs typeface="Calibri"/>
              </a:rPr>
              <a:t> = P</a:t>
            </a:r>
            <a:r>
              <a:rPr lang="en-US" sz="2400" b="1" baseline="-25000" dirty="0">
                <a:latin typeface="Calibri"/>
                <a:cs typeface="Calibri"/>
              </a:rPr>
              <a:t>T0</a:t>
            </a:r>
            <a:r>
              <a:rPr lang="en-US" sz="2400" b="1" baseline="30000" dirty="0">
                <a:latin typeface="Calibri"/>
                <a:cs typeface="Calibri"/>
              </a:rPr>
              <a:t>s</a:t>
            </a:r>
            <a:r>
              <a:rPr lang="en-US" sz="2400" b="1" dirty="0">
                <a:latin typeface="Calibri"/>
                <a:cs typeface="Calibri"/>
              </a:rPr>
              <a:t> (√s</a:t>
            </a:r>
            <a:r>
              <a:rPr lang="en-US" sz="2400" b="1" baseline="30000" dirty="0">
                <a:latin typeface="Calibri"/>
                <a:cs typeface="Calibri"/>
              </a:rPr>
              <a:t>’</a:t>
            </a:r>
            <a:r>
              <a:rPr lang="en-US" sz="2400" b="1" dirty="0">
                <a:latin typeface="Calibri"/>
                <a:cs typeface="Calibri"/>
              </a:rPr>
              <a:t> / √</a:t>
            </a:r>
            <a:r>
              <a:rPr lang="en-US" sz="2400" b="1" dirty="0" err="1">
                <a:latin typeface="Calibri"/>
                <a:cs typeface="Calibri"/>
              </a:rPr>
              <a:t>s)</a:t>
            </a:r>
            <a:r>
              <a:rPr lang="en-US" sz="2400" b="1" baseline="30000" dirty="0" err="1">
                <a:latin typeface="Symbol" pitchFamily="-106" charset="2"/>
                <a:ea typeface="Symbol" pitchFamily="-106" charset="2"/>
                <a:cs typeface="Symbol" pitchFamily="-106" charset="2"/>
              </a:rPr>
              <a:t>e</a:t>
            </a:r>
            <a:endParaRPr lang="en-US" sz="2400" b="1" dirty="0"/>
          </a:p>
        </p:txBody>
      </p:sp>
      <p:sp>
        <p:nvSpPr>
          <p:cNvPr id="27" name="Date Placeholder 3"/>
          <p:cNvSpPr txBox="1">
            <a:spLocks/>
          </p:cNvSpPr>
          <p:nvPr/>
        </p:nvSpPr>
        <p:spPr>
          <a:xfrm>
            <a:off x="263680" y="648939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751F6-8106-D248-9AC7-E79CDEA31DE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9/20/2011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" name="Footer Placeholder 4"/>
          <p:cNvSpPr txBox="1">
            <a:spLocks/>
          </p:cNvSpPr>
          <p:nvPr/>
        </p:nvSpPr>
        <p:spPr>
          <a:xfrm>
            <a:off x="3124200" y="648939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P.Bartalini - NTU</a:t>
            </a:r>
          </a:p>
        </p:txBody>
      </p:sp>
      <p:sp>
        <p:nvSpPr>
          <p:cNvPr id="29" name="Slide Number Placeholder 5"/>
          <p:cNvSpPr txBox="1">
            <a:spLocks/>
          </p:cNvSpPr>
          <p:nvPr/>
        </p:nvSpPr>
        <p:spPr>
          <a:xfrm>
            <a:off x="6770910" y="64773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F9A71B-441C-2C48-9BD6-133FAC048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Tm="288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" y="1200150"/>
            <a:ext cx="3765550" cy="50874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300" y="1068378"/>
            <a:ext cx="3981450" cy="38558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MPI vs Generalized Parton Distributions</a:t>
            </a:r>
            <a:endParaRPr lang="en-US" sz="3200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263680" y="6489395"/>
            <a:ext cx="2133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698500"/>
            <a:ext cx="9144000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600" b="1" i="1" dirty="0" smtClean="0"/>
              <a:t>“Transverse nucleon structure and diagnostics of hard </a:t>
            </a:r>
            <a:r>
              <a:rPr lang="en-US" sz="1600" b="1" i="1" dirty="0" err="1" smtClean="0"/>
              <a:t>parton-parton</a:t>
            </a:r>
            <a:r>
              <a:rPr lang="en-US" sz="1600" b="1" i="1" dirty="0" smtClean="0"/>
              <a:t> processes at LHC”. </a:t>
            </a:r>
          </a:p>
          <a:p>
            <a:r>
              <a:rPr lang="en-US" sz="1600" dirty="0" smtClean="0"/>
              <a:t>[</a:t>
            </a:r>
            <a:r>
              <a:rPr lang="en-US" sz="1600" dirty="0" err="1" smtClean="0"/>
              <a:t>M.Strikman</a:t>
            </a:r>
            <a:r>
              <a:rPr lang="en-US" sz="1600" dirty="0" smtClean="0"/>
              <a:t> @ Northwest </a:t>
            </a:r>
            <a:r>
              <a:rPr lang="en-US" sz="1600" dirty="0" err="1" smtClean="0"/>
              <a:t>Terascale</a:t>
            </a:r>
            <a:r>
              <a:rPr lang="en-US" sz="1600" dirty="0" smtClean="0"/>
              <a:t> </a:t>
            </a:r>
            <a:r>
              <a:rPr lang="en-US" sz="1600" dirty="0" err="1" smtClean="0"/>
              <a:t>w</a:t>
            </a:r>
            <a:r>
              <a:rPr lang="en-US" sz="1600" dirty="0" smtClean="0"/>
              <a:t>/s and </a:t>
            </a:r>
            <a:r>
              <a:rPr lang="en-US" sz="1600" b="1" dirty="0" smtClean="0">
                <a:cs typeface="Calibri"/>
              </a:rPr>
              <a:t>Phys. Rev. D83 (2011) 054012</a:t>
            </a:r>
            <a:r>
              <a:rPr lang="en-US" sz="1600" dirty="0" smtClean="0"/>
              <a:t>]</a:t>
            </a:r>
          </a:p>
          <a:p>
            <a:endParaRPr lang="en-US" sz="16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0300" y="4855540"/>
            <a:ext cx="2933700" cy="155795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594100" y="1790700"/>
            <a:ext cx="2057399" cy="923330"/>
          </a:xfrm>
          <a:prstGeom prst="rect">
            <a:avLst/>
          </a:prstGeom>
          <a:solidFill>
            <a:srgbClr val="FFFF00"/>
          </a:solidFill>
          <a:ln>
            <a:solidFill>
              <a:srgbClr val="66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&lt;</a:t>
            </a:r>
            <a:r>
              <a:rPr lang="en-US" b="1" dirty="0" smtClean="0">
                <a:latin typeface="Symbol" charset="2"/>
                <a:cs typeface="Symbol" charset="2"/>
              </a:rPr>
              <a:t>r</a:t>
            </a:r>
            <a:r>
              <a:rPr lang="en-US" b="1" baseline="30000" dirty="0" smtClean="0">
                <a:latin typeface="Symbol" charset="2"/>
                <a:cs typeface="Symbol" charset="2"/>
              </a:rPr>
              <a:t>2</a:t>
            </a:r>
            <a:r>
              <a:rPr lang="en-US" b="1" dirty="0" smtClean="0"/>
              <a:t>&gt;</a:t>
            </a:r>
            <a:r>
              <a:rPr lang="en-US" b="1" baseline="-25000" dirty="0" err="1" smtClean="0"/>
              <a:t>g</a:t>
            </a:r>
            <a:r>
              <a:rPr lang="en-US" b="1" baseline="-25000" dirty="0" smtClean="0"/>
              <a:t> </a:t>
            </a:r>
            <a:r>
              <a:rPr lang="en-US" b="1" dirty="0" smtClean="0"/>
              <a:t>from analysis of </a:t>
            </a:r>
            <a:r>
              <a:rPr lang="en-US" b="1" dirty="0" err="1" smtClean="0"/>
              <a:t>GPDs</a:t>
            </a:r>
            <a:r>
              <a:rPr lang="en-US" b="1" dirty="0" smtClean="0"/>
              <a:t> from J/ψ photo production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492500" y="4876800"/>
            <a:ext cx="2616200" cy="14773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66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Explains general features of UE @ </a:t>
            </a:r>
            <a:r>
              <a:rPr lang="en-US" b="1" dirty="0" err="1" smtClean="0">
                <a:solidFill>
                  <a:srgbClr val="FF0000"/>
                </a:solidFill>
              </a:rPr>
              <a:t>hadron</a:t>
            </a:r>
            <a:r>
              <a:rPr lang="en-US" b="1" dirty="0" smtClean="0">
                <a:solidFill>
                  <a:srgbClr val="FF0000"/>
                </a:solidFill>
              </a:rPr>
              <a:t> colliders!</a:t>
            </a:r>
          </a:p>
          <a:p>
            <a:pPr algn="ctr"/>
            <a:endParaRPr lang="en-US" b="1" dirty="0" smtClean="0">
              <a:solidFill>
                <a:srgbClr val="FF0000"/>
              </a:solidFill>
            </a:endParaRPr>
          </a:p>
          <a:p>
            <a:pPr algn="ctr"/>
            <a:r>
              <a:rPr lang="en-US" b="1" dirty="0" smtClean="0">
                <a:solidFill>
                  <a:srgbClr val="660066"/>
                </a:solidFill>
              </a:rPr>
              <a:t>&lt;</a:t>
            </a:r>
            <a:r>
              <a:rPr lang="en-US" b="1" dirty="0" smtClean="0">
                <a:solidFill>
                  <a:srgbClr val="660066"/>
                </a:solidFill>
                <a:latin typeface="Symbol" charset="2"/>
                <a:cs typeface="Symbol" charset="2"/>
              </a:rPr>
              <a:t>r</a:t>
            </a:r>
            <a:r>
              <a:rPr lang="en-US" b="1" baseline="30000" dirty="0" smtClean="0">
                <a:solidFill>
                  <a:srgbClr val="660066"/>
                </a:solidFill>
                <a:latin typeface="Symbol" charset="2"/>
                <a:cs typeface="Symbol" charset="2"/>
              </a:rPr>
              <a:t>2</a:t>
            </a:r>
            <a:r>
              <a:rPr lang="en-US" b="1" dirty="0" smtClean="0">
                <a:solidFill>
                  <a:srgbClr val="660066"/>
                </a:solidFill>
              </a:rPr>
              <a:t>&gt;</a:t>
            </a:r>
            <a:r>
              <a:rPr lang="en-US" b="1" baseline="-25000" dirty="0" smtClean="0">
                <a:solidFill>
                  <a:srgbClr val="660066"/>
                </a:solidFill>
              </a:rPr>
              <a:t>g  </a:t>
            </a:r>
            <a:r>
              <a:rPr lang="en-US" b="1" dirty="0" smtClean="0">
                <a:solidFill>
                  <a:srgbClr val="660066"/>
                </a:solidFill>
              </a:rPr>
              <a:t>&lt; &lt;</a:t>
            </a:r>
            <a:r>
              <a:rPr lang="en-US" b="1" dirty="0" smtClean="0">
                <a:solidFill>
                  <a:srgbClr val="660066"/>
                </a:solidFill>
                <a:latin typeface="Symbol" charset="2"/>
                <a:cs typeface="Symbol" charset="2"/>
              </a:rPr>
              <a:t>r</a:t>
            </a:r>
            <a:r>
              <a:rPr lang="en-US" b="1" baseline="30000" dirty="0" smtClean="0">
                <a:solidFill>
                  <a:srgbClr val="660066"/>
                </a:solidFill>
                <a:latin typeface="Symbol" charset="2"/>
                <a:cs typeface="Symbol" charset="2"/>
              </a:rPr>
              <a:t>2</a:t>
            </a:r>
            <a:r>
              <a:rPr lang="en-US" b="1" dirty="0" smtClean="0">
                <a:solidFill>
                  <a:srgbClr val="660066"/>
                </a:solidFill>
              </a:rPr>
              <a:t>&gt;</a:t>
            </a:r>
            <a:r>
              <a:rPr lang="en-US" b="1" baseline="-25000" dirty="0" err="1" smtClean="0">
                <a:solidFill>
                  <a:srgbClr val="660066"/>
                </a:solidFill>
              </a:rPr>
              <a:t>q</a:t>
            </a:r>
            <a:r>
              <a:rPr lang="en-US" b="1" baseline="-25000" dirty="0" smtClean="0">
                <a:solidFill>
                  <a:srgbClr val="660066"/>
                </a:solidFill>
              </a:rPr>
              <a:t> </a:t>
            </a:r>
            <a:r>
              <a:rPr lang="en-US" b="1" dirty="0" smtClean="0">
                <a:solidFill>
                  <a:srgbClr val="660066"/>
                </a:solidFill>
              </a:rPr>
              <a:t>explains </a:t>
            </a:r>
          </a:p>
          <a:p>
            <a:pPr algn="ctr"/>
            <a:r>
              <a:rPr lang="en-US" b="1" dirty="0" smtClean="0">
                <a:solidFill>
                  <a:srgbClr val="660066"/>
                </a:solidFill>
              </a:rPr>
              <a:t>UE in DY &lt; UE in Jets?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478589" y="2825234"/>
            <a:ext cx="31983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b="1" dirty="0" err="1" smtClean="0">
                <a:latin typeface="Calibri"/>
                <a:cs typeface="Calibri"/>
              </a:rPr>
              <a:t>M.Strikman</a:t>
            </a:r>
            <a:r>
              <a:rPr lang="en-US" sz="1200" b="1" dirty="0" smtClean="0">
                <a:latin typeface="Calibri"/>
                <a:cs typeface="Calibri"/>
              </a:rPr>
              <a:t> et al. Phys. Rev. D83 (2011) 054012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33414" t="23188" r="37394" b="66667"/>
          <a:stretch>
            <a:fillRect/>
          </a:stretch>
        </p:blipFill>
        <p:spPr>
          <a:xfrm>
            <a:off x="5905500" y="1244600"/>
            <a:ext cx="3073400" cy="8001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6629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000" baseline="0" dirty="0" smtClean="0">
                <a:solidFill>
                  <a:srgbClr val="0000FF"/>
                </a:solidFill>
              </a:rPr>
              <a:t>‣ </a:t>
            </a:r>
            <a:r>
              <a:rPr lang="en-US" sz="2000" dirty="0" smtClean="0">
                <a:solidFill>
                  <a:srgbClr val="0000FF"/>
                </a:solidFill>
              </a:rPr>
              <a:t>Double Parton Scattering </a:t>
            </a:r>
            <a:r>
              <a:rPr lang="en-US" sz="2000" dirty="0">
                <a:solidFill>
                  <a:srgbClr val="0000FF"/>
                </a:solidFill>
              </a:rPr>
              <a:t>A</a:t>
            </a:r>
            <a:r>
              <a:rPr lang="en-US" sz="2000" dirty="0" smtClean="0">
                <a:solidFill>
                  <a:srgbClr val="0000FF"/>
                </a:solidFill>
              </a:rPr>
              <a:t> &amp; </a:t>
            </a:r>
            <a:r>
              <a:rPr lang="en-US" sz="2000" dirty="0">
                <a:solidFill>
                  <a:srgbClr val="0000FF"/>
                </a:solidFill>
              </a:rPr>
              <a:t>B (A ≠ B):</a:t>
            </a:r>
            <a:endParaRPr lang="en-US" sz="2000" dirty="0" smtClean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sz="2000" b="1" baseline="0" dirty="0" smtClean="0">
                <a:solidFill>
                  <a:srgbClr val="000000"/>
                </a:solidFill>
                <a:latin typeface="LucidaGrande-Bold"/>
              </a:rPr>
              <a:t>	</a:t>
            </a:r>
            <a:r>
              <a:rPr lang="en-US" sz="2000" baseline="0" dirty="0" smtClean="0">
                <a:solidFill>
                  <a:srgbClr val="000000"/>
                </a:solidFill>
              </a:rPr>
              <a:t>• </a:t>
            </a:r>
            <a:r>
              <a:rPr lang="en-US" sz="2000" dirty="0" err="1">
                <a:solidFill>
                  <a:srgbClr val="000000"/>
                </a:solidFill>
              </a:rPr>
              <a:t>σ</a:t>
            </a:r>
            <a:r>
              <a:rPr lang="en-US" sz="2000" baseline="-25000" dirty="0" err="1" smtClean="0">
                <a:solidFill>
                  <a:srgbClr val="000000"/>
                </a:solidFill>
              </a:rPr>
              <a:t>eff</a:t>
            </a:r>
            <a:r>
              <a:rPr lang="en-US" sz="2000" baseline="0" dirty="0" smtClean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</a:rPr>
              <a:t>- effective cross section</a:t>
            </a:r>
            <a:r>
              <a:rPr lang="en-US" sz="2000" dirty="0" smtClean="0">
                <a:solidFill>
                  <a:srgbClr val="000000"/>
                </a:solidFill>
              </a:rPr>
              <a:t> ≈ process</a:t>
            </a:r>
            <a:r>
              <a:rPr lang="en-US" sz="2000" dirty="0">
                <a:solidFill>
                  <a:srgbClr val="000000"/>
                </a:solidFill>
              </a:rPr>
              <a:t>-</a:t>
            </a:r>
            <a:r>
              <a:rPr lang="en-US" sz="2000" dirty="0" smtClean="0">
                <a:solidFill>
                  <a:srgbClr val="000000"/>
                </a:solidFill>
              </a:rPr>
              <a:t>independent:</a:t>
            </a:r>
          </a:p>
          <a:p>
            <a:pPr>
              <a:buNone/>
            </a:pPr>
            <a:endParaRPr lang="en-US" sz="2000" b="1" dirty="0" smtClean="0">
              <a:solidFill>
                <a:srgbClr val="000000"/>
              </a:solidFill>
              <a:latin typeface="LucidaGrande-Bold"/>
            </a:endParaRPr>
          </a:p>
          <a:p>
            <a:pPr>
              <a:buNone/>
            </a:pPr>
            <a:endParaRPr lang="en-US" sz="2000" b="1" dirty="0" smtClean="0">
              <a:solidFill>
                <a:srgbClr val="000000"/>
              </a:solidFill>
              <a:latin typeface="LucidaGrande-Bold"/>
            </a:endParaRPr>
          </a:p>
          <a:p>
            <a:pPr>
              <a:buNone/>
            </a:pPr>
            <a:r>
              <a:rPr lang="en-US" sz="2000" baseline="0" dirty="0" smtClean="0">
                <a:solidFill>
                  <a:srgbClr val="0000FF"/>
                </a:solidFill>
              </a:rPr>
              <a:t>‣ </a:t>
            </a:r>
            <a:r>
              <a:rPr lang="en-US" sz="2000" dirty="0" err="1">
                <a:solidFill>
                  <a:srgbClr val="0000FF"/>
                </a:solidFill>
              </a:rPr>
              <a:t>σ</a:t>
            </a:r>
            <a:r>
              <a:rPr lang="en-US" sz="2000" baseline="-25000" dirty="0" err="1" smtClean="0">
                <a:solidFill>
                  <a:srgbClr val="0000FF"/>
                </a:solidFill>
              </a:rPr>
              <a:t>eff</a:t>
            </a:r>
            <a:r>
              <a:rPr lang="en-US" sz="2000" baseline="0" dirty="0" smtClean="0">
                <a:solidFill>
                  <a:srgbClr val="0000FF"/>
                </a:solidFill>
              </a:rPr>
              <a:t> </a:t>
            </a:r>
            <a:r>
              <a:rPr lang="en-US" sz="2000" dirty="0">
                <a:solidFill>
                  <a:srgbClr val="0000FF"/>
                </a:solidFill>
              </a:rPr>
              <a:t>related </a:t>
            </a:r>
            <a:r>
              <a:rPr lang="en-US" sz="2000" dirty="0" smtClean="0">
                <a:solidFill>
                  <a:srgbClr val="0000FF"/>
                </a:solidFill>
              </a:rPr>
              <a:t>to the momenta </a:t>
            </a:r>
            <a:r>
              <a:rPr lang="en-US" sz="2000" dirty="0">
                <a:solidFill>
                  <a:srgbClr val="0000FF"/>
                </a:solidFill>
              </a:rPr>
              <a:t>of</a:t>
            </a:r>
            <a:r>
              <a:rPr lang="en-US" sz="2000" dirty="0" smtClean="0">
                <a:solidFill>
                  <a:srgbClr val="0000FF"/>
                </a:solidFill>
              </a:rPr>
              <a:t> the “hard” collisions’ multiplicity:</a:t>
            </a:r>
          </a:p>
          <a:p>
            <a:pPr>
              <a:buNone/>
            </a:pPr>
            <a:endParaRPr lang="en-US" sz="2000" b="1" dirty="0" smtClean="0">
              <a:solidFill>
                <a:srgbClr val="0000FF"/>
              </a:solidFill>
              <a:latin typeface="LucidaGrande-Bold"/>
            </a:endParaRPr>
          </a:p>
          <a:p>
            <a:pPr>
              <a:buNone/>
            </a:pPr>
            <a:endParaRPr lang="en-US" sz="2000" b="1" dirty="0" smtClean="0">
              <a:solidFill>
                <a:srgbClr val="0000FF"/>
              </a:solidFill>
              <a:latin typeface="LucidaGrande-Bold"/>
            </a:endParaRPr>
          </a:p>
          <a:p>
            <a:pPr>
              <a:buNone/>
            </a:pPr>
            <a:r>
              <a:rPr lang="en-US" sz="2000" dirty="0" smtClean="0">
                <a:solidFill>
                  <a:srgbClr val="0000FF"/>
                </a:solidFill>
              </a:rPr>
              <a:t>‣ </a:t>
            </a:r>
            <a:r>
              <a:rPr lang="en-US" sz="200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s</a:t>
            </a:r>
            <a:r>
              <a:rPr lang="en-US" sz="2000" baseline="-25000" dirty="0" err="1" smtClean="0">
                <a:solidFill>
                  <a:srgbClr val="000000"/>
                </a:solidFill>
              </a:rPr>
              <a:t>eff</a:t>
            </a:r>
            <a:r>
              <a:rPr lang="en-US" sz="2000" baseline="-25000" dirty="0" smtClean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(</a:t>
            </a:r>
            <a:r>
              <a:rPr lang="en-US" sz="2000" dirty="0" err="1" smtClean="0"/>
              <a:t>Tevatron</a:t>
            </a:r>
            <a:r>
              <a:rPr lang="en-US" sz="2000" dirty="0" smtClean="0"/>
              <a:t>) ≈ 11 </a:t>
            </a:r>
            <a:r>
              <a:rPr lang="en-US" sz="2000" dirty="0" err="1" smtClean="0"/>
              <a:t>mb</a:t>
            </a:r>
            <a:r>
              <a:rPr lang="en-US" sz="2000" dirty="0" smtClean="0"/>
              <a:t> [</a:t>
            </a:r>
            <a:r>
              <a:rPr lang="en-US" sz="2000" dirty="0" err="1" smtClean="0"/>
              <a:t>Treleani</a:t>
            </a:r>
            <a:r>
              <a:rPr lang="en-US" sz="2000" dirty="0" smtClean="0"/>
              <a:t> et al., PRD76:076006,2007] from CDF 3jet+</a:t>
            </a:r>
            <a:r>
              <a:rPr lang="en-US" sz="2000" dirty="0" smtClean="0">
                <a:latin typeface="Symbol" charset="2"/>
                <a:cs typeface="Symbol" charset="2"/>
              </a:rPr>
              <a:t>g</a:t>
            </a:r>
            <a:r>
              <a:rPr lang="en-US" sz="2000" dirty="0" smtClean="0"/>
              <a:t>.</a:t>
            </a:r>
          </a:p>
          <a:p>
            <a:pPr>
              <a:buNone/>
            </a:pPr>
            <a:endParaRPr lang="en-US" sz="2000" b="1" dirty="0" smtClean="0">
              <a:latin typeface="LucidaGrande-Bold"/>
            </a:endParaRPr>
          </a:p>
          <a:p>
            <a:pPr>
              <a:buNone/>
            </a:pPr>
            <a:r>
              <a:rPr lang="en-US" sz="2000" dirty="0" smtClean="0">
                <a:solidFill>
                  <a:srgbClr val="0000FF"/>
                </a:solidFill>
                <a:latin typeface="Calibri"/>
                <a:cs typeface="Calibri"/>
              </a:rPr>
              <a:t>‣ Pythia: </a:t>
            </a:r>
            <a:r>
              <a:rPr lang="en-US" sz="2000" dirty="0" err="1" smtClean="0">
                <a:solidFill>
                  <a:srgbClr val="0000FF"/>
                </a:solidFill>
                <a:latin typeface="Calibri"/>
                <a:cs typeface="Calibri"/>
              </a:rPr>
              <a:t>σ</a:t>
            </a:r>
            <a:r>
              <a:rPr lang="en-US" sz="2000" baseline="-25000" dirty="0" err="1" smtClean="0">
                <a:solidFill>
                  <a:srgbClr val="0000FF"/>
                </a:solidFill>
                <a:latin typeface="Calibri"/>
                <a:cs typeface="Calibri"/>
              </a:rPr>
              <a:t>eff</a:t>
            </a:r>
            <a:r>
              <a:rPr lang="en-US" sz="2000" dirty="0" smtClean="0">
                <a:solidFill>
                  <a:srgbClr val="0000FF"/>
                </a:solidFill>
                <a:latin typeface="Calibri"/>
                <a:cs typeface="Calibri"/>
              </a:rPr>
              <a:t> = </a:t>
            </a:r>
            <a:r>
              <a:rPr lang="en-US" sz="2000" dirty="0" err="1" smtClean="0">
                <a:solidFill>
                  <a:srgbClr val="0000FF"/>
                </a:solidFill>
                <a:latin typeface="Calibri"/>
                <a:cs typeface="Calibri"/>
              </a:rPr>
              <a:t>σ</a:t>
            </a:r>
            <a:r>
              <a:rPr lang="en-US" sz="2000" baseline="-25000" dirty="0" err="1" smtClean="0">
                <a:solidFill>
                  <a:srgbClr val="0000FF"/>
                </a:solidFill>
                <a:latin typeface="Calibri"/>
                <a:cs typeface="Calibri"/>
              </a:rPr>
              <a:t>Non</a:t>
            </a:r>
            <a:r>
              <a:rPr lang="en-US" sz="2000" baseline="-25000" dirty="0" smtClean="0">
                <a:solidFill>
                  <a:srgbClr val="0000FF"/>
                </a:solidFill>
                <a:latin typeface="Calibri"/>
                <a:cs typeface="Calibri"/>
              </a:rPr>
              <a:t>-Diffractive </a:t>
            </a:r>
            <a:r>
              <a:rPr lang="en-US" sz="2000" dirty="0" smtClean="0">
                <a:solidFill>
                  <a:srgbClr val="0000FF"/>
                </a:solidFill>
                <a:latin typeface="Calibri"/>
                <a:cs typeface="Calibri"/>
              </a:rPr>
              <a:t>/ &lt;</a:t>
            </a:r>
            <a:r>
              <a:rPr lang="en-US" sz="2000" dirty="0" err="1" smtClean="0">
                <a:solidFill>
                  <a:srgbClr val="0000FF"/>
                </a:solidFill>
                <a:latin typeface="Calibri"/>
                <a:cs typeface="Calibri"/>
              </a:rPr>
              <a:t>f</a:t>
            </a:r>
            <a:r>
              <a:rPr lang="en-US" sz="2000" baseline="-25000" dirty="0" err="1" smtClean="0">
                <a:solidFill>
                  <a:srgbClr val="0000FF"/>
                </a:solidFill>
                <a:latin typeface="Calibri"/>
                <a:cs typeface="Calibri"/>
              </a:rPr>
              <a:t>impact</a:t>
            </a:r>
            <a:r>
              <a:rPr lang="en-US" sz="2000" dirty="0" smtClean="0">
                <a:solidFill>
                  <a:srgbClr val="0000FF"/>
                </a:solidFill>
                <a:latin typeface="Calibri"/>
                <a:cs typeface="Calibri"/>
              </a:rPr>
              <a:t>&gt;</a:t>
            </a:r>
            <a:endParaRPr lang="en-US" sz="2000" baseline="-25000" dirty="0" smtClean="0">
              <a:solidFill>
                <a:srgbClr val="0000FF"/>
              </a:solidFill>
              <a:latin typeface="Calibri"/>
              <a:cs typeface="Calibri"/>
            </a:endParaRPr>
          </a:p>
          <a:p>
            <a:pPr>
              <a:buNone/>
            </a:pPr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	• where </a:t>
            </a:r>
            <a:r>
              <a:rPr lang="en-US" sz="2000" dirty="0" err="1" smtClean="0">
                <a:latin typeface="Calibri"/>
                <a:cs typeface="Calibri"/>
              </a:rPr>
              <a:t>f</a:t>
            </a:r>
            <a:r>
              <a:rPr lang="en-US" sz="2000" baseline="-25000" dirty="0" err="1" smtClean="0">
                <a:latin typeface="Calibri"/>
                <a:cs typeface="Calibri"/>
              </a:rPr>
              <a:t>impact</a:t>
            </a:r>
            <a:r>
              <a:rPr lang="en-US" sz="2000" baseline="-25000" dirty="0" smtClean="0">
                <a:latin typeface="Calibri"/>
                <a:cs typeface="Calibri"/>
              </a:rPr>
              <a:t> </a:t>
            </a:r>
            <a:r>
              <a:rPr lang="en-US" sz="2000" dirty="0" smtClean="0">
                <a:latin typeface="Calibri"/>
                <a:cs typeface="Calibri"/>
              </a:rPr>
              <a:t>is tune dependent:  </a:t>
            </a:r>
            <a:r>
              <a:rPr lang="en-US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σ</a:t>
            </a:r>
            <a:r>
              <a:rPr lang="en-US" sz="2000" baseline="-25000" dirty="0" err="1" smtClean="0">
                <a:solidFill>
                  <a:srgbClr val="000000"/>
                </a:solidFill>
                <a:latin typeface="Calibri"/>
                <a:cs typeface="Calibri"/>
              </a:rPr>
              <a:t>eff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 (</a:t>
            </a:r>
            <a:r>
              <a:rPr lang="en-US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Tevatron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) ≈ 20÷30 </a:t>
            </a:r>
            <a:r>
              <a:rPr lang="en-US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mb</a:t>
            </a:r>
            <a:endParaRPr lang="en-US" sz="20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buNone/>
            </a:pPr>
            <a:endParaRPr lang="en-US" sz="2000" b="1" dirty="0" smtClean="0"/>
          </a:p>
          <a:p>
            <a:r>
              <a:rPr lang="en-US" sz="2000" b="1" dirty="0" smtClean="0">
                <a:solidFill>
                  <a:srgbClr val="FF0000"/>
                </a:solidFill>
              </a:rPr>
              <a:t>DPS Strongly underestimated in the models? Can DPS be measured at the LHC ? 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How do they relate to the “soft” low pT QCD MPI measurements?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Which is the impact on searches?</a:t>
            </a:r>
          </a:p>
          <a:p>
            <a:endParaRPr lang="en-US" sz="2000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29131" t="52528" r="29086" b="34139"/>
          <a:stretch>
            <a:fillRect/>
          </a:stretch>
        </p:blipFill>
        <p:spPr>
          <a:xfrm>
            <a:off x="5702300" y="2514600"/>
            <a:ext cx="3187700" cy="762000"/>
          </a:xfrm>
          <a:prstGeom prst="rect">
            <a:avLst/>
          </a:prstGeom>
        </p:spPr>
      </p:pic>
      <p:sp>
        <p:nvSpPr>
          <p:cNvPr id="9" name="Title 7"/>
          <p:cNvSpPr txBox="1">
            <a:spLocks/>
          </p:cNvSpPr>
          <p:nvPr/>
        </p:nvSpPr>
        <p:spPr>
          <a:xfrm>
            <a:off x="0" y="11113"/>
            <a:ext cx="9144000" cy="67945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dirty="0" smtClean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MPI: from “soft” to “hard”</a:t>
            </a:r>
            <a:endParaRPr lang="en-US" sz="3200" baseline="-25000" dirty="0">
              <a:solidFill>
                <a:srgbClr val="000000"/>
              </a:solidFill>
              <a:latin typeface="+mj-lt"/>
              <a:ea typeface="Calibri" charset="0"/>
              <a:cs typeface="Calibri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35300" y="1511300"/>
            <a:ext cx="3349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[</a:t>
            </a:r>
            <a:r>
              <a:rPr lang="en-US" b="1" dirty="0" err="1" smtClean="0">
                <a:solidFill>
                  <a:srgbClr val="008000"/>
                </a:solidFill>
              </a:rPr>
              <a:t>Treleani</a:t>
            </a:r>
            <a:r>
              <a:rPr lang="en-US" b="1" dirty="0" smtClean="0">
                <a:solidFill>
                  <a:srgbClr val="008000"/>
                </a:solidFill>
              </a:rPr>
              <a:t> et al. rich bibliography]</a:t>
            </a:r>
            <a:endParaRPr lang="en-US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116513" y="1785938"/>
            <a:ext cx="3924300" cy="1223962"/>
            <a:chOff x="31" y="23"/>
            <a:chExt cx="3516" cy="1097"/>
          </a:xfrm>
        </p:grpSpPr>
        <p:sp>
          <p:nvSpPr>
            <p:cNvPr id="105493" name="Line 5"/>
            <p:cNvSpPr>
              <a:spLocks noChangeShapeType="1"/>
            </p:cNvSpPr>
            <p:nvPr/>
          </p:nvSpPr>
          <p:spPr bwMode="auto">
            <a:xfrm flipH="1">
              <a:off x="1804" y="384"/>
              <a:ext cx="796" cy="193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 type="stealth" w="med" len="med"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05494" name="Line 6"/>
            <p:cNvSpPr>
              <a:spLocks noChangeShapeType="1"/>
            </p:cNvSpPr>
            <p:nvPr/>
          </p:nvSpPr>
          <p:spPr bwMode="auto">
            <a:xfrm rot="10800000">
              <a:off x="1804" y="577"/>
              <a:ext cx="782" cy="278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 type="stealth" w="med" len="med"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05495" name="Line 7"/>
            <p:cNvSpPr>
              <a:spLocks noChangeShapeType="1"/>
            </p:cNvSpPr>
            <p:nvPr/>
          </p:nvSpPr>
          <p:spPr bwMode="auto">
            <a:xfrm rot="10800000">
              <a:off x="1805" y="578"/>
              <a:ext cx="928" cy="81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 type="stealth" w="med" len="med"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05496" name="Line 8"/>
            <p:cNvSpPr>
              <a:spLocks noChangeShapeType="1"/>
            </p:cNvSpPr>
            <p:nvPr/>
          </p:nvSpPr>
          <p:spPr bwMode="auto">
            <a:xfrm rot="10800000" flipH="1">
              <a:off x="258" y="578"/>
              <a:ext cx="1547" cy="2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 type="stealth" w="med" len="med"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05497" name="Rectangle 9"/>
            <p:cNvSpPr>
              <a:spLocks/>
            </p:cNvSpPr>
            <p:nvPr/>
          </p:nvSpPr>
          <p:spPr bwMode="auto">
            <a:xfrm>
              <a:off x="31" y="223"/>
              <a:ext cx="763" cy="2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defTabSz="642938"/>
              <a:r>
                <a:rPr lang="en-US" sz="2000" dirty="0" err="1">
                  <a:solidFill>
                    <a:srgbClr val="FF0000"/>
                  </a:solidFill>
                  <a:latin typeface="Gill Sans" pitchFamily="-106" charset="0"/>
                  <a:ea typeface="Gill Sans" pitchFamily="-106" charset="0"/>
                  <a:cs typeface="Gill Sans" pitchFamily="-106" charset="0"/>
                  <a:sym typeface="Gill Sans" pitchFamily="-106" charset="0"/>
                </a:rPr>
                <a:t>p</a:t>
              </a:r>
              <a:r>
                <a:rPr lang="en-US" sz="2000" baseline="-6000" dirty="0" err="1">
                  <a:solidFill>
                    <a:srgbClr val="FF0000"/>
                  </a:solidFill>
                  <a:latin typeface="Gill Sans" pitchFamily="-106" charset="0"/>
                  <a:ea typeface="Gill Sans" pitchFamily="-106" charset="0"/>
                  <a:cs typeface="Gill Sans" pitchFamily="-106" charset="0"/>
                  <a:sym typeface="Gill Sans" pitchFamily="-106" charset="0"/>
                </a:rPr>
                <a:t>T</a:t>
              </a:r>
              <a:r>
                <a:rPr lang="en-US" sz="2000" dirty="0" err="1">
                  <a:solidFill>
                    <a:srgbClr val="FF0000"/>
                  </a:solidFill>
                  <a:latin typeface="Gill Sans" pitchFamily="-106" charset="0"/>
                  <a:ea typeface="Gill Sans" pitchFamily="-106" charset="0"/>
                  <a:cs typeface="Gill Sans" pitchFamily="-106" charset="0"/>
                  <a:sym typeface="Gill Sans" pitchFamily="-106" charset="0"/>
                </a:rPr>
                <a:t>(jet</a:t>
              </a:r>
              <a:r>
                <a:rPr lang="en-US" sz="2000" dirty="0">
                  <a:solidFill>
                    <a:srgbClr val="FF0000"/>
                  </a:solidFill>
                  <a:latin typeface="Gill Sans" pitchFamily="-106" charset="0"/>
                  <a:ea typeface="Gill Sans" pitchFamily="-106" charset="0"/>
                  <a:cs typeface="Gill Sans" pitchFamily="-106" charset="0"/>
                  <a:sym typeface="Gill Sans" pitchFamily="-106" charset="0"/>
                </a:rPr>
                <a:t> 1)</a:t>
              </a:r>
            </a:p>
          </p:txBody>
        </p:sp>
        <p:sp>
          <p:nvSpPr>
            <p:cNvPr id="105498" name="Rectangle 10"/>
            <p:cNvSpPr>
              <a:spLocks/>
            </p:cNvSpPr>
            <p:nvPr/>
          </p:nvSpPr>
          <p:spPr bwMode="auto">
            <a:xfrm>
              <a:off x="2785" y="502"/>
              <a:ext cx="762" cy="2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defTabSz="642938"/>
              <a:r>
                <a:rPr lang="en-US" sz="2000" dirty="0" err="1">
                  <a:solidFill>
                    <a:srgbClr val="FF0000"/>
                  </a:solidFill>
                  <a:latin typeface="Gill Sans" pitchFamily="-106" charset="0"/>
                  <a:ea typeface="Gill Sans" pitchFamily="-106" charset="0"/>
                  <a:cs typeface="Gill Sans" pitchFamily="-106" charset="0"/>
                  <a:sym typeface="Gill Sans" pitchFamily="-106" charset="0"/>
                </a:rPr>
                <a:t>p</a:t>
              </a:r>
              <a:r>
                <a:rPr lang="en-US" sz="2000" baseline="-6000" dirty="0" err="1">
                  <a:solidFill>
                    <a:srgbClr val="FF0000"/>
                  </a:solidFill>
                  <a:latin typeface="Gill Sans" pitchFamily="-106" charset="0"/>
                  <a:ea typeface="Gill Sans" pitchFamily="-106" charset="0"/>
                  <a:cs typeface="Gill Sans" pitchFamily="-106" charset="0"/>
                  <a:sym typeface="Gill Sans" pitchFamily="-106" charset="0"/>
                </a:rPr>
                <a:t>T</a:t>
              </a:r>
              <a:r>
                <a:rPr lang="en-US" sz="2000" dirty="0" err="1">
                  <a:solidFill>
                    <a:srgbClr val="FF0000"/>
                  </a:solidFill>
                  <a:latin typeface="Gill Sans" pitchFamily="-106" charset="0"/>
                  <a:ea typeface="Gill Sans" pitchFamily="-106" charset="0"/>
                  <a:cs typeface="Gill Sans" pitchFamily="-106" charset="0"/>
                  <a:sym typeface="Gill Sans" pitchFamily="-106" charset="0"/>
                </a:rPr>
                <a:t>(jet</a:t>
              </a:r>
              <a:r>
                <a:rPr lang="en-US" sz="2000" dirty="0">
                  <a:solidFill>
                    <a:srgbClr val="FF0000"/>
                  </a:solidFill>
                  <a:latin typeface="Gill Sans" pitchFamily="-106" charset="0"/>
                  <a:ea typeface="Gill Sans" pitchFamily="-106" charset="0"/>
                  <a:cs typeface="Gill Sans" pitchFamily="-106" charset="0"/>
                  <a:sym typeface="Gill Sans" pitchFamily="-106" charset="0"/>
                </a:rPr>
                <a:t> 2)</a:t>
              </a:r>
            </a:p>
          </p:txBody>
        </p:sp>
        <p:sp>
          <p:nvSpPr>
            <p:cNvPr id="105499" name="Rectangle 11"/>
            <p:cNvSpPr>
              <a:spLocks/>
            </p:cNvSpPr>
            <p:nvPr/>
          </p:nvSpPr>
          <p:spPr bwMode="auto">
            <a:xfrm>
              <a:off x="2480" y="847"/>
              <a:ext cx="763" cy="2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defTabSz="642938"/>
              <a:r>
                <a:rPr lang="en-US" sz="2000" dirty="0" err="1">
                  <a:solidFill>
                    <a:srgbClr val="FF0000"/>
                  </a:solidFill>
                  <a:latin typeface="Gill Sans" pitchFamily="-106" charset="0"/>
                  <a:ea typeface="Gill Sans" pitchFamily="-106" charset="0"/>
                  <a:cs typeface="Gill Sans" pitchFamily="-106" charset="0"/>
                  <a:sym typeface="Gill Sans" pitchFamily="-106" charset="0"/>
                </a:rPr>
                <a:t>p</a:t>
              </a:r>
              <a:r>
                <a:rPr lang="en-US" sz="2000" baseline="-6000" dirty="0" err="1">
                  <a:solidFill>
                    <a:srgbClr val="FF0000"/>
                  </a:solidFill>
                  <a:latin typeface="Gill Sans" pitchFamily="-106" charset="0"/>
                  <a:ea typeface="Gill Sans" pitchFamily="-106" charset="0"/>
                  <a:cs typeface="Gill Sans" pitchFamily="-106" charset="0"/>
                  <a:sym typeface="Gill Sans" pitchFamily="-106" charset="0"/>
                </a:rPr>
                <a:t>T</a:t>
              </a:r>
              <a:r>
                <a:rPr lang="en-US" sz="2000" dirty="0" err="1">
                  <a:solidFill>
                    <a:srgbClr val="FF0000"/>
                  </a:solidFill>
                  <a:latin typeface="Gill Sans" pitchFamily="-106" charset="0"/>
                  <a:ea typeface="Gill Sans" pitchFamily="-106" charset="0"/>
                  <a:cs typeface="Gill Sans" pitchFamily="-106" charset="0"/>
                  <a:sym typeface="Gill Sans" pitchFamily="-106" charset="0"/>
                </a:rPr>
                <a:t>(jet</a:t>
              </a:r>
              <a:r>
                <a:rPr lang="en-US" sz="2000" dirty="0">
                  <a:solidFill>
                    <a:srgbClr val="FF0000"/>
                  </a:solidFill>
                  <a:latin typeface="Gill Sans" pitchFamily="-106" charset="0"/>
                  <a:ea typeface="Gill Sans" pitchFamily="-106" charset="0"/>
                  <a:cs typeface="Gill Sans" pitchFamily="-106" charset="0"/>
                  <a:sym typeface="Gill Sans" pitchFamily="-106" charset="0"/>
                </a:rPr>
                <a:t> 4)</a:t>
              </a:r>
            </a:p>
          </p:txBody>
        </p:sp>
        <p:sp>
          <p:nvSpPr>
            <p:cNvPr id="105500" name="Rectangle 12"/>
            <p:cNvSpPr>
              <a:spLocks/>
            </p:cNvSpPr>
            <p:nvPr/>
          </p:nvSpPr>
          <p:spPr bwMode="auto">
            <a:xfrm>
              <a:off x="2480" y="23"/>
              <a:ext cx="763" cy="2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defTabSz="642938"/>
              <a:r>
                <a:rPr lang="en-US" sz="2000" dirty="0" err="1">
                  <a:solidFill>
                    <a:srgbClr val="FF0000"/>
                  </a:solidFill>
                  <a:latin typeface="Gill Sans" pitchFamily="-106" charset="0"/>
                  <a:ea typeface="Gill Sans" pitchFamily="-106" charset="0"/>
                  <a:cs typeface="Gill Sans" pitchFamily="-106" charset="0"/>
                  <a:sym typeface="Gill Sans" pitchFamily="-106" charset="0"/>
                </a:rPr>
                <a:t>p</a:t>
              </a:r>
              <a:r>
                <a:rPr lang="en-US" sz="2000" baseline="-6000" dirty="0" err="1">
                  <a:solidFill>
                    <a:srgbClr val="FF0000"/>
                  </a:solidFill>
                  <a:latin typeface="Gill Sans" pitchFamily="-106" charset="0"/>
                  <a:ea typeface="Gill Sans" pitchFamily="-106" charset="0"/>
                  <a:cs typeface="Gill Sans" pitchFamily="-106" charset="0"/>
                  <a:sym typeface="Gill Sans" pitchFamily="-106" charset="0"/>
                </a:rPr>
                <a:t>T</a:t>
              </a:r>
              <a:r>
                <a:rPr lang="en-US" sz="2000" dirty="0" err="1">
                  <a:solidFill>
                    <a:srgbClr val="FF0000"/>
                  </a:solidFill>
                  <a:latin typeface="Gill Sans" pitchFamily="-106" charset="0"/>
                  <a:ea typeface="Gill Sans" pitchFamily="-106" charset="0"/>
                  <a:cs typeface="Gill Sans" pitchFamily="-106" charset="0"/>
                  <a:sym typeface="Gill Sans" pitchFamily="-106" charset="0"/>
                </a:rPr>
                <a:t>(jet</a:t>
              </a:r>
              <a:r>
                <a:rPr lang="en-US" sz="2000" dirty="0">
                  <a:solidFill>
                    <a:srgbClr val="FF0000"/>
                  </a:solidFill>
                  <a:latin typeface="Gill Sans" pitchFamily="-106" charset="0"/>
                  <a:ea typeface="Gill Sans" pitchFamily="-106" charset="0"/>
                  <a:cs typeface="Gill Sans" pitchFamily="-106" charset="0"/>
                  <a:sym typeface="Gill Sans" pitchFamily="-106" charset="0"/>
                </a:rPr>
                <a:t> 3)</a:t>
              </a:r>
            </a:p>
          </p:txBody>
        </p:sp>
      </p:grpSp>
      <p:sp>
        <p:nvSpPr>
          <p:cNvPr id="105477" name="Rectangle 14"/>
          <p:cNvSpPr>
            <a:spLocks/>
          </p:cNvSpPr>
          <p:nvPr/>
        </p:nvSpPr>
        <p:spPr bwMode="auto">
          <a:xfrm>
            <a:off x="179388" y="1089025"/>
            <a:ext cx="8786812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 defTabSz="642938">
              <a:buClr>
                <a:srgbClr val="0000FF"/>
              </a:buClr>
              <a:buSzPct val="125000"/>
              <a:buFont typeface="Lucida Grande" pitchFamily="-106" charset="0"/>
              <a:buNone/>
            </a:pPr>
            <a:r>
              <a:rPr lang="en-US" sz="2000" dirty="0">
                <a:solidFill>
                  <a:srgbClr val="0000FF"/>
                </a:solidFill>
                <a:ea typeface="Gill Sans" pitchFamily="-106" charset="0"/>
                <a:cs typeface="Gill Sans" pitchFamily="-106" charset="0"/>
                <a:sym typeface="Gill Sans" pitchFamily="-106" charset="0"/>
              </a:rPr>
              <a:t>Disentangle </a:t>
            </a:r>
            <a:r>
              <a:rPr lang="en-US" sz="2000" dirty="0">
                <a:solidFill>
                  <a:srgbClr val="008000"/>
                </a:solidFill>
                <a:ea typeface="Gill Sans" pitchFamily="-106" charset="0"/>
                <a:cs typeface="Gill Sans" pitchFamily="-106" charset="0"/>
                <a:sym typeface="Gill Sans" pitchFamily="-106" charset="0"/>
              </a:rPr>
              <a:t>double-</a:t>
            </a:r>
            <a:r>
              <a:rPr lang="en-US" sz="2000" dirty="0" err="1">
                <a:solidFill>
                  <a:srgbClr val="008000"/>
                </a:solidFill>
                <a:ea typeface="Gill Sans" pitchFamily="-106" charset="0"/>
                <a:cs typeface="Gill Sans" pitchFamily="-106" charset="0"/>
                <a:sym typeface="Gill Sans" pitchFamily="-106" charset="0"/>
              </a:rPr>
              <a:t>parton</a:t>
            </a:r>
            <a:r>
              <a:rPr lang="en-US" sz="2000" dirty="0">
                <a:solidFill>
                  <a:srgbClr val="008000"/>
                </a:solidFill>
                <a:ea typeface="Gill Sans" pitchFamily="-106" charset="0"/>
                <a:cs typeface="Gill Sans" pitchFamily="-106" charset="0"/>
                <a:sym typeface="Gill Sans" pitchFamily="-106" charset="0"/>
              </a:rPr>
              <a:t>-scattering </a:t>
            </a:r>
            <a:r>
              <a:rPr lang="en-US" sz="2000" dirty="0">
                <a:solidFill>
                  <a:srgbClr val="0000FF"/>
                </a:solidFill>
                <a:ea typeface="Gill Sans" pitchFamily="-106" charset="0"/>
                <a:cs typeface="Gill Sans" pitchFamily="-106" charset="0"/>
                <a:sym typeface="Gill Sans" pitchFamily="-106" charset="0"/>
              </a:rPr>
              <a:t>from</a:t>
            </a:r>
            <a:r>
              <a:rPr lang="en-US" sz="2000" dirty="0">
                <a:solidFill>
                  <a:srgbClr val="ABD1FF"/>
                </a:solidFill>
                <a:ea typeface="Gill Sans" pitchFamily="-106" charset="0"/>
                <a:cs typeface="Gill Sans" pitchFamily="-106" charset="0"/>
                <a:sym typeface="Gill Sans" pitchFamily="-106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a typeface="Gill Sans" pitchFamily="-106" charset="0"/>
                <a:cs typeface="Gill Sans" pitchFamily="-106" charset="0"/>
                <a:sym typeface="Gill Sans" pitchFamily="-106" charset="0"/>
              </a:rPr>
              <a:t>bremsstrahlung</a:t>
            </a:r>
            <a:endParaRPr lang="en-US" sz="2000" dirty="0">
              <a:solidFill>
                <a:srgbClr val="FF0000"/>
              </a:solidFill>
              <a:ea typeface="Gill Sans" pitchFamily="-106" charset="0"/>
              <a:cs typeface="Gill Sans" pitchFamily="-106" charset="0"/>
              <a:sym typeface="Gill Sans" pitchFamily="-106" charset="0"/>
            </a:endParaRPr>
          </a:p>
        </p:txBody>
      </p:sp>
      <p:sp>
        <p:nvSpPr>
          <p:cNvPr id="105478" name="AutoShape 15"/>
          <p:cNvSpPr>
            <a:spLocks/>
          </p:cNvSpPr>
          <p:nvPr/>
        </p:nvSpPr>
        <p:spPr bwMode="auto">
          <a:xfrm>
            <a:off x="3822700" y="2187575"/>
            <a:ext cx="1222375" cy="428625"/>
          </a:xfrm>
          <a:prstGeom prst="leftRightArrow">
            <a:avLst>
              <a:gd name="adj1" fmla="val 32000"/>
              <a:gd name="adj2" fmla="val 91589"/>
            </a:avLst>
          </a:prstGeom>
          <a:blipFill dpi="0" rotWithShape="0">
            <a:blip r:embed="rId3"/>
            <a:srcRect/>
            <a:tile tx="0" ty="0" sx="100000" sy="100000" flip="none" algn="tl"/>
          </a:blip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479" name="Rectangle 16"/>
          <p:cNvSpPr>
            <a:spLocks/>
          </p:cNvSpPr>
          <p:nvPr/>
        </p:nvSpPr>
        <p:spPr bwMode="auto">
          <a:xfrm>
            <a:off x="179388" y="3465513"/>
            <a:ext cx="8777287" cy="24368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 defTabSz="642938">
              <a:buClr>
                <a:srgbClr val="0000FF"/>
              </a:buClr>
              <a:buSzPct val="125000"/>
              <a:buFont typeface="Lucida Grande" pitchFamily="-106" charset="0"/>
              <a:buChar char="‣"/>
            </a:pPr>
            <a:endParaRPr lang="en-US" sz="2000" dirty="0">
              <a:solidFill>
                <a:srgbClr val="0000FF"/>
              </a:solidFill>
              <a:latin typeface="Gill Sans" pitchFamily="-106" charset="0"/>
              <a:ea typeface="Gill Sans" pitchFamily="-106" charset="0"/>
              <a:cs typeface="Gill Sans" pitchFamily="-106" charset="0"/>
              <a:sym typeface="Gill Sans" pitchFamily="-106" charset="0"/>
            </a:endParaRPr>
          </a:p>
          <a:p>
            <a:pPr algn="l" defTabSz="642938">
              <a:buSzPct val="125000"/>
              <a:buFont typeface="Gill Sans" pitchFamily="-106" charset="0"/>
              <a:buChar char="•"/>
            </a:pPr>
            <a:r>
              <a:rPr lang="en-US" sz="2000" dirty="0">
                <a:latin typeface="Gill Sans" pitchFamily="-106" charset="0"/>
                <a:ea typeface="Gill Sans" pitchFamily="-106" charset="0"/>
                <a:cs typeface="Gill Sans" pitchFamily="-106" charset="0"/>
                <a:sym typeface="Gill Sans" pitchFamily="-106" charset="0"/>
              </a:rPr>
              <a:t> </a:t>
            </a:r>
            <a:r>
              <a:rPr lang="en-US" sz="2000" dirty="0">
                <a:solidFill>
                  <a:srgbClr val="008000"/>
                </a:solidFill>
                <a:latin typeface="Gill Sans" pitchFamily="-106" charset="0"/>
                <a:ea typeface="Gill Sans" pitchFamily="-106" charset="0"/>
                <a:cs typeface="Gill Sans" pitchFamily="-106" charset="0"/>
                <a:sym typeface="Gill Sans" pitchFamily="-106" charset="0"/>
              </a:rPr>
              <a:t>No correlation (DPS) </a:t>
            </a:r>
            <a:r>
              <a:rPr lang="en-US" sz="2000" dirty="0" smtClean="0">
                <a:solidFill>
                  <a:srgbClr val="0000FF"/>
                </a:solidFill>
                <a:latin typeface="Gill Sans" pitchFamily="-106" charset="0"/>
                <a:ea typeface="Gill Sans" pitchFamily="-106" charset="0"/>
                <a:cs typeface="Gill Sans" pitchFamily="-106" charset="0"/>
                <a:sym typeface="Gill Sans" pitchFamily="-106" charset="0"/>
              </a:rPr>
              <a:t>vs</a:t>
            </a:r>
            <a:r>
              <a:rPr lang="en-US" sz="2000" dirty="0" smtClean="0">
                <a:latin typeface="Gill Sans" pitchFamily="-106" charset="0"/>
                <a:ea typeface="Gill Sans" pitchFamily="-106" charset="0"/>
                <a:cs typeface="Gill Sans" pitchFamily="-106" charset="0"/>
                <a:sym typeface="Gill Sans" pitchFamily="-106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Gill Sans" pitchFamily="-106" charset="0"/>
                <a:ea typeface="Gill Sans" pitchFamily="-106" charset="0"/>
                <a:cs typeface="Gill Sans" pitchFamily="-106" charset="0"/>
                <a:sym typeface="Gill Sans" pitchFamily="-106" charset="0"/>
              </a:rPr>
              <a:t>Strong correlation (SPS)</a:t>
            </a:r>
            <a:endParaRPr lang="en-US" sz="2000" dirty="0" smtClean="0">
              <a:solidFill>
                <a:srgbClr val="ABD1FF"/>
              </a:solidFill>
              <a:latin typeface="Gill Sans" pitchFamily="-106" charset="0"/>
              <a:ea typeface="Gill Sans" pitchFamily="-106" charset="0"/>
              <a:cs typeface="Gill Sans" pitchFamily="-106" charset="0"/>
              <a:sym typeface="Gill Sans" pitchFamily="-106" charset="0"/>
            </a:endParaRPr>
          </a:p>
          <a:p>
            <a:pPr algn="l" defTabSz="642938">
              <a:buSzPct val="125000"/>
            </a:pPr>
            <a:r>
              <a:rPr lang="en-US" sz="2000" dirty="0" smtClean="0">
                <a:solidFill>
                  <a:srgbClr val="0000FF"/>
                </a:solidFill>
                <a:latin typeface="Gill Sans" pitchFamily="-106" charset="0"/>
                <a:ea typeface="Gill Sans" pitchFamily="-106" charset="0"/>
                <a:cs typeface="Gill Sans" pitchFamily="-106" charset="0"/>
                <a:sym typeface="Gill Sans" pitchFamily="-106" charset="0"/>
              </a:rPr>
              <a:t>Define different correlation angles between </a:t>
            </a:r>
            <a:r>
              <a:rPr lang="en-US" sz="2000" dirty="0">
                <a:solidFill>
                  <a:srgbClr val="0000FF"/>
                </a:solidFill>
                <a:latin typeface="Gill Sans" pitchFamily="-106" charset="0"/>
                <a:ea typeface="Gill Sans" pitchFamily="-106" charset="0"/>
                <a:cs typeface="Gill Sans" pitchFamily="-106" charset="0"/>
                <a:sym typeface="Gill Sans" pitchFamily="-106" charset="0"/>
              </a:rPr>
              <a:t>jet </a:t>
            </a:r>
            <a:r>
              <a:rPr lang="en-US" sz="2000" dirty="0" smtClean="0">
                <a:solidFill>
                  <a:srgbClr val="0000FF"/>
                </a:solidFill>
                <a:latin typeface="Gill Sans" pitchFamily="-106" charset="0"/>
                <a:ea typeface="Gill Sans" pitchFamily="-106" charset="0"/>
                <a:cs typeface="Gill Sans" pitchFamily="-106" charset="0"/>
                <a:sym typeface="Gill Sans" pitchFamily="-106" charset="0"/>
              </a:rPr>
              <a:t>pairs:</a:t>
            </a:r>
          </a:p>
          <a:p>
            <a:pPr algn="l" defTabSz="642938">
              <a:buClr>
                <a:srgbClr val="0000FF"/>
              </a:buClr>
              <a:buSzPct val="125000"/>
              <a:buFont typeface="Lucida Grande" pitchFamily="-106" charset="0"/>
              <a:buChar char="‣"/>
            </a:pPr>
            <a:endParaRPr lang="en-US" sz="2000" dirty="0">
              <a:solidFill>
                <a:srgbClr val="0000FF"/>
              </a:solidFill>
              <a:latin typeface="Gill Sans" pitchFamily="-106" charset="0"/>
              <a:ea typeface="Gill Sans" pitchFamily="-106" charset="0"/>
              <a:cs typeface="Gill Sans" pitchFamily="-106" charset="0"/>
              <a:sym typeface="Gill Sans" pitchFamily="-106" charset="0"/>
            </a:endParaRPr>
          </a:p>
          <a:p>
            <a:pPr algn="l" defTabSz="642938">
              <a:buClr>
                <a:srgbClr val="0000FF"/>
              </a:buClr>
              <a:buSzPct val="125000"/>
              <a:buFont typeface="Lucida Grande" pitchFamily="-106" charset="0"/>
              <a:buNone/>
            </a:pPr>
            <a:r>
              <a:rPr lang="en-US" sz="2000" dirty="0">
                <a:solidFill>
                  <a:srgbClr val="0000FF"/>
                </a:solidFill>
                <a:latin typeface="Gill Sans" pitchFamily="-106" charset="0"/>
                <a:ea typeface="Gill Sans" pitchFamily="-106" charset="0"/>
                <a:cs typeface="Gill Sans" pitchFamily="-106" charset="0"/>
                <a:sym typeface="Gill Sans" pitchFamily="-106" charset="0"/>
              </a:rPr>
              <a:t>AFS solution:</a:t>
            </a:r>
          </a:p>
          <a:p>
            <a:pPr algn="l" defTabSz="642938">
              <a:buSzPct val="125000"/>
              <a:buFont typeface="Gill Sans" pitchFamily="-106" charset="0"/>
              <a:buChar char="•"/>
            </a:pPr>
            <a:r>
              <a:rPr lang="en-US" sz="2000" dirty="0">
                <a:latin typeface="Gill Sans" pitchFamily="-106" charset="0"/>
                <a:ea typeface="Lucida Grande" pitchFamily="-106" charset="0"/>
                <a:cs typeface="Lucida Grande" pitchFamily="-106" charset="0"/>
                <a:sym typeface="Gill Sans" pitchFamily="-106" charset="0"/>
              </a:rPr>
              <a:t> Study </a:t>
            </a:r>
            <a:r>
              <a:rPr lang="en-US" sz="2000" dirty="0" err="1">
                <a:latin typeface="Lucida Grande" pitchFamily="-106" charset="0"/>
                <a:ea typeface="Lucida Grande" pitchFamily="-106" charset="0"/>
                <a:cs typeface="Lucida Grande" pitchFamily="-106" charset="0"/>
                <a:sym typeface="Gill Sans" pitchFamily="-106" charset="0"/>
              </a:rPr>
              <a:t>Δφ</a:t>
            </a:r>
            <a:r>
              <a:rPr lang="en-US" sz="2000" dirty="0">
                <a:latin typeface="Gill Sans" pitchFamily="-106" charset="0"/>
                <a:ea typeface="Lucida Grande" pitchFamily="-106" charset="0"/>
                <a:cs typeface="Lucida Grande" pitchFamily="-106" charset="0"/>
                <a:sym typeface="Gill Sans" pitchFamily="-106" charset="0"/>
              </a:rPr>
              <a:t> between </a:t>
            </a:r>
            <a:r>
              <a:rPr lang="en-US" sz="2000" dirty="0">
                <a:latin typeface="Gill Sans" pitchFamily="-106" charset="0"/>
                <a:ea typeface="Gill Sans" pitchFamily="-106" charset="0"/>
                <a:cs typeface="Gill Sans" pitchFamily="-106" charset="0"/>
                <a:sym typeface="Gill Sans" pitchFamily="-106" charset="0"/>
              </a:rPr>
              <a:t>p</a:t>
            </a:r>
            <a:r>
              <a:rPr lang="en-US" sz="2000" baseline="-6000" dirty="0">
                <a:latin typeface="Gill Sans" pitchFamily="-106" charset="0"/>
                <a:ea typeface="Gill Sans" pitchFamily="-106" charset="0"/>
                <a:cs typeface="Gill Sans" pitchFamily="-106" charset="0"/>
                <a:sym typeface="Gill Sans" pitchFamily="-106" charset="0"/>
              </a:rPr>
              <a:t>T1 </a:t>
            </a:r>
            <a:r>
              <a:rPr lang="en-US" sz="2000" dirty="0">
                <a:latin typeface="Gill Sans" pitchFamily="-106" charset="0"/>
                <a:ea typeface="Gill Sans" pitchFamily="-106" charset="0"/>
                <a:cs typeface="Gill Sans" pitchFamily="-106" charset="0"/>
                <a:sym typeface="Gill Sans" pitchFamily="-106" charset="0"/>
              </a:rPr>
              <a:t>- p</a:t>
            </a:r>
            <a:r>
              <a:rPr lang="en-US" sz="2000" baseline="-6000" dirty="0">
                <a:latin typeface="Gill Sans" pitchFamily="-106" charset="0"/>
                <a:ea typeface="Gill Sans" pitchFamily="-106" charset="0"/>
                <a:cs typeface="Gill Sans" pitchFamily="-106" charset="0"/>
                <a:sym typeface="Gill Sans" pitchFamily="-106" charset="0"/>
              </a:rPr>
              <a:t>T2</a:t>
            </a:r>
            <a:r>
              <a:rPr lang="en-US" sz="2000" dirty="0">
                <a:latin typeface="Gill Sans" pitchFamily="-106" charset="0"/>
                <a:ea typeface="Gill Sans" pitchFamily="-106" charset="0"/>
                <a:cs typeface="Gill Sans" pitchFamily="-106" charset="0"/>
                <a:sym typeface="Gill Sans" pitchFamily="-106" charset="0"/>
              </a:rPr>
              <a:t> and p</a:t>
            </a:r>
            <a:r>
              <a:rPr lang="en-US" sz="2000" baseline="-6000" dirty="0">
                <a:latin typeface="Gill Sans" pitchFamily="-106" charset="0"/>
                <a:ea typeface="Gill Sans" pitchFamily="-106" charset="0"/>
                <a:cs typeface="Gill Sans" pitchFamily="-106" charset="0"/>
                <a:sym typeface="Gill Sans" pitchFamily="-106" charset="0"/>
              </a:rPr>
              <a:t>T3 </a:t>
            </a:r>
            <a:r>
              <a:rPr lang="en-US" sz="2000" dirty="0">
                <a:latin typeface="Gill Sans" pitchFamily="-106" charset="0"/>
                <a:ea typeface="Gill Sans" pitchFamily="-106" charset="0"/>
                <a:cs typeface="Gill Sans" pitchFamily="-106" charset="0"/>
                <a:sym typeface="Gill Sans" pitchFamily="-106" charset="0"/>
              </a:rPr>
              <a:t>- p</a:t>
            </a:r>
            <a:r>
              <a:rPr lang="en-US" sz="2000" baseline="-6000" dirty="0">
                <a:latin typeface="Gill Sans" pitchFamily="-106" charset="0"/>
                <a:ea typeface="Gill Sans" pitchFamily="-106" charset="0"/>
                <a:cs typeface="Gill Sans" pitchFamily="-106" charset="0"/>
                <a:sym typeface="Gill Sans" pitchFamily="-106" charset="0"/>
              </a:rPr>
              <a:t>T4</a:t>
            </a:r>
            <a:endParaRPr lang="en-US" sz="2000" dirty="0">
              <a:latin typeface="Gill Sans" pitchFamily="-106" charset="0"/>
              <a:ea typeface="Gill Sans" pitchFamily="-106" charset="0"/>
              <a:cs typeface="Gill Sans" pitchFamily="-106" charset="0"/>
              <a:sym typeface="Gill Sans" pitchFamily="-106" charset="0"/>
            </a:endParaRPr>
          </a:p>
          <a:p>
            <a:pPr algn="l" defTabSz="642938">
              <a:buSzPct val="125000"/>
              <a:buFont typeface="Lucida Grande" pitchFamily="-106" charset="0"/>
              <a:buChar char="‣"/>
            </a:pPr>
            <a:endParaRPr lang="en-US" sz="2000" dirty="0">
              <a:solidFill>
                <a:srgbClr val="0000FF"/>
              </a:solidFill>
              <a:latin typeface="Gill Sans" pitchFamily="-106" charset="0"/>
              <a:ea typeface="Gill Sans" pitchFamily="-106" charset="0"/>
              <a:cs typeface="Gill Sans" pitchFamily="-106" charset="0"/>
              <a:sym typeface="Gill Sans" pitchFamily="-106" charset="0"/>
            </a:endParaRPr>
          </a:p>
          <a:p>
            <a:pPr algn="l" defTabSz="642938">
              <a:buSzPct val="125000"/>
              <a:buFont typeface="Lucida Grande" pitchFamily="-106" charset="0"/>
              <a:buNone/>
            </a:pPr>
            <a:r>
              <a:rPr lang="en-US" sz="2000" dirty="0">
                <a:solidFill>
                  <a:srgbClr val="0000FF"/>
                </a:solidFill>
                <a:latin typeface="Gill Sans" pitchFamily="-106" charset="0"/>
                <a:ea typeface="Gill Sans" pitchFamily="-106" charset="0"/>
                <a:cs typeface="Gill Sans" pitchFamily="-106" charset="0"/>
                <a:sym typeface="Gill Sans" pitchFamily="-106" charset="0"/>
              </a:rPr>
              <a:t>CDF solution:</a:t>
            </a:r>
          </a:p>
          <a:p>
            <a:pPr algn="l" defTabSz="642938">
              <a:buSzPct val="125000"/>
              <a:buFont typeface="Gill Sans" pitchFamily="-106" charset="0"/>
              <a:buChar char="•"/>
            </a:pPr>
            <a:r>
              <a:rPr lang="en-US" sz="2000" dirty="0">
                <a:latin typeface="Gill Sans" pitchFamily="-106" charset="0"/>
                <a:ea typeface="Lucida Grande" pitchFamily="-106" charset="0"/>
                <a:cs typeface="Lucida Grande" pitchFamily="-106" charset="0"/>
                <a:sym typeface="Gill Sans" pitchFamily="-106" charset="0"/>
              </a:rPr>
              <a:t> Study </a:t>
            </a:r>
            <a:r>
              <a:rPr lang="en-US" sz="2000" dirty="0" err="1">
                <a:latin typeface="Lucida Grande" pitchFamily="-106" charset="0"/>
                <a:ea typeface="Lucida Grande" pitchFamily="-106" charset="0"/>
                <a:cs typeface="Lucida Grande" pitchFamily="-106" charset="0"/>
                <a:sym typeface="Gill Sans" pitchFamily="-106" charset="0"/>
              </a:rPr>
              <a:t>Δφ</a:t>
            </a:r>
            <a:r>
              <a:rPr lang="en-US" sz="2000" dirty="0">
                <a:latin typeface="Gill Sans" pitchFamily="-106" charset="0"/>
                <a:ea typeface="Lucida Grande" pitchFamily="-106" charset="0"/>
                <a:cs typeface="Lucida Grande" pitchFamily="-106" charset="0"/>
                <a:sym typeface="Gill Sans" pitchFamily="-106" charset="0"/>
              </a:rPr>
              <a:t> between </a:t>
            </a:r>
            <a:r>
              <a:rPr lang="en-US" sz="2000" dirty="0">
                <a:latin typeface="Gill Sans" pitchFamily="-106" charset="0"/>
                <a:ea typeface="Gill Sans" pitchFamily="-106" charset="0"/>
                <a:cs typeface="Gill Sans" pitchFamily="-106" charset="0"/>
                <a:sym typeface="Gill Sans" pitchFamily="-106" charset="0"/>
              </a:rPr>
              <a:t>p</a:t>
            </a:r>
            <a:r>
              <a:rPr lang="en-US" sz="2000" baseline="-6000" dirty="0">
                <a:latin typeface="Gill Sans" pitchFamily="-106" charset="0"/>
                <a:ea typeface="Gill Sans" pitchFamily="-106" charset="0"/>
                <a:cs typeface="Gill Sans" pitchFamily="-106" charset="0"/>
                <a:sym typeface="Gill Sans" pitchFamily="-106" charset="0"/>
              </a:rPr>
              <a:t>T1 </a:t>
            </a:r>
            <a:r>
              <a:rPr lang="en-US" sz="2000" dirty="0">
                <a:latin typeface="Gill Sans" pitchFamily="-106" charset="0"/>
                <a:ea typeface="Gill Sans" pitchFamily="-106" charset="0"/>
                <a:cs typeface="Gill Sans" pitchFamily="-106" charset="0"/>
                <a:sym typeface="Gill Sans" pitchFamily="-106" charset="0"/>
              </a:rPr>
              <a:t>+ p</a:t>
            </a:r>
            <a:r>
              <a:rPr lang="en-US" sz="2000" baseline="-6000" dirty="0">
                <a:latin typeface="Gill Sans" pitchFamily="-106" charset="0"/>
                <a:ea typeface="Gill Sans" pitchFamily="-106" charset="0"/>
                <a:cs typeface="Gill Sans" pitchFamily="-106" charset="0"/>
                <a:sym typeface="Gill Sans" pitchFamily="-106" charset="0"/>
              </a:rPr>
              <a:t>T2</a:t>
            </a:r>
            <a:r>
              <a:rPr lang="en-US" sz="2000" dirty="0">
                <a:latin typeface="Gill Sans" pitchFamily="-106" charset="0"/>
                <a:ea typeface="Gill Sans" pitchFamily="-106" charset="0"/>
                <a:cs typeface="Gill Sans" pitchFamily="-106" charset="0"/>
                <a:sym typeface="Gill Sans" pitchFamily="-106" charset="0"/>
              </a:rPr>
              <a:t> and p</a:t>
            </a:r>
            <a:r>
              <a:rPr lang="en-US" sz="2000" baseline="-6000" dirty="0">
                <a:latin typeface="Gill Sans" pitchFamily="-106" charset="0"/>
                <a:ea typeface="Gill Sans" pitchFamily="-106" charset="0"/>
                <a:cs typeface="Gill Sans" pitchFamily="-106" charset="0"/>
                <a:sym typeface="Gill Sans" pitchFamily="-106" charset="0"/>
              </a:rPr>
              <a:t>T3 </a:t>
            </a:r>
            <a:r>
              <a:rPr lang="en-US" sz="2000" dirty="0">
                <a:latin typeface="Gill Sans" pitchFamily="-106" charset="0"/>
                <a:ea typeface="Gill Sans" pitchFamily="-106" charset="0"/>
                <a:cs typeface="Gill Sans" pitchFamily="-106" charset="0"/>
                <a:sym typeface="Gill Sans" pitchFamily="-106" charset="0"/>
              </a:rPr>
              <a:t>+ p</a:t>
            </a:r>
            <a:r>
              <a:rPr lang="en-US" sz="2000" baseline="-6000" dirty="0">
                <a:latin typeface="Gill Sans" pitchFamily="-106" charset="0"/>
                <a:ea typeface="Gill Sans" pitchFamily="-106" charset="0"/>
                <a:cs typeface="Gill Sans" pitchFamily="-106" charset="0"/>
                <a:sym typeface="Gill Sans" pitchFamily="-106" charset="0"/>
              </a:rPr>
              <a:t>T4</a:t>
            </a:r>
            <a:r>
              <a:rPr lang="en-US" sz="2000" dirty="0">
                <a:latin typeface="Gill Sans" pitchFamily="-106" charset="0"/>
                <a:ea typeface="Lucida Grande" pitchFamily="-106" charset="0"/>
                <a:cs typeface="Lucida Grande" pitchFamily="-106" charset="0"/>
                <a:sym typeface="Gill Sans" pitchFamily="-106" charset="0"/>
              </a:rPr>
              <a:t>                (CDF nomenclature: </a:t>
            </a:r>
            <a:r>
              <a:rPr lang="en-US" sz="2000" dirty="0">
                <a:latin typeface="Lucida Grande" pitchFamily="-106" charset="0"/>
                <a:ea typeface="Lucida Grande" pitchFamily="-106" charset="0"/>
                <a:cs typeface="Lucida Grande" pitchFamily="-106" charset="0"/>
                <a:sym typeface="Gill Sans" pitchFamily="-106" charset="0"/>
              </a:rPr>
              <a:t>Δ</a:t>
            </a:r>
            <a:r>
              <a:rPr lang="en-US" sz="2000" dirty="0">
                <a:latin typeface="Gill Sans" pitchFamily="-106" charset="0"/>
                <a:ea typeface="Lucida Grande" pitchFamily="-106" charset="0"/>
                <a:cs typeface="Lucida Grande" pitchFamily="-106" charset="0"/>
                <a:sym typeface="Gill Sans" pitchFamily="-106" charset="0"/>
              </a:rPr>
              <a:t>S)</a:t>
            </a:r>
          </a:p>
        </p:txBody>
      </p:sp>
      <p:sp>
        <p:nvSpPr>
          <p:cNvPr id="105480" name="Line 18"/>
          <p:cNvSpPr>
            <a:spLocks noChangeShapeType="1"/>
          </p:cNvSpPr>
          <p:nvPr/>
        </p:nvSpPr>
        <p:spPr bwMode="auto">
          <a:xfrm>
            <a:off x="1236663" y="1930400"/>
            <a:ext cx="1206500" cy="642938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 type="stealth" w="med" len="med"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105481" name="Line 19"/>
          <p:cNvSpPr>
            <a:spLocks noChangeShapeType="1"/>
          </p:cNvSpPr>
          <p:nvPr/>
        </p:nvSpPr>
        <p:spPr bwMode="auto">
          <a:xfrm rot="10800000">
            <a:off x="2443163" y="2573338"/>
            <a:ext cx="873125" cy="311150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 type="stealth" w="med" len="med"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105482" name="Line 20"/>
          <p:cNvSpPr>
            <a:spLocks noChangeShapeType="1"/>
          </p:cNvSpPr>
          <p:nvPr/>
        </p:nvSpPr>
        <p:spPr bwMode="auto">
          <a:xfrm rot="10800000">
            <a:off x="2443163" y="2574925"/>
            <a:ext cx="1038225" cy="90488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 type="stealth" w="med" len="med"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105483" name="Line 21"/>
          <p:cNvSpPr>
            <a:spLocks noChangeShapeType="1"/>
          </p:cNvSpPr>
          <p:nvPr/>
        </p:nvSpPr>
        <p:spPr bwMode="auto">
          <a:xfrm rot="10800000" flipH="1">
            <a:off x="714375" y="2574925"/>
            <a:ext cx="1728788" cy="22225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 type="stealth" w="med" len="med"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105484" name="Rectangle 22"/>
          <p:cNvSpPr>
            <a:spLocks/>
          </p:cNvSpPr>
          <p:nvPr/>
        </p:nvSpPr>
        <p:spPr bwMode="auto">
          <a:xfrm>
            <a:off x="2921000" y="2114650"/>
            <a:ext cx="789312" cy="307777"/>
          </a:xfrm>
          <a:prstGeom prst="rect">
            <a:avLst/>
          </a:prstGeom>
          <a:noFill/>
          <a:ln w="12700">
            <a:solidFill>
              <a:srgbClr val="008000"/>
            </a:solidFill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defTabSz="642938"/>
            <a:r>
              <a:rPr lang="en-US" sz="2000" dirty="0" err="1">
                <a:solidFill>
                  <a:srgbClr val="008000"/>
                </a:solidFill>
                <a:latin typeface="Gill Sans" pitchFamily="-106" charset="0"/>
                <a:ea typeface="Gill Sans" pitchFamily="-106" charset="0"/>
                <a:cs typeface="Gill Sans" pitchFamily="-106" charset="0"/>
                <a:sym typeface="Gill Sans" pitchFamily="-106" charset="0"/>
              </a:rPr>
              <a:t>p</a:t>
            </a:r>
            <a:r>
              <a:rPr lang="en-US" sz="2000" baseline="-6000" dirty="0" err="1">
                <a:solidFill>
                  <a:srgbClr val="008000"/>
                </a:solidFill>
                <a:latin typeface="Gill Sans" pitchFamily="-106" charset="0"/>
                <a:ea typeface="Gill Sans" pitchFamily="-106" charset="0"/>
                <a:cs typeface="Gill Sans" pitchFamily="-106" charset="0"/>
                <a:sym typeface="Gill Sans" pitchFamily="-106" charset="0"/>
              </a:rPr>
              <a:t>T</a:t>
            </a:r>
            <a:r>
              <a:rPr lang="en-US" sz="2000" dirty="0" err="1">
                <a:solidFill>
                  <a:srgbClr val="008000"/>
                </a:solidFill>
                <a:latin typeface="Gill Sans" pitchFamily="-106" charset="0"/>
                <a:ea typeface="Gill Sans" pitchFamily="-106" charset="0"/>
                <a:cs typeface="Gill Sans" pitchFamily="-106" charset="0"/>
                <a:sym typeface="Gill Sans" pitchFamily="-106" charset="0"/>
              </a:rPr>
              <a:t>(jet</a:t>
            </a:r>
            <a:r>
              <a:rPr lang="en-US" sz="2000" dirty="0">
                <a:solidFill>
                  <a:srgbClr val="008000"/>
                </a:solidFill>
                <a:latin typeface="Gill Sans" pitchFamily="-106" charset="0"/>
                <a:ea typeface="Gill Sans" pitchFamily="-106" charset="0"/>
                <a:cs typeface="Gill Sans" pitchFamily="-106" charset="0"/>
                <a:sym typeface="Gill Sans" pitchFamily="-106" charset="0"/>
              </a:rPr>
              <a:t> </a:t>
            </a:r>
            <a:r>
              <a:rPr lang="en-US" sz="2000" dirty="0" err="1">
                <a:solidFill>
                  <a:srgbClr val="008000"/>
                </a:solidFill>
                <a:latin typeface="Gill Sans" pitchFamily="-106" charset="0"/>
                <a:ea typeface="Gill Sans" pitchFamily="-106" charset="0"/>
                <a:cs typeface="Gill Sans" pitchFamily="-106" charset="0"/>
                <a:sym typeface="Gill Sans" pitchFamily="-106" charset="0"/>
              </a:rPr>
              <a:t>j</a:t>
            </a:r>
            <a:r>
              <a:rPr lang="en-US" sz="2000" dirty="0">
                <a:solidFill>
                  <a:srgbClr val="008000"/>
                </a:solidFill>
                <a:latin typeface="Gill Sans" pitchFamily="-106" charset="0"/>
                <a:ea typeface="Gill Sans" pitchFamily="-106" charset="0"/>
                <a:cs typeface="Gill Sans" pitchFamily="-106" charset="0"/>
                <a:sym typeface="Gill Sans" pitchFamily="-106" charset="0"/>
              </a:rPr>
              <a:t>)</a:t>
            </a:r>
          </a:p>
        </p:txBody>
      </p:sp>
      <p:sp>
        <p:nvSpPr>
          <p:cNvPr id="105485" name="Rectangle 23"/>
          <p:cNvSpPr>
            <a:spLocks/>
          </p:cNvSpPr>
          <p:nvPr/>
        </p:nvSpPr>
        <p:spPr bwMode="auto">
          <a:xfrm>
            <a:off x="319088" y="2686150"/>
            <a:ext cx="789312" cy="307777"/>
          </a:xfrm>
          <a:prstGeom prst="rect">
            <a:avLst/>
          </a:prstGeom>
          <a:noFill/>
          <a:ln w="12700">
            <a:solidFill>
              <a:srgbClr val="008000"/>
            </a:solidFill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defTabSz="642938"/>
            <a:r>
              <a:rPr lang="en-US" sz="2000" dirty="0" err="1">
                <a:solidFill>
                  <a:srgbClr val="008000"/>
                </a:solidFill>
                <a:latin typeface="Gill Sans" pitchFamily="-106" charset="0"/>
                <a:ea typeface="Gill Sans" pitchFamily="-106" charset="0"/>
                <a:cs typeface="Gill Sans" pitchFamily="-106" charset="0"/>
                <a:sym typeface="Gill Sans" pitchFamily="-106" charset="0"/>
              </a:rPr>
              <a:t>p</a:t>
            </a:r>
            <a:r>
              <a:rPr lang="en-US" sz="2000" baseline="-6000" dirty="0" err="1">
                <a:solidFill>
                  <a:srgbClr val="008000"/>
                </a:solidFill>
                <a:latin typeface="Gill Sans" pitchFamily="-106" charset="0"/>
                <a:ea typeface="Gill Sans" pitchFamily="-106" charset="0"/>
                <a:cs typeface="Gill Sans" pitchFamily="-106" charset="0"/>
                <a:sym typeface="Gill Sans" pitchFamily="-106" charset="0"/>
              </a:rPr>
              <a:t>T</a:t>
            </a:r>
            <a:r>
              <a:rPr lang="en-US" sz="2000" dirty="0" err="1">
                <a:solidFill>
                  <a:srgbClr val="008000"/>
                </a:solidFill>
                <a:latin typeface="Gill Sans" pitchFamily="-106" charset="0"/>
                <a:ea typeface="Gill Sans" pitchFamily="-106" charset="0"/>
                <a:cs typeface="Gill Sans" pitchFamily="-106" charset="0"/>
                <a:sym typeface="Gill Sans" pitchFamily="-106" charset="0"/>
              </a:rPr>
              <a:t>(jet</a:t>
            </a:r>
            <a:r>
              <a:rPr lang="en-US" sz="2000" dirty="0">
                <a:solidFill>
                  <a:srgbClr val="008000"/>
                </a:solidFill>
                <a:latin typeface="Gill Sans" pitchFamily="-106" charset="0"/>
                <a:ea typeface="Gill Sans" pitchFamily="-106" charset="0"/>
                <a:cs typeface="Gill Sans" pitchFamily="-106" charset="0"/>
                <a:sym typeface="Gill Sans" pitchFamily="-106" charset="0"/>
              </a:rPr>
              <a:t> </a:t>
            </a:r>
            <a:r>
              <a:rPr lang="en-US" sz="2000" dirty="0" err="1">
                <a:solidFill>
                  <a:srgbClr val="008000"/>
                </a:solidFill>
                <a:latin typeface="Gill Sans" pitchFamily="-106" charset="0"/>
                <a:ea typeface="Gill Sans" pitchFamily="-106" charset="0"/>
                <a:cs typeface="Gill Sans" pitchFamily="-106" charset="0"/>
                <a:sym typeface="Gill Sans" pitchFamily="-106" charset="0"/>
              </a:rPr>
              <a:t>i</a:t>
            </a:r>
            <a:r>
              <a:rPr lang="en-US" sz="2000" dirty="0">
                <a:solidFill>
                  <a:srgbClr val="008000"/>
                </a:solidFill>
                <a:latin typeface="Gill Sans" pitchFamily="-106" charset="0"/>
                <a:ea typeface="Gill Sans" pitchFamily="-106" charset="0"/>
                <a:cs typeface="Gill Sans" pitchFamily="-106" charset="0"/>
                <a:sym typeface="Gill Sans" pitchFamily="-106" charset="0"/>
              </a:rPr>
              <a:t>)</a:t>
            </a:r>
          </a:p>
        </p:txBody>
      </p:sp>
      <p:sp>
        <p:nvSpPr>
          <p:cNvPr id="105486" name="Rectangle 24"/>
          <p:cNvSpPr>
            <a:spLocks/>
          </p:cNvSpPr>
          <p:nvPr/>
        </p:nvSpPr>
        <p:spPr bwMode="auto">
          <a:xfrm>
            <a:off x="2921000" y="2917925"/>
            <a:ext cx="789312" cy="307777"/>
          </a:xfrm>
          <a:prstGeom prst="rect">
            <a:avLst/>
          </a:prstGeom>
          <a:noFill/>
          <a:ln w="12700">
            <a:solidFill>
              <a:srgbClr val="008000"/>
            </a:solidFill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defTabSz="642938"/>
            <a:r>
              <a:rPr lang="en-US" sz="2000" dirty="0" err="1">
                <a:solidFill>
                  <a:srgbClr val="008000"/>
                </a:solidFill>
                <a:latin typeface="Gill Sans" pitchFamily="-106" charset="0"/>
                <a:ea typeface="Gill Sans" pitchFamily="-106" charset="0"/>
                <a:cs typeface="Gill Sans" pitchFamily="-106" charset="0"/>
                <a:sym typeface="Gill Sans" pitchFamily="-106" charset="0"/>
              </a:rPr>
              <a:t>p</a:t>
            </a:r>
            <a:r>
              <a:rPr lang="en-US" sz="2000" baseline="-6000" dirty="0" err="1">
                <a:solidFill>
                  <a:srgbClr val="008000"/>
                </a:solidFill>
                <a:latin typeface="Gill Sans" pitchFamily="-106" charset="0"/>
                <a:ea typeface="Gill Sans" pitchFamily="-106" charset="0"/>
                <a:cs typeface="Gill Sans" pitchFamily="-106" charset="0"/>
                <a:sym typeface="Gill Sans" pitchFamily="-106" charset="0"/>
              </a:rPr>
              <a:t>T</a:t>
            </a:r>
            <a:r>
              <a:rPr lang="en-US" sz="2000" dirty="0" err="1">
                <a:solidFill>
                  <a:srgbClr val="008000"/>
                </a:solidFill>
                <a:latin typeface="Gill Sans" pitchFamily="-106" charset="0"/>
                <a:ea typeface="Gill Sans" pitchFamily="-106" charset="0"/>
                <a:cs typeface="Gill Sans" pitchFamily="-106" charset="0"/>
                <a:sym typeface="Gill Sans" pitchFamily="-106" charset="0"/>
              </a:rPr>
              <a:t>(jet</a:t>
            </a:r>
            <a:r>
              <a:rPr lang="en-US" sz="2000" dirty="0">
                <a:solidFill>
                  <a:srgbClr val="008000"/>
                </a:solidFill>
                <a:latin typeface="Gill Sans" pitchFamily="-106" charset="0"/>
                <a:ea typeface="Gill Sans" pitchFamily="-106" charset="0"/>
                <a:cs typeface="Gill Sans" pitchFamily="-106" charset="0"/>
                <a:sym typeface="Gill Sans" pitchFamily="-106" charset="0"/>
              </a:rPr>
              <a:t> </a:t>
            </a:r>
            <a:r>
              <a:rPr lang="en-US" sz="2000" dirty="0" err="1">
                <a:solidFill>
                  <a:srgbClr val="008000"/>
                </a:solidFill>
                <a:latin typeface="Gill Sans" pitchFamily="-106" charset="0"/>
                <a:ea typeface="Gill Sans" pitchFamily="-106" charset="0"/>
                <a:cs typeface="Gill Sans" pitchFamily="-106" charset="0"/>
                <a:sym typeface="Gill Sans" pitchFamily="-106" charset="0"/>
              </a:rPr>
              <a:t>l</a:t>
            </a:r>
            <a:r>
              <a:rPr lang="en-US" sz="2000" dirty="0">
                <a:solidFill>
                  <a:srgbClr val="008000"/>
                </a:solidFill>
                <a:latin typeface="Gill Sans" pitchFamily="-106" charset="0"/>
                <a:ea typeface="Gill Sans" pitchFamily="-106" charset="0"/>
                <a:cs typeface="Gill Sans" pitchFamily="-106" charset="0"/>
                <a:sym typeface="Gill Sans" pitchFamily="-106" charset="0"/>
              </a:rPr>
              <a:t>)</a:t>
            </a:r>
          </a:p>
        </p:txBody>
      </p:sp>
      <p:sp>
        <p:nvSpPr>
          <p:cNvPr id="105487" name="Rectangle 25"/>
          <p:cNvSpPr>
            <a:spLocks/>
          </p:cNvSpPr>
          <p:nvPr/>
        </p:nvSpPr>
        <p:spPr bwMode="auto">
          <a:xfrm>
            <a:off x="895350" y="1597125"/>
            <a:ext cx="855937" cy="307777"/>
          </a:xfrm>
          <a:prstGeom prst="rect">
            <a:avLst/>
          </a:prstGeom>
          <a:noFill/>
          <a:ln w="12700">
            <a:solidFill>
              <a:srgbClr val="008000"/>
            </a:solidFill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defTabSz="642938"/>
            <a:r>
              <a:rPr lang="en-US" sz="2000" dirty="0" err="1">
                <a:solidFill>
                  <a:srgbClr val="008000"/>
                </a:solidFill>
                <a:latin typeface="Gill Sans" pitchFamily="-106" charset="0"/>
                <a:ea typeface="Gill Sans" pitchFamily="-106" charset="0"/>
                <a:cs typeface="Gill Sans" pitchFamily="-106" charset="0"/>
                <a:sym typeface="Gill Sans" pitchFamily="-106" charset="0"/>
              </a:rPr>
              <a:t>p</a:t>
            </a:r>
            <a:r>
              <a:rPr lang="en-US" sz="2000" baseline="-6000" dirty="0" err="1">
                <a:solidFill>
                  <a:srgbClr val="008000"/>
                </a:solidFill>
                <a:latin typeface="Gill Sans" pitchFamily="-106" charset="0"/>
                <a:ea typeface="Gill Sans" pitchFamily="-106" charset="0"/>
                <a:cs typeface="Gill Sans" pitchFamily="-106" charset="0"/>
                <a:sym typeface="Gill Sans" pitchFamily="-106" charset="0"/>
              </a:rPr>
              <a:t>T</a:t>
            </a:r>
            <a:r>
              <a:rPr lang="en-US" sz="2000" dirty="0" err="1">
                <a:solidFill>
                  <a:srgbClr val="008000"/>
                </a:solidFill>
                <a:latin typeface="Gill Sans" pitchFamily="-106" charset="0"/>
                <a:ea typeface="Gill Sans" pitchFamily="-106" charset="0"/>
                <a:cs typeface="Gill Sans" pitchFamily="-106" charset="0"/>
                <a:sym typeface="Gill Sans" pitchFamily="-106" charset="0"/>
              </a:rPr>
              <a:t>(jet</a:t>
            </a:r>
            <a:r>
              <a:rPr lang="en-US" sz="2000" dirty="0">
                <a:solidFill>
                  <a:srgbClr val="008000"/>
                </a:solidFill>
                <a:latin typeface="Gill Sans" pitchFamily="-106" charset="0"/>
                <a:ea typeface="Gill Sans" pitchFamily="-106" charset="0"/>
                <a:cs typeface="Gill Sans" pitchFamily="-106" charset="0"/>
                <a:sym typeface="Gill Sans" pitchFamily="-106" charset="0"/>
              </a:rPr>
              <a:t> </a:t>
            </a:r>
            <a:r>
              <a:rPr lang="en-US" sz="2000" dirty="0" err="1">
                <a:solidFill>
                  <a:srgbClr val="008000"/>
                </a:solidFill>
                <a:latin typeface="Gill Sans" pitchFamily="-106" charset="0"/>
                <a:ea typeface="Gill Sans" pitchFamily="-106" charset="0"/>
                <a:cs typeface="Gill Sans" pitchFamily="-106" charset="0"/>
                <a:sym typeface="Gill Sans" pitchFamily="-106" charset="0"/>
              </a:rPr>
              <a:t>k</a:t>
            </a:r>
            <a:r>
              <a:rPr lang="en-US" sz="2000" dirty="0">
                <a:solidFill>
                  <a:srgbClr val="008000"/>
                </a:solidFill>
                <a:latin typeface="Gill Sans" pitchFamily="-106" charset="0"/>
                <a:ea typeface="Gill Sans" pitchFamily="-106" charset="0"/>
                <a:cs typeface="Gill Sans" pitchFamily="-106" charset="0"/>
                <a:sym typeface="Gill Sans" pitchFamily="-106" charset="0"/>
              </a:rPr>
              <a:t>)</a:t>
            </a:r>
          </a:p>
        </p:txBody>
      </p:sp>
      <p:sp>
        <p:nvSpPr>
          <p:cNvPr id="105492" name="Rectangle 30"/>
          <p:cNvSpPr>
            <a:spLocks noRot="1" noChangeArrowheads="1"/>
          </p:cNvSpPr>
          <p:nvPr/>
        </p:nvSpPr>
        <p:spPr bwMode="auto">
          <a:xfrm>
            <a:off x="939800" y="63500"/>
            <a:ext cx="7594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l"/>
            <a:r>
              <a:rPr lang="en-GB" sz="3200" dirty="0"/>
              <a:t>Double Parton Scattering in </a:t>
            </a:r>
            <a:r>
              <a:rPr lang="en-GB" sz="3200" dirty="0" err="1">
                <a:latin typeface="Symbol" pitchFamily="-106" charset="2"/>
                <a:sym typeface="Symbol" pitchFamily="-106" charset="2"/>
              </a:rPr>
              <a:t></a:t>
            </a:r>
            <a:r>
              <a:rPr lang="en-GB" sz="3200" dirty="0" err="1"/>
              <a:t>jet</a:t>
            </a:r>
            <a:r>
              <a:rPr lang="en-GB" sz="3200" dirty="0"/>
              <a:t> topologies</a:t>
            </a:r>
            <a:endParaRPr lang="it-IT" sz="3200" dirty="0">
              <a:latin typeface="Verdana" pitchFamily="-10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20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6731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 dirty="0" smtClean="0"/>
              <a:t>Measurement of DP Scattering @ </a:t>
            </a:r>
            <a:r>
              <a:rPr lang="en-US" sz="3200" dirty="0" err="1" smtClean="0"/>
              <a:t>Tevatron</a:t>
            </a:r>
            <a:endParaRPr lang="en-US" sz="3200" dirty="0"/>
          </a:p>
        </p:txBody>
      </p:sp>
      <p:pic>
        <p:nvPicPr>
          <p:cNvPr id="50181" name="Picture 3"/>
          <p:cNvPicPr>
            <a:picLocks noChangeAspect="1" noChangeArrowheads="1"/>
          </p:cNvPicPr>
          <p:nvPr/>
        </p:nvPicPr>
        <p:blipFill>
          <a:blip r:embed="rId3"/>
          <a:srcRect t="19633"/>
          <a:stretch>
            <a:fillRect/>
          </a:stretch>
        </p:blipFill>
        <p:spPr bwMode="auto">
          <a:xfrm>
            <a:off x="4737101" y="1143000"/>
            <a:ext cx="3908484" cy="4445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947206" name="AutoShape 6"/>
          <p:cNvSpPr>
            <a:spLocks noChangeArrowheads="1"/>
          </p:cNvSpPr>
          <p:nvPr/>
        </p:nvSpPr>
        <p:spPr bwMode="auto">
          <a:xfrm>
            <a:off x="152400" y="800100"/>
            <a:ext cx="4419600" cy="1358900"/>
          </a:xfrm>
          <a:prstGeom prst="star32">
            <a:avLst>
              <a:gd name="adj" fmla="val 45051"/>
            </a:avLst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2000" b="1">
              <a:solidFill>
                <a:srgbClr val="FF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6" charset="0"/>
            </a:endParaRPr>
          </a:p>
        </p:txBody>
      </p:sp>
      <p:sp>
        <p:nvSpPr>
          <p:cNvPr id="50184" name="Text Box 7"/>
          <p:cNvSpPr txBox="1">
            <a:spLocks noChangeArrowheads="1"/>
          </p:cNvSpPr>
          <p:nvPr/>
        </p:nvSpPr>
        <p:spPr bwMode="auto">
          <a:xfrm>
            <a:off x="304800" y="1257300"/>
            <a:ext cx="410368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600" dirty="0">
                <a:solidFill>
                  <a:srgbClr val="FF0022"/>
                </a:solidFill>
              </a:rPr>
              <a:t>Double high P</a:t>
            </a:r>
            <a:r>
              <a:rPr lang="en-US" sz="1600" baseline="-25000" dirty="0">
                <a:solidFill>
                  <a:srgbClr val="FF0022"/>
                </a:solidFill>
              </a:rPr>
              <a:t>T</a:t>
            </a:r>
            <a:r>
              <a:rPr lang="en-US" sz="1600" dirty="0">
                <a:solidFill>
                  <a:srgbClr val="FF0022"/>
                </a:solidFill>
              </a:rPr>
              <a:t> interactions observed by</a:t>
            </a:r>
            <a:r>
              <a:rPr lang="en-US" sz="1600" dirty="0" smtClean="0">
                <a:solidFill>
                  <a:srgbClr val="FF0022"/>
                </a:solidFill>
              </a:rPr>
              <a:t> </a:t>
            </a:r>
          </a:p>
          <a:p>
            <a:pPr algn="ctr" eaLnBrk="0" hangingPunct="0"/>
            <a:r>
              <a:rPr lang="en-US" sz="1600" dirty="0" smtClean="0">
                <a:solidFill>
                  <a:srgbClr val="FF0022"/>
                </a:solidFill>
              </a:rPr>
              <a:t>AFS</a:t>
            </a:r>
            <a:r>
              <a:rPr lang="en-US" sz="1600" dirty="0">
                <a:solidFill>
                  <a:srgbClr val="FF0022"/>
                </a:solidFill>
              </a:rPr>
              <a:t>, UA2, </a:t>
            </a:r>
            <a:r>
              <a:rPr lang="en-US" sz="1600" dirty="0" smtClean="0">
                <a:solidFill>
                  <a:srgbClr val="FF0022"/>
                </a:solidFill>
              </a:rPr>
              <a:t>CDF, D0!</a:t>
            </a:r>
            <a:r>
              <a:rPr lang="en-US" sz="1600" dirty="0">
                <a:solidFill>
                  <a:srgbClr val="FF0022"/>
                </a:solidFill>
              </a:rPr>
              <a:t>!!</a:t>
            </a:r>
            <a:endParaRPr lang="en-US" sz="1800" dirty="0">
              <a:solidFill>
                <a:srgbClr val="FF0022"/>
              </a:solidFill>
            </a:endParaRPr>
          </a:p>
        </p:txBody>
      </p:sp>
      <p:sp>
        <p:nvSpPr>
          <p:cNvPr id="50189" name="Rectangle 19"/>
          <p:cNvSpPr>
            <a:spLocks noChangeArrowheads="1"/>
          </p:cNvSpPr>
          <p:nvPr/>
        </p:nvSpPr>
        <p:spPr bwMode="auto">
          <a:xfrm>
            <a:off x="5181600" y="3968690"/>
            <a:ext cx="1531481" cy="40011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b">
            <a:prstTxWarp prst="textNoShape">
              <a:avLst/>
            </a:prstTxWarp>
            <a:spAutoFit/>
          </a:bodyPr>
          <a:lstStyle/>
          <a:p>
            <a:pPr algn="l"/>
            <a:r>
              <a:rPr lang="en-GB" sz="2000" dirty="0" err="1">
                <a:solidFill>
                  <a:srgbClr val="000000"/>
                </a:solidFill>
                <a:latin typeface="Symbol" pitchFamily="-106" charset="2"/>
                <a:ea typeface="DejaVu Sans" charset="0"/>
                <a:cs typeface="DejaVu Sans" charset="0"/>
              </a:rPr>
              <a:t>s</a:t>
            </a:r>
            <a:r>
              <a:rPr lang="en-GB" sz="2000" baseline="-33000" dirty="0" err="1">
                <a:solidFill>
                  <a:srgbClr val="000000"/>
                </a:solidFill>
                <a:latin typeface="Arial" pitchFamily="-106" charset="0"/>
                <a:ea typeface="DejaVu Sans" charset="0"/>
                <a:cs typeface="DejaVu Sans" charset="0"/>
              </a:rPr>
              <a:t>eff</a:t>
            </a:r>
            <a:r>
              <a:rPr lang="en-GB" sz="2000" dirty="0">
                <a:solidFill>
                  <a:srgbClr val="000000"/>
                </a:solidFill>
                <a:latin typeface="Arial" pitchFamily="-106" charset="0"/>
                <a:ea typeface="DejaVu Sans" charset="0"/>
                <a:cs typeface="DejaVu Sans" charset="0"/>
              </a:rPr>
              <a:t> ~ </a:t>
            </a:r>
            <a:r>
              <a:rPr lang="en-GB" sz="2000" dirty="0" smtClean="0">
                <a:solidFill>
                  <a:srgbClr val="000000"/>
                </a:solidFill>
                <a:latin typeface="Arial" pitchFamily="-106" charset="0"/>
                <a:ea typeface="DejaVu Sans" charset="0"/>
                <a:cs typeface="DejaVu Sans" charset="0"/>
              </a:rPr>
              <a:t>14 </a:t>
            </a:r>
            <a:r>
              <a:rPr lang="en-GB" sz="2000" dirty="0" err="1" smtClean="0">
                <a:solidFill>
                  <a:srgbClr val="000000"/>
                </a:solidFill>
                <a:latin typeface="Arial" pitchFamily="-106" charset="0"/>
                <a:ea typeface="DejaVu Sans" charset="0"/>
                <a:cs typeface="DejaVu Sans" charset="0"/>
              </a:rPr>
              <a:t>mb</a:t>
            </a:r>
            <a:endParaRPr lang="en-US" sz="2000" baseline="-33000" dirty="0">
              <a:solidFill>
                <a:srgbClr val="000000"/>
              </a:solidFill>
              <a:latin typeface="Arial" pitchFamily="-106" charset="0"/>
              <a:ea typeface="DejaVu Sans" charset="0"/>
              <a:cs typeface="DejaVu Sans" charset="0"/>
            </a:endParaRPr>
          </a:p>
        </p:txBody>
      </p:sp>
      <p:sp>
        <p:nvSpPr>
          <p:cNvPr id="50190" name="Oval 20"/>
          <p:cNvSpPr>
            <a:spLocks/>
          </p:cNvSpPr>
          <p:nvPr/>
        </p:nvSpPr>
        <p:spPr bwMode="auto">
          <a:xfrm>
            <a:off x="4521200" y="4445000"/>
            <a:ext cx="2273300" cy="12700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91" name="Text Box 21"/>
          <p:cNvSpPr txBox="1">
            <a:spLocks noChangeArrowheads="1"/>
          </p:cNvSpPr>
          <p:nvPr/>
        </p:nvSpPr>
        <p:spPr bwMode="auto">
          <a:xfrm>
            <a:off x="5410200" y="5102165"/>
            <a:ext cx="59503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solidFill>
                  <a:srgbClr val="C61313"/>
                </a:solidFill>
              </a:rPr>
              <a:t>DPS</a:t>
            </a:r>
            <a:endParaRPr lang="en-US" dirty="0"/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4872037" y="977900"/>
            <a:ext cx="42719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dirty="0">
                <a:solidFill>
                  <a:schemeClr val="hlink"/>
                </a:solidFill>
                <a:latin typeface="Helvetica" pitchFamily="-106" charset="0"/>
              </a:rPr>
              <a:t>[CDF </a:t>
            </a:r>
            <a:r>
              <a:rPr lang="en-US" sz="1600" dirty="0" err="1">
                <a:solidFill>
                  <a:schemeClr val="hlink"/>
                </a:solidFill>
                <a:latin typeface="Helvetica" pitchFamily="-106" charset="0"/>
              </a:rPr>
              <a:t>Collab</a:t>
            </a:r>
            <a:r>
              <a:rPr lang="en-US" sz="1600" dirty="0">
                <a:solidFill>
                  <a:schemeClr val="hlink"/>
                </a:solidFill>
                <a:latin typeface="Helvetica" pitchFamily="-106" charset="0"/>
              </a:rPr>
              <a:t>, Phys. Rev. </a:t>
            </a:r>
            <a:r>
              <a:rPr lang="en-US" sz="1600" dirty="0" err="1">
                <a:solidFill>
                  <a:schemeClr val="hlink"/>
                </a:solidFill>
                <a:latin typeface="Helvetica" pitchFamily="-106" charset="0"/>
              </a:rPr>
              <a:t>Lett</a:t>
            </a:r>
            <a:r>
              <a:rPr lang="en-US" sz="1600" dirty="0">
                <a:solidFill>
                  <a:schemeClr val="hlink"/>
                </a:solidFill>
                <a:latin typeface="Helvetica" pitchFamily="-106" charset="0"/>
              </a:rPr>
              <a:t>. 79, 584 (1997)]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" y="2438400"/>
            <a:ext cx="4624198" cy="22352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54000" y="5912535"/>
            <a:ext cx="889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err="1" smtClean="0">
                <a:solidFill>
                  <a:srgbClr val="000000"/>
                </a:solidFill>
                <a:latin typeface="Symbol" pitchFamily="-106" charset="2"/>
                <a:ea typeface="DejaVu Sans" charset="0"/>
                <a:cs typeface="DejaVu Sans" charset="0"/>
              </a:rPr>
              <a:t>s</a:t>
            </a:r>
            <a:r>
              <a:rPr lang="en-GB" baseline="-33000" dirty="0" err="1" smtClean="0">
                <a:solidFill>
                  <a:srgbClr val="000000"/>
                </a:solidFill>
                <a:latin typeface="Arial" pitchFamily="-106" charset="0"/>
                <a:ea typeface="DejaVu Sans" charset="0"/>
                <a:cs typeface="DejaVu Sans" charset="0"/>
              </a:rPr>
              <a:t>eff</a:t>
            </a:r>
            <a:r>
              <a:rPr lang="en-GB" dirty="0" smtClean="0">
                <a:solidFill>
                  <a:srgbClr val="000000"/>
                </a:solidFill>
                <a:latin typeface="Arial" pitchFamily="-106" charset="0"/>
                <a:ea typeface="DejaVu Sans" charset="0"/>
                <a:cs typeface="DejaVu Sans" charset="0"/>
              </a:rPr>
              <a:t> ~ 16 </a:t>
            </a:r>
            <a:r>
              <a:rPr lang="en-GB" dirty="0" err="1" smtClean="0">
                <a:solidFill>
                  <a:srgbClr val="000000"/>
                </a:solidFill>
                <a:latin typeface="Arial" pitchFamily="-106" charset="0"/>
                <a:ea typeface="DejaVu Sans" charset="0"/>
                <a:cs typeface="DejaVu Sans" charset="0"/>
              </a:rPr>
              <a:t>mb</a:t>
            </a:r>
            <a:r>
              <a:rPr lang="en-US" baseline="-33000" dirty="0" smtClean="0">
                <a:solidFill>
                  <a:srgbClr val="000000"/>
                </a:solidFill>
                <a:latin typeface="Arial" pitchFamily="-106" charset="0"/>
                <a:ea typeface="DejaVu Sans" charset="0"/>
                <a:cs typeface="DejaVu Sans" charset="0"/>
              </a:rPr>
              <a:t> </a:t>
            </a:r>
            <a:r>
              <a:rPr lang="en-US" dirty="0" smtClean="0"/>
              <a:t>[D0 collaboration </a:t>
            </a:r>
            <a:r>
              <a:rPr lang="en-US" dirty="0" err="1" smtClean="0"/>
              <a:t>Phys.Rev</a:t>
            </a:r>
            <a:r>
              <a:rPr lang="en-US" dirty="0" smtClean="0"/>
              <a:t>. D81 (2010) 052012]</a:t>
            </a:r>
            <a:endParaRPr lang="en-US" dirty="0"/>
          </a:p>
        </p:txBody>
      </p:sp>
      <p:sp>
        <p:nvSpPr>
          <p:cNvPr id="20" name="Date Placeholder 5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err="1" smtClean="0">
                <a:latin typeface="Symbol"/>
              </a:rPr>
              <a:t>g</a:t>
            </a:r>
            <a:r>
              <a:rPr lang="en-US" sz="3200" dirty="0" err="1" smtClean="0"/>
              <a:t>+jet</a:t>
            </a:r>
            <a:r>
              <a:rPr lang="en-US" sz="3200" dirty="0" smtClean="0"/>
              <a:t> events @ LHC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724090"/>
            <a:ext cx="9131300" cy="5670059"/>
          </a:xfrm>
          <a:prstGeom prst="rect">
            <a:avLst/>
          </a:prstGeom>
        </p:spPr>
      </p:pic>
      <p:sp>
        <p:nvSpPr>
          <p:cNvPr id="8" name="Date Placeholder 5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731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LHC: where is the 3</a:t>
            </a:r>
            <a:r>
              <a:rPr lang="en-US" sz="3200" baseline="30000" dirty="0" smtClean="0"/>
              <a:t>rd</a:t>
            </a:r>
            <a:r>
              <a:rPr lang="en-US" sz="3200" dirty="0" smtClean="0"/>
              <a:t> jet coming from ?</a:t>
            </a:r>
            <a:endParaRPr lang="en-US" sz="3200" dirty="0"/>
          </a:p>
        </p:txBody>
      </p:sp>
      <p:pic>
        <p:nvPicPr>
          <p:cNvPr id="3" name="Picture 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100" y="838200"/>
            <a:ext cx="5440362" cy="5440362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778500" y="818258"/>
            <a:ext cx="34036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Symbol"/>
              </a:rPr>
              <a:t>g</a:t>
            </a:r>
            <a:r>
              <a:rPr lang="en-US" sz="2400" b="1" dirty="0" err="1" smtClean="0"/>
              <a:t>+jet</a:t>
            </a:r>
            <a:r>
              <a:rPr lang="en-US" sz="2400" b="1" dirty="0" smtClean="0"/>
              <a:t> events</a:t>
            </a:r>
          </a:p>
          <a:p>
            <a:pPr algn="ctr"/>
            <a:r>
              <a:rPr lang="en-US" sz="2400" dirty="0" smtClean="0"/>
              <a:t>(but the conclusions are more general)</a:t>
            </a:r>
          </a:p>
          <a:p>
            <a:pPr algn="ctr"/>
            <a:endParaRPr lang="en-US" sz="2400" dirty="0" smtClean="0"/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Below 25 GeV DPS is DOMINANT</a:t>
            </a:r>
          </a:p>
          <a:p>
            <a:pPr algn="ctr"/>
            <a:endParaRPr lang="en-US" sz="2400" dirty="0" smtClean="0">
              <a:solidFill>
                <a:srgbClr val="FF0000"/>
              </a:solidFill>
            </a:endParaRPr>
          </a:p>
          <a:p>
            <a:pPr algn="ctr"/>
            <a:r>
              <a:rPr lang="en-US" sz="2400" dirty="0" smtClean="0">
                <a:solidFill>
                  <a:srgbClr val="FF6600"/>
                </a:solidFill>
              </a:rPr>
              <a:t>Jets at this scale are often used in searches.</a:t>
            </a:r>
          </a:p>
          <a:p>
            <a:pPr algn="ctr"/>
            <a:endParaRPr lang="en-US" sz="2400" dirty="0" smtClean="0"/>
          </a:p>
          <a:p>
            <a:pPr algn="ctr"/>
            <a:r>
              <a:rPr lang="en-US" sz="2400" dirty="0" smtClean="0"/>
              <a:t>Understanding/quoting DPS contribution is a key issue, even in high </a:t>
            </a:r>
            <a:r>
              <a:rPr lang="en-US" sz="2400" dirty="0" err="1" smtClean="0"/>
              <a:t>p</a:t>
            </a:r>
            <a:r>
              <a:rPr lang="en-US" sz="2400" baseline="-25000" dirty="0" err="1" smtClean="0"/>
              <a:t>T</a:t>
            </a:r>
            <a:r>
              <a:rPr lang="en-US" sz="2400" dirty="0" smtClean="0"/>
              <a:t> regions.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9"/>
          <p:cNvGrpSpPr/>
          <p:nvPr/>
        </p:nvGrpSpPr>
        <p:grpSpPr>
          <a:xfrm>
            <a:off x="2458168" y="965454"/>
            <a:ext cx="6546640" cy="2585748"/>
            <a:chOff x="2480465" y="1669915"/>
            <a:chExt cx="7201304" cy="2930514"/>
          </a:xfrm>
        </p:grpSpPr>
        <p:pic>
          <p:nvPicPr>
            <p:cNvPr id="38" name="Picture 37" descr="dijet_imbalance_all_cent_20101126_v0_A1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80465" y="2014402"/>
              <a:ext cx="4965192" cy="2148840"/>
            </a:xfrm>
            <a:prstGeom prst="rect">
              <a:avLst/>
            </a:prstGeom>
          </p:spPr>
        </p:pic>
        <p:pic>
          <p:nvPicPr>
            <p:cNvPr id="39" name="Picture 38" descr="dijet_imbalance_all_cent_20101126_v0_A3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58279" y="4115797"/>
              <a:ext cx="6720840" cy="484632"/>
            </a:xfrm>
            <a:prstGeom prst="rect">
              <a:avLst/>
            </a:prstGeom>
          </p:spPr>
        </p:pic>
        <p:pic>
          <p:nvPicPr>
            <p:cNvPr id="40" name="Picture 39" descr="dijet_imbalance_all_cent_20101126_v0_A21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23201" y="2051454"/>
              <a:ext cx="2258568" cy="2075688"/>
            </a:xfrm>
            <a:prstGeom prst="rect">
              <a:avLst/>
            </a:prstGeom>
          </p:spPr>
        </p:pic>
        <p:sp>
          <p:nvSpPr>
            <p:cNvPr id="65" name="Text Box 17"/>
            <p:cNvSpPr txBox="1">
              <a:spLocks noChangeArrowheads="1"/>
            </p:cNvSpPr>
            <p:nvPr/>
          </p:nvSpPr>
          <p:spPr bwMode="auto">
            <a:xfrm>
              <a:off x="3897107" y="1669915"/>
              <a:ext cx="5738813" cy="3554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7245" tIns="48623" rIns="97245" bIns="48623">
              <a:spAutoFit/>
            </a:bodyPr>
            <a:lstStyle/>
            <a:p>
              <a:pPr defTabSz="482947"/>
              <a:r>
                <a:rPr lang="en-US" sz="1400" dirty="0"/>
                <a:t>      pp                     </a:t>
              </a:r>
              <a:r>
                <a:rPr lang="en-US" sz="1400" dirty="0" smtClean="0"/>
                <a:t>PbPb</a:t>
              </a:r>
              <a:r>
                <a:rPr lang="en-US" sz="1400" dirty="0"/>
                <a:t>, </a:t>
              </a:r>
              <a:r>
                <a:rPr lang="en-US" sz="1400" dirty="0" smtClean="0"/>
                <a:t>50 </a:t>
              </a:r>
              <a:r>
                <a:rPr lang="en-US" sz="1400" dirty="0"/>
                <a:t>- 100%         PbPb 0 - </a:t>
              </a:r>
              <a:r>
                <a:rPr lang="en-US" sz="1400" dirty="0" smtClean="0"/>
                <a:t>10</a:t>
              </a:r>
              <a:r>
                <a:rPr lang="en-US" sz="1400" dirty="0"/>
                <a:t>%</a:t>
              </a:r>
            </a:p>
          </p:txBody>
        </p:sp>
      </p:grpSp>
      <p:sp>
        <p:nvSpPr>
          <p:cNvPr id="23555" name="Content Placeholder 27"/>
          <p:cNvSpPr>
            <a:spLocks noGrp="1"/>
          </p:cNvSpPr>
          <p:nvPr>
            <p:ph sz="half" idx="1"/>
          </p:nvPr>
        </p:nvSpPr>
        <p:spPr>
          <a:xfrm>
            <a:off x="-59602" y="651307"/>
            <a:ext cx="3018702" cy="139339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600" dirty="0" smtClean="0">
                <a:latin typeface="Calibri"/>
                <a:ea typeface="ＭＳ Ｐゴシック" pitchFamily="34" charset="-128"/>
                <a:cs typeface="Calibri"/>
              </a:rPr>
              <a:t>Dijets, calorimeters only</a:t>
            </a:r>
          </a:p>
          <a:p>
            <a:pPr lvl="1">
              <a:lnSpc>
                <a:spcPct val="100000"/>
              </a:lnSpc>
            </a:pPr>
            <a:r>
              <a:rPr lang="en-US" sz="1600" dirty="0" smtClean="0">
                <a:latin typeface="Calibri"/>
                <a:ea typeface="ＭＳ Ｐゴシック" pitchFamily="34" charset="-128"/>
                <a:cs typeface="Calibri"/>
              </a:rPr>
              <a:t>Leading p</a:t>
            </a:r>
            <a:r>
              <a:rPr lang="en-US" sz="1600" baseline="-25000" dirty="0" smtClean="0"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lang="en-US" sz="1600" dirty="0" smtClean="0">
                <a:latin typeface="Calibri"/>
                <a:ea typeface="ＭＳ Ｐゴシック" pitchFamily="34" charset="-128"/>
                <a:cs typeface="Calibri"/>
              </a:rPr>
              <a:t>&gt;120 GeV/c</a:t>
            </a:r>
          </a:p>
          <a:p>
            <a:pPr lvl="1">
              <a:lnSpc>
                <a:spcPct val="100000"/>
              </a:lnSpc>
            </a:pPr>
            <a:r>
              <a:rPr lang="en-US" sz="1600" dirty="0" smtClean="0">
                <a:latin typeface="Calibri"/>
                <a:ea typeface="ＭＳ Ｐゴシック" pitchFamily="34" charset="-128"/>
                <a:cs typeface="Calibri"/>
              </a:rPr>
              <a:t>Sub-leading p</a:t>
            </a:r>
            <a:r>
              <a:rPr lang="en-US" sz="1600" baseline="-25000" dirty="0" smtClean="0"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lang="en-US" sz="1600" dirty="0" smtClean="0">
                <a:latin typeface="Calibri"/>
                <a:ea typeface="ＭＳ Ｐゴシック" pitchFamily="34" charset="-128"/>
                <a:cs typeface="Calibri"/>
              </a:rPr>
              <a:t>&gt;50 GeV/c</a:t>
            </a:r>
          </a:p>
        </p:txBody>
      </p:sp>
      <p:sp>
        <p:nvSpPr>
          <p:cNvPr id="23559" name="TextBox 43"/>
          <p:cNvSpPr txBox="1">
            <a:spLocks noChangeArrowheads="1"/>
          </p:cNvSpPr>
          <p:nvPr/>
        </p:nvSpPr>
        <p:spPr bwMode="auto">
          <a:xfrm>
            <a:off x="80097" y="2342663"/>
            <a:ext cx="2174871" cy="913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058" tIns="41029" rIns="82058" bIns="41029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p</a:t>
            </a:r>
            <a:r>
              <a:rPr lang="en-US" baseline="-25000" dirty="0">
                <a:latin typeface="Calibri"/>
                <a:cs typeface="Calibri"/>
              </a:rPr>
              <a:t>T</a:t>
            </a:r>
            <a:r>
              <a:rPr lang="en-US" dirty="0">
                <a:latin typeface="Calibri"/>
                <a:cs typeface="Calibri"/>
              </a:rPr>
              <a:t> imbalance, increasing with centrality </a:t>
            </a:r>
          </a:p>
        </p:txBody>
      </p:sp>
      <p:sp>
        <p:nvSpPr>
          <p:cNvPr id="23560" name="TextBox 44"/>
          <p:cNvSpPr txBox="1">
            <a:spLocks noChangeArrowheads="1"/>
          </p:cNvSpPr>
          <p:nvPr/>
        </p:nvSpPr>
        <p:spPr bwMode="auto">
          <a:xfrm>
            <a:off x="136150" y="4613150"/>
            <a:ext cx="2118818" cy="636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058" tIns="41029" rIns="82058" bIns="41029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Back-to-back </a:t>
            </a:r>
            <a:r>
              <a:rPr lang="en-US" dirty="0" err="1">
                <a:latin typeface="Symbol" charset="2"/>
                <a:cs typeface="Symbol" charset="2"/>
              </a:rPr>
              <a:t>Df~p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smtClean="0">
                <a:latin typeface="Calibri"/>
                <a:cs typeface="Calibri"/>
              </a:rPr>
              <a:t>for </a:t>
            </a:r>
            <a:r>
              <a:rPr lang="en-US" dirty="0">
                <a:latin typeface="Calibri"/>
                <a:cs typeface="Calibri"/>
              </a:rPr>
              <a:t>all centralities</a:t>
            </a:r>
          </a:p>
        </p:txBody>
      </p:sp>
      <p:sp>
        <p:nvSpPr>
          <p:cNvPr id="23572" name="Rectangle 13"/>
          <p:cNvSpPr>
            <a:spLocks/>
          </p:cNvSpPr>
          <p:nvPr/>
        </p:nvSpPr>
        <p:spPr bwMode="auto">
          <a:xfrm>
            <a:off x="4154200" y="2358560"/>
            <a:ext cx="324747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 defTabSz="737954"/>
            <a:r>
              <a:rPr lang="en-US" dirty="0">
                <a:solidFill>
                  <a:srgbClr val="002D99"/>
                </a:solidFill>
                <a:latin typeface="Geneva" pitchFamily="28" charset="0"/>
                <a:sym typeface="Geneva" pitchFamily="28" charset="0"/>
              </a:rPr>
              <a:t>pp</a:t>
            </a:r>
          </a:p>
        </p:txBody>
      </p:sp>
      <p:grpSp>
        <p:nvGrpSpPr>
          <p:cNvPr id="3" name="Group 73"/>
          <p:cNvGrpSpPr>
            <a:grpSpLocks noChangeAspect="1"/>
          </p:cNvGrpSpPr>
          <p:nvPr/>
        </p:nvGrpSpPr>
        <p:grpSpPr>
          <a:xfrm rot="3978835">
            <a:off x="534118" y="2713789"/>
            <a:ext cx="1868057" cy="2362088"/>
            <a:chOff x="2514600" y="0"/>
            <a:chExt cx="5867400" cy="7200900"/>
          </a:xfrm>
        </p:grpSpPr>
        <p:pic>
          <p:nvPicPr>
            <p:cNvPr id="75" name="Picture 26" descr="Screen shot 2011-05-21 at 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733800" y="0"/>
              <a:ext cx="3216275" cy="7200900"/>
            </a:xfrm>
            <a:prstGeom prst="rect">
              <a:avLst/>
            </a:prstGeom>
            <a:noFill/>
          </p:spPr>
        </p:pic>
        <p:pic>
          <p:nvPicPr>
            <p:cNvPr id="76" name="Picture 28" descr="Pre-comp 1_2_0078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flipV="1">
              <a:off x="2514600" y="2095500"/>
              <a:ext cx="5867400" cy="2151063"/>
            </a:xfrm>
            <a:prstGeom prst="rect">
              <a:avLst/>
            </a:prstGeom>
            <a:noFill/>
          </p:spPr>
        </p:pic>
        <p:grpSp>
          <p:nvGrpSpPr>
            <p:cNvPr id="4" name="Group 30"/>
            <p:cNvGrpSpPr>
              <a:grpSpLocks/>
            </p:cNvGrpSpPr>
            <p:nvPr/>
          </p:nvGrpSpPr>
          <p:grpSpPr bwMode="auto">
            <a:xfrm>
              <a:off x="4953000" y="2705100"/>
              <a:ext cx="914400" cy="1828801"/>
              <a:chOff x="5280" y="1776"/>
              <a:chExt cx="576" cy="1152"/>
            </a:xfrm>
          </p:grpSpPr>
          <p:pic>
            <p:nvPicPr>
              <p:cNvPr id="78" name="Picture 29" descr="Springs3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5280" y="1872"/>
                <a:ext cx="576" cy="448"/>
              </a:xfrm>
              <a:prstGeom prst="rect">
                <a:avLst/>
              </a:prstGeom>
              <a:noFill/>
            </p:spPr>
          </p:pic>
          <p:grpSp>
            <p:nvGrpSpPr>
              <p:cNvPr id="5" name="Group 27"/>
              <p:cNvGrpSpPr>
                <a:grpSpLocks/>
              </p:cNvGrpSpPr>
              <p:nvPr/>
            </p:nvGrpSpPr>
            <p:grpSpPr bwMode="auto">
              <a:xfrm>
                <a:off x="5404" y="1776"/>
                <a:ext cx="239" cy="1152"/>
                <a:chOff x="5404" y="1776"/>
                <a:chExt cx="239" cy="1152"/>
              </a:xfrm>
            </p:grpSpPr>
            <p:pic>
              <p:nvPicPr>
                <p:cNvPr id="80" name="Picture 9" descr="fragments"/>
                <p:cNvPicPr>
                  <a:picLocks noChangeAspect="1" noChangeArrowheads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5445" y="1776"/>
                  <a:ext cx="167" cy="189"/>
                </a:xfrm>
                <a:prstGeom prst="rect">
                  <a:avLst/>
                </a:prstGeom>
                <a:noFill/>
              </p:spPr>
            </p:pic>
            <p:pic>
              <p:nvPicPr>
                <p:cNvPr id="81" name="Picture 10" descr="ScatterQ"/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5404" y="1968"/>
                  <a:ext cx="239" cy="579"/>
                </a:xfrm>
                <a:prstGeom prst="rect">
                  <a:avLst/>
                </a:prstGeom>
                <a:noFill/>
              </p:spPr>
            </p:pic>
            <p:pic>
              <p:nvPicPr>
                <p:cNvPr id="82" name="Picture 11" descr="fragments"/>
                <p:cNvPicPr>
                  <a:picLocks noChangeAspect="1" noChangeArrowheads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 flipV="1">
                  <a:off x="5424" y="2552"/>
                  <a:ext cx="188" cy="376"/>
                </a:xfrm>
                <a:prstGeom prst="rect">
                  <a:avLst/>
                </a:prstGeom>
                <a:noFill/>
              </p:spPr>
            </p:pic>
          </p:grpSp>
        </p:grpSp>
      </p:grpSp>
      <p:grpSp>
        <p:nvGrpSpPr>
          <p:cNvPr id="6" name="Group 58"/>
          <p:cNvGrpSpPr/>
          <p:nvPr/>
        </p:nvGrpSpPr>
        <p:grpSpPr>
          <a:xfrm>
            <a:off x="2418640" y="3549898"/>
            <a:ext cx="6569468" cy="2241320"/>
            <a:chOff x="2492863" y="4656524"/>
            <a:chExt cx="7226415" cy="2540163"/>
          </a:xfrm>
        </p:grpSpPr>
        <p:pic>
          <p:nvPicPr>
            <p:cNvPr id="42" name="Picture 41" descr="dijet_dphi_all_cent_20101126_v0_A1.jp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92863" y="4656524"/>
              <a:ext cx="4956048" cy="2167128"/>
            </a:xfrm>
            <a:prstGeom prst="rect">
              <a:avLst/>
            </a:prstGeom>
          </p:spPr>
        </p:pic>
        <p:pic>
          <p:nvPicPr>
            <p:cNvPr id="43" name="Picture 42" descr="dijet_dphi_all_cent_20101126_v0_A2.jp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37035" y="4682459"/>
              <a:ext cx="2249424" cy="2148840"/>
            </a:xfrm>
            <a:prstGeom prst="rect">
              <a:avLst/>
            </a:prstGeom>
          </p:spPr>
        </p:pic>
        <p:pic>
          <p:nvPicPr>
            <p:cNvPr id="44" name="Picture 43" descr="dijet_dphi_all_cent_20101126_v0_A3.jp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897854" y="6812639"/>
              <a:ext cx="6821424" cy="384048"/>
            </a:xfrm>
            <a:prstGeom prst="rect">
              <a:avLst/>
            </a:prstGeom>
          </p:spPr>
        </p:pic>
      </p:grpSp>
      <p:sp>
        <p:nvSpPr>
          <p:cNvPr id="46" name="Rectangle 13"/>
          <p:cNvSpPr>
            <a:spLocks/>
          </p:cNvSpPr>
          <p:nvPr/>
        </p:nvSpPr>
        <p:spPr bwMode="auto">
          <a:xfrm>
            <a:off x="3151297" y="4724486"/>
            <a:ext cx="324747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 defTabSz="737954"/>
            <a:r>
              <a:rPr lang="en-US" dirty="0">
                <a:solidFill>
                  <a:srgbClr val="002D99"/>
                </a:solidFill>
                <a:latin typeface="Geneva" pitchFamily="28" charset="0"/>
                <a:sym typeface="Geneva" pitchFamily="28" charset="0"/>
              </a:rPr>
              <a:t>pp</a:t>
            </a:r>
          </a:p>
        </p:txBody>
      </p:sp>
      <p:grpSp>
        <p:nvGrpSpPr>
          <p:cNvPr id="7" name="Group 46"/>
          <p:cNvGrpSpPr/>
          <p:nvPr/>
        </p:nvGrpSpPr>
        <p:grpSpPr>
          <a:xfrm>
            <a:off x="5965268" y="2369934"/>
            <a:ext cx="435841" cy="249331"/>
            <a:chOff x="149764" y="6428581"/>
            <a:chExt cx="479425" cy="282575"/>
          </a:xfrm>
        </p:grpSpPr>
        <p:sp>
          <p:nvSpPr>
            <p:cNvPr id="57" name="Oval 5"/>
            <p:cNvSpPr>
              <a:spLocks noChangeAspect="1"/>
            </p:cNvSpPr>
            <p:nvPr/>
          </p:nvSpPr>
          <p:spPr bwMode="auto">
            <a:xfrm>
              <a:off x="149764" y="6428581"/>
              <a:ext cx="274637" cy="282575"/>
            </a:xfrm>
            <a:prstGeom prst="ellipse">
              <a:avLst/>
            </a:prstGeom>
            <a:solidFill>
              <a:schemeClr val="accent1">
                <a:alpha val="51764"/>
              </a:schemeClr>
            </a:solidFill>
            <a:ln w="12700">
              <a:solidFill>
                <a:srgbClr val="9C0000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 defTabSz="737954">
                <a:defRPr/>
              </a:pPr>
              <a:r>
                <a:rPr lang="en-US" sz="11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ea typeface="Gill Sans" charset="0"/>
                  <a:cs typeface="Gill Sans" charset="0"/>
                  <a:sym typeface="Gill Sans" charset="0"/>
                </a:rPr>
                <a:t>Pb</a:t>
              </a:r>
            </a:p>
          </p:txBody>
        </p:sp>
        <p:sp>
          <p:nvSpPr>
            <p:cNvPr id="58" name="Oval 6"/>
            <p:cNvSpPr>
              <a:spLocks noChangeAspect="1"/>
            </p:cNvSpPr>
            <p:nvPr/>
          </p:nvSpPr>
          <p:spPr bwMode="auto">
            <a:xfrm>
              <a:off x="354551" y="6428581"/>
              <a:ext cx="274638" cy="282575"/>
            </a:xfrm>
            <a:prstGeom prst="ellipse">
              <a:avLst/>
            </a:prstGeom>
            <a:solidFill>
              <a:schemeClr val="accent1">
                <a:alpha val="51764"/>
              </a:schemeClr>
            </a:solidFill>
            <a:ln w="12700">
              <a:solidFill>
                <a:srgbClr val="9C0000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 defTabSz="737954">
                <a:defRPr/>
              </a:pPr>
              <a:r>
                <a:rPr lang="en-US" sz="11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ea typeface="Gill Sans" charset="0"/>
                  <a:cs typeface="Gill Sans" charset="0"/>
                  <a:sym typeface="Gill Sans" charset="0"/>
                </a:rPr>
                <a:t>Pb</a:t>
              </a:r>
            </a:p>
          </p:txBody>
        </p:sp>
      </p:grpSp>
      <p:grpSp>
        <p:nvGrpSpPr>
          <p:cNvPr id="8" name="Group 47"/>
          <p:cNvGrpSpPr/>
          <p:nvPr/>
        </p:nvGrpSpPr>
        <p:grpSpPr>
          <a:xfrm>
            <a:off x="4951557" y="4860525"/>
            <a:ext cx="435841" cy="249331"/>
            <a:chOff x="149764" y="6428581"/>
            <a:chExt cx="479425" cy="282575"/>
          </a:xfrm>
        </p:grpSpPr>
        <p:sp>
          <p:nvSpPr>
            <p:cNvPr id="49" name="Oval 5"/>
            <p:cNvSpPr>
              <a:spLocks noChangeAspect="1"/>
            </p:cNvSpPr>
            <p:nvPr/>
          </p:nvSpPr>
          <p:spPr bwMode="auto">
            <a:xfrm>
              <a:off x="149764" y="6428581"/>
              <a:ext cx="274637" cy="282575"/>
            </a:xfrm>
            <a:prstGeom prst="ellipse">
              <a:avLst/>
            </a:prstGeom>
            <a:solidFill>
              <a:schemeClr val="accent1">
                <a:alpha val="51764"/>
              </a:schemeClr>
            </a:solidFill>
            <a:ln w="12700">
              <a:solidFill>
                <a:srgbClr val="9C0000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 defTabSz="737954">
                <a:defRPr/>
              </a:pPr>
              <a:r>
                <a:rPr lang="en-US" sz="11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ea typeface="Gill Sans" charset="0"/>
                  <a:cs typeface="Gill Sans" charset="0"/>
                  <a:sym typeface="Gill Sans" charset="0"/>
                </a:rPr>
                <a:t>Pb</a:t>
              </a:r>
            </a:p>
          </p:txBody>
        </p:sp>
        <p:sp>
          <p:nvSpPr>
            <p:cNvPr id="50" name="Oval 6"/>
            <p:cNvSpPr>
              <a:spLocks noChangeAspect="1"/>
            </p:cNvSpPr>
            <p:nvPr/>
          </p:nvSpPr>
          <p:spPr bwMode="auto">
            <a:xfrm>
              <a:off x="354551" y="6428581"/>
              <a:ext cx="274638" cy="282575"/>
            </a:xfrm>
            <a:prstGeom prst="ellipse">
              <a:avLst/>
            </a:prstGeom>
            <a:solidFill>
              <a:schemeClr val="accent1">
                <a:alpha val="51764"/>
              </a:schemeClr>
            </a:solidFill>
            <a:ln w="12700">
              <a:solidFill>
                <a:srgbClr val="9C0000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 defTabSz="737954">
                <a:defRPr/>
              </a:pPr>
              <a:r>
                <a:rPr lang="en-US" sz="11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ea typeface="Gill Sans" charset="0"/>
                  <a:cs typeface="Gill Sans" charset="0"/>
                  <a:sym typeface="Gill Sans" charset="0"/>
                </a:rPr>
                <a:t>Pb</a:t>
              </a:r>
            </a:p>
          </p:txBody>
        </p:sp>
      </p:grpSp>
      <p:grpSp>
        <p:nvGrpSpPr>
          <p:cNvPr id="9" name="Group 50"/>
          <p:cNvGrpSpPr/>
          <p:nvPr/>
        </p:nvGrpSpPr>
        <p:grpSpPr>
          <a:xfrm>
            <a:off x="8090471" y="1619573"/>
            <a:ext cx="297175" cy="265230"/>
            <a:chOff x="805218" y="6288881"/>
            <a:chExt cx="326893" cy="300594"/>
          </a:xfrm>
        </p:grpSpPr>
        <p:sp>
          <p:nvSpPr>
            <p:cNvPr id="55" name="Oval 3"/>
            <p:cNvSpPr>
              <a:spLocks noChangeAspect="1"/>
            </p:cNvSpPr>
            <p:nvPr/>
          </p:nvSpPr>
          <p:spPr bwMode="auto">
            <a:xfrm>
              <a:off x="805218" y="6288881"/>
              <a:ext cx="273050" cy="279400"/>
            </a:xfrm>
            <a:prstGeom prst="ellipse">
              <a:avLst/>
            </a:prstGeom>
            <a:solidFill>
              <a:schemeClr val="accent1">
                <a:alpha val="51764"/>
              </a:schemeClr>
            </a:solidFill>
            <a:ln w="12700">
              <a:solidFill>
                <a:srgbClr val="9C0000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 defTabSz="737954">
                <a:defRPr/>
              </a:pPr>
              <a:r>
                <a:rPr lang="en-US" sz="11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ea typeface="Gill Sans" charset="0"/>
                  <a:cs typeface="Gill Sans" charset="0"/>
                  <a:sym typeface="Gill Sans" charset="0"/>
                </a:rPr>
                <a:t>Pb</a:t>
              </a:r>
            </a:p>
          </p:txBody>
        </p:sp>
        <p:sp>
          <p:nvSpPr>
            <p:cNvPr id="56" name="Oval 4"/>
            <p:cNvSpPr>
              <a:spLocks noChangeAspect="1"/>
            </p:cNvSpPr>
            <p:nvPr/>
          </p:nvSpPr>
          <p:spPr bwMode="auto">
            <a:xfrm>
              <a:off x="860649" y="6310075"/>
              <a:ext cx="271462" cy="279400"/>
            </a:xfrm>
            <a:prstGeom prst="ellipse">
              <a:avLst/>
            </a:prstGeom>
            <a:solidFill>
              <a:schemeClr val="accent1">
                <a:alpha val="51764"/>
              </a:schemeClr>
            </a:solidFill>
            <a:ln w="12700">
              <a:solidFill>
                <a:srgbClr val="9C0000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 defTabSz="737954">
                <a:defRPr/>
              </a:pPr>
              <a:r>
                <a:rPr lang="en-US" sz="11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ea typeface="Gill Sans" charset="0"/>
                  <a:cs typeface="Gill Sans" charset="0"/>
                  <a:sym typeface="Gill Sans" charset="0"/>
                </a:rPr>
                <a:t>Pb</a:t>
              </a:r>
            </a:p>
          </p:txBody>
        </p:sp>
      </p:grpSp>
      <p:grpSp>
        <p:nvGrpSpPr>
          <p:cNvPr id="10" name="Group 51"/>
          <p:cNvGrpSpPr/>
          <p:nvPr/>
        </p:nvGrpSpPr>
        <p:grpSpPr>
          <a:xfrm>
            <a:off x="7136535" y="3864969"/>
            <a:ext cx="297175" cy="265230"/>
            <a:chOff x="805218" y="6288881"/>
            <a:chExt cx="326893" cy="300594"/>
          </a:xfrm>
        </p:grpSpPr>
        <p:sp>
          <p:nvSpPr>
            <p:cNvPr id="53" name="Oval 3"/>
            <p:cNvSpPr>
              <a:spLocks noChangeAspect="1"/>
            </p:cNvSpPr>
            <p:nvPr/>
          </p:nvSpPr>
          <p:spPr bwMode="auto">
            <a:xfrm>
              <a:off x="805218" y="6288881"/>
              <a:ext cx="273050" cy="279400"/>
            </a:xfrm>
            <a:prstGeom prst="ellipse">
              <a:avLst/>
            </a:prstGeom>
            <a:solidFill>
              <a:schemeClr val="accent1">
                <a:alpha val="51764"/>
              </a:schemeClr>
            </a:solidFill>
            <a:ln w="12700">
              <a:solidFill>
                <a:srgbClr val="9C0000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 defTabSz="737954">
                <a:defRPr/>
              </a:pPr>
              <a:r>
                <a:rPr lang="en-US" sz="11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ea typeface="Gill Sans" charset="0"/>
                  <a:cs typeface="Gill Sans" charset="0"/>
                  <a:sym typeface="Gill Sans" charset="0"/>
                </a:rPr>
                <a:t>Pb</a:t>
              </a:r>
            </a:p>
          </p:txBody>
        </p:sp>
        <p:sp>
          <p:nvSpPr>
            <p:cNvPr id="54" name="Oval 4"/>
            <p:cNvSpPr>
              <a:spLocks noChangeAspect="1"/>
            </p:cNvSpPr>
            <p:nvPr/>
          </p:nvSpPr>
          <p:spPr bwMode="auto">
            <a:xfrm>
              <a:off x="860649" y="6310075"/>
              <a:ext cx="271462" cy="279400"/>
            </a:xfrm>
            <a:prstGeom prst="ellipse">
              <a:avLst/>
            </a:prstGeom>
            <a:solidFill>
              <a:schemeClr val="accent1">
                <a:alpha val="51764"/>
              </a:schemeClr>
            </a:solidFill>
            <a:ln w="12700">
              <a:solidFill>
                <a:srgbClr val="9C0000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 defTabSz="737954">
                <a:defRPr/>
              </a:pPr>
              <a:r>
                <a:rPr lang="en-US" sz="11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ea typeface="Gill Sans" charset="0"/>
                  <a:cs typeface="Gill Sans" charset="0"/>
                  <a:sym typeface="Gill Sans" charset="0"/>
                </a:rPr>
                <a:t>Pb</a:t>
              </a:r>
            </a:p>
          </p:txBody>
        </p:sp>
      </p:grpSp>
      <p:sp>
        <p:nvSpPr>
          <p:cNvPr id="45" name="Date Placeholder 3"/>
          <p:cNvSpPr txBox="1">
            <a:spLocks/>
          </p:cNvSpPr>
          <p:nvPr/>
        </p:nvSpPr>
        <p:spPr>
          <a:xfrm>
            <a:off x="263680" y="648939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751F6-8106-D248-9AC7-E79CDEA31DE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9/20/2011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7" name="Footer Placeholder 4"/>
          <p:cNvSpPr txBox="1">
            <a:spLocks/>
          </p:cNvSpPr>
          <p:nvPr/>
        </p:nvSpPr>
        <p:spPr>
          <a:xfrm>
            <a:off x="3124200" y="648939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P.Bartalini - NTU</a:t>
            </a:r>
          </a:p>
        </p:txBody>
      </p:sp>
      <p:sp>
        <p:nvSpPr>
          <p:cNvPr id="48" name="Slide Number Placeholder 5"/>
          <p:cNvSpPr txBox="1">
            <a:spLocks/>
          </p:cNvSpPr>
          <p:nvPr/>
        </p:nvSpPr>
        <p:spPr>
          <a:xfrm>
            <a:off x="6770910" y="64773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F9A71B-441C-2C48-9BD6-133FAC048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1" name="Title 1"/>
          <p:cNvSpPr txBox="1">
            <a:spLocks/>
          </p:cNvSpPr>
          <p:nvPr/>
        </p:nvSpPr>
        <p:spPr bwMode="auto">
          <a:xfrm>
            <a:off x="0" y="0"/>
            <a:ext cx="9144000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80000"/>
              </a:lnSpc>
            </a:pP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HI: Jet quenching via large dijet energy imbalance </a:t>
            </a:r>
            <a:r>
              <a:rPr lang="en-US" sz="2400" dirty="0" smtClean="0">
                <a:solidFill>
                  <a:srgbClr val="008000"/>
                </a:solidFill>
                <a:latin typeface="Calibri"/>
                <a:ea typeface="ＭＳ Ｐゴシック" pitchFamily="34" charset="-128"/>
                <a:cs typeface="Calibri"/>
              </a:rPr>
              <a:t>&amp; DPS!</a:t>
            </a:r>
            <a:endParaRPr lang="en-US" sz="2400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60" name="Oval 3"/>
          <p:cNvSpPr>
            <a:spLocks/>
          </p:cNvSpPr>
          <p:nvPr/>
        </p:nvSpPr>
        <p:spPr bwMode="auto">
          <a:xfrm>
            <a:off x="6743700" y="4838700"/>
            <a:ext cx="1727200" cy="696267"/>
          </a:xfrm>
          <a:prstGeom prst="ellipse">
            <a:avLst/>
          </a:prstGeom>
          <a:noFill/>
          <a:ln w="508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1" name="Line 4"/>
          <p:cNvSpPr>
            <a:spLocks noChangeShapeType="1"/>
          </p:cNvSpPr>
          <p:nvPr/>
        </p:nvSpPr>
        <p:spPr bwMode="auto">
          <a:xfrm rot="10800000" flipV="1">
            <a:off x="6807200" y="5562600"/>
            <a:ext cx="596900" cy="457200"/>
          </a:xfrm>
          <a:prstGeom prst="line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stealth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4152900" y="6007100"/>
            <a:ext cx="2652589" cy="369332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Calibri"/>
                <a:cs typeface="Calibri"/>
              </a:rPr>
              <a:t>Double Parton Scattering!</a:t>
            </a:r>
            <a:endParaRPr lang="en-US" b="1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738736" y="6581001"/>
            <a:ext cx="10082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Calibri"/>
                <a:cs typeface="Calibri"/>
              </a:rPr>
              <a:t>[HIN-10-004]</a:t>
            </a:r>
            <a:endParaRPr lang="en-US" sz="1200" b="1" dirty="0">
              <a:latin typeface="Calibri"/>
              <a:cs typeface="Calibri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024113" y="5797034"/>
            <a:ext cx="1736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cs typeface="Calibri"/>
              </a:rPr>
              <a:t>arXiv:1102.1957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263680" y="6489395"/>
            <a:ext cx="2133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0" y="1143000"/>
            <a:ext cx="9144000" cy="587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>
              <a:buFont typeface="Arial" charset="0"/>
              <a:buChar char="•"/>
            </a:pPr>
            <a:r>
              <a:rPr lang="en-US" sz="2400" b="1" dirty="0" smtClean="0">
                <a:latin typeface="Calibri"/>
                <a:cs typeface="Calibri"/>
              </a:rPr>
              <a:t> Brand new measurements are being published by CMS and by other LHC collaborations. Here we focus on the impact on MPI models.</a:t>
            </a:r>
          </a:p>
          <a:p>
            <a:pPr lvl="1"/>
            <a:endParaRPr lang="en-US" sz="2400" b="1" dirty="0" smtClean="0">
              <a:latin typeface="Calibri"/>
              <a:cs typeface="Calibri"/>
            </a:endParaRPr>
          </a:p>
          <a:p>
            <a:pPr lvl="1">
              <a:buFont typeface="Arial" charset="0"/>
              <a:buChar char="•"/>
            </a:pPr>
            <a:r>
              <a:rPr lang="en-US" sz="2000" b="1" dirty="0" smtClean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lang="en-US" sz="2000" b="1" dirty="0" smtClean="0">
                <a:latin typeface="Calibri"/>
                <a:cs typeface="Calibri"/>
              </a:rPr>
              <a:t>Rather </a:t>
            </a:r>
            <a:r>
              <a:rPr lang="en-US" sz="2000" b="1" dirty="0" smtClean="0">
                <a:solidFill>
                  <a:srgbClr val="0000FF"/>
                </a:solidFill>
                <a:latin typeface="Calibri"/>
                <a:cs typeface="Calibri"/>
              </a:rPr>
              <a:t>qualitatively</a:t>
            </a:r>
            <a:r>
              <a:rPr lang="en-US" sz="2000" b="1" dirty="0" smtClean="0">
                <a:latin typeface="Calibri"/>
                <a:cs typeface="Calibri"/>
              </a:rPr>
              <a:t> &amp; </a:t>
            </a:r>
            <a:r>
              <a:rPr lang="en-US" sz="2000" b="1" dirty="0" smtClean="0">
                <a:solidFill>
                  <a:srgbClr val="008000"/>
                </a:solidFill>
                <a:latin typeface="Calibri"/>
                <a:cs typeface="Calibri"/>
              </a:rPr>
              <a:t>quantitatively</a:t>
            </a:r>
            <a:r>
              <a:rPr lang="en-US" sz="2000" b="1" dirty="0" smtClean="0">
                <a:latin typeface="Calibri"/>
                <a:cs typeface="Calibri"/>
              </a:rPr>
              <a:t> consistent picture from the LHC </a:t>
            </a:r>
          </a:p>
          <a:p>
            <a:pPr lvl="1"/>
            <a:r>
              <a:rPr lang="en-US" sz="2000" b="1" dirty="0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 </a:t>
            </a:r>
            <a:r>
              <a:rPr lang="en-US" sz="2000" b="1" dirty="0" smtClean="0">
                <a:latin typeface="Calibri"/>
                <a:cs typeface="Calibri"/>
              </a:rPr>
              <a:t>The LHC is a Multiple Parton Interaction collider… </a:t>
            </a:r>
          </a:p>
          <a:p>
            <a:pPr lvl="2">
              <a:buFont typeface="Arial" charset="0"/>
              <a:buChar char="•"/>
            </a:pPr>
            <a:r>
              <a:rPr lang="en-US" sz="2000" b="1" dirty="0" smtClean="0">
                <a:solidFill>
                  <a:srgbClr val="FF0000"/>
                </a:solidFill>
                <a:latin typeface="Calibri"/>
                <a:cs typeface="Calibri"/>
              </a:rPr>
              <a:t> need to take this into account when using soft jets, same sign leptons etc in searches…</a:t>
            </a:r>
            <a:endParaRPr lang="en-US" sz="2000" b="1" dirty="0" smtClean="0">
              <a:latin typeface="Calibri"/>
              <a:cs typeface="Calibri"/>
            </a:endParaRPr>
          </a:p>
          <a:p>
            <a:pPr lvl="1">
              <a:buFont typeface="Arial" charset="0"/>
              <a:buChar char="•"/>
            </a:pPr>
            <a:r>
              <a:rPr lang="en-US" sz="2000" b="1" dirty="0" smtClean="0">
                <a:latin typeface="Calibri"/>
                <a:cs typeface="Calibri"/>
              </a:rPr>
              <a:t> Parallel progress in TH, MCs &amp; Tuning</a:t>
            </a:r>
          </a:p>
          <a:p>
            <a:pPr lvl="2">
              <a:buFont typeface="Arial" charset="0"/>
              <a:buChar char="•"/>
            </a:pPr>
            <a:r>
              <a:rPr lang="en-US" sz="2000" b="1" dirty="0" smtClean="0">
                <a:latin typeface="Calibri"/>
                <a:cs typeface="Calibri"/>
              </a:rPr>
              <a:t> Evolution: soft vs hard</a:t>
            </a:r>
            <a:r>
              <a:rPr lang="en-US" sz="2000" b="1" dirty="0" smtClean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lang="en-US" sz="2000" b="1" dirty="0" err="1" smtClean="0">
                <a:solidFill>
                  <a:srgbClr val="008000"/>
                </a:solidFill>
                <a:latin typeface="Calibri"/>
                <a:cs typeface="Calibri"/>
                <a:sym typeface="Wingdings"/>
              </a:rPr>
              <a:t></a:t>
            </a:r>
            <a:endParaRPr lang="en-US" sz="2000" b="1" dirty="0" smtClean="0">
              <a:solidFill>
                <a:srgbClr val="008000"/>
              </a:solidFill>
              <a:latin typeface="Calibri"/>
              <a:cs typeface="Calibri"/>
            </a:endParaRPr>
          </a:p>
          <a:p>
            <a:pPr lvl="2">
              <a:buFont typeface="Arial" charset="0"/>
              <a:buChar char="•"/>
            </a:pPr>
            <a:r>
              <a:rPr lang="en-US" sz="2000" b="1" dirty="0" smtClean="0">
                <a:latin typeface="Calibri"/>
                <a:cs typeface="Calibri"/>
              </a:rPr>
              <a:t> </a:t>
            </a:r>
            <a:r>
              <a:rPr lang="en-US" sz="2000" b="1" dirty="0" smtClean="0">
                <a:cs typeface="Calibri"/>
              </a:rPr>
              <a:t>√s </a:t>
            </a:r>
            <a:r>
              <a:rPr lang="en-US" sz="2000" b="1" dirty="0" smtClean="0">
                <a:latin typeface="Calibri"/>
                <a:cs typeface="Calibri"/>
              </a:rPr>
              <a:t>evolution </a:t>
            </a:r>
            <a:r>
              <a:rPr lang="en-US" sz="2000" b="1" dirty="0" err="1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</a:t>
            </a:r>
            <a:endParaRPr lang="en-US" sz="2000" b="1" dirty="0" smtClean="0">
              <a:solidFill>
                <a:srgbClr val="0000FF"/>
              </a:solidFill>
              <a:latin typeface="Calibri"/>
              <a:cs typeface="Calibri"/>
              <a:sym typeface="Wingdings"/>
            </a:endParaRPr>
          </a:p>
          <a:p>
            <a:pPr lvl="2">
              <a:buFont typeface="Arial" charset="0"/>
              <a:buChar char="•"/>
            </a:pPr>
            <a:r>
              <a:rPr lang="en-US" sz="2000" b="1" dirty="0" smtClean="0">
                <a:latin typeface="Calibri"/>
                <a:cs typeface="Calibri"/>
                <a:sym typeface="Wingdings"/>
              </a:rPr>
              <a:t> Universality (central vs forward interactions) </a:t>
            </a:r>
            <a:r>
              <a:rPr lang="en-US" sz="2000" b="1" dirty="0" err="1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</a:t>
            </a:r>
            <a:endParaRPr lang="en-US" sz="2000" b="1" dirty="0" smtClean="0">
              <a:solidFill>
                <a:srgbClr val="0000FF"/>
              </a:solidFill>
              <a:latin typeface="Calibri"/>
              <a:cs typeface="Calibri"/>
            </a:endParaRPr>
          </a:p>
          <a:p>
            <a:pPr lvl="2">
              <a:buFont typeface="Arial" charset="0"/>
              <a:buChar char="•"/>
            </a:pPr>
            <a:r>
              <a:rPr lang="en-US" sz="2000" b="1" dirty="0" smtClean="0">
                <a:latin typeface="Calibri"/>
                <a:cs typeface="Calibri"/>
              </a:rPr>
              <a:t> Universality (different topologies, different scales) </a:t>
            </a:r>
            <a:r>
              <a:rPr lang="en-US" sz="2000" b="1" dirty="0" err="1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</a:t>
            </a:r>
            <a:endParaRPr lang="en-US" sz="2000" b="1" dirty="0" smtClean="0">
              <a:solidFill>
                <a:srgbClr val="0000FF"/>
              </a:solidFill>
              <a:latin typeface="Calibri"/>
              <a:cs typeface="Calibri"/>
              <a:sym typeface="Wingdings"/>
            </a:endParaRPr>
          </a:p>
          <a:p>
            <a:pPr lvl="2">
              <a:buFont typeface="Arial" charset="0"/>
              <a:buChar char="•"/>
            </a:pPr>
            <a:r>
              <a:rPr lang="en-US" sz="2000" b="1" dirty="0" smtClean="0">
                <a:latin typeface="Calibri"/>
                <a:cs typeface="Calibri"/>
                <a:sym typeface="Wingdings"/>
              </a:rPr>
              <a:t> Some aspects of the models criticized by TH: color flow in </a:t>
            </a:r>
            <a:r>
              <a:rPr lang="en-US" sz="2000" b="1" dirty="0" err="1" smtClean="0">
                <a:latin typeface="Calibri"/>
                <a:cs typeface="Calibri"/>
                <a:sym typeface="Wingdings"/>
              </a:rPr>
              <a:t>MPIs</a:t>
            </a:r>
            <a:r>
              <a:rPr lang="en-US" sz="2000" b="1" dirty="0" smtClean="0">
                <a:latin typeface="Calibri"/>
                <a:cs typeface="Calibri"/>
                <a:sym typeface="Wingdings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</a:t>
            </a:r>
            <a:endParaRPr lang="en-US" sz="2000" b="1" dirty="0" smtClean="0">
              <a:solidFill>
                <a:srgbClr val="FF0000"/>
              </a:solidFill>
              <a:latin typeface="Calibri"/>
              <a:cs typeface="Calibri"/>
              <a:sym typeface="Wingdings"/>
            </a:endParaRPr>
          </a:p>
          <a:p>
            <a:pPr lvl="3">
              <a:buFont typeface="Arial" charset="0"/>
              <a:buChar char="•"/>
            </a:pPr>
            <a:r>
              <a:rPr lang="en-US" sz="2000" b="1" dirty="0" smtClean="0">
                <a:solidFill>
                  <a:srgbClr val="000000"/>
                </a:solidFill>
                <a:latin typeface="Calibri"/>
                <a:cs typeface="Calibri"/>
                <a:sym typeface="Wingdings"/>
              </a:rPr>
              <a:t> Recent model developments partially address this aspect</a:t>
            </a:r>
            <a:endParaRPr lang="en-US" sz="2000" b="1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lvl="2">
              <a:buFont typeface="Wingdings" pitchFamily="-106" charset="2"/>
              <a:buChar char="à"/>
            </a:pPr>
            <a:r>
              <a:rPr lang="en-US" sz="2000" b="1" dirty="0" smtClean="0">
                <a:latin typeface="Calibri"/>
                <a:cs typeface="Calibri"/>
                <a:sym typeface="Wingdings"/>
              </a:rPr>
              <a:t>Future: dynamical description of the hadrons, connection with </a:t>
            </a:r>
            <a:r>
              <a:rPr lang="en-US" sz="2000" b="1" dirty="0" err="1" smtClean="0">
                <a:latin typeface="Calibri"/>
                <a:cs typeface="Calibri"/>
                <a:sym typeface="Wingdings"/>
              </a:rPr>
              <a:t>GPDs</a:t>
            </a:r>
            <a:r>
              <a:rPr lang="en-US" sz="2000" b="1" dirty="0" smtClean="0">
                <a:latin typeface="Calibri"/>
                <a:cs typeface="Calibri"/>
                <a:sym typeface="Wingdings"/>
              </a:rPr>
              <a:t> </a:t>
            </a:r>
            <a:r>
              <a:rPr lang="en-US" sz="2000" b="1" dirty="0" err="1" smtClean="0">
                <a:solidFill>
                  <a:srgbClr val="008000"/>
                </a:solidFill>
                <a:latin typeface="Calibri"/>
                <a:cs typeface="Calibri"/>
                <a:sym typeface="Wingdings"/>
              </a:rPr>
              <a:t></a:t>
            </a:r>
            <a:endParaRPr lang="en-US" sz="2000" b="1" dirty="0" smtClean="0">
              <a:solidFill>
                <a:srgbClr val="008000"/>
              </a:solidFill>
              <a:latin typeface="Calibri"/>
              <a:cs typeface="Calibri"/>
              <a:sym typeface="Wingdings"/>
            </a:endParaRPr>
          </a:p>
          <a:p>
            <a:pPr lvl="2">
              <a:buFont typeface="Wingdings" pitchFamily="-106" charset="2"/>
              <a:buChar char="à"/>
            </a:pPr>
            <a:endParaRPr lang="en-US" sz="2000" b="1" dirty="0" smtClean="0">
              <a:solidFill>
                <a:srgbClr val="FF0000"/>
              </a:solidFill>
              <a:latin typeface="Calibri"/>
              <a:cs typeface="Calibri"/>
              <a:sym typeface="Wingdings"/>
            </a:endParaRPr>
          </a:p>
          <a:p>
            <a:pPr lvl="2">
              <a:buFont typeface="Wingdings" pitchFamily="-106" charset="2"/>
              <a:buChar char="à"/>
            </a:pPr>
            <a:endParaRPr lang="en-US" sz="2000" b="1" dirty="0" smtClean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12" name="Rectangle 1"/>
          <p:cNvSpPr txBox="1">
            <a:spLocks noChangeArrowheads="1"/>
          </p:cNvSpPr>
          <p:nvPr/>
        </p:nvSpPr>
        <p:spPr bwMode="auto">
          <a:xfrm>
            <a:off x="711201" y="1"/>
            <a:ext cx="7696200" cy="68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717" tIns="35717" rIns="35717" bIns="35717" numCol="1" anchor="b" anchorCtr="0" compatLnSpc="1">
            <a:prstTxWarp prst="textNoShape">
              <a:avLst/>
            </a:prstTxWarp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kern="0" dirty="0" smtClean="0">
                <a:solidFill>
                  <a:srgbClr val="FF0000"/>
                </a:solidFill>
                <a:latin typeface="Calibri"/>
                <a:cs typeface="Calibri"/>
                <a:sym typeface="Tahoma" pitchFamily="-106" charset="0"/>
              </a:rPr>
              <a:t>Bottom Line MPI @ LHC</a:t>
            </a:r>
            <a:endParaRPr lang="en-US" sz="3200" b="1" kern="0" dirty="0">
              <a:solidFill>
                <a:srgbClr val="660066"/>
              </a:solidFill>
              <a:latin typeface="Calibri"/>
              <a:cs typeface="Calibri"/>
              <a:sym typeface="Tahoma" pitchFamily="-10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UE / BACKUP</a:t>
            </a:r>
          </a:p>
          <a:p>
            <a:pPr lvl="1"/>
            <a:r>
              <a:rPr lang="en-US" dirty="0" smtClean="0"/>
              <a:t>Further info / plots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7"/>
          <p:cNvSpPr>
            <a:spLocks noGrp="1"/>
          </p:cNvSpPr>
          <p:nvPr>
            <p:ph type="title"/>
          </p:nvPr>
        </p:nvSpPr>
        <p:spPr>
          <a:xfrm>
            <a:off x="762000" y="11113"/>
            <a:ext cx="5270500" cy="6794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0" dirty="0" smtClean="0">
                <a:solidFill>
                  <a:srgbClr val="000000"/>
                </a:solidFill>
                <a:latin typeface="Calibri"/>
                <a:ea typeface="Calibri" charset="0"/>
                <a:cs typeface="Calibri"/>
              </a:rPr>
              <a:t>Pythia Tunes in CMS</a:t>
            </a:r>
          </a:p>
        </p:txBody>
      </p:sp>
      <p:sp>
        <p:nvSpPr>
          <p:cNvPr id="19459" name="TextBox 30"/>
          <p:cNvSpPr txBox="1">
            <a:spLocks noChangeArrowheads="1"/>
          </p:cNvSpPr>
          <p:nvPr/>
        </p:nvSpPr>
        <p:spPr bwMode="auto">
          <a:xfrm>
            <a:off x="0" y="5232400"/>
            <a:ext cx="9144000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900" b="1" dirty="0">
                <a:latin typeface="Calibri" pitchFamily="-106" charset="0"/>
                <a:ea typeface="Calibri" pitchFamily="-106" charset="0"/>
                <a:cs typeface="Calibri" pitchFamily="-106" charset="0"/>
              </a:rPr>
              <a:t>T versions (for example </a:t>
            </a:r>
            <a:r>
              <a:rPr lang="en-US" sz="1900" b="1" dirty="0">
                <a:solidFill>
                  <a:srgbClr val="0000FF"/>
                </a:solidFill>
                <a:latin typeface="Calibri" pitchFamily="-106" charset="0"/>
                <a:ea typeface="Calibri" pitchFamily="-106" charset="0"/>
                <a:cs typeface="Calibri" pitchFamily="-106" charset="0"/>
              </a:rPr>
              <a:t>D6T</a:t>
            </a:r>
            <a:r>
              <a:rPr lang="en-US" sz="1900" b="1" dirty="0">
                <a:solidFill>
                  <a:srgbClr val="000000"/>
                </a:solidFill>
                <a:latin typeface="Calibri" pitchFamily="-106" charset="0"/>
                <a:ea typeface="Calibri" pitchFamily="-106" charset="0"/>
                <a:cs typeface="Calibri" pitchFamily="-106" charset="0"/>
              </a:rPr>
              <a:t>)</a:t>
            </a:r>
            <a:r>
              <a:rPr lang="en-US" sz="1900" b="1" dirty="0">
                <a:solidFill>
                  <a:srgbClr val="0000FF"/>
                </a:solidFill>
                <a:latin typeface="Calibri" pitchFamily="-106" charset="0"/>
                <a:ea typeface="Calibri" pitchFamily="-106" charset="0"/>
                <a:cs typeface="Calibri" pitchFamily="-106" charset="0"/>
              </a:rPr>
              <a:t> </a:t>
            </a:r>
            <a:r>
              <a:rPr lang="en-US" sz="1900" b="1" dirty="0">
                <a:solidFill>
                  <a:srgbClr val="0000FF"/>
                </a:solidFill>
                <a:latin typeface="Calibri" pitchFamily="-106" charset="0"/>
                <a:ea typeface="Verdana" pitchFamily="-106" charset="0"/>
                <a:cs typeface="Verdana" pitchFamily="-106" charset="0"/>
              </a:rPr>
              <a:t>2C, 4C</a:t>
            </a:r>
            <a:r>
              <a:rPr lang="en-US" sz="1900" b="1" dirty="0">
                <a:solidFill>
                  <a:srgbClr val="0000FF"/>
                </a:solidFill>
                <a:latin typeface="Calibri" pitchFamily="-106" charset="0"/>
                <a:ea typeface="Calibri" pitchFamily="-106" charset="0"/>
                <a:cs typeface="Calibri" pitchFamily="-106" charset="0"/>
              </a:rPr>
              <a:t> </a:t>
            </a:r>
            <a:r>
              <a:rPr lang="en-US" sz="1900" b="1" dirty="0">
                <a:latin typeface="Calibri" pitchFamily="-106" charset="0"/>
                <a:ea typeface="Calibri" pitchFamily="-106" charset="0"/>
                <a:cs typeface="Calibri" pitchFamily="-106" charset="0"/>
              </a:rPr>
              <a:t>	</a:t>
            </a:r>
            <a:r>
              <a:rPr lang="en-US" sz="1900" b="1" dirty="0">
                <a:latin typeface="Calibri" pitchFamily="-106" charset="0"/>
                <a:ea typeface="Calibri" pitchFamily="-106" charset="0"/>
                <a:cs typeface="Calibri" pitchFamily="-106" charset="0"/>
                <a:sym typeface="Wingdings" pitchFamily="-106" charset="2"/>
              </a:rPr>
              <a:t> small</a:t>
            </a:r>
            <a:r>
              <a:rPr lang="en-US" sz="1900" b="1" dirty="0" smtClean="0">
                <a:latin typeface="Calibri" pitchFamily="-106" charset="0"/>
                <a:ea typeface="Calibri" pitchFamily="-106" charset="0"/>
                <a:cs typeface="Calibri" pitchFamily="-106" charset="0"/>
                <a:sym typeface="Wingdings" pitchFamily="-106" charset="2"/>
              </a:rPr>
              <a:t> </a:t>
            </a:r>
            <a:r>
              <a:rPr lang="en-US" sz="1900" b="1" dirty="0" err="1" smtClean="0">
                <a:latin typeface="Symbol" pitchFamily="-106" charset="2"/>
                <a:ea typeface="Symbol" pitchFamily="-106" charset="2"/>
                <a:cs typeface="Symbol" pitchFamily="-106" charset="2"/>
              </a:rPr>
              <a:t>e</a:t>
            </a:r>
            <a:r>
              <a:rPr lang="en-US" sz="1900" b="1" dirty="0" smtClean="0">
                <a:latin typeface="Calibri" pitchFamily="-106" charset="0"/>
                <a:ea typeface="Symbol" pitchFamily="-106" charset="2"/>
                <a:cs typeface="Symbol" pitchFamily="-106" charset="2"/>
              </a:rPr>
              <a:t> </a:t>
            </a:r>
            <a:r>
              <a:rPr lang="en-US" sz="1900" b="1" dirty="0">
                <a:latin typeface="Calibri" pitchFamily="-106" charset="0"/>
                <a:ea typeface="Symbol" pitchFamily="-106" charset="2"/>
                <a:cs typeface="Symbol" pitchFamily="-106" charset="2"/>
              </a:rPr>
              <a:t>≈ 0.16 - 0.21 (</a:t>
            </a:r>
            <a:r>
              <a:rPr lang="en-US" sz="1900" b="1" dirty="0" smtClean="0">
                <a:solidFill>
                  <a:srgbClr val="0000FF"/>
                </a:solidFill>
                <a:latin typeface="Calibri" pitchFamily="-106" charset="0"/>
                <a:ea typeface="Symbol" pitchFamily="-106" charset="2"/>
                <a:cs typeface="Symbol" pitchFamily="-106" charset="2"/>
              </a:rPr>
              <a:t>CTEQ6LL</a:t>
            </a:r>
            <a:r>
              <a:rPr lang="en-US" sz="1900" b="1" dirty="0" smtClean="0">
                <a:latin typeface="Calibri" pitchFamily="-106" charset="0"/>
                <a:ea typeface="Symbol" pitchFamily="-106" charset="2"/>
                <a:cs typeface="Symbol" pitchFamily="-106" charset="2"/>
              </a:rPr>
              <a:t>)</a:t>
            </a:r>
            <a:endParaRPr lang="en-US" sz="1900" b="1" dirty="0">
              <a:solidFill>
                <a:srgbClr val="660066"/>
              </a:solidFill>
              <a:latin typeface="Calibri" pitchFamily="-106" charset="0"/>
              <a:ea typeface="Verdana" pitchFamily="-106" charset="0"/>
              <a:cs typeface="Verdana" pitchFamily="-106" charset="0"/>
            </a:endParaRPr>
          </a:p>
          <a:p>
            <a:r>
              <a:rPr lang="en-US" sz="1900" b="1" dirty="0">
                <a:solidFill>
                  <a:srgbClr val="FF0000"/>
                </a:solidFill>
                <a:latin typeface="Calibri" pitchFamily="-106" charset="0"/>
                <a:ea typeface="Verdana" pitchFamily="-106" charset="0"/>
                <a:cs typeface="Verdana" pitchFamily="-106" charset="0"/>
              </a:rPr>
              <a:t>Tune 1, </a:t>
            </a:r>
            <a:r>
              <a:rPr lang="en-US" sz="1900" b="1" dirty="0">
                <a:solidFill>
                  <a:srgbClr val="FF0000"/>
                </a:solidFill>
                <a:latin typeface="Calibri" pitchFamily="-106" charset="0"/>
                <a:ea typeface="Calibri" pitchFamily="-106" charset="0"/>
                <a:cs typeface="Calibri" pitchFamily="-106" charset="0"/>
              </a:rPr>
              <a:t>DW, </a:t>
            </a:r>
            <a:r>
              <a:rPr lang="en-US" sz="1900" b="1" dirty="0">
                <a:solidFill>
                  <a:srgbClr val="FF0000"/>
                </a:solidFill>
                <a:latin typeface="Calibri" pitchFamily="-106" charset="0"/>
                <a:ea typeface="Verdana" pitchFamily="-106" charset="0"/>
                <a:cs typeface="Verdana" pitchFamily="-106" charset="0"/>
              </a:rPr>
              <a:t>Z1, </a:t>
            </a:r>
            <a:r>
              <a:rPr lang="en-US" sz="1900" b="1" dirty="0">
                <a:solidFill>
                  <a:srgbClr val="0000FF"/>
                </a:solidFill>
                <a:latin typeface="Calibri" pitchFamily="-106" charset="0"/>
                <a:ea typeface="Verdana" pitchFamily="-106" charset="0"/>
                <a:cs typeface="Verdana" pitchFamily="-106" charset="0"/>
              </a:rPr>
              <a:t>Z2,</a:t>
            </a:r>
            <a:r>
              <a:rPr lang="en-US" sz="1900" b="1" dirty="0">
                <a:solidFill>
                  <a:srgbClr val="FF0000"/>
                </a:solidFill>
                <a:latin typeface="Calibri" pitchFamily="-106" charset="0"/>
                <a:ea typeface="Verdana" pitchFamily="-106" charset="0"/>
                <a:cs typeface="Verdana" pitchFamily="-106" charset="0"/>
              </a:rPr>
              <a:t> CW</a:t>
            </a:r>
            <a:r>
              <a:rPr lang="en-US" sz="1900" b="1" dirty="0">
                <a:latin typeface="Calibri" pitchFamily="-106" charset="0"/>
                <a:ea typeface="Verdana" pitchFamily="-106" charset="0"/>
                <a:cs typeface="Verdana" pitchFamily="-106" charset="0"/>
              </a:rPr>
              <a:t>			</a:t>
            </a:r>
            <a:r>
              <a:rPr lang="en-US" sz="1900" b="1" dirty="0">
                <a:latin typeface="Calibri" pitchFamily="-106" charset="0"/>
                <a:ea typeface="Verdana" pitchFamily="-106" charset="0"/>
                <a:cs typeface="Verdana" pitchFamily="-106" charset="0"/>
                <a:sym typeface="Wingdings" pitchFamily="-106" charset="2"/>
              </a:rPr>
              <a:t></a:t>
            </a:r>
            <a:r>
              <a:rPr lang="en-US" sz="1900" b="1" dirty="0">
                <a:latin typeface="Symbol" pitchFamily="-106" charset="2"/>
                <a:ea typeface="Verdana" pitchFamily="-106" charset="0"/>
                <a:cs typeface="Verdana" pitchFamily="-106" charset="0"/>
                <a:sym typeface="Wingdings" pitchFamily="-106" charset="2"/>
              </a:rPr>
              <a:t> </a:t>
            </a:r>
            <a:r>
              <a:rPr lang="en-US" sz="1900" b="1" dirty="0">
                <a:latin typeface="Calibri" pitchFamily="-106" charset="0"/>
                <a:ea typeface="Calibri" pitchFamily="-106" charset="0"/>
                <a:cs typeface="Calibri" pitchFamily="-106" charset="0"/>
                <a:sym typeface="Wingdings" pitchFamily="-106" charset="2"/>
              </a:rPr>
              <a:t>large </a:t>
            </a:r>
            <a:r>
              <a:rPr lang="en-US" sz="1900" b="1" dirty="0" err="1">
                <a:latin typeface="Symbol" pitchFamily="-106" charset="2"/>
                <a:ea typeface="Symbol" pitchFamily="-106" charset="2"/>
                <a:cs typeface="Symbol" pitchFamily="-106" charset="2"/>
              </a:rPr>
              <a:t>e</a:t>
            </a:r>
            <a:r>
              <a:rPr lang="en-US" sz="1900" b="1" dirty="0">
                <a:latin typeface="Symbol" pitchFamily="-106" charset="2"/>
                <a:ea typeface="Symbol" pitchFamily="-106" charset="2"/>
                <a:cs typeface="Symbol" pitchFamily="-106" charset="2"/>
              </a:rPr>
              <a:t> </a:t>
            </a:r>
            <a:r>
              <a:rPr lang="en-US" sz="1900" b="1" dirty="0">
                <a:latin typeface="Calibri" pitchFamily="-106" charset="0"/>
                <a:ea typeface="Symbol" pitchFamily="-106" charset="2"/>
                <a:cs typeface="Symbol" pitchFamily="-106" charset="2"/>
              </a:rPr>
              <a:t>≈ 0.24 - 0.30 (</a:t>
            </a:r>
            <a:r>
              <a:rPr lang="en-US" sz="1900" b="1" dirty="0">
                <a:solidFill>
                  <a:srgbClr val="FF0000"/>
                </a:solidFill>
                <a:latin typeface="Calibri" pitchFamily="-106" charset="0"/>
                <a:ea typeface="Symbol" pitchFamily="-106" charset="2"/>
                <a:cs typeface="Symbol" pitchFamily="-106" charset="2"/>
              </a:rPr>
              <a:t>CTEQ5L</a:t>
            </a:r>
            <a:r>
              <a:rPr lang="en-US" sz="1900" dirty="0">
                <a:latin typeface="Calibri" pitchFamily="-106" charset="0"/>
                <a:ea typeface="Symbol" pitchFamily="-106" charset="2"/>
                <a:cs typeface="Symbol" pitchFamily="-106" charset="2"/>
              </a:rPr>
              <a:t>, guess in </a:t>
            </a:r>
            <a:r>
              <a:rPr lang="en-US" sz="1900" dirty="0">
                <a:solidFill>
                  <a:srgbClr val="0000FF"/>
                </a:solidFill>
                <a:latin typeface="Calibri" pitchFamily="-106" charset="0"/>
                <a:ea typeface="Symbol" pitchFamily="-106" charset="2"/>
                <a:cs typeface="Symbol" pitchFamily="-106" charset="2"/>
              </a:rPr>
              <a:t>Z2 </a:t>
            </a:r>
            <a:r>
              <a:rPr lang="en-US" sz="1900" dirty="0">
                <a:latin typeface="Calibri" pitchFamily="-106" charset="0"/>
                <a:ea typeface="Symbol" pitchFamily="-106" charset="2"/>
                <a:cs typeface="Symbol" pitchFamily="-106" charset="2"/>
              </a:rPr>
              <a:t>wrong</a:t>
            </a:r>
            <a:r>
              <a:rPr lang="en-US" sz="1900" dirty="0" smtClean="0">
                <a:latin typeface="Calibri" pitchFamily="-106" charset="0"/>
                <a:ea typeface="Symbol" pitchFamily="-106" charset="2"/>
                <a:cs typeface="Symbol" pitchFamily="-106" charset="2"/>
              </a:rPr>
              <a:t>?</a:t>
            </a:r>
            <a:r>
              <a:rPr lang="en-US" sz="1900" dirty="0" smtClean="0">
                <a:solidFill>
                  <a:srgbClr val="000000"/>
                </a:solidFill>
                <a:latin typeface="Calibri" pitchFamily="-106" charset="0"/>
                <a:ea typeface="Symbol" pitchFamily="-106" charset="2"/>
                <a:cs typeface="Symbol" pitchFamily="-106" charset="2"/>
                <a:sym typeface="Wingdings" pitchFamily="-106" charset="2"/>
              </a:rPr>
              <a:t>)</a:t>
            </a:r>
            <a:endParaRPr lang="en-US" sz="1900" b="1" dirty="0">
              <a:solidFill>
                <a:srgbClr val="000000"/>
              </a:solidFill>
              <a:latin typeface="Calibri" pitchFamily="-106" charset="0"/>
              <a:ea typeface="Calibri" pitchFamily="-106" charset="0"/>
              <a:cs typeface="Calibri" pitchFamily="-106" charset="0"/>
            </a:endParaRPr>
          </a:p>
          <a:p>
            <a:endParaRPr lang="en-US" sz="1900" b="1" dirty="0">
              <a:solidFill>
                <a:srgbClr val="660066"/>
              </a:solidFill>
              <a:latin typeface="Calibri" pitchFamily="-106" charset="0"/>
              <a:ea typeface="Calibri" pitchFamily="-106" charset="0"/>
              <a:cs typeface="Calibri" pitchFamily="-106" charset="0"/>
            </a:endParaRPr>
          </a:p>
        </p:txBody>
      </p:sp>
      <p:sp>
        <p:nvSpPr>
          <p:cNvPr id="19460" name="TextBox 32"/>
          <p:cNvSpPr txBox="1">
            <a:spLocks noChangeArrowheads="1"/>
          </p:cNvSpPr>
          <p:nvPr/>
        </p:nvSpPr>
        <p:spPr bwMode="auto">
          <a:xfrm>
            <a:off x="0" y="4867275"/>
            <a:ext cx="58959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Calibri" pitchFamily="-106" charset="0"/>
              </a:rPr>
              <a:t>p</a:t>
            </a:r>
            <a:r>
              <a:rPr lang="en-US" b="1" baseline="-25000" dirty="0" smtClean="0">
                <a:latin typeface="Calibri" pitchFamily="-106" charset="0"/>
              </a:rPr>
              <a:t>T0</a:t>
            </a:r>
            <a:r>
              <a:rPr lang="en-US" b="1" baseline="30000" dirty="0" smtClean="0">
                <a:latin typeface="Calibri" pitchFamily="-106" charset="0"/>
              </a:rPr>
              <a:t>LHC</a:t>
            </a:r>
            <a:r>
              <a:rPr lang="en-US" b="1" dirty="0" smtClean="0">
                <a:latin typeface="Calibri" pitchFamily="-106" charset="0"/>
              </a:rPr>
              <a:t> </a:t>
            </a:r>
            <a:r>
              <a:rPr lang="en-US" b="1" dirty="0">
                <a:latin typeface="Calibri" pitchFamily="-106" charset="0"/>
              </a:rPr>
              <a:t>=</a:t>
            </a:r>
            <a:r>
              <a:rPr lang="en-US" b="1" dirty="0" smtClean="0">
                <a:latin typeface="Calibri" pitchFamily="-106" charset="0"/>
              </a:rPr>
              <a:t> p</a:t>
            </a:r>
            <a:r>
              <a:rPr lang="en-US" b="1" baseline="-25000" dirty="0" smtClean="0">
                <a:latin typeface="Calibri" pitchFamily="-106" charset="0"/>
              </a:rPr>
              <a:t>T0</a:t>
            </a:r>
            <a:r>
              <a:rPr lang="en-US" b="1" baseline="30000" dirty="0" smtClean="0">
                <a:latin typeface="Calibri" pitchFamily="-106" charset="0"/>
              </a:rPr>
              <a:t>Tevatron</a:t>
            </a:r>
            <a:r>
              <a:rPr lang="en-US" b="1" dirty="0" smtClean="0">
                <a:latin typeface="Calibri" pitchFamily="-106" charset="0"/>
              </a:rPr>
              <a:t> </a:t>
            </a:r>
            <a:r>
              <a:rPr lang="en-US" b="1" dirty="0">
                <a:latin typeface="Calibri" pitchFamily="-106" charset="0"/>
              </a:rPr>
              <a:t>(√</a:t>
            </a:r>
            <a:r>
              <a:rPr lang="en-US" b="1" dirty="0" err="1">
                <a:latin typeface="Calibri" pitchFamily="-106" charset="0"/>
              </a:rPr>
              <a:t>s</a:t>
            </a:r>
            <a:r>
              <a:rPr lang="en-US" b="1" baseline="30000" dirty="0" err="1">
                <a:latin typeface="Calibri" pitchFamily="-106" charset="0"/>
              </a:rPr>
              <a:t>LHC</a:t>
            </a:r>
            <a:r>
              <a:rPr lang="en-US" b="1" dirty="0">
                <a:latin typeface="Calibri" pitchFamily="-106" charset="0"/>
              </a:rPr>
              <a:t> / √</a:t>
            </a:r>
            <a:r>
              <a:rPr lang="en-US" b="1" dirty="0" err="1">
                <a:latin typeface="Calibri" pitchFamily="-106" charset="0"/>
              </a:rPr>
              <a:t>s</a:t>
            </a:r>
            <a:r>
              <a:rPr lang="en-US" b="1" baseline="30000" dirty="0" err="1">
                <a:latin typeface="Calibri" pitchFamily="-106" charset="0"/>
              </a:rPr>
              <a:t>Tevatron</a:t>
            </a:r>
            <a:r>
              <a:rPr lang="en-US" b="1" dirty="0" err="1" smtClean="0">
                <a:latin typeface="Calibri" pitchFamily="-106" charset="0"/>
              </a:rPr>
              <a:t>)</a:t>
            </a:r>
            <a:r>
              <a:rPr lang="en-US" b="1" baseline="30000" dirty="0" err="1" smtClean="0">
                <a:latin typeface="Symbol" pitchFamily="-106" charset="2"/>
                <a:ea typeface="Symbol" pitchFamily="-106" charset="2"/>
                <a:cs typeface="Symbol" pitchFamily="-106" charset="2"/>
              </a:rPr>
              <a:t>e</a:t>
            </a:r>
            <a:endParaRPr lang="en-US" b="1" dirty="0">
              <a:latin typeface="Calibri" pitchFamily="-106" charset="0"/>
            </a:endParaRPr>
          </a:p>
        </p:txBody>
      </p:sp>
      <p:sp>
        <p:nvSpPr>
          <p:cNvPr id="19461" name="TextBox 9"/>
          <p:cNvSpPr txBox="1">
            <a:spLocks noChangeArrowheads="1"/>
          </p:cNvSpPr>
          <p:nvPr/>
        </p:nvSpPr>
        <p:spPr bwMode="auto">
          <a:xfrm>
            <a:off x="3611563" y="4879975"/>
            <a:ext cx="476284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 smtClean="0">
                <a:latin typeface="Calibri" pitchFamily="-106" charset="0"/>
                <a:ea typeface="Symbol" pitchFamily="-106" charset="2"/>
                <a:cs typeface="Symbol" pitchFamily="-106" charset="2"/>
              </a:rPr>
              <a:t>Where </a:t>
            </a:r>
            <a:r>
              <a:rPr lang="en-US" sz="1600" b="1" dirty="0" err="1" smtClean="0">
                <a:latin typeface="Symbol" pitchFamily="-106" charset="2"/>
                <a:ea typeface="Symbol" pitchFamily="-106" charset="2"/>
                <a:cs typeface="Symbol" pitchFamily="-106" charset="2"/>
              </a:rPr>
              <a:t>e</a:t>
            </a:r>
            <a:r>
              <a:rPr lang="en-US" sz="1600" b="1" dirty="0" smtClean="0">
                <a:latin typeface="Symbol" pitchFamily="-106" charset="2"/>
                <a:ea typeface="Symbol" pitchFamily="-106" charset="2"/>
                <a:cs typeface="Symbol" pitchFamily="-106" charset="2"/>
              </a:rPr>
              <a:t> </a:t>
            </a:r>
            <a:r>
              <a:rPr lang="en-US" sz="1600" b="1" dirty="0">
                <a:latin typeface="Symbol" pitchFamily="-106" charset="2"/>
                <a:ea typeface="Symbol" pitchFamily="-106" charset="2"/>
                <a:cs typeface="Symbol" pitchFamily="-106" charset="2"/>
              </a:rPr>
              <a:t>= </a:t>
            </a:r>
            <a:r>
              <a:rPr lang="en-US" sz="1600" b="1" dirty="0">
                <a:latin typeface="Calibri" pitchFamily="-106" charset="0"/>
                <a:ea typeface="Symbol" pitchFamily="-106" charset="2"/>
                <a:cs typeface="Symbol" pitchFamily="-106" charset="2"/>
              </a:rPr>
              <a:t>PARP(90) or </a:t>
            </a:r>
            <a:r>
              <a:rPr lang="en-US" sz="1600" b="1" dirty="0" err="1">
                <a:latin typeface="Calibri" pitchFamily="-106" charset="0"/>
                <a:ea typeface="Symbol" pitchFamily="-106" charset="2"/>
                <a:cs typeface="Symbol" pitchFamily="-106" charset="2"/>
              </a:rPr>
              <a:t>MultipleInteractions:EcmPow</a:t>
            </a:r>
            <a:r>
              <a:rPr lang="en-US" sz="1600" b="1" dirty="0">
                <a:latin typeface="Calibri" pitchFamily="-106" charset="0"/>
                <a:ea typeface="Symbol" pitchFamily="-106" charset="2"/>
                <a:cs typeface="Symbol" pitchFamily="-106" charset="2"/>
              </a:rPr>
              <a:t> </a:t>
            </a:r>
            <a:endParaRPr lang="en-US" sz="1600" b="1" dirty="0">
              <a:latin typeface="Symbol" pitchFamily="-106" charset="2"/>
              <a:ea typeface="Symbol" pitchFamily="-106" charset="2"/>
              <a:cs typeface="Symbol" pitchFamily="-106" charset="2"/>
            </a:endParaRPr>
          </a:p>
        </p:txBody>
      </p:sp>
      <p:sp>
        <p:nvSpPr>
          <p:cNvPr id="19462" name="Content Placeholder 2"/>
          <p:cNvSpPr txBox="1">
            <a:spLocks/>
          </p:cNvSpPr>
          <p:nvPr/>
        </p:nvSpPr>
        <p:spPr bwMode="auto">
          <a:xfrm>
            <a:off x="0" y="762000"/>
            <a:ext cx="9144000" cy="268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 typeface="Arial" pitchFamily="-106" charset="0"/>
              <a:buChar char="–"/>
            </a:pPr>
            <a:r>
              <a:rPr lang="en-US" dirty="0" smtClean="0">
                <a:latin typeface="Calibri" pitchFamily="-106" charset="0"/>
                <a:ea typeface="Calibri" pitchFamily="-106" charset="0"/>
                <a:cs typeface="Calibri" pitchFamily="-106" charset="0"/>
              </a:rPr>
              <a:t>Pythia 6 </a:t>
            </a:r>
            <a:r>
              <a:rPr lang="en-US" dirty="0" err="1">
                <a:latin typeface="Calibri" pitchFamily="-106" charset="0"/>
                <a:ea typeface="Calibri" pitchFamily="-106" charset="0"/>
                <a:cs typeface="Calibri" pitchFamily="-106" charset="0"/>
              </a:rPr>
              <a:t>Virtuality</a:t>
            </a:r>
            <a:r>
              <a:rPr lang="en-US" dirty="0">
                <a:latin typeface="Calibri" pitchFamily="-106" charset="0"/>
                <a:ea typeface="Calibri" pitchFamily="-106" charset="0"/>
                <a:cs typeface="Calibri" pitchFamily="-106" charset="0"/>
              </a:rPr>
              <a:t> ordered showers, old </a:t>
            </a:r>
            <a:r>
              <a:rPr lang="en-US" dirty="0" err="1">
                <a:latin typeface="Calibri" pitchFamily="-106" charset="0"/>
                <a:ea typeface="Calibri" pitchFamily="-106" charset="0"/>
                <a:cs typeface="Calibri" pitchFamily="-106" charset="0"/>
              </a:rPr>
              <a:t>MPIs</a:t>
            </a:r>
            <a:endParaRPr lang="en-US" dirty="0" smtClean="0">
              <a:latin typeface="Calibri" pitchFamily="-106" charset="0"/>
              <a:ea typeface="Calibri" pitchFamily="-106" charset="0"/>
              <a:cs typeface="Calibri" pitchFamily="-106" charset="0"/>
            </a:endParaRPr>
          </a:p>
          <a:p>
            <a:pPr marL="1143000" lvl="2" indent="-228600">
              <a:lnSpc>
                <a:spcPct val="80000"/>
              </a:lnSpc>
              <a:spcBef>
                <a:spcPct val="20000"/>
              </a:spcBef>
              <a:buFont typeface="Arial" pitchFamily="-106" charset="0"/>
              <a:buChar char="•"/>
            </a:pPr>
            <a:r>
              <a:rPr lang="en-US" b="1" dirty="0" smtClean="0">
                <a:solidFill>
                  <a:srgbClr val="FF0000"/>
                </a:solidFill>
                <a:latin typeface="Calibri" pitchFamily="-106" charset="0"/>
                <a:ea typeface="Calibri" pitchFamily="-106" charset="0"/>
                <a:cs typeface="Calibri" pitchFamily="-106" charset="0"/>
              </a:rPr>
              <a:t>CTEQ5L</a:t>
            </a:r>
            <a:r>
              <a:rPr lang="en-US" dirty="0" smtClean="0">
                <a:latin typeface="Calibri" pitchFamily="-106" charset="0"/>
                <a:ea typeface="Calibri" pitchFamily="-106" charset="0"/>
                <a:cs typeface="Calibri" pitchFamily="-106" charset="0"/>
              </a:rPr>
              <a:t> </a:t>
            </a:r>
            <a:r>
              <a:rPr lang="en-US" dirty="0" smtClean="0">
                <a:solidFill>
                  <a:srgbClr val="FF6600"/>
                </a:solidFill>
                <a:latin typeface="Calibri" pitchFamily="-106" charset="0"/>
                <a:ea typeface="Calibri" pitchFamily="-106" charset="0"/>
                <a:cs typeface="Calibri" pitchFamily="-106" charset="0"/>
              </a:rPr>
              <a:t>pre-LHC </a:t>
            </a:r>
            <a:r>
              <a:rPr lang="en-US" dirty="0" smtClean="0">
                <a:latin typeface="Calibri" pitchFamily="-106" charset="0"/>
                <a:ea typeface="Calibri" pitchFamily="-106" charset="0"/>
                <a:cs typeface="Calibri" pitchFamily="-106" charset="0"/>
              </a:rPr>
              <a:t>Tune </a:t>
            </a:r>
            <a:r>
              <a:rPr lang="en-US" b="1" dirty="0">
                <a:solidFill>
                  <a:srgbClr val="FF0000"/>
                </a:solidFill>
                <a:latin typeface="Calibri" pitchFamily="-106" charset="0"/>
                <a:ea typeface="Calibri" pitchFamily="-106" charset="0"/>
                <a:cs typeface="Calibri" pitchFamily="-106" charset="0"/>
              </a:rPr>
              <a:t>DW</a:t>
            </a:r>
            <a:r>
              <a:rPr lang="en-US" b="1" dirty="0">
                <a:solidFill>
                  <a:srgbClr val="000000"/>
                </a:solidFill>
                <a:latin typeface="Calibri" pitchFamily="-106" charset="0"/>
                <a:ea typeface="Calibri" pitchFamily="-106" charset="0"/>
                <a:cs typeface="Calibri" pitchFamily="-106" charset="0"/>
              </a:rPr>
              <a:t>(T</a:t>
            </a:r>
            <a:r>
              <a:rPr lang="en-US" b="1" dirty="0" smtClean="0">
                <a:latin typeface="Calibri" pitchFamily="-106" charset="0"/>
                <a:ea typeface="Calibri" pitchFamily="-106" charset="0"/>
                <a:cs typeface="Calibri" pitchFamily="-106" charset="0"/>
              </a:rPr>
              <a:t>) </a:t>
            </a:r>
            <a:r>
              <a:rPr lang="en-US" dirty="0" smtClean="0">
                <a:latin typeface="Calibri" pitchFamily="-106" charset="0"/>
                <a:ea typeface="Calibri" pitchFamily="-106" charset="0"/>
                <a:cs typeface="Calibri" pitchFamily="-106" charset="0"/>
              </a:rPr>
              <a:t>and</a:t>
            </a:r>
            <a:r>
              <a:rPr lang="en-US" b="1" dirty="0" smtClean="0">
                <a:latin typeface="Calibri" pitchFamily="-106" charset="0"/>
                <a:ea typeface="Calibri" pitchFamily="-106" charset="0"/>
                <a:cs typeface="Calibri" pitchFamily="-106" charset="0"/>
              </a:rPr>
              <a:t> </a:t>
            </a:r>
            <a:r>
              <a:rPr lang="en-US" dirty="0" smtClean="0">
                <a:solidFill>
                  <a:srgbClr val="FF6600"/>
                </a:solidFill>
                <a:latin typeface="Calibri" pitchFamily="-106" charset="0"/>
                <a:ea typeface="Calibri" pitchFamily="-106" charset="0"/>
                <a:cs typeface="Calibri" pitchFamily="-106" charset="0"/>
              </a:rPr>
              <a:t>LHC (UE@0.9 TeV) </a:t>
            </a:r>
            <a:r>
              <a:rPr lang="en-US" dirty="0" smtClean="0">
                <a:latin typeface="Calibri" pitchFamily="-106" charset="0"/>
                <a:ea typeface="Calibri" pitchFamily="-106" charset="0"/>
                <a:cs typeface="Calibri" pitchFamily="-106" charset="0"/>
              </a:rPr>
              <a:t>Tune </a:t>
            </a:r>
            <a:r>
              <a:rPr lang="en-US" b="1" dirty="0" smtClean="0">
                <a:solidFill>
                  <a:srgbClr val="FF0000"/>
                </a:solidFill>
                <a:latin typeface="Calibri" pitchFamily="-106" charset="0"/>
                <a:ea typeface="Calibri" pitchFamily="-106" charset="0"/>
                <a:cs typeface="Calibri" pitchFamily="-106" charset="0"/>
              </a:rPr>
              <a:t>CW</a:t>
            </a:r>
            <a:r>
              <a:rPr lang="en-US" b="1" dirty="0">
                <a:solidFill>
                  <a:srgbClr val="000000"/>
                </a:solidFill>
                <a:latin typeface="Calibri" pitchFamily="-106" charset="0"/>
                <a:ea typeface="Calibri" pitchFamily="-106" charset="0"/>
                <a:cs typeface="Calibri" pitchFamily="-106" charset="0"/>
              </a:rPr>
              <a:t>(</a:t>
            </a:r>
            <a:r>
              <a:rPr lang="en-US" b="1" dirty="0" smtClean="0">
                <a:solidFill>
                  <a:srgbClr val="000000"/>
                </a:solidFill>
                <a:latin typeface="Calibri" pitchFamily="-106" charset="0"/>
                <a:ea typeface="Calibri" pitchFamily="-106" charset="0"/>
                <a:cs typeface="Calibri" pitchFamily="-106" charset="0"/>
              </a:rPr>
              <a:t>T)</a:t>
            </a:r>
            <a:endParaRPr lang="en-US" dirty="0" smtClean="0">
              <a:solidFill>
                <a:srgbClr val="FF6600"/>
              </a:solidFill>
              <a:latin typeface="Calibri" pitchFamily="-106" charset="0"/>
              <a:ea typeface="Calibri" pitchFamily="-106" charset="0"/>
              <a:cs typeface="Calibri" pitchFamily="-106" charset="0"/>
            </a:endParaRPr>
          </a:p>
          <a:p>
            <a:pPr marL="1143000" lvl="2" indent="-228600">
              <a:lnSpc>
                <a:spcPct val="80000"/>
              </a:lnSpc>
              <a:spcBef>
                <a:spcPct val="20000"/>
              </a:spcBef>
              <a:buFont typeface="Arial" pitchFamily="-106" charset="0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Calibri" pitchFamily="-106" charset="0"/>
                <a:ea typeface="Calibri" pitchFamily="-106" charset="0"/>
                <a:cs typeface="Calibri" pitchFamily="-106" charset="0"/>
              </a:rPr>
              <a:t>CTEQ6LL </a:t>
            </a:r>
            <a:r>
              <a:rPr lang="en-US" dirty="0" smtClean="0">
                <a:solidFill>
                  <a:srgbClr val="FF6600"/>
                </a:solidFill>
                <a:latin typeface="Calibri" pitchFamily="-106" charset="0"/>
                <a:ea typeface="Calibri" pitchFamily="-106" charset="0"/>
                <a:cs typeface="Calibri" pitchFamily="-106" charset="0"/>
              </a:rPr>
              <a:t>pre-LHC </a:t>
            </a:r>
            <a:r>
              <a:rPr lang="en-US" dirty="0" smtClean="0">
                <a:latin typeface="Calibri" pitchFamily="-106" charset="0"/>
                <a:ea typeface="Calibri" pitchFamily="-106" charset="0"/>
                <a:cs typeface="Calibri" pitchFamily="-106" charset="0"/>
              </a:rPr>
              <a:t>Tune </a:t>
            </a:r>
            <a:r>
              <a:rPr lang="en-US" b="1" dirty="0">
                <a:solidFill>
                  <a:srgbClr val="0000FF"/>
                </a:solidFill>
                <a:latin typeface="Calibri" pitchFamily="-106" charset="0"/>
                <a:ea typeface="Calibri" pitchFamily="-106" charset="0"/>
                <a:cs typeface="Calibri" pitchFamily="-106" charset="0"/>
              </a:rPr>
              <a:t>D6</a:t>
            </a:r>
            <a:r>
              <a:rPr lang="en-US" b="1" dirty="0">
                <a:latin typeface="Calibri" pitchFamily="-106" charset="0"/>
                <a:ea typeface="Calibri" pitchFamily="-106" charset="0"/>
                <a:cs typeface="Calibri" pitchFamily="-106" charset="0"/>
              </a:rPr>
              <a:t>(T</a:t>
            </a:r>
            <a:r>
              <a:rPr lang="en-US" b="1" dirty="0" smtClean="0">
                <a:latin typeface="Calibri" pitchFamily="-106" charset="0"/>
                <a:ea typeface="Calibri" pitchFamily="-106" charset="0"/>
                <a:cs typeface="Calibri" pitchFamily="-106" charset="0"/>
              </a:rPr>
              <a:t>)</a:t>
            </a:r>
            <a:endParaRPr lang="en-US" b="1" dirty="0" smtClean="0">
              <a:solidFill>
                <a:srgbClr val="FF6600"/>
              </a:solidFill>
              <a:latin typeface="Calibri" pitchFamily="-106" charset="0"/>
              <a:ea typeface="Calibri" pitchFamily="-106" charset="0"/>
              <a:cs typeface="Calibri" pitchFamily="-106" charset="0"/>
            </a:endParaRPr>
          </a:p>
          <a:p>
            <a:pPr marL="1143000" lvl="2" indent="-228600">
              <a:lnSpc>
                <a:spcPct val="80000"/>
              </a:lnSpc>
              <a:spcBef>
                <a:spcPct val="20000"/>
              </a:spcBef>
            </a:pPr>
            <a:r>
              <a:rPr lang="en-US" b="1" dirty="0">
                <a:latin typeface="Calibri" pitchFamily="-106" charset="0"/>
                <a:ea typeface="Calibri" pitchFamily="-106" charset="0"/>
                <a:cs typeface="Calibri" pitchFamily="-106" charset="0"/>
              </a:rPr>
              <a:t>[arXiv:1003.4220]</a:t>
            </a:r>
          </a:p>
          <a:p>
            <a:pPr marL="1143000" lvl="2" indent="-228600">
              <a:lnSpc>
                <a:spcPct val="80000"/>
              </a:lnSpc>
              <a:spcBef>
                <a:spcPct val="20000"/>
              </a:spcBef>
              <a:buFont typeface="Arial" pitchFamily="-106" charset="0"/>
              <a:buChar char="•"/>
            </a:pPr>
            <a:r>
              <a:rPr lang="en-US" dirty="0">
                <a:latin typeface="Calibri" pitchFamily="-106" charset="0"/>
                <a:ea typeface="Calibri" pitchFamily="-106" charset="0"/>
                <a:cs typeface="Calibri" pitchFamily="-106" charset="0"/>
              </a:rPr>
              <a:t>Describe </a:t>
            </a:r>
            <a:r>
              <a:rPr lang="en-US" dirty="0" err="1">
                <a:latin typeface="Calibri" pitchFamily="-106" charset="0"/>
                <a:ea typeface="Calibri" pitchFamily="-106" charset="0"/>
                <a:cs typeface="Calibri" pitchFamily="-106" charset="0"/>
              </a:rPr>
              <a:t>UE@Tevatron</a:t>
            </a:r>
            <a:r>
              <a:rPr lang="en-US" dirty="0">
                <a:latin typeface="Calibri" pitchFamily="-106" charset="0"/>
                <a:ea typeface="Calibri" pitchFamily="-106" charset="0"/>
                <a:cs typeface="Calibri" pitchFamily="-106" charset="0"/>
              </a:rPr>
              <a:t>, describe other very important observables at </a:t>
            </a:r>
            <a:r>
              <a:rPr lang="en-US" dirty="0" err="1">
                <a:latin typeface="Calibri" pitchFamily="-106" charset="0"/>
                <a:ea typeface="Calibri" pitchFamily="-106" charset="0"/>
                <a:cs typeface="Calibri" pitchFamily="-106" charset="0"/>
              </a:rPr>
              <a:t>Tevatron</a:t>
            </a:r>
            <a:r>
              <a:rPr lang="en-US" dirty="0">
                <a:latin typeface="Calibri" pitchFamily="-106" charset="0"/>
                <a:ea typeface="Calibri" pitchFamily="-106" charset="0"/>
                <a:cs typeface="Calibri" pitchFamily="-106" charset="0"/>
              </a:rPr>
              <a:t> like </a:t>
            </a:r>
            <a:r>
              <a:rPr lang="en-US" dirty="0" err="1">
                <a:latin typeface="Calibri" pitchFamily="-106" charset="0"/>
                <a:ea typeface="Calibri" pitchFamily="-106" charset="0"/>
                <a:cs typeface="Calibri" pitchFamily="-106" charset="0"/>
              </a:rPr>
              <a:t>p</a:t>
            </a:r>
            <a:r>
              <a:rPr lang="en-US" baseline="-25000" dirty="0" err="1">
                <a:latin typeface="Calibri" pitchFamily="-106" charset="0"/>
                <a:ea typeface="Calibri" pitchFamily="-106" charset="0"/>
                <a:cs typeface="Calibri" pitchFamily="-106" charset="0"/>
              </a:rPr>
              <a:t>T</a:t>
            </a:r>
            <a:r>
              <a:rPr lang="en-US" dirty="0" err="1">
                <a:latin typeface="Calibri" pitchFamily="-106" charset="0"/>
                <a:ea typeface="Calibri" pitchFamily="-106" charset="0"/>
                <a:cs typeface="Calibri" pitchFamily="-106" charset="0"/>
              </a:rPr>
              <a:t>(heavy</a:t>
            </a:r>
            <a:r>
              <a:rPr lang="en-US" dirty="0">
                <a:latin typeface="Calibri" pitchFamily="-106" charset="0"/>
                <a:ea typeface="Calibri" pitchFamily="-106" charset="0"/>
                <a:cs typeface="Calibri" pitchFamily="-106" charset="0"/>
              </a:rPr>
              <a:t> bosons) and Jet </a:t>
            </a:r>
            <a:r>
              <a:rPr lang="en-US" dirty="0" err="1">
                <a:latin typeface="Calibri" pitchFamily="-106" charset="0"/>
                <a:ea typeface="Calibri" pitchFamily="-106" charset="0"/>
                <a:cs typeface="Calibri" pitchFamily="-106" charset="0"/>
              </a:rPr>
              <a:t>azimuthal</a:t>
            </a:r>
            <a:r>
              <a:rPr lang="en-US" dirty="0">
                <a:latin typeface="Calibri" pitchFamily="-106" charset="0"/>
                <a:ea typeface="Calibri" pitchFamily="-106" charset="0"/>
                <a:cs typeface="Calibri" pitchFamily="-106" charset="0"/>
              </a:rPr>
              <a:t> </a:t>
            </a:r>
            <a:r>
              <a:rPr lang="en-US" dirty="0" err="1">
                <a:latin typeface="Calibri" pitchFamily="-106" charset="0"/>
                <a:ea typeface="Calibri" pitchFamily="-106" charset="0"/>
                <a:cs typeface="Calibri" pitchFamily="-106" charset="0"/>
              </a:rPr>
              <a:t>decorrelation</a:t>
            </a:r>
            <a:endParaRPr lang="en-US" dirty="0" smtClean="0">
              <a:latin typeface="Calibri" pitchFamily="-106" charset="0"/>
              <a:ea typeface="Calibri" pitchFamily="-106" charset="0"/>
              <a:cs typeface="Calibri" pitchFamily="-106" charset="0"/>
            </a:endParaRP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 typeface="Arial" pitchFamily="-106" charset="0"/>
              <a:buChar char="–"/>
            </a:pPr>
            <a:r>
              <a:rPr lang="en-US" dirty="0" smtClean="0">
                <a:solidFill>
                  <a:srgbClr val="000000"/>
                </a:solidFill>
                <a:latin typeface="Calibri" pitchFamily="-106" charset="0"/>
                <a:ea typeface="Calibri" pitchFamily="-106" charset="0"/>
                <a:cs typeface="Calibri" pitchFamily="-106" charset="0"/>
              </a:rPr>
              <a:t>Pythia 6 </a:t>
            </a:r>
            <a:r>
              <a:rPr lang="en-US" dirty="0">
                <a:solidFill>
                  <a:srgbClr val="000000"/>
                </a:solidFill>
                <a:latin typeface="Calibri" pitchFamily="-106" charset="0"/>
                <a:ea typeface="Calibri" pitchFamily="-106" charset="0"/>
                <a:cs typeface="Calibri" pitchFamily="-106" charset="0"/>
              </a:rPr>
              <a:t>new </a:t>
            </a:r>
            <a:r>
              <a:rPr lang="en-US" dirty="0" err="1">
                <a:solidFill>
                  <a:srgbClr val="000000"/>
                </a:solidFill>
                <a:latin typeface="Calibri" pitchFamily="-106" charset="0"/>
                <a:ea typeface="Calibri" pitchFamily="-106" charset="0"/>
                <a:cs typeface="Calibri" pitchFamily="-106" charset="0"/>
              </a:rPr>
              <a:t>MPIs</a:t>
            </a:r>
            <a:r>
              <a:rPr lang="en-US" dirty="0">
                <a:solidFill>
                  <a:srgbClr val="000000"/>
                </a:solidFill>
                <a:latin typeface="Calibri" pitchFamily="-106" charset="0"/>
                <a:ea typeface="Calibri" pitchFamily="-106" charset="0"/>
                <a:cs typeface="Calibri" pitchFamily="-106" charset="0"/>
              </a:rPr>
              <a:t> with interleaved p</a:t>
            </a:r>
            <a:r>
              <a:rPr lang="en-US" baseline="-25000" dirty="0">
                <a:solidFill>
                  <a:srgbClr val="000000"/>
                </a:solidFill>
                <a:latin typeface="Calibri" pitchFamily="-106" charset="0"/>
                <a:ea typeface="Calibri" pitchFamily="-106" charset="0"/>
                <a:cs typeface="Calibri" pitchFamily="-106" charset="0"/>
              </a:rPr>
              <a:t>T</a:t>
            </a:r>
            <a:r>
              <a:rPr lang="en-US" dirty="0">
                <a:solidFill>
                  <a:srgbClr val="000000"/>
                </a:solidFill>
                <a:latin typeface="Calibri" pitchFamily="-106" charset="0"/>
                <a:ea typeface="Calibri" pitchFamily="-106" charset="0"/>
                <a:cs typeface="Calibri" pitchFamily="-106" charset="0"/>
              </a:rPr>
              <a:t>-ordered </a:t>
            </a:r>
            <a:r>
              <a:rPr lang="en-US" dirty="0" smtClean="0">
                <a:solidFill>
                  <a:srgbClr val="000000"/>
                </a:solidFill>
                <a:latin typeface="Calibri" pitchFamily="-106" charset="0"/>
                <a:ea typeface="Calibri" pitchFamily="-106" charset="0"/>
                <a:cs typeface="Calibri" pitchFamily="-106" charset="0"/>
              </a:rPr>
              <a:t>showers </a:t>
            </a:r>
            <a:r>
              <a:rPr lang="en-US" b="1" dirty="0" smtClean="0">
                <a:solidFill>
                  <a:srgbClr val="008000"/>
                </a:solidFill>
                <a:latin typeface="Calibri" pitchFamily="-106" charset="0"/>
                <a:ea typeface="Calibri" pitchFamily="-106" charset="0"/>
                <a:cs typeface="Calibri" pitchFamily="-106" charset="0"/>
              </a:rPr>
              <a:t>(MORE RADIATION, LESS </a:t>
            </a:r>
            <a:r>
              <a:rPr lang="en-US" b="1" dirty="0" err="1" smtClean="0">
                <a:solidFill>
                  <a:srgbClr val="008000"/>
                </a:solidFill>
                <a:latin typeface="Calibri" pitchFamily="-106" charset="0"/>
                <a:ea typeface="Calibri" pitchFamily="-106" charset="0"/>
                <a:cs typeface="Calibri" pitchFamily="-106" charset="0"/>
              </a:rPr>
              <a:t>MPIs</a:t>
            </a:r>
            <a:r>
              <a:rPr lang="en-US" b="1" dirty="0" smtClean="0">
                <a:solidFill>
                  <a:srgbClr val="008000"/>
                </a:solidFill>
                <a:latin typeface="Calibri" pitchFamily="-106" charset="0"/>
                <a:ea typeface="Calibri" pitchFamily="-106" charset="0"/>
                <a:cs typeface="Calibri" pitchFamily="-106" charset="0"/>
              </a:rPr>
              <a:t>)</a:t>
            </a:r>
          </a:p>
          <a:p>
            <a:pPr marL="1143000" lvl="2" indent="-228600">
              <a:lnSpc>
                <a:spcPct val="80000"/>
              </a:lnSpc>
              <a:spcBef>
                <a:spcPct val="20000"/>
              </a:spcBef>
              <a:buFont typeface="Arial" pitchFamily="-106" charset="0"/>
              <a:buChar char="•"/>
            </a:pPr>
            <a:r>
              <a:rPr lang="en-US" sz="1700" b="1" dirty="0" smtClean="0">
                <a:solidFill>
                  <a:srgbClr val="FF0000"/>
                </a:solidFill>
                <a:latin typeface="Calibri" pitchFamily="-106" charset="0"/>
                <a:ea typeface="Calibri" pitchFamily="-106" charset="0"/>
                <a:cs typeface="Calibri" pitchFamily="-106" charset="0"/>
              </a:rPr>
              <a:t>CTEQ5L </a:t>
            </a:r>
            <a:r>
              <a:rPr lang="en-US" sz="1600" dirty="0" smtClean="0">
                <a:solidFill>
                  <a:srgbClr val="FF6600"/>
                </a:solidFill>
                <a:latin typeface="Calibri" pitchFamily="-106" charset="0"/>
                <a:ea typeface="Calibri" pitchFamily="-106" charset="0"/>
                <a:cs typeface="Calibri" pitchFamily="-106" charset="0"/>
              </a:rPr>
              <a:t>LHC 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-106" charset="0"/>
                <a:ea typeface="Calibri" pitchFamily="-106" charset="0"/>
                <a:cs typeface="Calibri" pitchFamily="-106" charset="0"/>
              </a:rPr>
              <a:t> </a:t>
            </a:r>
            <a:r>
              <a:rPr lang="en-US" sz="1600" dirty="0" smtClean="0">
                <a:latin typeface="Calibri" pitchFamily="-106" charset="0"/>
                <a:ea typeface="Calibri" pitchFamily="-106" charset="0"/>
                <a:cs typeface="Calibri" pitchFamily="-106" charset="0"/>
              </a:rPr>
              <a:t>Tune 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-106" charset="0"/>
                <a:ea typeface="Calibri" pitchFamily="-106" charset="0"/>
                <a:cs typeface="Calibri" pitchFamily="-106" charset="0"/>
              </a:rPr>
              <a:t>Z1 </a:t>
            </a:r>
            <a:r>
              <a:rPr lang="en-US" sz="1700" dirty="0" smtClean="0">
                <a:latin typeface="Calibri" pitchFamily="-106" charset="0"/>
                <a:ea typeface="Calibri" pitchFamily="-106" charset="0"/>
                <a:cs typeface="Calibri" pitchFamily="-106" charset="0"/>
              </a:rPr>
              <a:t>uses Professor AMBT1 LEP </a:t>
            </a:r>
            <a:r>
              <a:rPr lang="en-US" sz="1700" dirty="0" err="1" smtClean="0">
                <a:latin typeface="Calibri" pitchFamily="-106" charset="0"/>
                <a:ea typeface="Calibri" pitchFamily="-106" charset="0"/>
                <a:cs typeface="Calibri" pitchFamily="-106" charset="0"/>
              </a:rPr>
              <a:t>fragm</a:t>
            </a:r>
            <a:r>
              <a:rPr lang="en-US" sz="1700" dirty="0" smtClean="0">
                <a:latin typeface="Calibri" pitchFamily="-106" charset="0"/>
                <a:ea typeface="Calibri" pitchFamily="-106" charset="0"/>
                <a:cs typeface="Calibri" pitchFamily="-106" charset="0"/>
              </a:rPr>
              <a:t>. &amp; ATLAS Min Bias: </a:t>
            </a:r>
            <a:r>
              <a:rPr lang="en-US" sz="1300" b="1" dirty="0" smtClean="0">
                <a:solidFill>
                  <a:srgbClr val="4F6228"/>
                </a:solidFill>
                <a:latin typeface="Calibri" pitchFamily="-106" charset="0"/>
                <a:ea typeface="Calibri" pitchFamily="-106" charset="0"/>
                <a:cs typeface="Calibri" pitchFamily="-106" charset="0"/>
              </a:rPr>
              <a:t>Updated </a:t>
            </a:r>
            <a:r>
              <a:rPr lang="en-US" sz="1300" b="1" dirty="0">
                <a:solidFill>
                  <a:srgbClr val="4F6228"/>
                </a:solidFill>
                <a:latin typeface="Calibri" pitchFamily="-106" charset="0"/>
                <a:ea typeface="Calibri" pitchFamily="-106" charset="0"/>
                <a:cs typeface="Calibri" pitchFamily="-106" charset="0"/>
              </a:rPr>
              <a:t>Color </a:t>
            </a:r>
            <a:r>
              <a:rPr lang="en-US" sz="1300" b="1" dirty="0" smtClean="0">
                <a:solidFill>
                  <a:srgbClr val="4F6228"/>
                </a:solidFill>
                <a:latin typeface="Calibri" pitchFamily="-106" charset="0"/>
                <a:ea typeface="Calibri" pitchFamily="-106" charset="0"/>
                <a:cs typeface="Calibri" pitchFamily="-106" charset="0"/>
              </a:rPr>
              <a:t>Rec.</a:t>
            </a:r>
            <a:endParaRPr lang="en-US" sz="1300" b="1" dirty="0" smtClean="0">
              <a:latin typeface="Calibri" pitchFamily="-106" charset="0"/>
              <a:ea typeface="Calibri" pitchFamily="-106" charset="0"/>
              <a:cs typeface="Calibri" pitchFamily="-106" charset="0"/>
            </a:endParaRPr>
          </a:p>
          <a:p>
            <a:pPr marL="1143000" lvl="2" indent="-228600">
              <a:lnSpc>
                <a:spcPct val="80000"/>
              </a:lnSpc>
              <a:spcBef>
                <a:spcPct val="20000"/>
              </a:spcBef>
              <a:buFont typeface="Arial" pitchFamily="-106" charset="0"/>
              <a:buChar char="•"/>
            </a:pPr>
            <a:r>
              <a:rPr lang="en-US" sz="1700" b="1" dirty="0" smtClean="0">
                <a:solidFill>
                  <a:srgbClr val="0000FF"/>
                </a:solidFill>
                <a:latin typeface="Calibri" pitchFamily="-106" charset="0"/>
                <a:ea typeface="Calibri" pitchFamily="-106" charset="0"/>
                <a:cs typeface="Calibri" pitchFamily="-106" charset="0"/>
              </a:rPr>
              <a:t>CTEQ6LL</a:t>
            </a:r>
            <a:r>
              <a:rPr lang="en-US" sz="1700" dirty="0" smtClean="0">
                <a:latin typeface="Calibri" pitchFamily="-106" charset="0"/>
                <a:ea typeface="Calibri" pitchFamily="-106" charset="0"/>
                <a:cs typeface="Calibri" pitchFamily="-106" charset="0"/>
              </a:rPr>
              <a:t> </a:t>
            </a:r>
            <a:r>
              <a:rPr lang="en-US" sz="1600" dirty="0" smtClean="0">
                <a:solidFill>
                  <a:srgbClr val="FF6600"/>
                </a:solidFill>
                <a:latin typeface="Calibri" pitchFamily="-106" charset="0"/>
                <a:ea typeface="Calibri" pitchFamily="-106" charset="0"/>
                <a:cs typeface="Calibri" pitchFamily="-106" charset="0"/>
              </a:rPr>
              <a:t>LHC 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-106" charset="0"/>
                <a:ea typeface="Calibri" pitchFamily="-106" charset="0"/>
                <a:cs typeface="Calibri" pitchFamily="-106" charset="0"/>
              </a:rPr>
              <a:t> </a:t>
            </a:r>
            <a:r>
              <a:rPr lang="en-US" sz="1600" dirty="0" smtClean="0">
                <a:latin typeface="Calibri" pitchFamily="-106" charset="0"/>
                <a:ea typeface="Calibri" pitchFamily="-106" charset="0"/>
                <a:cs typeface="Calibri" pitchFamily="-106" charset="0"/>
              </a:rPr>
              <a:t>Tune </a:t>
            </a:r>
            <a:r>
              <a:rPr lang="en-US" sz="1700" b="1" dirty="0" smtClean="0">
                <a:solidFill>
                  <a:srgbClr val="0000FF"/>
                </a:solidFill>
                <a:latin typeface="Calibri" pitchFamily="-106" charset="0"/>
                <a:ea typeface="Calibri" pitchFamily="-106" charset="0"/>
                <a:cs typeface="Calibri" pitchFamily="-106" charset="0"/>
              </a:rPr>
              <a:t>Z2</a:t>
            </a:r>
            <a:r>
              <a:rPr lang="en-US" sz="1700" dirty="0" smtClean="0">
                <a:latin typeface="Calibri" pitchFamily="-106" charset="0"/>
                <a:ea typeface="Calibri" pitchFamily="-106" charset="0"/>
                <a:cs typeface="Calibri" pitchFamily="-106" charset="0"/>
              </a:rPr>
              <a:t> by </a:t>
            </a:r>
            <a:r>
              <a:rPr lang="en-US" sz="1700" dirty="0">
                <a:latin typeface="Calibri" pitchFamily="-106" charset="0"/>
                <a:ea typeface="Calibri" pitchFamily="-106" charset="0"/>
                <a:cs typeface="Calibri" pitchFamily="-106" charset="0"/>
              </a:rPr>
              <a:t>hand from </a:t>
            </a:r>
            <a:r>
              <a:rPr lang="en-US" sz="1700" dirty="0" smtClean="0">
                <a:latin typeface="Calibri" pitchFamily="-106" charset="0"/>
                <a:ea typeface="Calibri" pitchFamily="-106" charset="0"/>
                <a:cs typeface="Calibri" pitchFamily="-106" charset="0"/>
              </a:rPr>
              <a:t>Z1: </a:t>
            </a:r>
            <a:r>
              <a:rPr lang="en-US" sz="1700" dirty="0">
                <a:latin typeface="Calibri" pitchFamily="-106" charset="0"/>
                <a:ea typeface="Calibri" pitchFamily="-106" charset="0"/>
                <a:cs typeface="Calibri" pitchFamily="-106" charset="0"/>
              </a:rPr>
              <a:t>decreased p</a:t>
            </a:r>
            <a:r>
              <a:rPr lang="en-US" sz="1700" baseline="-25000" dirty="0">
                <a:latin typeface="Calibri" pitchFamily="-106" charset="0"/>
                <a:ea typeface="Calibri" pitchFamily="-106" charset="0"/>
                <a:cs typeface="Calibri" pitchFamily="-106" charset="0"/>
              </a:rPr>
              <a:t>T</a:t>
            </a:r>
            <a:r>
              <a:rPr lang="en-US" sz="1700" dirty="0">
                <a:latin typeface="Calibri" pitchFamily="-106" charset="0"/>
                <a:ea typeface="Calibri" pitchFamily="-106" charset="0"/>
                <a:cs typeface="Calibri" pitchFamily="-106" charset="0"/>
              </a:rPr>
              <a:t> cut </a:t>
            </a:r>
            <a:r>
              <a:rPr lang="en-US" sz="1700" dirty="0" smtClean="0">
                <a:latin typeface="Calibri" pitchFamily="-106" charset="0"/>
                <a:ea typeface="Calibri" pitchFamily="-106" charset="0"/>
                <a:cs typeface="Calibri" pitchFamily="-106" charset="0"/>
              </a:rPr>
              <a:t>off</a:t>
            </a:r>
            <a:endParaRPr lang="en-US" sz="1700" dirty="0" smtClean="0">
              <a:solidFill>
                <a:srgbClr val="008000"/>
              </a:solidFill>
              <a:latin typeface="Calibri" pitchFamily="-106" charset="0"/>
              <a:ea typeface="Calibri" pitchFamily="-106" charset="0"/>
              <a:cs typeface="Calibri" pitchFamily="-106" charset="0"/>
            </a:endParaRPr>
          </a:p>
          <a:p>
            <a:pPr marL="1143000" lvl="2" indent="-228600">
              <a:lnSpc>
                <a:spcPct val="80000"/>
              </a:lnSpc>
              <a:spcBef>
                <a:spcPct val="20000"/>
              </a:spcBef>
            </a:pPr>
            <a:r>
              <a:rPr lang="en-US" b="1" dirty="0">
                <a:latin typeface="Calibri" pitchFamily="-106" charset="0"/>
                <a:ea typeface="Calibri" pitchFamily="-106" charset="0"/>
                <a:cs typeface="Calibri" pitchFamily="-106" charset="0"/>
              </a:rPr>
              <a:t>[</a:t>
            </a:r>
            <a:r>
              <a:rPr lang="en-US" b="1" dirty="0">
                <a:latin typeface="Calibri" pitchFamily="-106" charset="0"/>
              </a:rPr>
              <a:t>arXiv:1012.5104</a:t>
            </a:r>
            <a:r>
              <a:rPr lang="en-US" dirty="0">
                <a:latin typeface="Calibri" pitchFamily="-106" charset="0"/>
              </a:rPr>
              <a:t>, </a:t>
            </a:r>
            <a:r>
              <a:rPr lang="en-US" b="1" dirty="0">
                <a:latin typeface="Calibri" pitchFamily="-106" charset="0"/>
                <a:ea typeface="Calibri" pitchFamily="-106" charset="0"/>
                <a:cs typeface="Calibri" pitchFamily="-106" charset="0"/>
              </a:rPr>
              <a:t>arXiv:1010.3558v1]</a:t>
            </a:r>
          </a:p>
          <a:p>
            <a:pPr marL="1143000" lvl="2" indent="-228600">
              <a:lnSpc>
                <a:spcPct val="80000"/>
              </a:lnSpc>
              <a:spcBef>
                <a:spcPct val="20000"/>
              </a:spcBef>
            </a:pPr>
            <a:endParaRPr lang="en-US" dirty="0">
              <a:latin typeface="Calibri" pitchFamily="-106" charset="0"/>
              <a:ea typeface="Calibri" pitchFamily="-106" charset="0"/>
              <a:cs typeface="Calibri" pitchFamily="-106" charset="0"/>
            </a:endParaRPr>
          </a:p>
          <a:p>
            <a:pPr marL="1143000" lvl="2" indent="-228600">
              <a:lnSpc>
                <a:spcPct val="80000"/>
              </a:lnSpc>
              <a:spcBef>
                <a:spcPct val="20000"/>
              </a:spcBef>
            </a:pPr>
            <a:endParaRPr lang="en-US" sz="2400" dirty="0">
              <a:latin typeface="Calibri" pitchFamily="-106" charset="0"/>
            </a:endParaRPr>
          </a:p>
        </p:txBody>
      </p:sp>
      <p:sp>
        <p:nvSpPr>
          <p:cNvPr id="19463" name="TextBox 13"/>
          <p:cNvSpPr txBox="1">
            <a:spLocks noChangeArrowheads="1"/>
          </p:cNvSpPr>
          <p:nvPr/>
        </p:nvSpPr>
        <p:spPr bwMode="auto">
          <a:xfrm>
            <a:off x="139700" y="36449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Calibri" pitchFamily="-106" charset="0"/>
            </a:endParaRPr>
          </a:p>
        </p:txBody>
      </p:sp>
      <p:sp>
        <p:nvSpPr>
          <p:cNvPr id="19464" name="Content Placeholder 2"/>
          <p:cNvSpPr txBox="1">
            <a:spLocks/>
          </p:cNvSpPr>
          <p:nvPr/>
        </p:nvSpPr>
        <p:spPr bwMode="auto">
          <a:xfrm>
            <a:off x="76200" y="3482975"/>
            <a:ext cx="9144000" cy="268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 typeface="Arial" pitchFamily="-106" charset="0"/>
              <a:buChar char="–"/>
            </a:pPr>
            <a:r>
              <a:rPr lang="en-US" dirty="0">
                <a:latin typeface="Calibri" pitchFamily="-106" charset="0"/>
                <a:ea typeface="Calibri" pitchFamily="-106" charset="0"/>
                <a:cs typeface="Calibri" pitchFamily="-106" charset="0"/>
              </a:rPr>
              <a:t>Pythia </a:t>
            </a:r>
            <a:r>
              <a:rPr lang="en-US" dirty="0" smtClean="0">
                <a:latin typeface="Calibri" pitchFamily="-106" charset="0"/>
                <a:ea typeface="Calibri" pitchFamily="-106" charset="0"/>
                <a:cs typeface="Calibri" pitchFamily="-106" charset="0"/>
              </a:rPr>
              <a:t>8, </a:t>
            </a:r>
            <a:r>
              <a:rPr lang="en-US" dirty="0">
                <a:latin typeface="Calibri" pitchFamily="-106" charset="0"/>
                <a:ea typeface="Calibri" pitchFamily="-106" charset="0"/>
                <a:cs typeface="Calibri" pitchFamily="-106" charset="0"/>
              </a:rPr>
              <a:t>brand new MPI model,</a:t>
            </a:r>
            <a:r>
              <a:rPr lang="en-US" dirty="0" smtClean="0">
                <a:latin typeface="Calibri" pitchFamily="-106" charset="0"/>
                <a:ea typeface="Calibri" pitchFamily="-106" charset="0"/>
                <a:cs typeface="Calibri" pitchFamily="-106" charset="0"/>
              </a:rPr>
              <a:t> </a:t>
            </a:r>
            <a:r>
              <a:rPr lang="en-US" dirty="0" err="1" smtClean="0">
                <a:latin typeface="Calibri" pitchFamily="-106" charset="0"/>
                <a:ea typeface="Calibri" pitchFamily="-106" charset="0"/>
                <a:cs typeface="Calibri" pitchFamily="-106" charset="0"/>
              </a:rPr>
              <a:t>inteleaved</a:t>
            </a:r>
            <a:r>
              <a:rPr lang="en-US" dirty="0" smtClean="0">
                <a:latin typeface="Calibri" pitchFamily="-106" charset="0"/>
                <a:ea typeface="Calibri" pitchFamily="-106" charset="0"/>
                <a:cs typeface="Calibri" pitchFamily="-106" charset="0"/>
              </a:rPr>
              <a:t> p</a:t>
            </a:r>
            <a:r>
              <a:rPr lang="en-US" baseline="-25000" dirty="0" smtClean="0">
                <a:latin typeface="Calibri" pitchFamily="-106" charset="0"/>
                <a:ea typeface="Calibri" pitchFamily="-106" charset="0"/>
                <a:cs typeface="Calibri" pitchFamily="-106" charset="0"/>
              </a:rPr>
              <a:t>T</a:t>
            </a:r>
            <a:r>
              <a:rPr lang="en-US" dirty="0">
                <a:latin typeface="Calibri" pitchFamily="-106" charset="0"/>
                <a:ea typeface="Calibri" pitchFamily="-106" charset="0"/>
                <a:cs typeface="Calibri" pitchFamily="-106" charset="0"/>
              </a:rPr>
              <a:t>-ordered showers</a:t>
            </a:r>
            <a:endParaRPr lang="en-US" dirty="0" smtClean="0">
              <a:solidFill>
                <a:srgbClr val="3366FF"/>
              </a:solidFill>
              <a:latin typeface="Calibri" pitchFamily="-106" charset="0"/>
              <a:ea typeface="Calibri" pitchFamily="-106" charset="0"/>
              <a:cs typeface="Calibri" pitchFamily="-106" charset="0"/>
            </a:endParaRPr>
          </a:p>
          <a:p>
            <a:pPr marL="1200150" lvl="2" indent="-285750">
              <a:lnSpc>
                <a:spcPct val="80000"/>
              </a:lnSpc>
              <a:spcBef>
                <a:spcPct val="20000"/>
              </a:spcBef>
              <a:buFont typeface="Arial" pitchFamily="-106" charset="0"/>
              <a:buChar char="•"/>
            </a:pPr>
            <a:r>
              <a:rPr lang="en-US" b="1" dirty="0" smtClean="0">
                <a:solidFill>
                  <a:srgbClr val="FF0000"/>
                </a:solidFill>
                <a:latin typeface="Calibri" pitchFamily="-106" charset="0"/>
                <a:ea typeface="Calibri" pitchFamily="-106" charset="0"/>
                <a:cs typeface="Calibri" pitchFamily="-106" charset="0"/>
              </a:rPr>
              <a:t>CTEQ5L </a:t>
            </a:r>
            <a:r>
              <a:rPr lang="en-US" dirty="0" smtClean="0">
                <a:solidFill>
                  <a:srgbClr val="FF6600"/>
                </a:solidFill>
                <a:latin typeface="Calibri" pitchFamily="-106" charset="0"/>
                <a:ea typeface="Calibri" pitchFamily="-106" charset="0"/>
                <a:cs typeface="Calibri" pitchFamily="-106" charset="0"/>
              </a:rPr>
              <a:t>pre-LHC </a:t>
            </a:r>
            <a:r>
              <a:rPr lang="en-US" b="1" dirty="0" smtClean="0">
                <a:solidFill>
                  <a:srgbClr val="FF0000"/>
                </a:solidFill>
                <a:latin typeface="Calibri" pitchFamily="-106" charset="0"/>
                <a:ea typeface="Calibri" pitchFamily="-106" charset="0"/>
                <a:cs typeface="Calibri" pitchFamily="-106" charset="0"/>
              </a:rPr>
              <a:t>Tune </a:t>
            </a:r>
            <a:r>
              <a:rPr lang="en-US" b="1" dirty="0">
                <a:solidFill>
                  <a:srgbClr val="FF0000"/>
                </a:solidFill>
                <a:latin typeface="Calibri" pitchFamily="-106" charset="0"/>
                <a:ea typeface="Calibri" pitchFamily="-106" charset="0"/>
                <a:cs typeface="Calibri" pitchFamily="-106" charset="0"/>
              </a:rPr>
              <a:t>1</a:t>
            </a:r>
            <a:r>
              <a:rPr lang="en-US" b="1" dirty="0" smtClean="0">
                <a:solidFill>
                  <a:srgbClr val="FF0000"/>
                </a:solidFill>
                <a:latin typeface="Calibri" pitchFamily="-106" charset="0"/>
                <a:ea typeface="Calibri" pitchFamily="-106" charset="0"/>
                <a:cs typeface="Calibri" pitchFamily="-106" charset="0"/>
              </a:rPr>
              <a:t> </a:t>
            </a:r>
            <a:r>
              <a:rPr lang="en-US" dirty="0" smtClean="0">
                <a:latin typeface="Calibri" pitchFamily="-106" charset="0"/>
                <a:ea typeface="Calibri" pitchFamily="-106" charset="0"/>
                <a:cs typeface="Calibri" pitchFamily="-106" charset="0"/>
              </a:rPr>
              <a:t>first Pythia 8 </a:t>
            </a:r>
            <a:r>
              <a:rPr lang="en-US" dirty="0">
                <a:latin typeface="Calibri" pitchFamily="-106" charset="0"/>
                <a:ea typeface="Calibri" pitchFamily="-106" charset="0"/>
                <a:cs typeface="Calibri" pitchFamily="-106" charset="0"/>
              </a:rPr>
              <a:t>Tune proposed by Peter </a:t>
            </a:r>
            <a:r>
              <a:rPr lang="en-US" dirty="0" err="1" smtClean="0">
                <a:latin typeface="Calibri" pitchFamily="-106" charset="0"/>
                <a:ea typeface="Calibri" pitchFamily="-106" charset="0"/>
                <a:cs typeface="Calibri" pitchFamily="-106" charset="0"/>
              </a:rPr>
              <a:t>Skands</a:t>
            </a:r>
            <a:endParaRPr lang="en-US" dirty="0" smtClean="0">
              <a:solidFill>
                <a:srgbClr val="3366FF"/>
              </a:solidFill>
              <a:latin typeface="Calibri" pitchFamily="-106" charset="0"/>
              <a:ea typeface="Calibri" pitchFamily="-106" charset="0"/>
              <a:cs typeface="Calibri" pitchFamily="-106" charset="0"/>
            </a:endParaRPr>
          </a:p>
          <a:p>
            <a:pPr marL="1200150" lvl="2" indent="-285750">
              <a:lnSpc>
                <a:spcPct val="80000"/>
              </a:lnSpc>
              <a:spcBef>
                <a:spcPct val="20000"/>
              </a:spcBef>
              <a:buFont typeface="Arial" pitchFamily="-106" charset="0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Calibri" pitchFamily="-106" charset="0"/>
                <a:ea typeface="Calibri" pitchFamily="-106" charset="0"/>
                <a:cs typeface="Calibri" pitchFamily="-106" charset="0"/>
              </a:rPr>
              <a:t>CTEQ6LL </a:t>
            </a:r>
            <a:r>
              <a:rPr lang="en-US" dirty="0" err="1" smtClean="0">
                <a:solidFill>
                  <a:srgbClr val="FF6600"/>
                </a:solidFill>
                <a:latin typeface="Calibri" pitchFamily="-106" charset="0"/>
                <a:ea typeface="Calibri" pitchFamily="-106" charset="0"/>
                <a:cs typeface="Calibri" pitchFamily="-106" charset="0"/>
              </a:rPr>
              <a:t>Tevatron</a:t>
            </a:r>
            <a:r>
              <a:rPr lang="en-US" dirty="0" smtClean="0">
                <a:solidFill>
                  <a:srgbClr val="FF6600"/>
                </a:solidFill>
                <a:latin typeface="Calibri" pitchFamily="-106" charset="0"/>
                <a:ea typeface="Calibri" pitchFamily="-106" charset="0"/>
                <a:cs typeface="Calibri" pitchFamily="-106" charset="0"/>
              </a:rPr>
              <a:t> </a:t>
            </a:r>
            <a:r>
              <a:rPr lang="en-US" b="1" dirty="0" smtClean="0">
                <a:solidFill>
                  <a:srgbClr val="0000FF"/>
                </a:solidFill>
                <a:latin typeface="Calibri" pitchFamily="-106" charset="0"/>
                <a:ea typeface="Calibri" pitchFamily="-106" charset="0"/>
                <a:cs typeface="Calibri" pitchFamily="-106" charset="0"/>
              </a:rPr>
              <a:t>Tune </a:t>
            </a:r>
            <a:r>
              <a:rPr lang="en-US" b="1" dirty="0">
                <a:solidFill>
                  <a:srgbClr val="0000FF"/>
                </a:solidFill>
                <a:latin typeface="Calibri" pitchFamily="-106" charset="0"/>
                <a:ea typeface="Calibri" pitchFamily="-106" charset="0"/>
                <a:cs typeface="Calibri" pitchFamily="-106" charset="0"/>
              </a:rPr>
              <a:t>2C</a:t>
            </a:r>
            <a:r>
              <a:rPr lang="en-US" b="1" dirty="0" smtClean="0">
                <a:solidFill>
                  <a:srgbClr val="0000FF"/>
                </a:solidFill>
                <a:latin typeface="Calibri" pitchFamily="-106" charset="0"/>
                <a:ea typeface="Calibri" pitchFamily="-106" charset="0"/>
                <a:cs typeface="Calibri" pitchFamily="-106" charset="0"/>
              </a:rPr>
              <a:t> </a:t>
            </a:r>
            <a:r>
              <a:rPr lang="en-US" dirty="0" smtClean="0">
                <a:latin typeface="Calibri" pitchFamily="-106" charset="0"/>
                <a:ea typeface="Calibri" pitchFamily="-106" charset="0"/>
                <a:cs typeface="Calibri" pitchFamily="-106" charset="0"/>
              </a:rPr>
              <a:t>describes the relevant </a:t>
            </a:r>
            <a:r>
              <a:rPr lang="en-US" dirty="0" err="1">
                <a:latin typeface="Calibri" pitchFamily="-106" charset="0"/>
                <a:ea typeface="Calibri" pitchFamily="-106" charset="0"/>
                <a:cs typeface="Calibri" pitchFamily="-106" charset="0"/>
              </a:rPr>
              <a:t>Tevatron</a:t>
            </a:r>
            <a:r>
              <a:rPr lang="en-US" dirty="0">
                <a:latin typeface="Calibri" pitchFamily="-106" charset="0"/>
                <a:ea typeface="Calibri" pitchFamily="-106" charset="0"/>
                <a:cs typeface="Calibri" pitchFamily="-106" charset="0"/>
              </a:rPr>
              <a:t> </a:t>
            </a:r>
            <a:r>
              <a:rPr lang="en-US" dirty="0" smtClean="0">
                <a:latin typeface="Calibri" pitchFamily="-106" charset="0"/>
                <a:ea typeface="Calibri" pitchFamily="-106" charset="0"/>
                <a:cs typeface="Calibri" pitchFamily="-106" charset="0"/>
              </a:rPr>
              <a:t>phenomenology </a:t>
            </a:r>
          </a:p>
          <a:p>
            <a:pPr marL="1200150" lvl="2" indent="-285750">
              <a:lnSpc>
                <a:spcPct val="80000"/>
              </a:lnSpc>
              <a:spcBef>
                <a:spcPct val="20000"/>
              </a:spcBef>
              <a:buFont typeface="Arial" pitchFamily="-106" charset="0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Calibri" pitchFamily="-106" charset="0"/>
                <a:ea typeface="Calibri" pitchFamily="-106" charset="0"/>
                <a:cs typeface="Calibri" pitchFamily="-106" charset="0"/>
              </a:rPr>
              <a:t>CTEQ6LL </a:t>
            </a:r>
            <a:r>
              <a:rPr lang="en-US" dirty="0" smtClean="0">
                <a:solidFill>
                  <a:srgbClr val="FF6600"/>
                </a:solidFill>
                <a:latin typeface="Calibri" pitchFamily="-106" charset="0"/>
                <a:ea typeface="Calibri" pitchFamily="-106" charset="0"/>
                <a:cs typeface="Calibri" pitchFamily="-106" charset="0"/>
              </a:rPr>
              <a:t>LHC </a:t>
            </a:r>
            <a:r>
              <a:rPr lang="en-US" b="1" dirty="0" smtClean="0">
                <a:solidFill>
                  <a:srgbClr val="0000FF"/>
                </a:solidFill>
                <a:latin typeface="Calibri" pitchFamily="-106" charset="0"/>
                <a:ea typeface="Calibri" pitchFamily="-106" charset="0"/>
                <a:cs typeface="Calibri" pitchFamily="-106" charset="0"/>
              </a:rPr>
              <a:t>Tune </a:t>
            </a:r>
            <a:r>
              <a:rPr lang="en-US" b="1" dirty="0">
                <a:solidFill>
                  <a:srgbClr val="0000FF"/>
                </a:solidFill>
                <a:latin typeface="Calibri" pitchFamily="-106" charset="0"/>
                <a:ea typeface="Calibri" pitchFamily="-106" charset="0"/>
                <a:cs typeface="Calibri" pitchFamily="-106" charset="0"/>
              </a:rPr>
              <a:t>4C</a:t>
            </a:r>
            <a:r>
              <a:rPr lang="en-US" b="1" dirty="0" smtClean="0">
                <a:solidFill>
                  <a:srgbClr val="0000FF"/>
                </a:solidFill>
                <a:latin typeface="Calibri" pitchFamily="-106" charset="0"/>
                <a:ea typeface="Calibri" pitchFamily="-106" charset="0"/>
                <a:cs typeface="Calibri" pitchFamily="-106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alibri" pitchFamily="-106" charset="0"/>
                <a:ea typeface="Calibri" pitchFamily="-106" charset="0"/>
                <a:cs typeface="Calibri" pitchFamily="-106" charset="0"/>
              </a:rPr>
              <a:t>describes ATLAS </a:t>
            </a:r>
            <a:r>
              <a:rPr lang="en-US" dirty="0">
                <a:solidFill>
                  <a:srgbClr val="000000"/>
                </a:solidFill>
                <a:latin typeface="Calibri" pitchFamily="-106" charset="0"/>
                <a:ea typeface="Calibri" pitchFamily="-106" charset="0"/>
                <a:cs typeface="Calibri" pitchFamily="-106" charset="0"/>
              </a:rPr>
              <a:t>MB &amp; UE</a:t>
            </a:r>
            <a:r>
              <a:rPr lang="en-US" dirty="0" smtClean="0">
                <a:solidFill>
                  <a:srgbClr val="000000"/>
                </a:solidFill>
                <a:latin typeface="Calibri" pitchFamily="-106" charset="0"/>
                <a:ea typeface="Calibri" pitchFamily="-106" charset="0"/>
                <a:cs typeface="Calibri" pitchFamily="-106" charset="0"/>
              </a:rPr>
              <a:t> (leading track)</a:t>
            </a:r>
          </a:p>
          <a:p>
            <a:pPr marL="1200150" lvl="2" indent="-285750">
              <a:lnSpc>
                <a:spcPct val="80000"/>
              </a:lnSpc>
              <a:spcBef>
                <a:spcPct val="20000"/>
              </a:spcBef>
            </a:pPr>
            <a:r>
              <a:rPr lang="en-US" b="1" dirty="0">
                <a:solidFill>
                  <a:srgbClr val="000000"/>
                </a:solidFill>
                <a:latin typeface="Calibri" pitchFamily="-106" charset="0"/>
              </a:rPr>
              <a:t>[arXiv:1011.1759]</a:t>
            </a:r>
            <a:endParaRPr lang="en-US" dirty="0">
              <a:solidFill>
                <a:srgbClr val="000000"/>
              </a:solidFill>
              <a:latin typeface="Calibri" pitchFamily="-106" charset="0"/>
              <a:ea typeface="Calibri" pitchFamily="-106" charset="0"/>
              <a:cs typeface="Calibri" pitchFamily="-106" charset="0"/>
            </a:endParaRPr>
          </a:p>
          <a:p>
            <a:pPr marL="1200150" lvl="2" indent="-285750">
              <a:lnSpc>
                <a:spcPct val="80000"/>
              </a:lnSpc>
              <a:spcBef>
                <a:spcPct val="20000"/>
              </a:spcBef>
            </a:pPr>
            <a:endParaRPr lang="en-US" dirty="0">
              <a:latin typeface="Calibri" pitchFamily="-106" charset="0"/>
              <a:ea typeface="Calibri" pitchFamily="-106" charset="0"/>
              <a:cs typeface="Calibri" pitchFamily="-106" charset="0"/>
            </a:endParaRPr>
          </a:p>
          <a:p>
            <a:pPr marL="1200150" lvl="2" indent="-285750">
              <a:lnSpc>
                <a:spcPct val="80000"/>
              </a:lnSpc>
              <a:spcBef>
                <a:spcPct val="20000"/>
              </a:spcBef>
            </a:pPr>
            <a:endParaRPr lang="en-US" sz="2400" dirty="0">
              <a:latin typeface="Calibri" pitchFamily="-10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8775" y="6065838"/>
            <a:ext cx="8464276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Still no coherent description of Tevatron and </a:t>
            </a: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LHC (more info in backup slides)</a:t>
            </a:r>
            <a:endParaRPr lang="en-US" sz="1600" b="1" dirty="0">
              <a:solidFill>
                <a:srgbClr val="660066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Date Placeholder 3"/>
          <p:cNvSpPr txBox="1">
            <a:spLocks/>
          </p:cNvSpPr>
          <p:nvPr/>
        </p:nvSpPr>
        <p:spPr>
          <a:xfrm>
            <a:off x="263680" y="648939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751F6-8106-D248-9AC7-E79CDEA31DE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9/20/2011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Footer Placeholder 4"/>
          <p:cNvSpPr txBox="1">
            <a:spLocks/>
          </p:cNvSpPr>
          <p:nvPr/>
        </p:nvSpPr>
        <p:spPr>
          <a:xfrm>
            <a:off x="3124200" y="648939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P.Bartalini - NTU</a:t>
            </a:r>
          </a:p>
        </p:txBody>
      </p:sp>
      <p:sp>
        <p:nvSpPr>
          <p:cNvPr id="15" name="Slide Number Placeholder 5"/>
          <p:cNvSpPr txBox="1">
            <a:spLocks/>
          </p:cNvSpPr>
          <p:nvPr/>
        </p:nvSpPr>
        <p:spPr>
          <a:xfrm>
            <a:off x="6770910" y="64773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F9A71B-441C-2C48-9BD6-133FAC048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228013" cy="465138"/>
          </a:xfrm>
        </p:spPr>
        <p:txBody>
          <a:bodyPr tIns="28802">
            <a:normAutofit fontScale="90000"/>
          </a:bodyPr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US" sz="3300" dirty="0"/>
              <a:t>Quick introduction to correction </a:t>
            </a:r>
            <a:r>
              <a:rPr lang="en-US" sz="3300" dirty="0" smtClean="0"/>
              <a:t>framework</a:t>
            </a:r>
            <a:br>
              <a:rPr lang="en-US" sz="3300" dirty="0" smtClean="0"/>
            </a:br>
            <a:r>
              <a:rPr lang="en-US" sz="3300" dirty="0" smtClean="0"/>
              <a:t>QCD-10-001 and QCD-10-010</a:t>
            </a:r>
            <a:endParaRPr lang="en-US" sz="3300" dirty="0"/>
          </a:p>
        </p:txBody>
      </p:sp>
      <p:sp>
        <p:nvSpPr>
          <p:cNvPr id="27651" name="Text Box 2"/>
          <p:cNvSpPr txBox="1">
            <a:spLocks noChangeArrowheads="1"/>
          </p:cNvSpPr>
          <p:nvPr/>
        </p:nvSpPr>
        <p:spPr bwMode="auto">
          <a:xfrm>
            <a:off x="338138" y="2374900"/>
            <a:ext cx="3175000" cy="1576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55221" rIns="81639" bIns="40820">
            <a:prstTxWarp prst="textNoShape">
              <a:avLst/>
            </a:prstTxWarp>
          </a:bodyPr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</a:tabLst>
            </a:pPr>
            <a:r>
              <a:rPr lang="en-US" b="1" dirty="0">
                <a:solidFill>
                  <a:srgbClr val="000000"/>
                </a:solidFill>
                <a:ea typeface="DejaVu Sans" charset="0"/>
                <a:cs typeface="DejaVu Sans" charset="0"/>
              </a:rPr>
              <a:t>(1)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</a:tabLst>
            </a:pPr>
            <a:r>
              <a:rPr lang="en-US" b="1" dirty="0">
                <a:solidFill>
                  <a:srgbClr val="000000"/>
                </a:solidFill>
                <a:ea typeface="DejaVu Sans" charset="0"/>
                <a:cs typeface="DejaVu Sans" charset="0"/>
              </a:rPr>
              <a:t>Generated distributions: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</a:tabLst>
            </a:pPr>
            <a:r>
              <a:rPr lang="en-US" sz="1500" dirty="0">
                <a:solidFill>
                  <a:srgbClr val="808080"/>
                </a:solidFill>
                <a:ea typeface="DejaVu Sans" charset="0"/>
                <a:cs typeface="DejaVu Sans" charset="0"/>
              </a:rPr>
              <a:t>we handle </a:t>
            </a:r>
            <a:r>
              <a:rPr lang="en-US" sz="1500" dirty="0" err="1">
                <a:solidFill>
                  <a:srgbClr val="808080"/>
                </a:solidFill>
                <a:ea typeface="DejaVu Sans" charset="0"/>
                <a:cs typeface="DejaVu Sans" charset="0"/>
              </a:rPr>
              <a:t>genParticles</a:t>
            </a:r>
            <a:r>
              <a:rPr lang="en-US" sz="1500" dirty="0">
                <a:solidFill>
                  <a:srgbClr val="808080"/>
                </a:solidFill>
                <a:ea typeface="DejaVu Sans" charset="0"/>
                <a:cs typeface="DejaVu Sans" charset="0"/>
              </a:rPr>
              <a:t> (</a:t>
            </a:r>
            <a:r>
              <a:rPr lang="en-US" sz="1500" dirty="0" err="1">
                <a:solidFill>
                  <a:srgbClr val="808080"/>
                </a:solidFill>
                <a:ea typeface="DejaVu Sans" charset="0"/>
                <a:cs typeface="DejaVu Sans" charset="0"/>
              </a:rPr>
              <a:t>p</a:t>
            </a:r>
            <a:r>
              <a:rPr lang="en-US" sz="1500" baseline="-25000" dirty="0" err="1">
                <a:solidFill>
                  <a:srgbClr val="808080"/>
                </a:solidFill>
                <a:ea typeface="DejaVu Sans" charset="0"/>
                <a:cs typeface="DejaVu Sans" charset="0"/>
              </a:rPr>
              <a:t>T</a:t>
            </a:r>
            <a:r>
              <a:rPr lang="en-US" sz="1500" dirty="0">
                <a:solidFill>
                  <a:srgbClr val="808080"/>
                </a:solidFill>
                <a:ea typeface="DejaVu Sans" charset="0"/>
                <a:cs typeface="DejaVu Sans" charset="0"/>
              </a:rPr>
              <a:t>&gt;500MeV, |eta|&lt;2, charged, status 1) and </a:t>
            </a:r>
            <a:r>
              <a:rPr lang="en-US" sz="1500" dirty="0" err="1">
                <a:solidFill>
                  <a:srgbClr val="808080"/>
                </a:solidFill>
                <a:ea typeface="DejaVu Sans" charset="0"/>
                <a:cs typeface="DejaVu Sans" charset="0"/>
              </a:rPr>
              <a:t>genTrackerJets</a:t>
            </a:r>
            <a:r>
              <a:rPr lang="en-US" sz="1500" dirty="0">
                <a:solidFill>
                  <a:srgbClr val="808080"/>
                </a:solidFill>
                <a:ea typeface="DejaVu Sans" charset="0"/>
                <a:cs typeface="DejaVu Sans" charset="0"/>
              </a:rPr>
              <a:t> (SIS-cone, </a:t>
            </a:r>
            <a:r>
              <a:rPr lang="en-US" sz="1500" dirty="0" err="1">
                <a:solidFill>
                  <a:srgbClr val="808080"/>
                </a:solidFill>
                <a:ea typeface="DejaVu Sans" charset="0"/>
                <a:cs typeface="DejaVu Sans" charset="0"/>
              </a:rPr>
              <a:t>p</a:t>
            </a:r>
            <a:r>
              <a:rPr lang="en-US" sz="1500" baseline="-25000" dirty="0" err="1">
                <a:solidFill>
                  <a:srgbClr val="808080"/>
                </a:solidFill>
                <a:ea typeface="DejaVu Sans" charset="0"/>
                <a:cs typeface="DejaVu Sans" charset="0"/>
              </a:rPr>
              <a:t>T</a:t>
            </a:r>
            <a:r>
              <a:rPr lang="en-US" sz="1500" dirty="0">
                <a:solidFill>
                  <a:srgbClr val="808080"/>
                </a:solidFill>
                <a:ea typeface="DejaVu Sans" charset="0"/>
                <a:cs typeface="DejaVu Sans" charset="0"/>
              </a:rPr>
              <a:t>&gt;1, </a:t>
            </a:r>
            <a:r>
              <a:rPr lang="en-US" sz="1500" dirty="0" err="1">
                <a:solidFill>
                  <a:srgbClr val="808080"/>
                </a:solidFill>
                <a:ea typeface="DejaVu Sans" charset="0"/>
                <a:cs typeface="DejaVu Sans" charset="0"/>
              </a:rPr>
              <a:t>buit</a:t>
            </a:r>
            <a:r>
              <a:rPr lang="en-US" sz="1500" dirty="0">
                <a:solidFill>
                  <a:srgbClr val="808080"/>
                </a:solidFill>
                <a:ea typeface="DejaVu Sans" charset="0"/>
                <a:cs typeface="DejaVu Sans" charset="0"/>
              </a:rPr>
              <a:t>-up of selected primary particles)</a:t>
            </a:r>
          </a:p>
        </p:txBody>
      </p:sp>
      <p:sp>
        <p:nvSpPr>
          <p:cNvPr id="27652" name="Text Box 3"/>
          <p:cNvSpPr txBox="1">
            <a:spLocks noChangeArrowheads="1"/>
          </p:cNvSpPr>
          <p:nvPr/>
        </p:nvSpPr>
        <p:spPr bwMode="auto">
          <a:xfrm>
            <a:off x="4454525" y="2374900"/>
            <a:ext cx="4460875" cy="17827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55221" rIns="81639" bIns="40820">
            <a:prstTxWarp prst="textNoShape">
              <a:avLst/>
            </a:prstTxWarp>
          </a:bodyPr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</a:tabLst>
            </a:pPr>
            <a:r>
              <a:rPr lang="en-US" b="1" dirty="0">
                <a:solidFill>
                  <a:srgbClr val="000000"/>
                </a:solidFill>
                <a:ea typeface="DejaVu Sans" charset="0"/>
                <a:cs typeface="DejaVu Sans" charset="0"/>
              </a:rPr>
              <a:t>(2)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</a:tabLst>
            </a:pPr>
            <a:r>
              <a:rPr lang="en-US" b="1" dirty="0" err="1">
                <a:solidFill>
                  <a:srgbClr val="000000"/>
                </a:solidFill>
                <a:ea typeface="DejaVu Sans" charset="0"/>
                <a:cs typeface="DejaVu Sans" charset="0"/>
              </a:rPr>
              <a:t>Reco</a:t>
            </a:r>
            <a:r>
              <a:rPr lang="en-US" b="1" dirty="0">
                <a:solidFill>
                  <a:srgbClr val="000000"/>
                </a:solidFill>
                <a:ea typeface="DejaVu Sans" charset="0"/>
                <a:cs typeface="DejaVu Sans" charset="0"/>
              </a:rPr>
              <a:t> distributions: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</a:tabLst>
            </a:pPr>
            <a:r>
              <a:rPr lang="en-US" sz="1500" dirty="0">
                <a:solidFill>
                  <a:srgbClr val="808080"/>
                </a:solidFill>
                <a:ea typeface="DejaVu Sans" charset="0"/>
                <a:cs typeface="DejaVu Sans" charset="0"/>
              </a:rPr>
              <a:t>we handle Tracks (</a:t>
            </a:r>
            <a:r>
              <a:rPr lang="en-US" sz="1500" dirty="0" err="1">
                <a:solidFill>
                  <a:srgbClr val="808080"/>
                </a:solidFill>
                <a:ea typeface="DejaVu Sans" charset="0"/>
                <a:cs typeface="DejaVu Sans" charset="0"/>
              </a:rPr>
              <a:t>p</a:t>
            </a:r>
            <a:r>
              <a:rPr lang="en-US" sz="1500" baseline="-25000" dirty="0" err="1">
                <a:solidFill>
                  <a:srgbClr val="808080"/>
                </a:solidFill>
                <a:ea typeface="DejaVu Sans" charset="0"/>
                <a:cs typeface="DejaVu Sans" charset="0"/>
              </a:rPr>
              <a:t>T</a:t>
            </a:r>
            <a:r>
              <a:rPr lang="en-US" sz="1500" dirty="0">
                <a:solidFill>
                  <a:srgbClr val="808080"/>
                </a:solidFill>
                <a:ea typeface="DejaVu Sans" charset="0"/>
                <a:cs typeface="DejaVu Sans" charset="0"/>
              </a:rPr>
              <a:t>&gt;500MeV,|eta|&lt;2, charged, “primary” in the sense of attached to the primary vertex: if not existing take the </a:t>
            </a:r>
            <a:r>
              <a:rPr lang="en-US" sz="1500" dirty="0" err="1">
                <a:solidFill>
                  <a:srgbClr val="808080"/>
                </a:solidFill>
                <a:ea typeface="DejaVu Sans" charset="0"/>
                <a:cs typeface="DejaVu Sans" charset="0"/>
              </a:rPr>
              <a:t>beamspot</a:t>
            </a:r>
            <a:r>
              <a:rPr lang="en-US" sz="1500" dirty="0">
                <a:solidFill>
                  <a:srgbClr val="808080"/>
                </a:solidFill>
                <a:ea typeface="DejaVu Sans" charset="0"/>
                <a:cs typeface="DejaVu Sans" charset="0"/>
              </a:rPr>
              <a:t>) and </a:t>
            </a:r>
            <a:r>
              <a:rPr lang="en-US" sz="1500" dirty="0" err="1">
                <a:solidFill>
                  <a:srgbClr val="808080"/>
                </a:solidFill>
                <a:ea typeface="DejaVu Sans" charset="0"/>
                <a:cs typeface="DejaVu Sans" charset="0"/>
              </a:rPr>
              <a:t>reco</a:t>
            </a:r>
            <a:r>
              <a:rPr lang="en-US" sz="1500" dirty="0">
                <a:solidFill>
                  <a:srgbClr val="808080"/>
                </a:solidFill>
                <a:ea typeface="DejaVu Sans" charset="0"/>
                <a:cs typeface="DejaVu Sans" charset="0"/>
              </a:rPr>
              <a:t> </a:t>
            </a:r>
            <a:r>
              <a:rPr lang="en-US" sz="1500" dirty="0" err="1">
                <a:solidFill>
                  <a:srgbClr val="808080"/>
                </a:solidFill>
                <a:ea typeface="DejaVu Sans" charset="0"/>
                <a:cs typeface="DejaVu Sans" charset="0"/>
              </a:rPr>
              <a:t>TrackerJets</a:t>
            </a:r>
            <a:r>
              <a:rPr lang="en-US" sz="1500" dirty="0">
                <a:solidFill>
                  <a:srgbClr val="808080"/>
                </a:solidFill>
                <a:ea typeface="DejaVu Sans" charset="0"/>
                <a:cs typeface="DejaVu Sans" charset="0"/>
              </a:rPr>
              <a:t> (SIS-cone, </a:t>
            </a:r>
            <a:r>
              <a:rPr lang="en-US" sz="1500" dirty="0" err="1">
                <a:solidFill>
                  <a:srgbClr val="808080"/>
                </a:solidFill>
                <a:ea typeface="DejaVu Sans" charset="0"/>
                <a:cs typeface="DejaVu Sans" charset="0"/>
              </a:rPr>
              <a:t>p</a:t>
            </a:r>
            <a:r>
              <a:rPr lang="en-US" sz="1500" baseline="-25000" dirty="0" err="1">
                <a:solidFill>
                  <a:srgbClr val="808080"/>
                </a:solidFill>
                <a:ea typeface="DejaVu Sans" charset="0"/>
                <a:cs typeface="DejaVu Sans" charset="0"/>
              </a:rPr>
              <a:t>T</a:t>
            </a:r>
            <a:r>
              <a:rPr lang="en-US" sz="1500" dirty="0">
                <a:solidFill>
                  <a:srgbClr val="808080"/>
                </a:solidFill>
                <a:ea typeface="DejaVu Sans" charset="0"/>
                <a:cs typeface="DejaVu Sans" charset="0"/>
              </a:rPr>
              <a:t>&gt;1, </a:t>
            </a:r>
            <a:r>
              <a:rPr lang="en-US" sz="1500" dirty="0" err="1">
                <a:solidFill>
                  <a:srgbClr val="808080"/>
                </a:solidFill>
                <a:ea typeface="DejaVu Sans" charset="0"/>
                <a:cs typeface="DejaVu Sans" charset="0"/>
              </a:rPr>
              <a:t>buit</a:t>
            </a:r>
            <a:r>
              <a:rPr lang="en-US" sz="1500" dirty="0">
                <a:solidFill>
                  <a:srgbClr val="808080"/>
                </a:solidFill>
                <a:ea typeface="DejaVu Sans" charset="0"/>
                <a:cs typeface="DejaVu Sans" charset="0"/>
              </a:rPr>
              <a:t>-up of selected primary Tracks</a:t>
            </a:r>
            <a:r>
              <a:rPr lang="en-US" sz="15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)</a:t>
            </a:r>
          </a:p>
        </p:txBody>
      </p:sp>
      <p:sp>
        <p:nvSpPr>
          <p:cNvPr id="27653" name="Freeform 4"/>
          <p:cNvSpPr>
            <a:spLocks/>
          </p:cNvSpPr>
          <p:nvPr/>
        </p:nvSpPr>
        <p:spPr bwMode="auto">
          <a:xfrm>
            <a:off x="3595688" y="2654300"/>
            <a:ext cx="2160587" cy="3281363"/>
          </a:xfrm>
          <a:custGeom>
            <a:avLst/>
            <a:gdLst>
              <a:gd name="T0" fmla="*/ 0 w 6616"/>
              <a:gd name="T1" fmla="*/ 2147483647 h 10048"/>
              <a:gd name="T2" fmla="*/ 2147483647 w 6616"/>
              <a:gd name="T3" fmla="*/ 0 h 10048"/>
              <a:gd name="T4" fmla="*/ 0 60000 65536"/>
              <a:gd name="T5" fmla="*/ 0 60000 65536"/>
              <a:gd name="T6" fmla="*/ 0 w 6616"/>
              <a:gd name="T7" fmla="*/ 0 h 10048"/>
              <a:gd name="T8" fmla="*/ 6616 w 6616"/>
              <a:gd name="T9" fmla="*/ 10048 h 1004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616" h="10048">
                <a:moveTo>
                  <a:pt x="0" y="10047"/>
                </a:moveTo>
                <a:cubicBezTo>
                  <a:pt x="6615" y="5112"/>
                  <a:pt x="3897" y="0"/>
                  <a:pt x="3897" y="0"/>
                </a:cubicBezTo>
              </a:path>
            </a:pathLst>
          </a:custGeom>
          <a:noFill/>
          <a:ln w="18360">
            <a:solidFill>
              <a:srgbClr val="008000"/>
            </a:solidFill>
            <a:round/>
            <a:headEnd/>
            <a:tailEnd type="triangle" w="med" len="med"/>
          </a:ln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4" name="Rectangle 5"/>
          <p:cNvSpPr>
            <a:spLocks noChangeArrowheads="1"/>
          </p:cNvSpPr>
          <p:nvPr/>
        </p:nvSpPr>
        <p:spPr bwMode="auto">
          <a:xfrm>
            <a:off x="685800" y="4648200"/>
            <a:ext cx="7848600" cy="9699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5" name="Text Box 6"/>
          <p:cNvSpPr txBox="1">
            <a:spLocks noChangeArrowheads="1"/>
          </p:cNvSpPr>
          <p:nvPr/>
        </p:nvSpPr>
        <p:spPr bwMode="auto">
          <a:xfrm>
            <a:off x="685800" y="4648200"/>
            <a:ext cx="7848600" cy="779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55221" rIns="81639" bIns="40820">
            <a:prstTxWarp prst="textNoShape">
              <a:avLst/>
            </a:prstTxWarp>
          </a:bodyPr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</a:pPr>
            <a:r>
              <a:rPr lang="en-US">
                <a:solidFill>
                  <a:srgbClr val="00AE00"/>
                </a:solidFill>
                <a:ea typeface="DejaVu Sans" charset="0"/>
                <a:cs typeface="DejaVu Sans" charset="0"/>
              </a:rPr>
              <a:t>MC simulation gives us the correction for the event selection bias,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</a:pPr>
            <a:r>
              <a:rPr lang="en-US">
                <a:solidFill>
                  <a:srgbClr val="000000"/>
                </a:solidFill>
                <a:ea typeface="DejaVu Sans" charset="0"/>
                <a:cs typeface="DejaVu Sans" charset="0"/>
              </a:rPr>
              <a:t>→</a:t>
            </a:r>
            <a:r>
              <a:rPr lang="en-US">
                <a:solidFill>
                  <a:srgbClr val="00AE00"/>
                </a:solidFill>
                <a:ea typeface="DejaVu Sans" charset="0"/>
                <a:cs typeface="DejaVu Sans" charset="0"/>
              </a:rPr>
              <a:t> first step</a:t>
            </a:r>
            <a:endParaRPr lang="en-US">
              <a:solidFill>
                <a:srgbClr val="FF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27656" name="Text Box 7"/>
          <p:cNvSpPr txBox="1">
            <a:spLocks noChangeArrowheads="1"/>
          </p:cNvSpPr>
          <p:nvPr/>
        </p:nvSpPr>
        <p:spPr bwMode="auto">
          <a:xfrm>
            <a:off x="146050" y="993775"/>
            <a:ext cx="8786813" cy="257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14401" rIns="0" bIns="0" anchor="ctr">
            <a:prstTxWarp prst="textNoShape">
              <a:avLst/>
            </a:prstTxWarp>
          </a:bodyPr>
          <a:lstStyle/>
          <a:p>
            <a:pPr marL="390525" lvl="1" indent="-195263">
              <a:buSzPct val="45000"/>
              <a:buFont typeface="Wingdings" pitchFamily="-106" charset="2"/>
              <a:buChar char="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</a:pPr>
            <a:r>
              <a:rPr lang="en-US">
                <a:solidFill>
                  <a:srgbClr val="000000"/>
                </a:solidFill>
                <a:ea typeface="DejaVu Sans" charset="0"/>
                <a:cs typeface="DejaVu Sans" charset="0"/>
              </a:rPr>
              <a:t>How we correct our data distribution:</a:t>
            </a:r>
          </a:p>
        </p:txBody>
      </p:sp>
      <p:sp>
        <p:nvSpPr>
          <p:cNvPr id="27657" name="Freeform 8"/>
          <p:cNvSpPr>
            <a:spLocks/>
          </p:cNvSpPr>
          <p:nvPr/>
        </p:nvSpPr>
        <p:spPr bwMode="auto">
          <a:xfrm>
            <a:off x="844550" y="1620838"/>
            <a:ext cx="3621088" cy="957262"/>
          </a:xfrm>
          <a:custGeom>
            <a:avLst/>
            <a:gdLst>
              <a:gd name="T0" fmla="*/ 2147483647 w 11084"/>
              <a:gd name="T1" fmla="*/ 2147483647 h 2932"/>
              <a:gd name="T2" fmla="*/ 0 w 11084"/>
              <a:gd name="T3" fmla="*/ 2147483647 h 2932"/>
              <a:gd name="T4" fmla="*/ 0 60000 65536"/>
              <a:gd name="T5" fmla="*/ 0 60000 65536"/>
              <a:gd name="T6" fmla="*/ 0 w 11084"/>
              <a:gd name="T7" fmla="*/ 0 h 2932"/>
              <a:gd name="T8" fmla="*/ 11084 w 11084"/>
              <a:gd name="T9" fmla="*/ 2932 h 293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084" h="2932">
                <a:moveTo>
                  <a:pt x="11083" y="2645"/>
                </a:moveTo>
                <a:cubicBezTo>
                  <a:pt x="5899" y="0"/>
                  <a:pt x="0" y="2931"/>
                  <a:pt x="0" y="2931"/>
                </a:cubicBezTo>
              </a:path>
            </a:pathLst>
          </a:custGeom>
          <a:noFill/>
          <a:ln w="18360">
            <a:solidFill>
              <a:srgbClr val="FF6633"/>
            </a:solidFill>
            <a:round/>
            <a:headEnd/>
            <a:tailEnd type="triangle" w="med" len="med"/>
          </a:ln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8" name="Rectangle 9"/>
          <p:cNvSpPr>
            <a:spLocks noChangeArrowheads="1"/>
          </p:cNvSpPr>
          <p:nvPr/>
        </p:nvSpPr>
        <p:spPr bwMode="auto">
          <a:xfrm>
            <a:off x="1868488" y="1563688"/>
            <a:ext cx="5522912" cy="6842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9" name="Text Box 10"/>
          <p:cNvSpPr txBox="1">
            <a:spLocks noChangeArrowheads="1"/>
          </p:cNvSpPr>
          <p:nvPr/>
        </p:nvSpPr>
        <p:spPr bwMode="auto">
          <a:xfrm>
            <a:off x="1960563" y="1597025"/>
            <a:ext cx="4943475" cy="779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55221" rIns="81639" bIns="40820">
            <a:prstTxWarp prst="textNoShape">
              <a:avLst/>
            </a:prstTxWarp>
          </a:bodyPr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</a:tabLst>
            </a:pPr>
            <a:r>
              <a:rPr lang="en-US">
                <a:solidFill>
                  <a:srgbClr val="FF950E"/>
                </a:solidFill>
                <a:ea typeface="DejaVu Sans" charset="0"/>
                <a:cs typeface="DejaVu Sans" charset="0"/>
              </a:rPr>
              <a:t>Unfolding gives us correction for the detector effects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</a:tabLst>
            </a:pPr>
            <a:r>
              <a:rPr lang="en-US">
                <a:solidFill>
                  <a:srgbClr val="000000"/>
                </a:solidFill>
                <a:ea typeface="DejaVu Sans" charset="0"/>
                <a:cs typeface="DejaVu Sans" charset="0"/>
              </a:rPr>
              <a:t>→</a:t>
            </a:r>
            <a:r>
              <a:rPr lang="en-US">
                <a:solidFill>
                  <a:srgbClr val="FF950E"/>
                </a:solidFill>
                <a:ea typeface="DejaVu Sans" charset="0"/>
                <a:cs typeface="DejaVu Sans" charset="0"/>
              </a:rPr>
              <a:t> second step</a:t>
            </a:r>
            <a:endParaRPr lang="en-US">
              <a:solidFill>
                <a:srgbClr val="FF0000"/>
              </a:solidFill>
              <a:ea typeface="DejaVu Sans" charset="0"/>
              <a:cs typeface="DejaVu Sans" charset="0"/>
            </a:endParaRP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</a:tabLst>
            </a:pPr>
            <a:endParaRPr lang="en-US">
              <a:solidFill>
                <a:srgbClr val="00AE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27660" name="Text Box 11"/>
          <p:cNvSpPr txBox="1">
            <a:spLocks noChangeArrowheads="1"/>
          </p:cNvSpPr>
          <p:nvPr/>
        </p:nvSpPr>
        <p:spPr bwMode="auto">
          <a:xfrm>
            <a:off x="1981200" y="5564188"/>
            <a:ext cx="5638800" cy="887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55221" rIns="81639" bIns="40820">
            <a:prstTxWarp prst="textNoShape">
              <a:avLst/>
            </a:prstTxWarp>
          </a:bodyPr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</a:pPr>
            <a:r>
              <a:rPr lang="en-US" b="1" dirty="0">
                <a:solidFill>
                  <a:srgbClr val="000000"/>
                </a:solidFill>
                <a:ea typeface="DejaVu Sans" charset="0"/>
                <a:cs typeface="DejaVu Sans" charset="0"/>
              </a:rPr>
              <a:t>(3)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</a:pPr>
            <a:r>
              <a:rPr lang="en-US" b="1" dirty="0" err="1">
                <a:solidFill>
                  <a:srgbClr val="000000"/>
                </a:solidFill>
                <a:ea typeface="DejaVu Sans" charset="0"/>
                <a:cs typeface="DejaVu Sans" charset="0"/>
              </a:rPr>
              <a:t>Reco</a:t>
            </a:r>
            <a:r>
              <a:rPr lang="en-US" b="1" dirty="0">
                <a:solidFill>
                  <a:srgbClr val="000000"/>
                </a:solidFill>
                <a:ea typeface="DejaVu Sans" charset="0"/>
                <a:cs typeface="DejaVu Sans" charset="0"/>
              </a:rPr>
              <a:t> distributions, after event selection: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</a:pPr>
            <a:r>
              <a:rPr lang="en-US" sz="1500" dirty="0">
                <a:solidFill>
                  <a:srgbClr val="808080"/>
                </a:solidFill>
                <a:ea typeface="DejaVu Sans" charset="0"/>
                <a:cs typeface="DejaVu Sans" charset="0"/>
              </a:rPr>
              <a:t>Applying </a:t>
            </a:r>
            <a:r>
              <a:rPr lang="en-US" sz="1500" u="sng" dirty="0">
                <a:solidFill>
                  <a:srgbClr val="808080"/>
                </a:solidFill>
                <a:ea typeface="DejaVu Sans" charset="0"/>
                <a:cs typeface="DejaVu Sans" charset="0"/>
              </a:rPr>
              <a:t>HLT trigger</a:t>
            </a:r>
            <a:r>
              <a:rPr lang="en-US" sz="1500" dirty="0">
                <a:solidFill>
                  <a:srgbClr val="808080"/>
                </a:solidFill>
                <a:ea typeface="DejaVu Sans" charset="0"/>
                <a:cs typeface="DejaVu Sans" charset="0"/>
              </a:rPr>
              <a:t> , </a:t>
            </a:r>
            <a:r>
              <a:rPr lang="en-US" sz="1500" u="sng" dirty="0">
                <a:solidFill>
                  <a:srgbClr val="808080"/>
                </a:solidFill>
                <a:ea typeface="DejaVu Sans" charset="0"/>
                <a:cs typeface="DejaVu Sans" charset="0"/>
              </a:rPr>
              <a:t>vertex</a:t>
            </a:r>
            <a:r>
              <a:rPr lang="en-US" sz="1500" dirty="0">
                <a:solidFill>
                  <a:srgbClr val="808080"/>
                </a:solidFill>
                <a:ea typeface="DejaVu Sans" charset="0"/>
                <a:cs typeface="DejaVu Sans" charset="0"/>
              </a:rPr>
              <a:t> and</a:t>
            </a:r>
            <a:r>
              <a:rPr lang="en-US" sz="1500" u="sng" dirty="0">
                <a:solidFill>
                  <a:srgbClr val="808080"/>
                </a:solidFill>
                <a:ea typeface="DejaVu Sans" charset="0"/>
                <a:cs typeface="DejaVu Sans" charset="0"/>
              </a:rPr>
              <a:t> beam-scraping</a:t>
            </a:r>
            <a:r>
              <a:rPr lang="en-US" sz="1500" dirty="0">
                <a:solidFill>
                  <a:srgbClr val="808080"/>
                </a:solidFill>
                <a:ea typeface="DejaVu Sans" charset="0"/>
                <a:cs typeface="DejaVu Sans" charset="0"/>
              </a:rPr>
              <a:t> filtering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28013" cy="1135063"/>
          </a:xfrm>
        </p:spPr>
        <p:txBody>
          <a:bodyPr tIns="35203">
            <a:normAutofit fontScale="90000"/>
          </a:bodyPr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US" dirty="0" smtClean="0"/>
              <a:t>Correction related </a:t>
            </a:r>
            <a:r>
              <a:rPr lang="en-US" dirty="0" err="1" smtClean="0"/>
              <a:t>systematics</a:t>
            </a:r>
            <a:r>
              <a:rPr lang="en-US" dirty="0" smtClean="0"/>
              <a:t>: QCD-10-001 and QCD-10-010</a:t>
            </a:r>
          </a:p>
        </p:txBody>
      </p: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211138" y="1447800"/>
            <a:ext cx="8734425" cy="3948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60021" rIns="81639" bIns="40820">
            <a:prstTxWarp prst="textNoShape">
              <a:avLst/>
            </a:prstTxWarp>
          </a:bodyPr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  <a:defRPr/>
            </a:pPr>
            <a:r>
              <a:rPr lang="en-US" sz="22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DejaVu Sans" charset="0"/>
                <a:cs typeface="DejaVu Sans" charset="0"/>
              </a:rPr>
              <a:t>Contributions: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  <a:defRPr/>
            </a:pPr>
            <a:endParaRPr lang="en-US" sz="2200" dirty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ea typeface="DejaVu Sans" charset="0"/>
              <a:cs typeface="DejaVu Sans" charset="0"/>
            </a:endParaRP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  <a:defRPr/>
            </a:pPr>
            <a:r>
              <a:rPr lang="en-US" b="1" dirty="0">
                <a:solidFill>
                  <a:srgbClr val="000000"/>
                </a:solidFill>
                <a:ea typeface="DejaVu Sans" charset="0"/>
                <a:cs typeface="DejaVu Sans" charset="0"/>
              </a:rPr>
              <a:t>1) Data Statistics: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  <a:defRPr/>
            </a:pPr>
            <a:r>
              <a:rPr lang="en-US" sz="13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→ propagation of data statistical errors after the correction procedure;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  <a:defRPr/>
            </a:pPr>
            <a:r>
              <a:rPr lang="en-US" sz="13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→ Adopted </a:t>
            </a:r>
            <a:r>
              <a:rPr lang="en-US" sz="1300" dirty="0" err="1">
                <a:solidFill>
                  <a:srgbClr val="000000"/>
                </a:solidFill>
                <a:ea typeface="DejaVu Sans" charset="0"/>
                <a:cs typeface="DejaVu Sans" charset="0"/>
              </a:rPr>
              <a:t>tecnique</a:t>
            </a:r>
            <a:r>
              <a:rPr lang="en-US" sz="13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: </a:t>
            </a:r>
            <a:r>
              <a:rPr lang="en-US" sz="1300" dirty="0" err="1">
                <a:solidFill>
                  <a:srgbClr val="000000"/>
                </a:solidFill>
                <a:ea typeface="DejaVu Sans" charset="0"/>
                <a:cs typeface="DejaVu Sans" charset="0"/>
              </a:rPr>
              <a:t>resampling</a:t>
            </a:r>
            <a:r>
              <a:rPr lang="en-US" sz="13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 method; 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  <a:defRPr/>
            </a:pPr>
            <a:endParaRPr lang="en-US" sz="1300" b="1" dirty="0">
              <a:solidFill>
                <a:srgbClr val="000000"/>
              </a:solidFill>
              <a:ea typeface="DejaVu Sans" charset="0"/>
              <a:cs typeface="DejaVu Sans" charset="0"/>
            </a:endParaRP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  <a:defRPr/>
            </a:pPr>
            <a:r>
              <a:rPr lang="en-US" b="1" dirty="0">
                <a:solidFill>
                  <a:srgbClr val="000000"/>
                </a:solidFill>
                <a:ea typeface="DejaVu Sans" charset="0"/>
                <a:cs typeface="DejaVu Sans" charset="0"/>
              </a:rPr>
              <a:t>2) MC statistics: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  <a:defRPr/>
            </a:pPr>
            <a:r>
              <a:rPr lang="en-US" sz="13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→ propagation of statistical information of the available model used to apply correction;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  <a:defRPr/>
            </a:pPr>
            <a:r>
              <a:rPr lang="en-US" sz="13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→ Adopted </a:t>
            </a:r>
            <a:r>
              <a:rPr lang="en-US" sz="1300" dirty="0" err="1">
                <a:solidFill>
                  <a:srgbClr val="000000"/>
                </a:solidFill>
                <a:ea typeface="DejaVu Sans" charset="0"/>
                <a:cs typeface="DejaVu Sans" charset="0"/>
              </a:rPr>
              <a:t>tecnique</a:t>
            </a:r>
            <a:r>
              <a:rPr lang="en-US" sz="13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: </a:t>
            </a:r>
            <a:r>
              <a:rPr lang="en-US" sz="1300" dirty="0" err="1">
                <a:solidFill>
                  <a:srgbClr val="000000"/>
                </a:solidFill>
                <a:ea typeface="DejaVu Sans" charset="0"/>
                <a:cs typeface="DejaVu Sans" charset="0"/>
              </a:rPr>
              <a:t>resampling</a:t>
            </a:r>
            <a:r>
              <a:rPr lang="en-US" sz="13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 method;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  <a:defRPr/>
            </a:pPr>
            <a:endParaRPr lang="en-US" sz="1300" dirty="0">
              <a:solidFill>
                <a:srgbClr val="000000"/>
              </a:solidFill>
              <a:ea typeface="DejaVu Sans" charset="0"/>
              <a:cs typeface="DejaVu Sans" charset="0"/>
            </a:endParaRP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  <a:defRPr/>
            </a:pPr>
            <a:r>
              <a:rPr lang="en-US" b="1" dirty="0">
                <a:solidFill>
                  <a:srgbClr val="000000"/>
                </a:solidFill>
                <a:ea typeface="DejaVu Sans" charset="0"/>
                <a:cs typeface="DejaVu Sans" charset="0"/>
              </a:rPr>
              <a:t>3) MC model dependence: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  <a:defRPr/>
            </a:pPr>
            <a:r>
              <a:rPr lang="en-US" sz="1300" b="1" dirty="0">
                <a:solidFill>
                  <a:srgbClr val="000000"/>
                </a:solidFill>
                <a:ea typeface="DejaVu Sans" charset="0"/>
                <a:cs typeface="DejaVu Sans" charset="0"/>
              </a:rPr>
              <a:t>→ </a:t>
            </a:r>
            <a:r>
              <a:rPr lang="en-US" sz="1300" dirty="0" err="1">
                <a:solidFill>
                  <a:srgbClr val="000000"/>
                </a:solidFill>
                <a:ea typeface="DejaVu Sans" charset="0"/>
                <a:cs typeface="DejaVu Sans" charset="0"/>
              </a:rPr>
              <a:t>systematics</a:t>
            </a:r>
            <a:r>
              <a:rPr lang="en-US" sz="13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 coming from choosing a specific model for applying corrections;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  <a:defRPr/>
            </a:pPr>
            <a:r>
              <a:rPr lang="en-US" sz="13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→</a:t>
            </a:r>
            <a:r>
              <a:rPr lang="en-US" sz="1300" dirty="0" smtClean="0">
                <a:solidFill>
                  <a:srgbClr val="000000"/>
                </a:solidFill>
                <a:ea typeface="DejaVu Sans" charset="0"/>
                <a:cs typeface="DejaVu Sans" charset="0"/>
              </a:rPr>
              <a:t> Adopted </a:t>
            </a:r>
            <a:r>
              <a:rPr lang="en-US" sz="13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technique: closure-test unfolding Pythia-6 Z1 distributions (Tune best reproducing data distributions) with 2 alternative model/tune (Pythia-8 Tune 1 and Pytia-6 Tune Z2): for the final estimation, we conservatively take bin-by-bin the maximum discrepancy between the 2 estimations.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  <a:defRPr/>
            </a:pPr>
            <a:r>
              <a:rPr lang="en-US" sz="13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→ final estimate quoted as relative residual unfolding </a:t>
            </a:r>
            <a:r>
              <a:rPr lang="en-US" sz="1300" dirty="0">
                <a:solidFill>
                  <a:srgbClr val="FF0000"/>
                </a:solidFill>
                <a:ea typeface="DejaVu Sans" charset="0"/>
                <a:cs typeface="DejaVu Sans" charset="0"/>
              </a:rPr>
              <a:t>Z1</a:t>
            </a:r>
            <a:r>
              <a:rPr lang="en-US" sz="13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 (</a:t>
            </a:r>
            <a:r>
              <a:rPr lang="en-US" sz="1300" dirty="0">
                <a:solidFill>
                  <a:srgbClr val="800000"/>
                </a:solidFill>
                <a:ea typeface="DejaVu Sans" charset="0"/>
                <a:cs typeface="DejaVu Sans" charset="0"/>
              </a:rPr>
              <a:t>reference</a:t>
            </a:r>
            <a:r>
              <a:rPr lang="en-US" sz="13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-alternative)/</a:t>
            </a:r>
            <a:r>
              <a:rPr lang="en-US" sz="1300" dirty="0">
                <a:solidFill>
                  <a:srgbClr val="800000"/>
                </a:solidFill>
                <a:ea typeface="DejaVu Sans" charset="0"/>
                <a:cs typeface="DejaVu Sans" charset="0"/>
              </a:rPr>
              <a:t>reference </a:t>
            </a:r>
            <a:r>
              <a:rPr lang="en-US" sz="13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% (</a:t>
            </a:r>
            <a:r>
              <a:rPr lang="en-US" sz="1300" b="1" dirty="0">
                <a:solidFill>
                  <a:srgbClr val="FF0000"/>
                </a:solidFill>
                <a:ea typeface="DejaVu Sans" charset="0"/>
                <a:cs typeface="DejaVu Sans" charset="0"/>
              </a:rPr>
              <a:t>ARC</a:t>
            </a:r>
            <a:r>
              <a:rPr lang="en-US" sz="13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);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  <a:defRPr/>
            </a:pPr>
            <a:endParaRPr lang="en-US" sz="1300" dirty="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31748" name="Text Box 3"/>
          <p:cNvSpPr txBox="1">
            <a:spLocks noChangeArrowheads="1"/>
          </p:cNvSpPr>
          <p:nvPr/>
        </p:nvSpPr>
        <p:spPr bwMode="auto">
          <a:xfrm>
            <a:off x="1" y="5240338"/>
            <a:ext cx="9144000" cy="779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55221" rIns="81639" bIns="40820">
            <a:prstTxWarp prst="textNoShape">
              <a:avLst/>
            </a:prstTxWarp>
          </a:bodyPr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</a:pPr>
            <a:r>
              <a:rPr lang="en-US" dirty="0" smtClean="0">
                <a:solidFill>
                  <a:srgbClr val="000000"/>
                </a:solidFill>
                <a:ea typeface="DejaVu Sans" charset="0"/>
                <a:cs typeface="DejaVu Sans" charset="0"/>
              </a:rPr>
              <a:t>*</a:t>
            </a:r>
            <a:r>
              <a:rPr lang="en-US" dirty="0">
                <a:solidFill>
                  <a:srgbClr val="000000"/>
                </a:solidFill>
                <a:ea typeface="DejaVu Sans" charset="0"/>
                <a:cs typeface="DejaVu Sans" charset="0"/>
              </a:rPr>
              <a:t>)  </a:t>
            </a:r>
            <a:r>
              <a:rPr lang="en-US" dirty="0" err="1">
                <a:solidFill>
                  <a:srgbClr val="000000"/>
                </a:solidFill>
                <a:ea typeface="DejaVu Sans" charset="0"/>
                <a:cs typeface="DejaVu Sans" charset="0"/>
              </a:rPr>
              <a:t>systematics</a:t>
            </a:r>
            <a:r>
              <a:rPr lang="en-US" dirty="0">
                <a:solidFill>
                  <a:srgbClr val="000000"/>
                </a:solidFill>
                <a:ea typeface="DejaVu Sans" charset="0"/>
                <a:cs typeface="DejaVu Sans" charset="0"/>
              </a:rPr>
              <a:t> quoted as </a:t>
            </a:r>
            <a:r>
              <a:rPr lang="en-US" dirty="0">
                <a:solidFill>
                  <a:srgbClr val="008000"/>
                </a:solidFill>
                <a:ea typeface="DejaVu Sans" charset="0"/>
                <a:cs typeface="DejaVu Sans" charset="0"/>
              </a:rPr>
              <a:t>relative%</a:t>
            </a:r>
            <a:r>
              <a:rPr lang="en-US" dirty="0">
                <a:solidFill>
                  <a:srgbClr val="000000"/>
                </a:solidFill>
                <a:ea typeface="DejaVu Sans" charset="0"/>
                <a:cs typeface="DejaVu Sans" charset="0"/>
              </a:rPr>
              <a:t>;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</a:pPr>
            <a:r>
              <a:rPr lang="en-US" dirty="0">
                <a:solidFill>
                  <a:srgbClr val="000000"/>
                </a:solidFill>
                <a:ea typeface="DejaVu Sans" charset="0"/>
                <a:cs typeface="DejaVu Sans" charset="0"/>
              </a:rPr>
              <a:t>**) errors </a:t>
            </a:r>
            <a:r>
              <a:rPr lang="en-US" dirty="0">
                <a:solidFill>
                  <a:srgbClr val="FF0000"/>
                </a:solidFill>
                <a:ea typeface="DejaVu Sans" charset="0"/>
                <a:cs typeface="DejaVu Sans" charset="0"/>
              </a:rPr>
              <a:t>added in </a:t>
            </a:r>
            <a:r>
              <a:rPr lang="en-US" dirty="0" err="1">
                <a:solidFill>
                  <a:srgbClr val="FF0000"/>
                </a:solidFill>
                <a:ea typeface="DejaVu Sans" charset="0"/>
                <a:cs typeface="DejaVu Sans" charset="0"/>
              </a:rPr>
              <a:t>quadrature</a:t>
            </a:r>
            <a:r>
              <a:rPr lang="en-US" dirty="0">
                <a:solidFill>
                  <a:srgbClr val="FF0000"/>
                </a:solidFill>
                <a:ea typeface="DejaVu Sans" charset="0"/>
                <a:cs typeface="DejaVu Sans" charset="0"/>
              </a:rPr>
              <a:t>:</a:t>
            </a:r>
            <a:r>
              <a:rPr lang="en-US" dirty="0">
                <a:solidFill>
                  <a:srgbClr val="000000"/>
                </a:solidFill>
                <a:ea typeface="DejaVu Sans" charset="0"/>
                <a:cs typeface="DejaVu Sans" charset="0"/>
              </a:rPr>
              <a:t> data stat, data stat + MC stat,  data stat + MC stat + model </a:t>
            </a:r>
            <a:r>
              <a:rPr lang="en-US" dirty="0" err="1">
                <a:solidFill>
                  <a:srgbClr val="000000"/>
                </a:solidFill>
                <a:ea typeface="DejaVu Sans" charset="0"/>
                <a:cs typeface="DejaVu Sans" charset="0"/>
              </a:rPr>
              <a:t>dep</a:t>
            </a:r>
            <a:r>
              <a:rPr lang="en-US" dirty="0">
                <a:solidFill>
                  <a:srgbClr val="000000"/>
                </a:solidFill>
                <a:ea typeface="DejaVu Sans" charset="0"/>
                <a:cs typeface="DejaVu Sans" charset="0"/>
              </a:rPr>
              <a:t>; </a:t>
            </a:r>
          </a:p>
        </p:txBody>
      </p:sp>
      <p:sp>
        <p:nvSpPr>
          <p:cNvPr id="31749" name="Line 4"/>
          <p:cNvSpPr>
            <a:spLocks noChangeShapeType="1"/>
          </p:cNvSpPr>
          <p:nvPr/>
        </p:nvSpPr>
        <p:spPr bwMode="auto">
          <a:xfrm flipV="1">
            <a:off x="176213" y="2170113"/>
            <a:ext cx="2847975" cy="142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extBox 11"/>
          <p:cNvSpPr txBox="1">
            <a:spLocks noChangeArrowheads="1"/>
          </p:cNvSpPr>
          <p:nvPr/>
        </p:nvSpPr>
        <p:spPr bwMode="auto">
          <a:xfrm>
            <a:off x="1804007" y="114300"/>
            <a:ext cx="591540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/>
              <a:t>DETECTOR RELATED</a:t>
            </a:r>
            <a:r>
              <a:rPr lang="en-US" sz="3200" dirty="0" smtClean="0"/>
              <a:t> SYSTEMATICS</a:t>
            </a:r>
            <a:endParaRPr lang="en-US" sz="3200" dirty="0"/>
          </a:p>
        </p:txBody>
      </p:sp>
      <p:sp>
        <p:nvSpPr>
          <p:cNvPr id="39945" name="Rectangle 13"/>
          <p:cNvSpPr>
            <a:spLocks noChangeArrowheads="1"/>
          </p:cNvSpPr>
          <p:nvPr/>
        </p:nvSpPr>
        <p:spPr bwMode="auto">
          <a:xfrm>
            <a:off x="254000" y="800100"/>
            <a:ext cx="85725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7F7F7F"/>
                </a:solidFill>
              </a:rPr>
              <a:t>Overall 2% effect in profiles and </a:t>
            </a:r>
            <a:r>
              <a:rPr lang="en-US" sz="2000" b="1" dirty="0" err="1">
                <a:solidFill>
                  <a:srgbClr val="7F7F7F"/>
                </a:solidFill>
              </a:rPr>
              <a:t>p</a:t>
            </a:r>
            <a:r>
              <a:rPr lang="en-US" sz="2000" b="1" baseline="-25000" dirty="0" err="1">
                <a:solidFill>
                  <a:srgbClr val="7F7F7F"/>
                </a:solidFill>
              </a:rPr>
              <a:t>T</a:t>
            </a:r>
            <a:r>
              <a:rPr lang="en-US" sz="2000" b="1" dirty="0">
                <a:solidFill>
                  <a:srgbClr val="7F7F7F"/>
                </a:solidFill>
              </a:rPr>
              <a:t> distributions. More sensitive (5-10%)  in tails of </a:t>
            </a:r>
            <a:r>
              <a:rPr lang="en-US" sz="2000" b="1" dirty="0" err="1">
                <a:solidFill>
                  <a:srgbClr val="7F7F7F"/>
                </a:solidFill>
              </a:rPr>
              <a:t>N</a:t>
            </a:r>
            <a:r>
              <a:rPr lang="en-US" sz="2000" b="1" baseline="-25000" dirty="0" err="1">
                <a:solidFill>
                  <a:srgbClr val="7F7F7F"/>
                </a:solidFill>
              </a:rPr>
              <a:t>ch</a:t>
            </a:r>
            <a:r>
              <a:rPr lang="en-US" sz="2000" b="1" dirty="0">
                <a:solidFill>
                  <a:srgbClr val="7F7F7F"/>
                </a:solidFill>
              </a:rPr>
              <a:t> and </a:t>
            </a:r>
            <a:r>
              <a:rPr lang="en-US" sz="2000" b="1" dirty="0">
                <a:solidFill>
                  <a:srgbClr val="7F7F7F"/>
                </a:solidFill>
                <a:latin typeface="Symbol" pitchFamily="-106" charset="2"/>
                <a:ea typeface="Symbol" pitchFamily="-106" charset="2"/>
                <a:cs typeface="Symbol" pitchFamily="-106" charset="2"/>
              </a:rPr>
              <a:t>S</a:t>
            </a:r>
            <a:r>
              <a:rPr lang="en-US" sz="2000" b="1" dirty="0">
                <a:solidFill>
                  <a:srgbClr val="7F7F7F"/>
                </a:solidFill>
              </a:rPr>
              <a:t> </a:t>
            </a:r>
            <a:r>
              <a:rPr lang="en-US" sz="2000" b="1" dirty="0" err="1">
                <a:solidFill>
                  <a:srgbClr val="7F7F7F"/>
                </a:solidFill>
              </a:rPr>
              <a:t>p</a:t>
            </a:r>
            <a:r>
              <a:rPr lang="en-US" sz="2000" b="1" baseline="-25000" dirty="0" err="1">
                <a:solidFill>
                  <a:srgbClr val="7F7F7F"/>
                </a:solidFill>
              </a:rPr>
              <a:t>T</a:t>
            </a:r>
            <a:r>
              <a:rPr lang="en-US" sz="2000" b="1" dirty="0">
                <a:solidFill>
                  <a:srgbClr val="7F7F7F"/>
                </a:solidFill>
              </a:rPr>
              <a:t> distributions. Main contributions:</a:t>
            </a:r>
            <a:r>
              <a:rPr lang="en-US" sz="2000" b="1" dirty="0" smtClean="0"/>
              <a:t> </a:t>
            </a:r>
            <a:r>
              <a:rPr lang="en-US" sz="2000" b="1" dirty="0" smtClean="0">
                <a:solidFill>
                  <a:srgbClr val="B700B7"/>
                </a:solidFill>
              </a:rPr>
              <a:t>Tracker Material</a:t>
            </a:r>
            <a:r>
              <a:rPr lang="en-US" sz="2000" b="1" dirty="0" smtClean="0">
                <a:solidFill>
                  <a:srgbClr val="7F7F7F"/>
                </a:solidFill>
              </a:rPr>
              <a:t>, </a:t>
            </a:r>
            <a:r>
              <a:rPr lang="en-US" sz="2000" b="1" dirty="0" smtClean="0">
                <a:solidFill>
                  <a:srgbClr val="008000"/>
                </a:solidFill>
              </a:rPr>
              <a:t>Background Contamination</a:t>
            </a:r>
            <a:r>
              <a:rPr lang="en-US" sz="2000" b="1" dirty="0" smtClean="0">
                <a:solidFill>
                  <a:srgbClr val="7F7F7F"/>
                </a:solidFill>
              </a:rPr>
              <a:t>.</a:t>
            </a:r>
            <a:endParaRPr lang="en-US" sz="2000" b="1" dirty="0">
              <a:solidFill>
                <a:srgbClr val="7F7F7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52664"/>
            <a:ext cx="8928100" cy="355288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44600" y="4000500"/>
            <a:ext cx="76867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From QCD-10-001 </a:t>
            </a:r>
            <a:r>
              <a:rPr lang="en-US" sz="1400" b="1" dirty="0" smtClean="0"/>
              <a:t>(low </a:t>
            </a:r>
            <a:r>
              <a:rPr lang="en-US" sz="1400" b="1" dirty="0" err="1" smtClean="0"/>
              <a:t>lumi</a:t>
            </a:r>
            <a:r>
              <a:rPr lang="en-US" sz="1400" b="1" dirty="0" smtClean="0"/>
              <a:t>)</a:t>
            </a:r>
            <a:r>
              <a:rPr lang="en-US" sz="1400" b="1" dirty="0" smtClean="0">
                <a:solidFill>
                  <a:srgbClr val="FF0000"/>
                </a:solidFill>
              </a:rPr>
              <a:t>. QCD-10-010 also needs to account for the pile-up effect </a:t>
            </a:r>
            <a:r>
              <a:rPr lang="en-US" sz="1400" b="1" dirty="0" smtClean="0">
                <a:solidFill>
                  <a:srgbClr val="000000"/>
                </a:solidFill>
              </a:rPr>
              <a:t>(not dominant) </a:t>
            </a:r>
            <a:endParaRPr lang="en-US" sz="14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3904" y="1522342"/>
            <a:ext cx="3826506" cy="36338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" y="1371600"/>
            <a:ext cx="4083767" cy="378459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79388"/>
            <a:ext cx="9144000" cy="735012"/>
          </a:xfrm>
        </p:spPr>
        <p:txBody>
          <a:bodyPr tIns="25602">
            <a:normAutofit fontScale="90000"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  <a:defRPr/>
            </a:pPr>
            <a:r>
              <a:rPr lang="en-US" b="0" dirty="0" smtClean="0">
                <a:solidFill>
                  <a:srgbClr val="000000"/>
                </a:solidFill>
              </a:rPr>
              <a:t>Densities in the Transverse Region</a:t>
            </a:r>
            <a:r>
              <a:rPr lang="en-US" dirty="0" smtClean="0">
                <a:ea typeface="+mj-ea"/>
                <a:cs typeface="+mj-cs"/>
              </a:rPr>
              <a:t/>
            </a:r>
            <a:br>
              <a:rPr lang="en-US" dirty="0" smtClean="0">
                <a:ea typeface="+mj-ea"/>
                <a:cs typeface="+mj-cs"/>
              </a:rPr>
            </a:br>
            <a:endParaRPr lang="en-US" sz="2400" dirty="0">
              <a:solidFill>
                <a:schemeClr val="bg1">
                  <a:lumMod val="50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49158" name="Rectangle 3"/>
          <p:cNvSpPr>
            <a:spLocks noChangeArrowheads="1"/>
          </p:cNvSpPr>
          <p:nvPr/>
        </p:nvSpPr>
        <p:spPr bwMode="auto">
          <a:xfrm>
            <a:off x="109538" y="723900"/>
            <a:ext cx="8983662" cy="91673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2452" rIns="81639" bIns="42452">
            <a:prstTxWarp prst="textNoShape">
              <a:avLst/>
            </a:prstTxWarp>
            <a:spAutoFit/>
          </a:bodyPr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GB" dirty="0">
                <a:solidFill>
                  <a:schemeClr val="accent4"/>
                </a:solidFill>
                <a:ea typeface="Verdana" pitchFamily="-106" charset="0"/>
                <a:cs typeface="Verdana" pitchFamily="-106" charset="0"/>
              </a:rPr>
              <a:t>7 </a:t>
            </a:r>
            <a:r>
              <a:rPr lang="en-GB" dirty="0" err="1">
                <a:solidFill>
                  <a:schemeClr val="accent4"/>
                </a:solidFill>
                <a:ea typeface="Verdana" pitchFamily="-106" charset="0"/>
                <a:cs typeface="Verdana" pitchFamily="-106" charset="0"/>
              </a:rPr>
              <a:t>TeV</a:t>
            </a:r>
            <a:r>
              <a:rPr lang="en-GB" dirty="0" smtClean="0">
                <a:solidFill>
                  <a:srgbClr val="964528"/>
                </a:solidFill>
                <a:ea typeface="Verdana" pitchFamily="-106" charset="0"/>
                <a:cs typeface="Verdana" pitchFamily="-106" charset="0"/>
              </a:rPr>
              <a:t> </a:t>
            </a:r>
            <a:r>
              <a:rPr lang="en-GB" dirty="0" smtClean="0">
                <a:solidFill>
                  <a:srgbClr val="FF0000"/>
                </a:solidFill>
                <a:ea typeface="Verdana" pitchFamily="-106" charset="0"/>
                <a:cs typeface="Verdana" pitchFamily="-106" charset="0"/>
              </a:rPr>
              <a:t> </a:t>
            </a:r>
            <a:r>
              <a:rPr lang="en-GB" dirty="0">
                <a:solidFill>
                  <a:srgbClr val="964528"/>
                </a:solidFill>
                <a:ea typeface="Verdana" pitchFamily="-106" charset="0"/>
                <a:cs typeface="Verdana" pitchFamily="-106" charset="0"/>
              </a:rPr>
              <a:t>results for the reference charged multiplicity density and </a:t>
            </a:r>
            <a:r>
              <a:rPr lang="en-GB" dirty="0" err="1" smtClean="0">
                <a:solidFill>
                  <a:srgbClr val="964528"/>
                </a:solidFill>
                <a:latin typeface="Symbol" pitchFamily="-106" charset="2"/>
                <a:ea typeface="Verdana" pitchFamily="-106" charset="0"/>
                <a:cs typeface="Symbol" pitchFamily="-106" charset="2"/>
              </a:rPr>
              <a:t>S</a:t>
            </a:r>
            <a:r>
              <a:rPr lang="en-GB" dirty="0" err="1" smtClean="0">
                <a:solidFill>
                  <a:srgbClr val="964528"/>
                </a:solidFill>
                <a:ea typeface="Verdana" pitchFamily="-106" charset="0"/>
                <a:cs typeface="Verdana" pitchFamily="-106" charset="0"/>
              </a:rPr>
              <a:t>p</a:t>
            </a:r>
            <a:r>
              <a:rPr lang="en-GB" baseline="-25000" dirty="0" err="1" smtClean="0">
                <a:solidFill>
                  <a:srgbClr val="964528"/>
                </a:solidFill>
                <a:ea typeface="Verdana" pitchFamily="-106" charset="0"/>
                <a:cs typeface="Verdana" pitchFamily="-106" charset="0"/>
              </a:rPr>
              <a:t>T</a:t>
            </a:r>
            <a:r>
              <a:rPr lang="en-GB" baseline="-25000" dirty="0" smtClean="0">
                <a:solidFill>
                  <a:srgbClr val="964528"/>
                </a:solidFill>
                <a:ea typeface="Verdana" pitchFamily="-106" charset="0"/>
                <a:cs typeface="Verdana" pitchFamily="-106" charset="0"/>
              </a:rPr>
              <a:t> </a:t>
            </a:r>
            <a:r>
              <a:rPr lang="en-GB" dirty="0">
                <a:solidFill>
                  <a:srgbClr val="964528"/>
                </a:solidFill>
                <a:ea typeface="Verdana" pitchFamily="-106" charset="0"/>
                <a:cs typeface="Verdana" pitchFamily="-106" charset="0"/>
              </a:rPr>
              <a:t>density profiles </a:t>
            </a:r>
            <a:r>
              <a:rPr lang="en-GB" dirty="0" smtClean="0">
                <a:solidFill>
                  <a:srgbClr val="964528"/>
                </a:solidFill>
                <a:ea typeface="Verdana" pitchFamily="-106" charset="0"/>
                <a:cs typeface="Verdana" pitchFamily="-106" charset="0"/>
              </a:rPr>
              <a:t>including </a:t>
            </a:r>
            <a:r>
              <a:rPr lang="en-GB" dirty="0" smtClean="0">
                <a:ea typeface="Verdana" pitchFamily="-106" charset="0"/>
                <a:cs typeface="Verdana" pitchFamily="-106" charset="0"/>
              </a:rPr>
              <a:t>Z1</a:t>
            </a:r>
            <a:r>
              <a:rPr lang="en-GB" dirty="0" smtClean="0">
                <a:solidFill>
                  <a:srgbClr val="964528"/>
                </a:solidFill>
                <a:ea typeface="Verdana" pitchFamily="-106" charset="0"/>
                <a:cs typeface="Verdana" pitchFamily="-106" charset="0"/>
              </a:rPr>
              <a:t>, </a:t>
            </a:r>
            <a:r>
              <a:rPr lang="en-GB" dirty="0" smtClean="0">
                <a:solidFill>
                  <a:srgbClr val="0000FF"/>
                </a:solidFill>
                <a:ea typeface="Verdana" pitchFamily="-106" charset="0"/>
                <a:cs typeface="Verdana" pitchFamily="-106" charset="0"/>
              </a:rPr>
              <a:t>D6T</a:t>
            </a:r>
            <a:r>
              <a:rPr lang="en-GB" dirty="0" smtClean="0">
                <a:solidFill>
                  <a:srgbClr val="964528"/>
                </a:solidFill>
                <a:ea typeface="Verdana" pitchFamily="-106" charset="0"/>
                <a:cs typeface="Verdana" pitchFamily="-106" charset="0"/>
              </a:rPr>
              <a:t> </a:t>
            </a:r>
            <a:r>
              <a:rPr lang="en-GB" dirty="0">
                <a:solidFill>
                  <a:srgbClr val="964528"/>
                </a:solidFill>
                <a:ea typeface="Verdana" pitchFamily="-106" charset="0"/>
                <a:cs typeface="Verdana" pitchFamily="-106" charset="0"/>
              </a:rPr>
              <a:t>and</a:t>
            </a:r>
            <a:r>
              <a:rPr lang="en-GB" dirty="0" smtClean="0">
                <a:solidFill>
                  <a:srgbClr val="964528"/>
                </a:solidFill>
                <a:ea typeface="Verdana" pitchFamily="-106" charset="0"/>
                <a:cs typeface="Verdana" pitchFamily="-106" charset="0"/>
              </a:rPr>
              <a:t> </a:t>
            </a:r>
            <a:r>
              <a:rPr lang="en-GB" dirty="0" smtClean="0">
                <a:solidFill>
                  <a:srgbClr val="FF0000"/>
                </a:solidFill>
                <a:ea typeface="Verdana" pitchFamily="-106" charset="0"/>
                <a:cs typeface="Verdana" pitchFamily="-106" charset="0"/>
              </a:rPr>
              <a:t>4C </a:t>
            </a:r>
            <a:r>
              <a:rPr lang="en-GB" dirty="0">
                <a:solidFill>
                  <a:srgbClr val="964528"/>
                </a:solidFill>
                <a:ea typeface="Verdana" pitchFamily="-106" charset="0"/>
                <a:cs typeface="Verdana" pitchFamily="-106" charset="0"/>
              </a:rPr>
              <a:t>predictions.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endParaRPr lang="en-GB" b="1" dirty="0">
              <a:solidFill>
                <a:srgbClr val="964528"/>
              </a:solidFill>
              <a:ea typeface="Verdana" pitchFamily="-106" charset="0"/>
              <a:cs typeface="Verdana" pitchFamily="-106" charset="0"/>
            </a:endParaRPr>
          </a:p>
        </p:txBody>
      </p:sp>
      <p:sp>
        <p:nvSpPr>
          <p:cNvPr id="49160" name="Rectangle 4"/>
          <p:cNvSpPr>
            <a:spLocks noChangeArrowheads="1"/>
          </p:cNvSpPr>
          <p:nvPr/>
        </p:nvSpPr>
        <p:spPr bwMode="auto">
          <a:xfrm>
            <a:off x="4089400" y="1739900"/>
            <a:ext cx="4724400" cy="393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2452" rIns="81639" bIns="42452">
            <a:prstTxWarp prst="textNoShape">
              <a:avLst/>
            </a:prstTxWarp>
            <a:spAutoFit/>
          </a:bodyPr>
          <a:lstStyle/>
          <a:p>
            <a:pPr lvl="2" algn="ctr"/>
            <a:r>
              <a:rPr lang="en-US" sz="2000" b="1" dirty="0">
                <a:solidFill>
                  <a:srgbClr val="000000"/>
                </a:solidFill>
              </a:rPr>
              <a:t>d</a:t>
            </a:r>
            <a:r>
              <a:rPr lang="en-US" sz="2000" b="1" baseline="30000" dirty="0">
                <a:solidFill>
                  <a:srgbClr val="000000"/>
                </a:solidFill>
              </a:rPr>
              <a:t>2</a:t>
            </a:r>
            <a:r>
              <a:rPr lang="en-US" sz="2000" b="1" dirty="0">
                <a:solidFill>
                  <a:srgbClr val="000000"/>
                </a:solidFill>
                <a:latin typeface="Symbol" pitchFamily="-106" charset="2"/>
                <a:ea typeface="Symbol" pitchFamily="-106" charset="2"/>
                <a:cs typeface="Symbol" pitchFamily="-106" charset="2"/>
              </a:rPr>
              <a:t>S</a:t>
            </a:r>
            <a:r>
              <a:rPr lang="en-US" sz="2000" b="1" dirty="0">
                <a:solidFill>
                  <a:srgbClr val="000000"/>
                </a:solidFill>
              </a:rPr>
              <a:t>p</a:t>
            </a:r>
            <a:r>
              <a:rPr lang="en-US" sz="2000" b="1" baseline="-25000" dirty="0">
                <a:solidFill>
                  <a:srgbClr val="000000"/>
                </a:solidFill>
              </a:rPr>
              <a:t>T</a:t>
            </a:r>
            <a:r>
              <a:rPr lang="en-US" sz="2000" b="1" dirty="0">
                <a:solidFill>
                  <a:srgbClr val="000000"/>
                </a:solidFill>
              </a:rPr>
              <a:t>/d</a:t>
            </a:r>
            <a:r>
              <a:rPr lang="en-US" sz="2000" b="1" dirty="0">
                <a:solidFill>
                  <a:srgbClr val="000000"/>
                </a:solidFill>
                <a:latin typeface="Symbol" pitchFamily="-106" charset="2"/>
                <a:ea typeface="Symbol" pitchFamily="-106" charset="2"/>
                <a:cs typeface="Symbol" pitchFamily="-106" charset="2"/>
              </a:rPr>
              <a:t>h</a:t>
            </a:r>
            <a:r>
              <a:rPr lang="en-US" sz="2000" b="1" dirty="0">
                <a:solidFill>
                  <a:srgbClr val="000000"/>
                </a:solidFill>
              </a:rPr>
              <a:t>d</a:t>
            </a:r>
            <a:r>
              <a:rPr lang="en-US" sz="2000" b="1" dirty="0">
                <a:solidFill>
                  <a:srgbClr val="000000"/>
                </a:solidFill>
                <a:latin typeface="Symbol" pitchFamily="-106" charset="2"/>
                <a:ea typeface="Symbol" pitchFamily="-106" charset="2"/>
                <a:cs typeface="Symbol" pitchFamily="-106" charset="2"/>
              </a:rPr>
              <a:t>f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49161" name="Rectangle 4"/>
          <p:cNvSpPr>
            <a:spLocks noChangeArrowheads="1"/>
          </p:cNvSpPr>
          <p:nvPr/>
        </p:nvSpPr>
        <p:spPr bwMode="auto">
          <a:xfrm>
            <a:off x="-1358900" y="1485900"/>
            <a:ext cx="4724400" cy="393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2452" rIns="81639" bIns="42452">
            <a:prstTxWarp prst="textNoShape">
              <a:avLst/>
            </a:prstTxWarp>
            <a:spAutoFit/>
          </a:bodyPr>
          <a:lstStyle/>
          <a:p>
            <a:pPr lvl="2" algn="ctr"/>
            <a:r>
              <a:rPr lang="en-US" sz="2000" b="1" dirty="0" smtClean="0">
                <a:solidFill>
                  <a:srgbClr val="000000"/>
                </a:solidFill>
              </a:rPr>
              <a:t>d</a:t>
            </a:r>
            <a:r>
              <a:rPr lang="en-US" sz="2000" b="1" baseline="30000" dirty="0" smtClean="0">
                <a:solidFill>
                  <a:srgbClr val="000000"/>
                </a:solidFill>
              </a:rPr>
              <a:t>2</a:t>
            </a:r>
            <a:r>
              <a:rPr lang="en-US" sz="2000" b="1" dirty="0" smtClean="0">
                <a:solidFill>
                  <a:srgbClr val="000000"/>
                </a:solidFill>
                <a:latin typeface="Symbol" pitchFamily="-106" charset="2"/>
                <a:ea typeface="Symbol" pitchFamily="-106" charset="2"/>
                <a:cs typeface="Symbol" pitchFamily="-106" charset="2"/>
              </a:rPr>
              <a:t>N</a:t>
            </a:r>
            <a:r>
              <a:rPr lang="en-US" sz="2000" b="1" baseline="-25000" dirty="0" smtClean="0">
                <a:solidFill>
                  <a:srgbClr val="000000"/>
                </a:solidFill>
                <a:latin typeface="Calibri"/>
                <a:ea typeface="Symbol" pitchFamily="-106" charset="2"/>
                <a:cs typeface="Calibri"/>
              </a:rPr>
              <a:t>ch</a:t>
            </a:r>
            <a:r>
              <a:rPr lang="en-US" sz="2000" b="1" dirty="0" smtClean="0">
                <a:solidFill>
                  <a:srgbClr val="000000"/>
                </a:solidFill>
              </a:rPr>
              <a:t>/</a:t>
            </a:r>
            <a:r>
              <a:rPr lang="en-US" sz="2000" b="1" dirty="0">
                <a:solidFill>
                  <a:srgbClr val="000000"/>
                </a:solidFill>
              </a:rPr>
              <a:t>d</a:t>
            </a:r>
            <a:r>
              <a:rPr lang="en-US" sz="2000" b="1" dirty="0">
                <a:solidFill>
                  <a:srgbClr val="000000"/>
                </a:solidFill>
                <a:latin typeface="Symbol" pitchFamily="-106" charset="2"/>
                <a:ea typeface="Symbol" pitchFamily="-106" charset="2"/>
                <a:cs typeface="Symbol" pitchFamily="-106" charset="2"/>
              </a:rPr>
              <a:t>h</a:t>
            </a:r>
            <a:r>
              <a:rPr lang="en-US" sz="2000" b="1" dirty="0">
                <a:solidFill>
                  <a:srgbClr val="000000"/>
                </a:solidFill>
              </a:rPr>
              <a:t>d</a:t>
            </a:r>
            <a:r>
              <a:rPr lang="en-US" sz="2000" b="1" dirty="0">
                <a:solidFill>
                  <a:srgbClr val="000000"/>
                </a:solidFill>
                <a:latin typeface="Symbol" pitchFamily="-106" charset="2"/>
                <a:ea typeface="Symbol" pitchFamily="-106" charset="2"/>
                <a:cs typeface="Symbol" pitchFamily="-106" charset="2"/>
              </a:rPr>
              <a:t>f</a:t>
            </a:r>
            <a:endParaRPr lang="en-US" sz="1700" b="1" dirty="0">
              <a:solidFill>
                <a:srgbClr val="000000"/>
              </a:solidFill>
            </a:endParaRPr>
          </a:p>
        </p:txBody>
      </p:sp>
      <p:sp>
        <p:nvSpPr>
          <p:cNvPr id="10" name="Date Placeholder 3"/>
          <p:cNvSpPr txBox="1">
            <a:spLocks/>
          </p:cNvSpPr>
          <p:nvPr/>
        </p:nvSpPr>
        <p:spPr>
          <a:xfrm>
            <a:off x="263680" y="648939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751F6-8106-D248-9AC7-E79CDEA31DE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9/20/2011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Footer Placeholder 4"/>
          <p:cNvSpPr txBox="1">
            <a:spLocks/>
          </p:cNvSpPr>
          <p:nvPr/>
        </p:nvSpPr>
        <p:spPr>
          <a:xfrm>
            <a:off x="3124200" y="648939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P.Bartalini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NTU</a:t>
            </a:r>
          </a:p>
        </p:txBody>
      </p:sp>
      <p:sp>
        <p:nvSpPr>
          <p:cNvPr id="13" name="Slide Number Placeholder 5"/>
          <p:cNvSpPr txBox="1">
            <a:spLocks/>
          </p:cNvSpPr>
          <p:nvPr/>
        </p:nvSpPr>
        <p:spPr>
          <a:xfrm>
            <a:off x="6770910" y="64773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F9A71B-441C-2C48-9BD6-133FAC048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5" name="Rectangle 3"/>
          <p:cNvSpPr>
            <a:spLocks noChangeArrowheads="1"/>
          </p:cNvSpPr>
          <p:nvPr/>
        </p:nvSpPr>
        <p:spPr bwMode="auto">
          <a:xfrm>
            <a:off x="0" y="5295900"/>
            <a:ext cx="9144000" cy="91673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2452" rIns="81639" bIns="42452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660066"/>
                </a:solidFill>
              </a:rPr>
              <a:t>Fast rise </a:t>
            </a:r>
            <a:r>
              <a:rPr lang="en-US" dirty="0">
                <a:solidFill>
                  <a:srgbClr val="964528"/>
                </a:solidFill>
              </a:rPr>
              <a:t>for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baseline="-25000" dirty="0"/>
              <a:t> </a:t>
            </a:r>
            <a:r>
              <a:rPr lang="en-US" dirty="0"/>
              <a:t>&lt; 8 </a:t>
            </a:r>
            <a:r>
              <a:rPr lang="en-US" dirty="0" err="1"/>
              <a:t>GeV/</a:t>
            </a:r>
            <a:r>
              <a:rPr lang="en-US" dirty="0" err="1" smtClean="0"/>
              <a:t>c</a:t>
            </a:r>
            <a:r>
              <a:rPr lang="en-US" dirty="0" smtClean="0">
                <a:solidFill>
                  <a:srgbClr val="964528"/>
                </a:solidFill>
              </a:rPr>
              <a:t> </a:t>
            </a:r>
            <a:r>
              <a:rPr lang="en-US" dirty="0">
                <a:solidFill>
                  <a:srgbClr val="964528"/>
                </a:solidFill>
              </a:rPr>
              <a:t>attributed mainly </a:t>
            </a:r>
            <a:r>
              <a:rPr lang="en-US" dirty="0" smtClean="0">
                <a:solidFill>
                  <a:srgbClr val="964528"/>
                </a:solidFill>
              </a:rPr>
              <a:t>to the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  <a:r>
              <a:rPr lang="en-US" b="1" dirty="0">
                <a:solidFill>
                  <a:srgbClr val="660066"/>
                </a:solidFill>
              </a:rPr>
              <a:t>increase of MPI activity</a:t>
            </a:r>
            <a:r>
              <a:rPr lang="en-US" dirty="0">
                <a:solidFill>
                  <a:srgbClr val="964528"/>
                </a:solidFill>
              </a:rPr>
              <a:t>, followed by a </a:t>
            </a:r>
            <a:r>
              <a:rPr lang="en-US" b="1" dirty="0">
                <a:solidFill>
                  <a:srgbClr val="008000"/>
                </a:solidFill>
              </a:rPr>
              <a:t>Plateau-like region </a:t>
            </a:r>
            <a:r>
              <a:rPr lang="en-US" dirty="0">
                <a:solidFill>
                  <a:srgbClr val="964528"/>
                </a:solidFill>
              </a:rPr>
              <a:t>with ≈ constant average number of selected particles and a slow increase of </a:t>
            </a:r>
            <a:r>
              <a:rPr lang="en-US" dirty="0" err="1">
                <a:solidFill>
                  <a:srgbClr val="964528"/>
                </a:solidFill>
                <a:latin typeface="Symbol" pitchFamily="-106" charset="2"/>
                <a:ea typeface="Symbol" pitchFamily="-106" charset="2"/>
                <a:cs typeface="Symbol" pitchFamily="-106" charset="2"/>
              </a:rPr>
              <a:t>S</a:t>
            </a:r>
            <a:r>
              <a:rPr lang="en-US" dirty="0" err="1">
                <a:solidFill>
                  <a:srgbClr val="964528"/>
                </a:solidFill>
              </a:rPr>
              <a:t>p</a:t>
            </a:r>
            <a:r>
              <a:rPr lang="en-US" baseline="-25000" dirty="0" err="1">
                <a:solidFill>
                  <a:srgbClr val="964528"/>
                </a:solidFill>
              </a:rPr>
              <a:t>T</a:t>
            </a:r>
            <a:r>
              <a:rPr lang="en-US" dirty="0">
                <a:solidFill>
                  <a:srgbClr val="964528"/>
                </a:solidFill>
              </a:rPr>
              <a:t>, in a </a:t>
            </a:r>
            <a:r>
              <a:rPr lang="en-US" b="1" dirty="0">
                <a:solidFill>
                  <a:srgbClr val="008000"/>
                </a:solidFill>
              </a:rPr>
              <a:t>saturation regime</a:t>
            </a:r>
            <a:r>
              <a:rPr lang="en-US" dirty="0" smtClean="0">
                <a:solidFill>
                  <a:srgbClr val="964528"/>
                </a:solidFill>
              </a:rPr>
              <a:t>.</a:t>
            </a: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594518" y="1879600"/>
            <a:ext cx="1579563" cy="598487"/>
          </a:xfrm>
          <a:prstGeom prst="rect">
            <a:avLst/>
          </a:prstGeom>
          <a:noFill/>
          <a:ln w="36000">
            <a:noFill/>
            <a:round/>
            <a:headEnd/>
            <a:tailEnd/>
          </a:ln>
          <a:effectLst/>
        </p:spPr>
        <p:txBody>
          <a:bodyPr wrap="none" lIns="72000" tIns="86112" rIns="72000" bIns="72000">
            <a:prstTxWarp prst="textNoShape">
              <a:avLst/>
            </a:prstTxWarp>
          </a:bodyPr>
          <a:lstStyle/>
          <a:p>
            <a:pPr algn="ctr">
              <a:tabLst>
                <a:tab pos="723900" algn="l"/>
                <a:tab pos="1447800" algn="l"/>
              </a:tabLst>
            </a:pPr>
            <a:r>
              <a:rPr lang="en-US" sz="1200" b="1" dirty="0" smtClean="0">
                <a:solidFill>
                  <a:srgbClr val="0000FF"/>
                </a:solidFill>
                <a:ea typeface="msmincho" charset="0"/>
                <a:cs typeface="msmincho" charset="0"/>
              </a:rPr>
              <a:t>Stat. </a:t>
            </a:r>
            <a:r>
              <a:rPr lang="en-US" sz="1200" b="1" dirty="0">
                <a:solidFill>
                  <a:srgbClr val="0000FF"/>
                </a:solidFill>
                <a:ea typeface="msmincho" charset="0"/>
                <a:cs typeface="msmincho" charset="0"/>
              </a:rPr>
              <a:t>(inner) &amp;</a:t>
            </a:r>
          </a:p>
          <a:p>
            <a:pPr algn="ctr">
              <a:tabLst>
                <a:tab pos="723900" algn="l"/>
                <a:tab pos="1447800" algn="l"/>
              </a:tabLst>
            </a:pPr>
            <a:r>
              <a:rPr lang="en-US" sz="1200" b="1" dirty="0">
                <a:solidFill>
                  <a:srgbClr val="0000FF"/>
                </a:solidFill>
                <a:ea typeface="msmincho" charset="0"/>
                <a:cs typeface="msmincho" charset="0"/>
              </a:rPr>
              <a:t>total uncertainty</a:t>
            </a:r>
          </a:p>
        </p:txBody>
      </p:sp>
      <p:sp>
        <p:nvSpPr>
          <p:cNvPr id="27" name="Line 11"/>
          <p:cNvSpPr>
            <a:spLocks noChangeShapeType="1"/>
          </p:cNvSpPr>
          <p:nvPr/>
        </p:nvSpPr>
        <p:spPr bwMode="auto">
          <a:xfrm flipH="1" flipV="1">
            <a:off x="3721100" y="2618579"/>
            <a:ext cx="368300" cy="1661318"/>
          </a:xfrm>
          <a:prstGeom prst="line">
            <a:avLst/>
          </a:prstGeom>
          <a:noFill/>
          <a:ln w="360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Line 11"/>
          <p:cNvSpPr>
            <a:spLocks noChangeShapeType="1"/>
          </p:cNvSpPr>
          <p:nvPr/>
        </p:nvSpPr>
        <p:spPr bwMode="auto">
          <a:xfrm>
            <a:off x="1623219" y="2337594"/>
            <a:ext cx="192881" cy="280986"/>
          </a:xfrm>
          <a:prstGeom prst="line">
            <a:avLst/>
          </a:prstGeom>
          <a:noFill/>
          <a:ln w="360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Text Box 10"/>
          <p:cNvSpPr txBox="1">
            <a:spLocks noChangeArrowheads="1"/>
          </p:cNvSpPr>
          <p:nvPr/>
        </p:nvSpPr>
        <p:spPr bwMode="auto">
          <a:xfrm>
            <a:off x="3957637" y="4292600"/>
            <a:ext cx="1612900" cy="371475"/>
          </a:xfrm>
          <a:prstGeom prst="rect">
            <a:avLst/>
          </a:prstGeom>
          <a:noFill/>
          <a:ln w="36000">
            <a:noFill/>
            <a:round/>
            <a:headEnd/>
            <a:tailEnd/>
          </a:ln>
          <a:effectLst/>
        </p:spPr>
        <p:txBody>
          <a:bodyPr wrap="none" lIns="72000" tIns="86112" rIns="72000" bIns="72000">
            <a:prstTxWarp prst="textNoShape">
              <a:avLst/>
            </a:prstTxWarp>
          </a:bodyPr>
          <a:lstStyle/>
          <a:p>
            <a:pPr>
              <a:tabLst>
                <a:tab pos="723900" algn="l"/>
                <a:tab pos="1447800" algn="l"/>
              </a:tabLst>
            </a:pPr>
            <a:r>
              <a:rPr lang="en-US" sz="1200" b="1" dirty="0">
                <a:solidFill>
                  <a:srgbClr val="0000FF"/>
                </a:solidFill>
                <a:ea typeface="msmincho" charset="0"/>
                <a:cs typeface="msmincho" charset="0"/>
              </a:rPr>
              <a:t>Stat. </a:t>
            </a:r>
            <a:r>
              <a:rPr lang="en-US" sz="1200" b="1" dirty="0" smtClean="0">
                <a:solidFill>
                  <a:srgbClr val="0000FF"/>
                </a:solidFill>
                <a:ea typeface="msmincho" charset="0"/>
                <a:cs typeface="msmincho" charset="0"/>
              </a:rPr>
              <a:t>dominating</a:t>
            </a:r>
          </a:p>
          <a:p>
            <a:pPr>
              <a:tabLst>
                <a:tab pos="723900" algn="l"/>
                <a:tab pos="1447800" algn="l"/>
              </a:tabLst>
            </a:pPr>
            <a:r>
              <a:rPr lang="en-US" sz="1200" b="1" dirty="0" smtClean="0">
                <a:solidFill>
                  <a:srgbClr val="0000FF"/>
                </a:solidFill>
                <a:ea typeface="msmincho" charset="0"/>
                <a:cs typeface="msmincho" charset="0"/>
              </a:rPr>
              <a:t>at high </a:t>
            </a:r>
            <a:r>
              <a:rPr lang="en-US" sz="1200" b="1" dirty="0" err="1" smtClean="0">
                <a:solidFill>
                  <a:srgbClr val="0000FF"/>
                </a:solidFill>
                <a:ea typeface="msmincho" charset="0"/>
                <a:cs typeface="msmincho" charset="0"/>
              </a:rPr>
              <a:t>p</a:t>
            </a:r>
            <a:r>
              <a:rPr lang="en-US" sz="1200" b="1" baseline="-25000" dirty="0" err="1" smtClean="0">
                <a:solidFill>
                  <a:srgbClr val="0000FF"/>
                </a:solidFill>
                <a:ea typeface="msmincho" charset="0"/>
                <a:cs typeface="msmincho" charset="0"/>
              </a:rPr>
              <a:t>T</a:t>
            </a:r>
            <a:endParaRPr lang="en-US" sz="1200" b="1" baseline="-25000" dirty="0">
              <a:solidFill>
                <a:srgbClr val="0000FF"/>
              </a:solidFill>
              <a:ea typeface="msmincho" charset="0"/>
              <a:cs typeface="msmincho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UE / BACKUP</a:t>
            </a:r>
          </a:p>
          <a:p>
            <a:pPr lvl="1"/>
            <a:r>
              <a:rPr lang="en-US" dirty="0" smtClean="0"/>
              <a:t>Comparison with other LHC experiments</a:t>
            </a:r>
          </a:p>
          <a:p>
            <a:pPr lvl="1"/>
            <a:r>
              <a:rPr lang="en-US" dirty="0" smtClean="0"/>
              <a:t>Comparison with </a:t>
            </a:r>
            <a:r>
              <a:rPr lang="en-US" dirty="0" err="1" smtClean="0"/>
              <a:t>Tevatron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ATLAS UE – transverse region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1924"/>
            <a:ext cx="7087277" cy="53078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5100" y="6057900"/>
            <a:ext cx="73917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Plots from: </a:t>
            </a:r>
            <a:r>
              <a:rPr lang="en-US" sz="1400" dirty="0" smtClean="0">
                <a:hlinkClick r:id="rId3"/>
              </a:rPr>
              <a:t>https://atlas.web.cern.ch/Atlas/GROUPS/PHYSICS/CONFNOTES/ATLAS-CONF-2010-029/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6959600" y="723900"/>
            <a:ext cx="21844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main feature of</a:t>
            </a:r>
          </a:p>
          <a:p>
            <a:r>
              <a:rPr lang="en-US" dirty="0" smtClean="0"/>
              <a:t>the public ATLAS UE</a:t>
            </a:r>
          </a:p>
          <a:p>
            <a:r>
              <a:rPr lang="en-US" dirty="0" smtClean="0"/>
              <a:t>is the usage of the</a:t>
            </a:r>
          </a:p>
          <a:p>
            <a:r>
              <a:rPr lang="en-US" dirty="0" smtClean="0"/>
              <a:t>leading track.</a:t>
            </a:r>
          </a:p>
          <a:p>
            <a:endParaRPr lang="en-US" dirty="0" smtClean="0"/>
          </a:p>
          <a:p>
            <a:pPr>
              <a:buFont typeface="Wingdings" pitchFamily="-106" charset="2"/>
              <a:buChar char="J"/>
            </a:pPr>
            <a:r>
              <a:rPr lang="en-US" dirty="0" smtClean="0">
                <a:sym typeface="Wingdings"/>
              </a:rPr>
              <a:t> Simple</a:t>
            </a:r>
          </a:p>
          <a:p>
            <a:pPr>
              <a:buFont typeface="Wingdings" pitchFamily="-106" charset="2"/>
              <a:buChar char="J"/>
            </a:pPr>
            <a:r>
              <a:rPr lang="en-US" dirty="0" smtClean="0">
                <a:sym typeface="Wingdings"/>
              </a:rPr>
              <a:t> Requires low stat.</a:t>
            </a:r>
          </a:p>
          <a:p>
            <a:pPr>
              <a:buFont typeface="Wingdings" pitchFamily="-106" charset="2"/>
              <a:buChar char="J"/>
            </a:pPr>
            <a:r>
              <a:rPr lang="en-US" dirty="0" smtClean="0">
                <a:sym typeface="Wingdings"/>
              </a:rPr>
              <a:t> Early Publication.</a:t>
            </a:r>
          </a:p>
          <a:p>
            <a:pPr>
              <a:buFont typeface="Wingdings" pitchFamily="-106" charset="2"/>
              <a:buChar char="J"/>
            </a:pPr>
            <a:endParaRPr lang="en-US" dirty="0" smtClean="0">
              <a:sym typeface="Wingdings"/>
            </a:endParaRPr>
          </a:p>
          <a:p>
            <a:pPr>
              <a:buFont typeface="Wingdings" pitchFamily="-106" charset="2"/>
              <a:buChar char="L"/>
            </a:pPr>
            <a:r>
              <a:rPr lang="en-US" dirty="0" smtClean="0">
                <a:sym typeface="Wingdings"/>
              </a:rPr>
              <a:t> Worse description of leading interaction  especially @ large scale. </a:t>
            </a:r>
            <a:endParaRPr lang="en-US" dirty="0" smtClean="0"/>
          </a:p>
          <a:p>
            <a:endParaRPr lang="en-US" dirty="0" smtClean="0">
              <a:sym typeface="Wingdings"/>
            </a:endParaRP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ATLAS UE – extending to neutrals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5526"/>
            <a:ext cx="7810500" cy="5668136"/>
          </a:xfrm>
          <a:prstGeom prst="rect">
            <a:avLst/>
          </a:prstGeom>
        </p:spPr>
      </p:pic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263680" y="6489395"/>
            <a:ext cx="2133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886700" y="1371600"/>
            <a:ext cx="1187908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D.Kar</a:t>
            </a:r>
            <a:r>
              <a:rPr lang="en-US" dirty="0" smtClean="0"/>
              <a:t> @</a:t>
            </a:r>
          </a:p>
          <a:p>
            <a:r>
              <a:rPr lang="en-US" dirty="0" smtClean="0"/>
              <a:t>Northwest</a:t>
            </a:r>
          </a:p>
          <a:p>
            <a:r>
              <a:rPr lang="en-US" dirty="0" err="1" smtClean="0"/>
              <a:t>Terascale</a:t>
            </a:r>
            <a:endParaRPr lang="en-US" dirty="0" smtClean="0"/>
          </a:p>
          <a:p>
            <a:r>
              <a:rPr lang="en-US" dirty="0" err="1" smtClean="0"/>
              <a:t>Worskhop</a:t>
            </a:r>
            <a:endParaRPr lang="en-US" dirty="0" smtClean="0"/>
          </a:p>
          <a:p>
            <a:r>
              <a:rPr lang="en-US" dirty="0" smtClean="0"/>
              <a:t>- Oregon]</a:t>
            </a:r>
          </a:p>
          <a:p>
            <a:endParaRPr lang="en-US" dirty="0" smtClean="0"/>
          </a:p>
          <a:p>
            <a:r>
              <a:rPr lang="en-US" dirty="0" smtClean="0"/>
              <a:t>ATLAS is</a:t>
            </a:r>
          </a:p>
          <a:p>
            <a:r>
              <a:rPr lang="en-US" dirty="0" smtClean="0"/>
              <a:t>extending</a:t>
            </a:r>
          </a:p>
          <a:p>
            <a:r>
              <a:rPr lang="en-US" dirty="0" smtClean="0"/>
              <a:t>the UE </a:t>
            </a:r>
          </a:p>
          <a:p>
            <a:r>
              <a:rPr lang="en-US" dirty="0" smtClean="0"/>
              <a:t>Analysis to</a:t>
            </a:r>
          </a:p>
          <a:p>
            <a:r>
              <a:rPr lang="en-US" dirty="0" smtClean="0"/>
              <a:t>neutrals</a:t>
            </a:r>
          </a:p>
          <a:p>
            <a:r>
              <a:rPr lang="en-US" dirty="0" smtClean="0"/>
              <a:t>clusters</a:t>
            </a:r>
          </a:p>
          <a:p>
            <a:r>
              <a:rPr lang="en-US" dirty="0" smtClean="0"/>
              <a:t>( ≈ 40% of </a:t>
            </a:r>
          </a:p>
          <a:p>
            <a:r>
              <a:rPr lang="en-US" dirty="0" smtClean="0"/>
              <a:t>the total)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805522" y="2215634"/>
            <a:ext cx="12914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  <a:ea typeface="Verdana" pitchFamily="-106" charset="0"/>
                <a:cs typeface="Verdana" pitchFamily="-106" charset="0"/>
              </a:rPr>
              <a:t>√s = 0.9 TeV 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704422" y="2266434"/>
            <a:ext cx="11162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  <a:ea typeface="Verdana" pitchFamily="-106" charset="0"/>
                <a:cs typeface="Verdana" pitchFamily="-106" charset="0"/>
              </a:rPr>
              <a:t>√s = 7 TeV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ALICE UE – a reduced </a:t>
            </a:r>
            <a:r>
              <a:rPr lang="en-US" dirty="0" smtClean="0">
                <a:latin typeface="Symbol" charset="2"/>
                <a:cs typeface="Symbol" charset="2"/>
              </a:rPr>
              <a:t>h</a:t>
            </a:r>
            <a:r>
              <a:rPr lang="en-US" dirty="0" smtClean="0"/>
              <a:t> range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263680" y="6489395"/>
            <a:ext cx="2133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9392" y="4330700"/>
            <a:ext cx="9074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Still leading track but in a reduced </a:t>
            </a:r>
            <a:r>
              <a:rPr lang="en-US" dirty="0" smtClean="0">
                <a:latin typeface="Symbol" charset="2"/>
                <a:cs typeface="Symbol" charset="2"/>
              </a:rPr>
              <a:t>h</a:t>
            </a:r>
            <a:r>
              <a:rPr lang="en-US" dirty="0" smtClean="0"/>
              <a:t> range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0250"/>
            <a:ext cx="4591942" cy="3333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0400" y="752804"/>
            <a:ext cx="4673600" cy="339303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465922" y="2279134"/>
            <a:ext cx="1345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  <a:ea typeface="Verdana" pitchFamily="-106" charset="0"/>
                <a:cs typeface="Verdana" pitchFamily="-106" charset="0"/>
              </a:rPr>
              <a:t>√s = 0.9 </a:t>
            </a:r>
            <a:r>
              <a:rPr lang="en-GB" dirty="0" err="1" smtClean="0">
                <a:solidFill>
                  <a:srgbClr val="FF0000"/>
                </a:solidFill>
                <a:ea typeface="Verdana" pitchFamily="-106" charset="0"/>
                <a:cs typeface="Verdana" pitchFamily="-106" charset="0"/>
              </a:rPr>
              <a:t>GeV</a:t>
            </a:r>
            <a:r>
              <a:rPr lang="en-GB" dirty="0" smtClean="0">
                <a:solidFill>
                  <a:srgbClr val="FF0000"/>
                </a:solidFill>
                <a:ea typeface="Verdana" pitchFamily="-106" charset="0"/>
                <a:cs typeface="Verdana" pitchFamily="-106" charset="0"/>
              </a:rPr>
              <a:t>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999822" y="2329934"/>
            <a:ext cx="11162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  <a:ea typeface="Verdana" pitchFamily="-106" charset="0"/>
                <a:cs typeface="Verdana" pitchFamily="-106" charset="0"/>
              </a:rPr>
              <a:t>√s = 7 TeV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IMG_0086_crop_medi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45100" y="3289300"/>
            <a:ext cx="3648075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COMPARISONS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93108" y="1951335"/>
            <a:ext cx="37540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sym typeface="Wingdings"/>
              </a:rPr>
              <a:t>by </a:t>
            </a:r>
            <a:r>
              <a:rPr lang="en-U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sym typeface="Wingdings"/>
              </a:rPr>
              <a:t>Rick Field</a:t>
            </a:r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263680" y="6489395"/>
            <a:ext cx="2133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AutoShape 12"/>
          <p:cNvSpPr>
            <a:spLocks noChangeArrowheads="1"/>
          </p:cNvSpPr>
          <p:nvPr/>
        </p:nvSpPr>
        <p:spPr bwMode="auto">
          <a:xfrm>
            <a:off x="5181600" y="1733550"/>
            <a:ext cx="1484313" cy="1047750"/>
          </a:xfrm>
          <a:prstGeom prst="wedgeRectCallout">
            <a:avLst>
              <a:gd name="adj1" fmla="val 70000"/>
              <a:gd name="adj2" fmla="val 137889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b="1"/>
              <a:t>I read the points off with a ruler!</a:t>
            </a:r>
            <a:endParaRPr lang="en-US" b="1">
              <a:solidFill>
                <a:schemeClr val="hlin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COMPARISONS UE@LHC </a:t>
            </a:r>
            <a:r>
              <a:rPr lang="en-US" sz="3200" dirty="0" smtClean="0">
                <a:solidFill>
                  <a:srgbClr val="FF0000"/>
                </a:solidFill>
              </a:rPr>
              <a:t>√s = 7 TeV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263680" y="6489395"/>
            <a:ext cx="2133600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736600"/>
            <a:ext cx="4546600" cy="26708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1996" y="723901"/>
            <a:ext cx="4491204" cy="53975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700" y="3644900"/>
            <a:ext cx="47410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The main result is that at least a common tune </a:t>
            </a:r>
          </a:p>
          <a:p>
            <a:r>
              <a:rPr lang="en-US" b="1" dirty="0" smtClean="0">
                <a:solidFill>
                  <a:srgbClr val="008000"/>
                </a:solidFill>
              </a:rPr>
              <a:t>exists (Z1) which is capable to describe all these</a:t>
            </a:r>
          </a:p>
          <a:p>
            <a:r>
              <a:rPr lang="en-US" b="1" dirty="0" smtClean="0">
                <a:solidFill>
                  <a:srgbClr val="008000"/>
                </a:solidFill>
              </a:rPr>
              <a:t>different UE observables at the same time.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711648"/>
            <a:ext cx="9144000" cy="5539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Calibri"/>
                <a:cs typeface="Calibri"/>
              </a:rPr>
              <a:t>Measuring tracks and identifying hadrons in pp Minimum Bias (MB) events:</a:t>
            </a:r>
          </a:p>
          <a:p>
            <a:r>
              <a:rPr lang="en-US" sz="1400" b="1" dirty="0" smtClean="0">
                <a:latin typeface="Calibri"/>
                <a:cs typeface="Calibri"/>
              </a:rPr>
              <a:t>QCD-09-010: </a:t>
            </a:r>
            <a:r>
              <a:rPr lang="en-US" sz="1400" b="1" dirty="0" smtClean="0">
                <a:solidFill>
                  <a:srgbClr val="000090"/>
                </a:solidFill>
                <a:latin typeface="Calibri"/>
                <a:cs typeface="Calibri"/>
              </a:rPr>
              <a:t>“Transverse momentum and pseudorapidity distributions of charged hadrons in pp collisions at √s  = 0.9 and 2.36 TeV ”. </a:t>
            </a:r>
            <a:r>
              <a:rPr lang="en-US" sz="1400" b="1" dirty="0" smtClean="0">
                <a:latin typeface="Calibri"/>
                <a:cs typeface="Calibri"/>
                <a:hlinkClick r:id="rId2"/>
              </a:rPr>
              <a:t>J. High Energy Phys. 02 (2010) 041</a:t>
            </a:r>
            <a:endParaRPr lang="en-US" sz="1400" b="1" dirty="0" smtClean="0">
              <a:latin typeface="Calibri"/>
              <a:cs typeface="Calibri"/>
            </a:endParaRPr>
          </a:p>
          <a:p>
            <a:r>
              <a:rPr lang="en-US" sz="1400" b="1" dirty="0" smtClean="0">
                <a:latin typeface="Calibri"/>
                <a:cs typeface="Calibri"/>
              </a:rPr>
              <a:t>QCD-10-006: </a:t>
            </a:r>
            <a:r>
              <a:rPr lang="en-US" sz="1400" b="1" dirty="0" smtClean="0">
                <a:solidFill>
                  <a:srgbClr val="000090"/>
                </a:solidFill>
                <a:latin typeface="Calibri"/>
                <a:cs typeface="Calibri"/>
              </a:rPr>
              <a:t>“Transverse-momentum and pseudorapidity distributions of charged hadrons in pp collisions at √s  = 7 TeV ”. </a:t>
            </a:r>
          </a:p>
          <a:p>
            <a:r>
              <a:rPr lang="en-US" sz="1400" b="1" dirty="0" smtClean="0">
                <a:latin typeface="Calibri"/>
                <a:cs typeface="Calibri"/>
                <a:hlinkClick r:id="rId3"/>
              </a:rPr>
              <a:t>Phys. Rev. Lett. 105 (2010) 022002</a:t>
            </a:r>
            <a:endParaRPr lang="en-US" sz="1400" b="1" dirty="0" smtClean="0">
              <a:latin typeface="Calibri"/>
              <a:cs typeface="Calibri"/>
            </a:endParaRPr>
          </a:p>
          <a:p>
            <a:r>
              <a:rPr lang="en-US" sz="1400" b="1" dirty="0" smtClean="0">
                <a:latin typeface="Calibri"/>
                <a:cs typeface="Calibri"/>
              </a:rPr>
              <a:t>QCD-10-024: </a:t>
            </a:r>
            <a:r>
              <a:rPr lang="en-US" sz="1400" b="1" dirty="0" smtClean="0">
                <a:solidFill>
                  <a:srgbClr val="000090"/>
                </a:solidFill>
                <a:latin typeface="Calibri"/>
                <a:cs typeface="Calibri"/>
              </a:rPr>
              <a:t>“Pseudorapidity distributions of charged particles in pp collisions at √s = 7 TeV with at least one central charged particles”. </a:t>
            </a:r>
            <a:r>
              <a:rPr lang="en-US" sz="1400" b="1" dirty="0" smtClean="0">
                <a:latin typeface="Calibri"/>
                <a:cs typeface="Calibri"/>
                <a:hlinkClick r:id="rId4"/>
              </a:rPr>
              <a:t>CMS-PAS-QCD-10-024</a:t>
            </a:r>
            <a:endParaRPr lang="en-US" sz="1400" b="1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r>
              <a:rPr lang="en-US" sz="1400" b="1" dirty="0" smtClean="0">
                <a:latin typeface="Calibri"/>
                <a:cs typeface="Calibri"/>
              </a:rPr>
              <a:t>QCD-10-004: </a:t>
            </a:r>
            <a:r>
              <a:rPr lang="en-US" sz="1400" b="1" dirty="0" smtClean="0">
                <a:solidFill>
                  <a:srgbClr val="000090"/>
                </a:solidFill>
                <a:latin typeface="Calibri"/>
                <a:cs typeface="Calibri"/>
              </a:rPr>
              <a:t>“Charged particle multiplicities in pp interactions at √s = 0.9, 2.36, and 7.0 TeV ”. </a:t>
            </a:r>
            <a:r>
              <a:rPr lang="en-US" sz="1400" b="1" dirty="0" smtClean="0">
                <a:latin typeface="Calibri"/>
                <a:cs typeface="Calibri"/>
                <a:hlinkClick r:id="rId5"/>
              </a:rPr>
              <a:t>J. High Energy Phys. 01 (2011) 079</a:t>
            </a:r>
            <a:endParaRPr lang="en-US" sz="1400" b="1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r>
              <a:rPr lang="en-US" sz="1400" b="1" dirty="0" smtClean="0">
                <a:latin typeface="Calibri"/>
                <a:cs typeface="Calibri"/>
              </a:rPr>
              <a:t>QCD-10-007: </a:t>
            </a:r>
            <a:r>
              <a:rPr lang="en-US" sz="1400" b="1" dirty="0" smtClean="0">
                <a:solidFill>
                  <a:srgbClr val="000090"/>
                </a:solidFill>
                <a:latin typeface="Calibri"/>
                <a:cs typeface="Calibri"/>
              </a:rPr>
              <a:t>“Strange particle production in pp collisions at √s = 0.9 and 7 TeV”. </a:t>
            </a:r>
          </a:p>
          <a:p>
            <a:r>
              <a:rPr lang="en-US" sz="1400" b="1" dirty="0" smtClean="0">
                <a:latin typeface="Calibri"/>
                <a:cs typeface="Calibri"/>
                <a:hlinkClick r:id="rId6"/>
              </a:rPr>
              <a:t>arXiv:1104.3547</a:t>
            </a:r>
            <a:r>
              <a:rPr lang="en-US" sz="1400" b="1" dirty="0" smtClean="0">
                <a:latin typeface="Calibri"/>
                <a:cs typeface="Calibri"/>
              </a:rPr>
              <a:t> </a:t>
            </a:r>
            <a:r>
              <a:rPr lang="en-US" sz="1400" b="1" dirty="0" smtClean="0">
                <a:latin typeface="Calibri"/>
                <a:cs typeface="Calibri"/>
                <a:hlinkClick r:id="rId7"/>
              </a:rPr>
              <a:t>CERN-PH-EP-2011-049</a:t>
            </a:r>
            <a:r>
              <a:rPr lang="en-US" sz="1400" b="1" dirty="0" smtClean="0">
                <a:latin typeface="Calibri"/>
                <a:cs typeface="Calibri"/>
              </a:rPr>
              <a:t> submitted to JHEP.</a:t>
            </a:r>
          </a:p>
          <a:p>
            <a:r>
              <a:rPr lang="en-US" sz="1600" b="1" dirty="0" smtClean="0">
                <a:solidFill>
                  <a:srgbClr val="FF0000"/>
                </a:solidFill>
                <a:latin typeface="Calibri"/>
                <a:cs typeface="Calibri"/>
              </a:rPr>
              <a:t>Using also high p</a:t>
            </a:r>
            <a:r>
              <a:rPr lang="en-US" sz="1600" b="1" baseline="-25000" dirty="0" smtClean="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lang="en-US" sz="1600" b="1" dirty="0" smtClean="0">
                <a:solidFill>
                  <a:srgbClr val="FF0000"/>
                </a:solidFill>
                <a:latin typeface="Calibri"/>
                <a:cs typeface="Calibri"/>
              </a:rPr>
              <a:t> triggers to explore the tails:</a:t>
            </a:r>
          </a:p>
          <a:p>
            <a:r>
              <a:rPr lang="en-US" sz="1400" b="1" dirty="0" smtClean="0">
                <a:latin typeface="Calibri"/>
                <a:cs typeface="Calibri"/>
              </a:rPr>
              <a:t>QCD-10-008: </a:t>
            </a:r>
            <a:r>
              <a:rPr lang="en-US" sz="1400" b="1" dirty="0" smtClean="0">
                <a:solidFill>
                  <a:srgbClr val="000090"/>
                </a:solidFill>
                <a:latin typeface="Calibri"/>
                <a:cs typeface="Calibri"/>
              </a:rPr>
              <a:t>“Charged particle transverse momentum spectra in pp collisions at √s = 0.9 and 7 TeV ”. </a:t>
            </a:r>
          </a:p>
          <a:p>
            <a:r>
              <a:rPr lang="en-US" sz="1400" b="1" dirty="0" smtClean="0">
                <a:latin typeface="Calibri"/>
                <a:cs typeface="Calibri"/>
                <a:hlinkClick r:id="rId6"/>
              </a:rPr>
              <a:t>arXiv:1104.3547</a:t>
            </a:r>
            <a:r>
              <a:rPr lang="en-US" sz="1400" b="1" dirty="0" smtClean="0">
                <a:latin typeface="Calibri"/>
                <a:cs typeface="Calibri"/>
              </a:rPr>
              <a:t> </a:t>
            </a:r>
            <a:r>
              <a:rPr lang="en-US" sz="1400" b="1" dirty="0" smtClean="0">
                <a:latin typeface="Calibri"/>
                <a:cs typeface="Calibri"/>
                <a:hlinkClick r:id="rId7"/>
              </a:rPr>
              <a:t>CERN-PH-EP-2011-049</a:t>
            </a:r>
            <a:r>
              <a:rPr lang="en-US" sz="1400" b="1" dirty="0" smtClean="0">
                <a:latin typeface="Calibri"/>
                <a:cs typeface="Calibri"/>
              </a:rPr>
              <a:t> submitted to JHEP.</a:t>
            </a:r>
          </a:p>
          <a:p>
            <a:endParaRPr lang="en-US" sz="1400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endParaRPr lang="en-US" sz="1400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endParaRPr lang="en-US" sz="1400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endParaRPr lang="en-US" sz="1400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endParaRPr lang="en-US" sz="1400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endParaRPr lang="en-US" sz="1400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endParaRPr lang="en-US" sz="1400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r>
              <a:rPr lang="en-US" sz="1400" dirty="0" smtClean="0">
                <a:solidFill>
                  <a:srgbClr val="000090"/>
                </a:solidFill>
                <a:latin typeface="Calibri"/>
                <a:cs typeface="Calibri"/>
              </a:rPr>
              <a:t>…</a:t>
            </a:r>
          </a:p>
          <a:p>
            <a:endParaRPr lang="en-US" sz="1400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r>
              <a:rPr lang="en-US" sz="1400" dirty="0" smtClean="0">
                <a:latin typeface="Calibri"/>
                <a:cs typeface="Calibri"/>
              </a:rPr>
              <a:t>QCD-XX-YYY: …. </a:t>
            </a:r>
            <a:endParaRPr lang="en-US" sz="1400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endParaRPr lang="en-US" sz="1400" dirty="0" smtClean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4" name="Rectangle 1"/>
          <p:cNvSpPr txBox="1">
            <a:spLocks noChangeArrowheads="1"/>
          </p:cNvSpPr>
          <p:nvPr/>
        </p:nvSpPr>
        <p:spPr bwMode="auto">
          <a:xfrm>
            <a:off x="892969" y="1"/>
            <a:ext cx="7358063" cy="68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717" tIns="35717" rIns="35717" bIns="35717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Tahoma" pitchFamily="-106" charset="0"/>
              </a:rPr>
              <a:t>Basic Low pT QCD measurements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Tahoma" pitchFamily="-106" charset="0"/>
              </a:rPr>
              <a:t>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Tahoma" pitchFamily="-106" charset="0"/>
              </a:rPr>
              <a:t>@ CMS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Calibri"/>
              <a:ea typeface="+mj-ea"/>
              <a:cs typeface="Calibri"/>
              <a:sym typeface="Tahoma" pitchFamily="-106" charset="0"/>
            </a:endParaRPr>
          </a:p>
        </p:txBody>
      </p:sp>
      <p:sp>
        <p:nvSpPr>
          <p:cNvPr id="5" name="Date Placeholder 3"/>
          <p:cNvSpPr txBox="1">
            <a:spLocks/>
          </p:cNvSpPr>
          <p:nvPr/>
        </p:nvSpPr>
        <p:spPr>
          <a:xfrm>
            <a:off x="263680" y="648939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751F6-8106-D248-9AC7-E79CDEA31DE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9/20/2011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4"/>
          <p:cNvSpPr txBox="1">
            <a:spLocks/>
          </p:cNvSpPr>
          <p:nvPr/>
        </p:nvSpPr>
        <p:spPr>
          <a:xfrm>
            <a:off x="3124200" y="648939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P.Bartalini - NTU</a:t>
            </a: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6770910" y="651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F9A71B-441C-2C48-9BD6-133FAC048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Oval 3"/>
          <p:cNvSpPr>
            <a:spLocks/>
          </p:cNvSpPr>
          <p:nvPr/>
        </p:nvSpPr>
        <p:spPr bwMode="auto">
          <a:xfrm>
            <a:off x="0" y="5549900"/>
            <a:ext cx="2412999" cy="670867"/>
          </a:xfrm>
          <a:prstGeom prst="ellipse">
            <a:avLst/>
          </a:prstGeom>
          <a:noFill/>
          <a:ln w="50800" cap="flat">
            <a:solidFill>
              <a:srgbClr val="00FF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Line 4"/>
          <p:cNvSpPr>
            <a:spLocks noChangeShapeType="1"/>
          </p:cNvSpPr>
          <p:nvPr/>
        </p:nvSpPr>
        <p:spPr bwMode="auto">
          <a:xfrm rot="10800000">
            <a:off x="2413000" y="5880099"/>
            <a:ext cx="3594100" cy="800099"/>
          </a:xfrm>
          <a:prstGeom prst="line">
            <a:avLst/>
          </a:prstGeom>
          <a:noFill/>
          <a:ln w="38100" cap="flat">
            <a:solidFill>
              <a:srgbClr val="00FF00"/>
            </a:solidFill>
            <a:prstDash val="solid"/>
            <a:miter lim="800000"/>
            <a:headEnd type="stealth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951336" y="6581001"/>
            <a:ext cx="10609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Calibri"/>
                <a:cs typeface="Calibri"/>
              </a:rPr>
              <a:t>[QCD-XX-YYY]</a:t>
            </a:r>
            <a:endParaRPr lang="en-US" sz="1200" b="1" dirty="0">
              <a:latin typeface="Calibri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3800" y="5431472"/>
            <a:ext cx="414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Calibri"/>
                <a:cs typeface="Calibri"/>
              </a:rPr>
              <a:t>NB. The number of primary charged particles (N</a:t>
            </a:r>
            <a:r>
              <a:rPr lang="en-US" sz="1600" i="1" baseline="-25000" dirty="0" smtClean="0">
                <a:latin typeface="Calibri"/>
                <a:cs typeface="Calibri"/>
              </a:rPr>
              <a:t>ch</a:t>
            </a:r>
            <a:r>
              <a:rPr lang="en-US" sz="1600" i="1" dirty="0" smtClean="0">
                <a:latin typeface="Calibri"/>
                <a:cs typeface="Calibri"/>
              </a:rPr>
              <a:t>) is defined to include decay products of particles with proper lifetimes less than 1 cm.</a:t>
            </a:r>
            <a:endParaRPr lang="en-US" sz="1600" i="1" dirty="0">
              <a:latin typeface="Calibri"/>
              <a:cs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9954" y="26790"/>
            <a:ext cx="7785546" cy="571500"/>
          </a:xfrm>
        </p:spPr>
        <p:txBody>
          <a:bodyPr>
            <a:noAutofit/>
          </a:bodyPr>
          <a:lstStyle/>
          <a:p>
            <a:r>
              <a:rPr lang="en-US" sz="3200" dirty="0" smtClean="0"/>
              <a:t>COMPARISONS UE@LHC </a:t>
            </a:r>
            <a:r>
              <a:rPr lang="en-US" sz="3200" dirty="0" smtClean="0">
                <a:solidFill>
                  <a:srgbClr val="FF0000"/>
                </a:solidFill>
              </a:rPr>
              <a:t>√s = 0.9 TeV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263680" y="6489395"/>
            <a:ext cx="2133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2700" y="3644900"/>
            <a:ext cx="4741014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The main result is that at least a common tune </a:t>
            </a:r>
          </a:p>
          <a:p>
            <a:r>
              <a:rPr lang="en-US" b="1" dirty="0" smtClean="0">
                <a:solidFill>
                  <a:srgbClr val="008000"/>
                </a:solidFill>
              </a:rPr>
              <a:t>exists (Z1) which is capable to describe all these</a:t>
            </a:r>
          </a:p>
          <a:p>
            <a:r>
              <a:rPr lang="en-US" b="1" dirty="0" smtClean="0">
                <a:solidFill>
                  <a:srgbClr val="008000"/>
                </a:solidFill>
              </a:rPr>
              <a:t>different UE observables at the same time.</a:t>
            </a:r>
          </a:p>
          <a:p>
            <a:endParaRPr lang="en-US" dirty="0" smtClean="0"/>
          </a:p>
          <a:p>
            <a:r>
              <a:rPr lang="en-US" b="1" dirty="0" smtClean="0">
                <a:solidFill>
                  <a:srgbClr val="008000"/>
                </a:solidFill>
              </a:rPr>
              <a:t>LHC UE results at </a:t>
            </a:r>
            <a:r>
              <a:rPr lang="en-US" b="1" dirty="0" smtClean="0">
                <a:solidFill>
                  <a:srgbClr val="FF0000"/>
                </a:solidFill>
              </a:rPr>
              <a:t>√s = 0.9 TeV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008000"/>
                </a:solidFill>
              </a:rPr>
              <a:t>show that the √s </a:t>
            </a:r>
          </a:p>
          <a:p>
            <a:r>
              <a:rPr lang="en-US" b="1" dirty="0" smtClean="0">
                <a:solidFill>
                  <a:srgbClr val="008000"/>
                </a:solidFill>
              </a:rPr>
              <a:t>evolution is also very well described.</a:t>
            </a:r>
            <a:endParaRPr lang="en-US" b="1" dirty="0">
              <a:solidFill>
                <a:srgbClr val="008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0250"/>
            <a:ext cx="4615635" cy="27241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6998" y="730250"/>
            <a:ext cx="4547001" cy="2724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1" y="3519488"/>
            <a:ext cx="4724400" cy="195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231775" indent="-231775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 typeface="Wingdings 3" pitchFamily="-106" charset="2"/>
              <a:buChar char="Æ"/>
            </a:pPr>
            <a:r>
              <a:rPr lang="en-US" altLang="ja-JP" sz="1600" b="1" dirty="0">
                <a:solidFill>
                  <a:srgbClr val="0000FF"/>
                </a:solidFill>
                <a:ea typeface="ＭＳ Ｐゴシック" pitchFamily="-106" charset="-128"/>
                <a:cs typeface="ＭＳ Ｐゴシック" pitchFamily="-106" charset="-128"/>
              </a:rPr>
              <a:t>CDF published data at  1.96 TeV</a:t>
            </a:r>
            <a:r>
              <a:rPr lang="en-US" altLang="ja-JP" sz="1600" b="1" dirty="0">
                <a:ea typeface="ＭＳ Ｐゴシック" pitchFamily="-106" charset="-128"/>
                <a:cs typeface="ＭＳ Ｐゴシック" pitchFamily="-106" charset="-128"/>
              </a:rPr>
              <a:t> on the “transverse” charged particle density, </a:t>
            </a:r>
            <a:r>
              <a:rPr lang="en-US" altLang="ja-JP" sz="1600" b="1" dirty="0" err="1">
                <a:ea typeface="ＭＳ Ｐゴシック" pitchFamily="-106" charset="-128"/>
                <a:cs typeface="ＭＳ Ｐゴシック" pitchFamily="-106" charset="-128"/>
              </a:rPr>
              <a:t>dN/d</a:t>
            </a:r>
            <a:r>
              <a:rPr lang="en-US" altLang="ja-JP" sz="1600" b="1" dirty="0" err="1">
                <a:latin typeface="Symbol" pitchFamily="-106" charset="2"/>
                <a:ea typeface="ＭＳ Ｐゴシック" pitchFamily="-106" charset="-128"/>
                <a:cs typeface="ＭＳ Ｐゴシック" pitchFamily="-106" charset="-128"/>
              </a:rPr>
              <a:t>h</a:t>
            </a:r>
            <a:r>
              <a:rPr lang="en-US" altLang="ja-JP" sz="1600" b="1" dirty="0" err="1">
                <a:ea typeface="ＭＳ Ｐゴシック" pitchFamily="-106" charset="-128"/>
                <a:cs typeface="ＭＳ Ｐゴシック" pitchFamily="-106" charset="-128"/>
              </a:rPr>
              <a:t>d</a:t>
            </a:r>
            <a:r>
              <a:rPr lang="en-US" altLang="ja-JP" sz="1600" b="1" dirty="0" err="1">
                <a:latin typeface="Symbol" pitchFamily="-106" charset="2"/>
                <a:ea typeface="ＭＳ Ｐゴシック" pitchFamily="-106" charset="-128"/>
                <a:cs typeface="ＭＳ Ｐゴシック" pitchFamily="-106" charset="-128"/>
              </a:rPr>
              <a:t>f</a:t>
            </a:r>
            <a:r>
              <a:rPr lang="en-US" altLang="ja-JP" sz="1600" b="1" dirty="0">
                <a:ea typeface="ＭＳ Ｐゴシック" pitchFamily="-106" charset="-128"/>
                <a:cs typeface="ＭＳ Ｐゴシック" pitchFamily="-106" charset="-128"/>
              </a:rPr>
              <a:t>, as defined by the leading calorimeter jet (jet#1) for charged particles with p</a:t>
            </a:r>
            <a:r>
              <a:rPr lang="en-US" altLang="ja-JP" sz="1600" b="1" baseline="-25000" dirty="0">
                <a:ea typeface="ＭＳ Ｐゴシック" pitchFamily="-106" charset="-128"/>
                <a:cs typeface="ＭＳ Ｐゴシック" pitchFamily="-106" charset="-128"/>
              </a:rPr>
              <a:t>T</a:t>
            </a:r>
            <a:r>
              <a:rPr lang="en-US" altLang="ja-JP" sz="1600" b="1" dirty="0">
                <a:ea typeface="ＭＳ Ｐゴシック" pitchFamily="-106" charset="-128"/>
                <a:cs typeface="ＭＳ Ｐゴシック" pitchFamily="-106" charset="-128"/>
              </a:rPr>
              <a:t> &gt; 0.5 GeV/c and |</a:t>
            </a:r>
            <a:r>
              <a:rPr lang="en-US" altLang="ja-JP" sz="1600" b="1" dirty="0">
                <a:latin typeface="Symbol" pitchFamily="-106" charset="2"/>
                <a:ea typeface="ＭＳ Ｐゴシック" pitchFamily="-106" charset="-128"/>
                <a:cs typeface="ＭＳ Ｐゴシック" pitchFamily="-106" charset="-128"/>
              </a:rPr>
              <a:t>h</a:t>
            </a:r>
            <a:r>
              <a:rPr lang="en-US" altLang="ja-JP" sz="1600" b="1" dirty="0">
                <a:ea typeface="ＭＳ Ｐゴシック" pitchFamily="-106" charset="-128"/>
                <a:cs typeface="ＭＳ Ｐゴシック" pitchFamily="-106" charset="-128"/>
              </a:rPr>
              <a:t>| &lt; 1.0.  The data are corrected and compared with PYTHIA </a:t>
            </a:r>
            <a:r>
              <a:rPr lang="en-US" altLang="ja-JP" sz="1600" b="1" dirty="0">
                <a:solidFill>
                  <a:srgbClr val="FF0000"/>
                </a:solidFill>
                <a:ea typeface="ＭＳ Ｐゴシック" pitchFamily="-106" charset="-128"/>
                <a:cs typeface="ＭＳ Ｐゴシック" pitchFamily="-106" charset="-128"/>
              </a:rPr>
              <a:t>Tune Z1</a:t>
            </a:r>
            <a:r>
              <a:rPr lang="en-US" altLang="ja-JP" sz="1600" b="1" dirty="0">
                <a:ea typeface="ＭＳ Ｐゴシック" pitchFamily="-106" charset="-128"/>
                <a:cs typeface="ＭＳ Ｐゴシック" pitchFamily="-106" charset="-128"/>
              </a:rPr>
              <a:t> at the generator level. </a:t>
            </a:r>
            <a:endParaRPr lang="en-US" sz="1600" b="1" dirty="0"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0" y="739775"/>
            <a:ext cx="4546600" cy="268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9954" y="26790"/>
            <a:ext cx="7785546" cy="571500"/>
          </a:xfrm>
        </p:spPr>
        <p:txBody>
          <a:bodyPr>
            <a:noAutofit/>
          </a:bodyPr>
          <a:lstStyle/>
          <a:p>
            <a:r>
              <a:rPr lang="en-US" sz="3200" dirty="0" smtClean="0"/>
              <a:t>COMPARISONS </a:t>
            </a:r>
            <a:r>
              <a:rPr lang="en-US" sz="3200" dirty="0" err="1" smtClean="0"/>
              <a:t>UE@Tevatron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263680" y="6489395"/>
            <a:ext cx="2133600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22800" y="741363"/>
            <a:ext cx="4521200" cy="2677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4597400" y="3671888"/>
            <a:ext cx="4546600" cy="137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231775" indent="-231775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 typeface="Wingdings 3" pitchFamily="-106" charset="2"/>
              <a:buChar char="Æ"/>
            </a:pPr>
            <a:r>
              <a:rPr lang="en-US" altLang="ja-JP" sz="1600" b="1" dirty="0">
                <a:solidFill>
                  <a:srgbClr val="0000FF"/>
                </a:solidFill>
                <a:ea typeface="ＭＳ Ｐゴシック" pitchFamily="-106" charset="-128"/>
                <a:cs typeface="ＭＳ Ｐゴシック" pitchFamily="-106" charset="-128"/>
              </a:rPr>
              <a:t>MPI Cut-Off versus the Center-of Mass Energy </a:t>
            </a:r>
            <a:r>
              <a:rPr lang="en-US" altLang="ja-JP" sz="1600" b="1" dirty="0" err="1">
                <a:solidFill>
                  <a:srgbClr val="0000FF"/>
                </a:solidFill>
                <a:ea typeface="ＭＳ Ｐゴシック" pitchFamily="-106" charset="-128"/>
                <a:cs typeface="ＭＳ Ｐゴシック" pitchFamily="-106" charset="-128"/>
              </a:rPr>
              <a:t>W</a:t>
            </a:r>
            <a:r>
              <a:rPr lang="en-US" altLang="ja-JP" sz="1600" b="1" baseline="-25000" dirty="0" err="1">
                <a:solidFill>
                  <a:srgbClr val="0000FF"/>
                </a:solidFill>
                <a:ea typeface="ＭＳ Ｐゴシック" pitchFamily="-106" charset="-128"/>
                <a:cs typeface="ＭＳ Ｐゴシック" pitchFamily="-106" charset="-128"/>
              </a:rPr>
              <a:t>cm</a:t>
            </a:r>
            <a:r>
              <a:rPr lang="en-US" altLang="ja-JP" sz="1600" b="1" dirty="0">
                <a:solidFill>
                  <a:srgbClr val="0000FF"/>
                </a:solidFill>
                <a:ea typeface="ＭＳ Ｐゴシック" pitchFamily="-106" charset="-128"/>
                <a:cs typeface="ＭＳ Ｐゴシック" pitchFamily="-106" charset="-128"/>
              </a:rPr>
              <a:t>: </a:t>
            </a:r>
            <a:r>
              <a:rPr lang="en-US" altLang="ja-JP" sz="1600" b="1" dirty="0">
                <a:ea typeface="ＭＳ Ｐゴシック" pitchFamily="-106" charset="-128"/>
                <a:cs typeface="ＭＳ Ｐゴシック" pitchFamily="-106" charset="-128"/>
              </a:rPr>
              <a:t>PYTHIA </a:t>
            </a:r>
            <a:r>
              <a:rPr lang="en-US" altLang="ja-JP" sz="1600" b="1" dirty="0">
                <a:solidFill>
                  <a:srgbClr val="FF0000"/>
                </a:solidFill>
                <a:ea typeface="ＭＳ Ｐゴシック" pitchFamily="-106" charset="-128"/>
                <a:cs typeface="ＭＳ Ｐゴシック" pitchFamily="-106" charset="-128"/>
              </a:rPr>
              <a:t>Tune Z1</a:t>
            </a:r>
            <a:r>
              <a:rPr lang="en-US" altLang="ja-JP" sz="1600" b="1" dirty="0">
                <a:ea typeface="ＭＳ Ｐゴシック" pitchFamily="-106" charset="-128"/>
                <a:cs typeface="ＭＳ Ｐゴシック" pitchFamily="-106" charset="-128"/>
              </a:rPr>
              <a:t> was determined by fitting p</a:t>
            </a:r>
            <a:r>
              <a:rPr lang="en-US" altLang="ja-JP" sz="1600" b="1" baseline="-25000" dirty="0">
                <a:ea typeface="ＭＳ Ｐゴシック" pitchFamily="-106" charset="-128"/>
                <a:cs typeface="ＭＳ Ｐゴシック" pitchFamily="-106" charset="-128"/>
              </a:rPr>
              <a:t>T0</a:t>
            </a:r>
            <a:r>
              <a:rPr lang="en-US" altLang="ja-JP" sz="1600" b="1" dirty="0">
                <a:ea typeface="ＭＳ Ｐゴシック" pitchFamily="-106" charset="-128"/>
                <a:cs typeface="ＭＳ Ｐゴシック" pitchFamily="-106" charset="-128"/>
              </a:rPr>
              <a:t> independently at</a:t>
            </a:r>
            <a:r>
              <a:rPr lang="en-US" altLang="ja-JP" sz="1600" b="1" dirty="0" smtClean="0">
                <a:ea typeface="ＭＳ Ｐゴシック" pitchFamily="-106" charset="-128"/>
                <a:cs typeface="ＭＳ Ｐゴシック" pitchFamily="-106" charset="-128"/>
              </a:rPr>
              <a:t> 0.9 </a:t>
            </a:r>
            <a:r>
              <a:rPr lang="en-US" altLang="ja-JP" sz="1600" b="1" dirty="0">
                <a:ea typeface="ＭＳ Ｐゴシック" pitchFamily="-106" charset="-128"/>
                <a:cs typeface="ＭＳ Ｐゴシック" pitchFamily="-106" charset="-128"/>
              </a:rPr>
              <a:t>T</a:t>
            </a:r>
            <a:r>
              <a:rPr lang="en-US" altLang="ja-JP" sz="1600" b="1" dirty="0" smtClean="0">
                <a:ea typeface="ＭＳ Ｐゴシック" pitchFamily="-106" charset="-128"/>
                <a:cs typeface="ＭＳ Ｐゴシック" pitchFamily="-106" charset="-128"/>
              </a:rPr>
              <a:t>eV </a:t>
            </a:r>
            <a:r>
              <a:rPr lang="en-US" altLang="ja-JP" sz="1600" b="1" dirty="0">
                <a:ea typeface="ＭＳ Ｐゴシック" pitchFamily="-106" charset="-128"/>
                <a:cs typeface="ＭＳ Ｐゴシック" pitchFamily="-106" charset="-128"/>
              </a:rPr>
              <a:t>and 7 TeV and calculating </a:t>
            </a:r>
            <a:r>
              <a:rPr lang="en-US" altLang="ja-JP" sz="1600" b="1" dirty="0" err="1">
                <a:latin typeface="Symbol" pitchFamily="-106" charset="2"/>
                <a:ea typeface="ＭＳ Ｐゴシック" pitchFamily="-106" charset="-128"/>
                <a:cs typeface="ＭＳ Ｐゴシック" pitchFamily="-106" charset="-128"/>
              </a:rPr>
              <a:t>e</a:t>
            </a:r>
            <a:r>
              <a:rPr lang="en-US" altLang="ja-JP" sz="1600" b="1" dirty="0">
                <a:ea typeface="ＭＳ Ｐゴシック" pitchFamily="-106" charset="-128"/>
                <a:cs typeface="ＭＳ Ｐゴシック" pitchFamily="-106" charset="-128"/>
              </a:rPr>
              <a:t> = PARP(90). The best fit to p</a:t>
            </a:r>
            <a:r>
              <a:rPr lang="en-US" altLang="ja-JP" sz="1600" b="1" baseline="-25000" dirty="0">
                <a:ea typeface="ＭＳ Ｐゴシック" pitchFamily="-106" charset="-128"/>
                <a:cs typeface="ＭＳ Ｐゴシック" pitchFamily="-106" charset="-128"/>
              </a:rPr>
              <a:t>T0</a:t>
            </a:r>
            <a:r>
              <a:rPr lang="en-US" altLang="ja-JP" sz="1600" b="1" dirty="0">
                <a:ea typeface="ＭＳ Ｐゴシック" pitchFamily="-106" charset="-128"/>
                <a:cs typeface="ＭＳ Ｐゴシック" pitchFamily="-106" charset="-128"/>
              </a:rPr>
              <a:t> at CDF is slightly higher than the Tune Z1 curve.  This is very preliminary!  Perhaps with a global fit to all three energies (</a:t>
            </a:r>
            <a:r>
              <a:rPr lang="en-US" altLang="ja-JP" sz="1600" b="1" i="1" dirty="0">
                <a:ea typeface="ＭＳ Ｐゴシック" pitchFamily="-106" charset="-128"/>
                <a:cs typeface="ＭＳ Ｐゴシック" pitchFamily="-106" charset="-128"/>
              </a:rPr>
              <a:t>i.e.</a:t>
            </a:r>
            <a:r>
              <a:rPr lang="en-US" altLang="ja-JP" sz="1600" b="1" dirty="0">
                <a:ea typeface="ＭＳ Ｐゴシック" pitchFamily="-106" charset="-128"/>
                <a:cs typeface="ＭＳ Ｐゴシック" pitchFamily="-106" charset="-128"/>
              </a:rPr>
              <a:t> “Professor” tune) one can get a simultaneous fit to all three??</a:t>
            </a:r>
            <a:endParaRPr lang="en-US" sz="1600" b="1" dirty="0"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39800" y="5600700"/>
            <a:ext cx="5473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R.Field</a:t>
            </a:r>
            <a:r>
              <a:rPr lang="en-US" dirty="0" smtClean="0"/>
              <a:t> @ Northwest </a:t>
            </a:r>
            <a:r>
              <a:rPr lang="en-US" dirty="0" err="1" smtClean="0"/>
              <a:t>Terascale</a:t>
            </a:r>
            <a:r>
              <a:rPr lang="en-US" dirty="0" smtClean="0"/>
              <a:t> </a:t>
            </a:r>
            <a:r>
              <a:rPr lang="en-US" dirty="0" err="1" smtClean="0"/>
              <a:t>Worskhop</a:t>
            </a:r>
            <a:r>
              <a:rPr lang="en-US" dirty="0" smtClean="0"/>
              <a:t> - Oregon]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UE in DY @ </a:t>
            </a:r>
            <a:r>
              <a:rPr lang="en-US" dirty="0" err="1" smtClean="0"/>
              <a:t>Tevatron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263680" y="6489395"/>
            <a:ext cx="2133600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1850"/>
            <a:ext cx="4483100" cy="33322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8618" y="768350"/>
            <a:ext cx="4628232" cy="34607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4483100"/>
            <a:ext cx="9144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UE is measured in DY events where the </a:t>
            </a:r>
            <a:r>
              <a:rPr lang="en-US" dirty="0" err="1" smtClean="0">
                <a:solidFill>
                  <a:srgbClr val="000000"/>
                </a:solidFill>
              </a:rPr>
              <a:t>di</a:t>
            </a:r>
            <a:r>
              <a:rPr lang="en-US" dirty="0" smtClean="0">
                <a:solidFill>
                  <a:srgbClr val="000000"/>
                </a:solidFill>
              </a:rPr>
              <a:t>-lepton pair is considered to set the energy scale and the privileged direction in the phase-space defining the transverse, toward and away regions.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Compartng</a:t>
            </a:r>
            <a:r>
              <a:rPr lang="en-US" dirty="0" smtClean="0">
                <a:solidFill>
                  <a:srgbClr val="000000"/>
                </a:solidFill>
              </a:rPr>
              <a:t> to UE in jets, universality of the UE applies within 10-20%.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MC models predict less pronounced differences.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itle 5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UE / others Bottom line</a:t>
            </a:r>
            <a:endParaRPr lang="en-US" dirty="0"/>
          </a:p>
        </p:txBody>
      </p:sp>
      <p:sp>
        <p:nvSpPr>
          <p:cNvPr id="55" name="Content Placeholder 54"/>
          <p:cNvSpPr>
            <a:spLocks noGrp="1"/>
          </p:cNvSpPr>
          <p:nvPr>
            <p:ph idx="1"/>
          </p:nvPr>
        </p:nvSpPr>
        <p:spPr>
          <a:xfrm>
            <a:off x="457200" y="870858"/>
            <a:ext cx="8483600" cy="5255306"/>
          </a:xfrm>
        </p:spPr>
        <p:txBody>
          <a:bodyPr>
            <a:normAutofit lnSpcReduction="10000"/>
          </a:bodyPr>
          <a:lstStyle/>
          <a:p>
            <a:r>
              <a:rPr lang="en-US" sz="2400" b="1" dirty="0" smtClean="0">
                <a:solidFill>
                  <a:srgbClr val="000090"/>
                </a:solidFill>
              </a:rPr>
              <a:t>ALICE and ATLAS UE in leading track phenomenology is compatible with the UE in leading track jet from CMS</a:t>
            </a:r>
          </a:p>
          <a:p>
            <a:pPr lvl="1"/>
            <a:r>
              <a:rPr lang="en-US" sz="2400" b="1" dirty="0" smtClean="0"/>
              <a:t>Same general patterns observed, same conclusions favoring </a:t>
            </a:r>
            <a:r>
              <a:rPr lang="en-US" sz="2400" b="1" dirty="0" err="1" smtClean="0"/>
              <a:t>MPIs</a:t>
            </a:r>
            <a:r>
              <a:rPr lang="en-US" sz="2400" b="1" dirty="0" smtClean="0"/>
              <a:t>. </a:t>
            </a:r>
          </a:p>
          <a:p>
            <a:pPr lvl="1"/>
            <a:r>
              <a:rPr lang="en-US" sz="2400" b="1" dirty="0" smtClean="0"/>
              <a:t>Common tune exists which is capable to describe all these LHC measurements at different √s at the same time.</a:t>
            </a:r>
            <a:endParaRPr lang="en-US" sz="2400" b="1" dirty="0" smtClean="0">
              <a:solidFill>
                <a:srgbClr val="000090"/>
              </a:solidFill>
            </a:endParaRPr>
          </a:p>
          <a:p>
            <a:r>
              <a:rPr lang="en-US" sz="2400" b="1" dirty="0" smtClean="0">
                <a:solidFill>
                  <a:srgbClr val="008000"/>
                </a:solidFill>
              </a:rPr>
              <a:t>CDF UE in jet phenomenology is compatible with the LHC UE observations from a qualitative point of view.</a:t>
            </a:r>
          </a:p>
          <a:p>
            <a:pPr lvl="1"/>
            <a:r>
              <a:rPr lang="en-US" sz="2400" b="1" dirty="0" smtClean="0"/>
              <a:t>However there might be a tension in the data from a quantitative point of view (no common MC tune exists).</a:t>
            </a:r>
            <a:endParaRPr lang="en-US" dirty="0" smtClean="0"/>
          </a:p>
          <a:p>
            <a:pPr lvl="1"/>
            <a:r>
              <a:rPr lang="en-US" sz="2400" b="1" dirty="0" smtClean="0"/>
              <a:t>Comparing with UE in DY, Universality is found to apply to the 10-20% level.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To what extent should we trust our MCs?</a:t>
            </a:r>
          </a:p>
          <a:p>
            <a:pPr lvl="1"/>
            <a:endParaRPr lang="en-US" sz="2400" b="1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FWD / BACKUP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17" y="2667320"/>
            <a:ext cx="4144483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Date Placeholder 3"/>
          <p:cNvSpPr txBox="1">
            <a:spLocks/>
          </p:cNvSpPr>
          <p:nvPr/>
        </p:nvSpPr>
        <p:spPr>
          <a:xfrm>
            <a:off x="263680" y="648939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751F6-8106-D248-9AC7-E79CDEA31DE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9/20/2011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Footer Placeholder 4"/>
          <p:cNvSpPr txBox="1">
            <a:spLocks/>
          </p:cNvSpPr>
          <p:nvPr/>
        </p:nvSpPr>
        <p:spPr>
          <a:xfrm>
            <a:off x="3124200" y="648939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P.Bartalini - NTU</a:t>
            </a:r>
          </a:p>
        </p:txBody>
      </p:sp>
      <p:sp>
        <p:nvSpPr>
          <p:cNvPr id="23" name="Slide Number Placeholder 5"/>
          <p:cNvSpPr txBox="1">
            <a:spLocks/>
          </p:cNvSpPr>
          <p:nvPr/>
        </p:nvSpPr>
        <p:spPr>
          <a:xfrm>
            <a:off x="6770910" y="64773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F9A71B-441C-2C48-9BD6-133FAC048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" name="Picture 38" descr="uscms2"/>
          <p:cNvPicPr>
            <a:picLocks noChangeAspect="1" noChangeArrowheads="1"/>
          </p:cNvPicPr>
          <p:nvPr/>
        </p:nvPicPr>
        <p:blipFill>
          <a:blip r:embed="rId4" cstate="print"/>
          <a:srcRect l="23024" t="14583"/>
          <a:stretch>
            <a:fillRect/>
          </a:stretch>
        </p:blipFill>
        <p:spPr bwMode="auto">
          <a:xfrm>
            <a:off x="1663700" y="1104900"/>
            <a:ext cx="5865590" cy="1562100"/>
          </a:xfrm>
          <a:prstGeom prst="rect">
            <a:avLst/>
          </a:prstGeom>
          <a:noFill/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rcRect l="51000" t="11534" r="3141" b="9911"/>
          <a:stretch>
            <a:fillRect/>
          </a:stretch>
        </p:blipFill>
        <p:spPr>
          <a:xfrm>
            <a:off x="5997305" y="1300945"/>
            <a:ext cx="2854595" cy="366475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962733" y="1930400"/>
            <a:ext cx="434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HF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16475" y="1930400"/>
            <a:ext cx="434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HF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 bwMode="auto">
          <a:xfrm>
            <a:off x="0" y="0"/>
            <a:ext cx="9144000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>
              <a:lnSpc>
                <a:spcPct val="80000"/>
              </a:lnSpc>
            </a:pPr>
            <a:r>
              <a:rPr lang="en-US" sz="2800" dirty="0" smtClean="0">
                <a:latin typeface="Calibri" pitchFamily="-106" charset="0"/>
              </a:rPr>
              <a:t>Measuring Forward Jets and other forward objects</a:t>
            </a:r>
            <a:endParaRPr lang="en-US" sz="2800" dirty="0">
              <a:latin typeface="Calibri" pitchFamily="-106" charset="0"/>
            </a:endParaRPr>
          </a:p>
        </p:txBody>
      </p:sp>
      <p:sp>
        <p:nvSpPr>
          <p:cNvPr id="27" name="Line 13"/>
          <p:cNvSpPr>
            <a:spLocks noChangeShapeType="1"/>
          </p:cNvSpPr>
          <p:nvPr/>
        </p:nvSpPr>
        <p:spPr bwMode="auto">
          <a:xfrm flipH="1">
            <a:off x="263680" y="862013"/>
            <a:ext cx="8588219" cy="0"/>
          </a:xfrm>
          <a:prstGeom prst="line">
            <a:avLst/>
          </a:prstGeom>
          <a:noFill/>
          <a:ln w="12700">
            <a:solidFill>
              <a:srgbClr val="660066"/>
            </a:solidFill>
            <a:round/>
            <a:headEnd/>
            <a:tailEnd type="arrow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140200" y="2838271"/>
            <a:ext cx="5511800" cy="2800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/>
                <a:cs typeface="Calibri"/>
              </a:rPr>
              <a:t>First CASTOR unit </a:t>
            </a:r>
          </a:p>
          <a:p>
            <a:r>
              <a:rPr lang="en-US" sz="1600" dirty="0" smtClean="0">
                <a:latin typeface="Calibri"/>
                <a:cs typeface="Calibri"/>
              </a:rPr>
              <a:t>installed on collar </a:t>
            </a:r>
          </a:p>
          <a:p>
            <a:r>
              <a:rPr lang="en-US" sz="1600" dirty="0" smtClean="0">
                <a:latin typeface="Calibri"/>
                <a:cs typeface="Calibri"/>
              </a:rPr>
              <a:t>table of HF platform </a:t>
            </a:r>
          </a:p>
          <a:p>
            <a:r>
              <a:rPr lang="en-US" sz="1600" dirty="0" smtClean="0">
                <a:latin typeface="Calibri"/>
                <a:cs typeface="Calibri"/>
              </a:rPr>
              <a:t>(-</a:t>
            </a:r>
            <a:r>
              <a:rPr lang="en-US" sz="1600" dirty="0" err="1" smtClean="0">
                <a:latin typeface="Calibri"/>
                <a:cs typeface="Calibri"/>
              </a:rPr>
              <a:t>z</a:t>
            </a:r>
            <a:r>
              <a:rPr lang="en-US" sz="1600" dirty="0" smtClean="0">
                <a:latin typeface="Calibri"/>
                <a:cs typeface="Calibri"/>
              </a:rPr>
              <a:t> side) in June </a:t>
            </a:r>
          </a:p>
          <a:p>
            <a:r>
              <a:rPr lang="en-US" sz="1600" dirty="0" smtClean="0">
                <a:latin typeface="Calibri"/>
                <a:cs typeface="Calibri"/>
              </a:rPr>
              <a:t>2009 </a:t>
            </a:r>
          </a:p>
          <a:p>
            <a:endParaRPr lang="en-US" sz="1600" dirty="0" smtClean="0">
              <a:solidFill>
                <a:srgbClr val="FF0000"/>
              </a:solidFill>
              <a:latin typeface="Calibri"/>
              <a:cs typeface="Calibri"/>
            </a:endParaRPr>
          </a:p>
          <a:p>
            <a:r>
              <a:rPr lang="en-US" sz="1600" dirty="0" smtClean="0">
                <a:solidFill>
                  <a:srgbClr val="FF0000"/>
                </a:solidFill>
                <a:latin typeface="Calibri"/>
                <a:cs typeface="Calibri"/>
              </a:rPr>
              <a:t>Fully functional and </a:t>
            </a:r>
          </a:p>
          <a:p>
            <a:r>
              <a:rPr lang="en-US" sz="1600" dirty="0" smtClean="0">
                <a:solidFill>
                  <a:srgbClr val="FF0000"/>
                </a:solidFill>
                <a:latin typeface="Calibri"/>
                <a:cs typeface="Calibri"/>
              </a:rPr>
              <a:t>integrated into </a:t>
            </a:r>
          </a:p>
          <a:p>
            <a:r>
              <a:rPr lang="en-US" sz="1600" dirty="0" smtClean="0">
                <a:solidFill>
                  <a:srgbClr val="FF0000"/>
                </a:solidFill>
                <a:latin typeface="Calibri"/>
                <a:cs typeface="Calibri"/>
              </a:rPr>
              <a:t>CMS operations</a:t>
            </a:r>
          </a:p>
          <a:p>
            <a:endParaRPr lang="en-US" sz="1600" dirty="0" smtClean="0">
              <a:solidFill>
                <a:srgbClr val="FF0000"/>
              </a:solidFill>
              <a:latin typeface="Calibri"/>
              <a:cs typeface="Calibri"/>
            </a:endParaRPr>
          </a:p>
          <a:p>
            <a:r>
              <a:rPr lang="en-US" sz="1600" dirty="0" smtClean="0">
                <a:latin typeface="Calibri"/>
                <a:cs typeface="Calibri"/>
              </a:rPr>
              <a:t>Rapidity coverage: 5.2 &lt; |η| &lt; 6.6</a:t>
            </a:r>
            <a:endParaRPr lang="en-US" sz="16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29" name="Line 13"/>
          <p:cNvSpPr>
            <a:spLocks noChangeShapeType="1"/>
          </p:cNvSpPr>
          <p:nvPr/>
        </p:nvSpPr>
        <p:spPr bwMode="auto">
          <a:xfrm>
            <a:off x="5187522" y="2120900"/>
            <a:ext cx="1949877" cy="59722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arrow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Line 13"/>
          <p:cNvSpPr>
            <a:spLocks noChangeShapeType="1"/>
          </p:cNvSpPr>
          <p:nvPr/>
        </p:nvSpPr>
        <p:spPr bwMode="auto">
          <a:xfrm flipH="1">
            <a:off x="1210463" y="2273300"/>
            <a:ext cx="904669" cy="19177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arrow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263680" y="800100"/>
            <a:ext cx="5388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Symbol" charset="2"/>
                <a:cs typeface="Symbol" charset="2"/>
              </a:rPr>
              <a:t>h                   5               2.5          0          -2.5             -5  </a:t>
            </a:r>
            <a:endParaRPr lang="en-US" b="1" dirty="0">
              <a:latin typeface="Symbol" charset="2"/>
              <a:cs typeface="Symbol" charset="2"/>
            </a:endParaRP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9300"/>
            <a:ext cx="8267700" cy="3962400"/>
          </a:xfrm>
          <a:prstGeom prst="rect">
            <a:avLst/>
          </a:prstGeom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270081" y="0"/>
            <a:ext cx="7032960" cy="65958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0820" rIns="81639" bIns="40820">
            <a:prstTxWarp prst="textNoShape">
              <a:avLst/>
            </a:prstTxWarp>
          </a:bodyPr>
          <a:lstStyle/>
          <a:p>
            <a:pPr>
              <a:lnSpc>
                <a:spcPct val="116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GB" sz="3300" dirty="0">
                <a:latin typeface="Calibri"/>
                <a:ea typeface="MS Gothic" charset="0"/>
                <a:cs typeface="Calibri"/>
              </a:rPr>
              <a:t>Energy flow in</a:t>
            </a:r>
            <a:r>
              <a:rPr lang="en-GB" sz="3300" dirty="0" smtClean="0">
                <a:latin typeface="Calibri"/>
                <a:ea typeface="MS Gothic" charset="0"/>
                <a:cs typeface="Calibri"/>
              </a:rPr>
              <a:t> W (and Z) events</a:t>
            </a:r>
            <a:endParaRPr lang="en-GB" sz="3300" dirty="0">
              <a:latin typeface="Calibri"/>
              <a:ea typeface="MS Gothic" charset="0"/>
              <a:cs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700" y="4826000"/>
            <a:ext cx="91313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/>
                <a:cs typeface="Calibri"/>
              </a:rPr>
              <a:t>W selected requiring leptonic decays: </a:t>
            </a:r>
          </a:p>
          <a:p>
            <a:r>
              <a:rPr lang="en-US" sz="2000" dirty="0" smtClean="0">
                <a:latin typeface="Calibri"/>
                <a:cs typeface="Calibri"/>
              </a:rPr>
              <a:t>p</a:t>
            </a:r>
            <a:r>
              <a:rPr lang="en-US" sz="2000" baseline="-25000" dirty="0" smtClean="0">
                <a:latin typeface="Calibri"/>
                <a:cs typeface="Calibri"/>
              </a:rPr>
              <a:t>T</a:t>
            </a:r>
            <a:r>
              <a:rPr lang="en-US" sz="2000" dirty="0" smtClean="0">
                <a:latin typeface="Calibri"/>
                <a:cs typeface="Calibri"/>
              </a:rPr>
              <a:t>(l) &gt; 25 GeV, Missing Energy E</a:t>
            </a:r>
            <a:r>
              <a:rPr lang="en-US" sz="2000" baseline="-25000" dirty="0" smtClean="0">
                <a:latin typeface="Calibri"/>
                <a:cs typeface="Calibri"/>
              </a:rPr>
              <a:t>T</a:t>
            </a:r>
            <a:r>
              <a:rPr lang="en-US" sz="2000" dirty="0" smtClean="0">
                <a:latin typeface="Calibri"/>
                <a:cs typeface="Calibri"/>
              </a:rPr>
              <a:t>&gt; 30 GeV, M</a:t>
            </a:r>
            <a:r>
              <a:rPr lang="en-US" sz="2000" baseline="-25000" dirty="0" smtClean="0">
                <a:latin typeface="Calibri"/>
                <a:cs typeface="Calibri"/>
              </a:rPr>
              <a:t>inv</a:t>
            </a:r>
            <a:r>
              <a:rPr lang="en-US" sz="2000" dirty="0" smtClean="0">
                <a:latin typeface="Calibri"/>
                <a:cs typeface="Calibri"/>
              </a:rPr>
              <a:t>(l,E</a:t>
            </a:r>
            <a:r>
              <a:rPr lang="en-US" sz="2000" baseline="-25000" dirty="0" smtClean="0">
                <a:latin typeface="Calibri"/>
                <a:cs typeface="Calibri"/>
              </a:rPr>
              <a:t>T</a:t>
            </a:r>
            <a:r>
              <a:rPr lang="en-US" sz="2000" dirty="0" smtClean="0">
                <a:latin typeface="Calibri"/>
                <a:cs typeface="Calibri"/>
              </a:rPr>
              <a:t>) &gt; 60 GeV.</a:t>
            </a:r>
          </a:p>
          <a:p>
            <a:r>
              <a:rPr lang="en-US" sz="2000" dirty="0" smtClean="0">
                <a:latin typeface="Calibri"/>
                <a:cs typeface="Calibri"/>
              </a:rPr>
              <a:t>Investigating both central tracks and forward energy.</a:t>
            </a:r>
          </a:p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Conclusions similar for Z events.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Further studies selecting events with Large Rapidity Gaps (not shown here)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6" name="Date Placeholder 3"/>
          <p:cNvSpPr txBox="1">
            <a:spLocks/>
          </p:cNvSpPr>
          <p:nvPr/>
        </p:nvSpPr>
        <p:spPr>
          <a:xfrm>
            <a:off x="263680" y="648939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751F6-8106-D248-9AC7-E79CDEA31DE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9/20/2011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>
          <a:xfrm>
            <a:off x="3124200" y="648939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P.Bartalini - NTU</a:t>
            </a: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6770910" y="64773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F9A71B-441C-2C48-9BD6-133FAC048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38736" y="6581001"/>
            <a:ext cx="10759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Calibri"/>
                <a:cs typeface="Calibri"/>
              </a:rPr>
              <a:t>[FWD-10-008]</a:t>
            </a:r>
            <a:endParaRPr lang="en-US" sz="1200" b="1" dirty="0">
              <a:latin typeface="Calibri"/>
              <a:cs typeface="Calibri"/>
            </a:endParaRPr>
          </a:p>
        </p:txBody>
      </p:sp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711648"/>
            <a:ext cx="9144000" cy="6063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b="1" dirty="0" smtClean="0">
                <a:solidFill>
                  <a:srgbClr val="FF0000"/>
                </a:solidFill>
                <a:latin typeface="Calibri"/>
                <a:cs typeface="Calibri"/>
              </a:rPr>
              <a:t>Measuring tracks in PbPb collisions:</a:t>
            </a:r>
          </a:p>
          <a:p>
            <a:pPr lvl="0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HIN-10-001: </a:t>
            </a:r>
            <a:r>
              <a:rPr lang="en-US" sz="1400" b="1" dirty="0" smtClean="0">
                <a:solidFill>
                  <a:srgbClr val="000090"/>
                </a:solidFill>
                <a:latin typeface="Calibri"/>
                <a:cs typeface="Calibri"/>
              </a:rPr>
              <a:t>“Pseudorapidity distributions of charged hadrons produced in PbPb collisions at √s</a:t>
            </a:r>
            <a:r>
              <a:rPr lang="en-US" sz="1400" b="1" baseline="-25000" dirty="0" smtClean="0">
                <a:solidFill>
                  <a:srgbClr val="000090"/>
                </a:solidFill>
                <a:latin typeface="Calibri"/>
                <a:cs typeface="Calibri"/>
              </a:rPr>
              <a:t>NN</a:t>
            </a:r>
            <a:r>
              <a:rPr lang="en-US" sz="1400" b="1" dirty="0" smtClean="0">
                <a:solidFill>
                  <a:srgbClr val="000090"/>
                </a:solidFill>
                <a:latin typeface="Calibri"/>
                <a:cs typeface="Calibri"/>
              </a:rPr>
              <a:t> = 2.76 TeV ”. </a:t>
            </a:r>
          </a:p>
          <a:p>
            <a:pPr lvl="0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HIN-PAS-QCD-10-001 </a:t>
            </a:r>
          </a:p>
          <a:p>
            <a:pPr lvl="0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HIN-10-002: </a:t>
            </a:r>
            <a:r>
              <a:rPr lang="en-US" sz="1400" b="1" dirty="0" smtClean="0">
                <a:solidFill>
                  <a:srgbClr val="000090"/>
                </a:solidFill>
                <a:latin typeface="Calibri"/>
                <a:cs typeface="Calibri"/>
              </a:rPr>
              <a:t>“First measurement of elliptic flow on PbPb collisions”. </a:t>
            </a:r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CDS Record: </a:t>
            </a:r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  <a:hlinkClick r:id="rId2"/>
              </a:rPr>
              <a:t>1347788</a:t>
            </a:r>
            <a:endParaRPr lang="en-US" sz="1600" b="1" dirty="0" smtClean="0">
              <a:solidFill>
                <a:srgbClr val="FF0000"/>
              </a:solidFill>
              <a:latin typeface="Calibri"/>
              <a:cs typeface="Calibri"/>
            </a:endParaRPr>
          </a:p>
          <a:p>
            <a:pPr lvl="0"/>
            <a:r>
              <a:rPr lang="en-US" sz="1600" b="1" kern="0" dirty="0" smtClean="0">
                <a:solidFill>
                  <a:srgbClr val="FF0000"/>
                </a:solidFill>
                <a:latin typeface="Calibri"/>
                <a:cs typeface="Calibri"/>
                <a:sym typeface="Tahoma" pitchFamily="-106" charset="0"/>
              </a:rPr>
              <a:t>Concentrating on correlations:</a:t>
            </a:r>
          </a:p>
          <a:p>
            <a:pPr lvl="0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QCD-10-002: “</a:t>
            </a:r>
            <a:r>
              <a:rPr lang="en-US" sz="1400" b="1" dirty="0" smtClean="0">
                <a:solidFill>
                  <a:srgbClr val="000090"/>
                </a:solidFill>
                <a:latin typeface="Calibri"/>
                <a:cs typeface="Calibri"/>
              </a:rPr>
              <a:t>Observation of Long-Range, Near-Side Angular Correlations in Proton-Proton Collisions at the LHC ”. </a:t>
            </a:r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  <a:hlinkClick r:id="rId3"/>
              </a:rPr>
              <a:t>J. High Energy Phys. 09 (2010) 091</a:t>
            </a:r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 A QCD</a:t>
            </a:r>
            <a:r>
              <a:rPr lang="en-US" sz="1400" b="1" dirty="0" smtClean="0">
                <a:solidFill>
                  <a:srgbClr val="FF0000"/>
                </a:solidFill>
                <a:latin typeface="Calibri"/>
                <a:cs typeface="Calibri"/>
              </a:rPr>
              <a:t> measurement in large multiplicity pp events</a:t>
            </a:r>
          </a:p>
          <a:p>
            <a:pPr lvl="0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HIN-11-001: “</a:t>
            </a:r>
            <a:r>
              <a:rPr lang="en-US" sz="1400" b="1" dirty="0" smtClean="0">
                <a:solidFill>
                  <a:srgbClr val="000090"/>
                </a:solidFill>
                <a:latin typeface="Calibri"/>
                <a:cs typeface="Calibri"/>
              </a:rPr>
              <a:t>Long-range and short-range di-hadron angular correlations in central PbPb collisions at √s</a:t>
            </a:r>
            <a:r>
              <a:rPr lang="en-US" sz="1400" b="1" baseline="-25000" dirty="0" smtClean="0">
                <a:solidFill>
                  <a:srgbClr val="000090"/>
                </a:solidFill>
                <a:latin typeface="Calibri"/>
                <a:cs typeface="Calibri"/>
              </a:rPr>
              <a:t>NN </a:t>
            </a:r>
            <a:r>
              <a:rPr lang="en-US" sz="1400" b="1" dirty="0" smtClean="0">
                <a:solidFill>
                  <a:srgbClr val="000090"/>
                </a:solidFill>
                <a:latin typeface="Calibri"/>
                <a:cs typeface="Calibri"/>
              </a:rPr>
              <a:t>= 2.76 TeV”. </a:t>
            </a:r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CERN preprint: CERN-PH-EP-2011-056</a:t>
            </a:r>
          </a:p>
          <a:p>
            <a:pPr lvl="0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HIN-11-006: “</a:t>
            </a:r>
            <a:r>
              <a:rPr lang="en-US" sz="1400" b="1" dirty="0" smtClean="0">
                <a:solidFill>
                  <a:srgbClr val="000090"/>
                </a:solidFill>
                <a:latin typeface="Calibri"/>
                <a:cs typeface="Calibri"/>
              </a:rPr>
              <a:t>Centrality and multiplicity dependence of dihadron correlations in PbPb and pp collisions”. </a:t>
            </a:r>
          </a:p>
          <a:p>
            <a:pPr lvl="0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CDS Record: </a:t>
            </a:r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  <a:hlinkClick r:id="rId4"/>
              </a:rPr>
              <a:t>1353583</a:t>
            </a:r>
            <a:endParaRPr lang="en-US" sz="1600" b="1" dirty="0" smtClean="0">
              <a:solidFill>
                <a:srgbClr val="FF0000"/>
              </a:solidFill>
              <a:latin typeface="Calibri"/>
              <a:cs typeface="Calibri"/>
            </a:endParaRPr>
          </a:p>
          <a:p>
            <a:pPr lvl="0"/>
            <a:r>
              <a:rPr lang="en-US" sz="1600" b="1" dirty="0" smtClean="0">
                <a:solidFill>
                  <a:srgbClr val="FF0000"/>
                </a:solidFill>
                <a:latin typeface="Calibri"/>
                <a:cs typeface="Calibri"/>
              </a:rPr>
              <a:t>Example of Soft probes: </a:t>
            </a:r>
          </a:p>
          <a:p>
            <a:pPr lvl="0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HIN-10-005: </a:t>
            </a:r>
            <a:r>
              <a:rPr lang="en-US" sz="1400" b="1" dirty="0" smtClean="0">
                <a:solidFill>
                  <a:srgbClr val="000090"/>
                </a:solidFill>
                <a:latin typeface="Calibri"/>
                <a:cs typeface="Calibri"/>
              </a:rPr>
              <a:t>“Centrality dependence of the nuclear modification factor for charged particle transverse momentum spectra in PbPb collisions at √s</a:t>
            </a:r>
            <a:r>
              <a:rPr lang="en-US" sz="1400" b="1" baseline="-25000" dirty="0" smtClean="0">
                <a:solidFill>
                  <a:srgbClr val="000090"/>
                </a:solidFill>
                <a:latin typeface="Calibri"/>
                <a:cs typeface="Calibri"/>
              </a:rPr>
              <a:t>NN</a:t>
            </a:r>
            <a:r>
              <a:rPr lang="en-US" sz="1400" b="1" dirty="0" smtClean="0">
                <a:solidFill>
                  <a:srgbClr val="000090"/>
                </a:solidFill>
                <a:latin typeface="Calibri"/>
                <a:cs typeface="Calibri"/>
              </a:rPr>
              <a:t> = 2.76 TeV”. </a:t>
            </a:r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CDS Record: </a:t>
            </a:r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  <a:hlinkClick r:id="rId5"/>
              </a:rPr>
              <a:t>1352777</a:t>
            </a:r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.</a:t>
            </a:r>
            <a:endParaRPr lang="en-US" sz="1600" b="1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pPr lvl="0"/>
            <a:r>
              <a:rPr lang="en-US" sz="1600" b="1" dirty="0" smtClean="0">
                <a:solidFill>
                  <a:srgbClr val="FF0000"/>
                </a:solidFill>
                <a:latin typeface="Calibri"/>
                <a:cs typeface="Calibri"/>
              </a:rPr>
              <a:t>Example of Hard probes:</a:t>
            </a:r>
          </a:p>
          <a:p>
            <a:pPr lvl="0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HIN-10-006: </a:t>
            </a:r>
            <a:r>
              <a:rPr lang="en-US" sz="1400" b="1" dirty="0" smtClean="0">
                <a:solidFill>
                  <a:srgbClr val="000090"/>
                </a:solidFill>
                <a:latin typeface="Calibri"/>
                <a:cs typeface="Calibri"/>
              </a:rPr>
              <a:t>“Quarkonium production in PbPb collisions at at √s</a:t>
            </a:r>
            <a:r>
              <a:rPr lang="en-US" sz="1400" b="1" baseline="-25000" dirty="0" smtClean="0">
                <a:solidFill>
                  <a:srgbClr val="000090"/>
                </a:solidFill>
                <a:latin typeface="Calibri"/>
                <a:cs typeface="Calibri"/>
              </a:rPr>
              <a:t>NN</a:t>
            </a:r>
            <a:r>
              <a:rPr lang="en-US" sz="1400" b="1" dirty="0" smtClean="0">
                <a:solidFill>
                  <a:srgbClr val="000090"/>
                </a:solidFill>
                <a:latin typeface="Calibri"/>
                <a:cs typeface="Calibri"/>
              </a:rPr>
              <a:t> = 2.76 TeV”. </a:t>
            </a:r>
            <a:r>
              <a:rPr lang="en-US" sz="1400" b="1" dirty="0" smtClean="0">
                <a:solidFill>
                  <a:srgbClr val="000000">
                    <a:lumMod val="75000"/>
                  </a:srgbClr>
                </a:solidFill>
                <a:latin typeface="Calibri"/>
                <a:cs typeface="Calibri"/>
              </a:rPr>
              <a:t>arXiv:1105.2438.</a:t>
            </a:r>
          </a:p>
          <a:p>
            <a:pPr lvl="0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HIN-11-007: </a:t>
            </a:r>
            <a:r>
              <a:rPr lang="en-US" sz="1400" b="1" dirty="0" smtClean="0">
                <a:solidFill>
                  <a:srgbClr val="000090"/>
                </a:solidFill>
                <a:latin typeface="Calibri"/>
                <a:cs typeface="Calibri"/>
              </a:rPr>
              <a:t>“Y(2s)/Y(1s) ratio in pp and PbPb collisions at 2.76TeV”. </a:t>
            </a:r>
            <a:r>
              <a:rPr lang="en-US" sz="1400" dirty="0" smtClean="0"/>
              <a:t> </a:t>
            </a:r>
            <a:r>
              <a:rPr lang="en-US" sz="1400" b="1" dirty="0" smtClean="0">
                <a:latin typeface="Calibri"/>
                <a:cs typeface="Calibri"/>
              </a:rPr>
              <a:t>CERN preprint: CERN-PH-EP-2011-074.</a:t>
            </a:r>
            <a:endParaRPr lang="en-US" sz="1400" b="1" dirty="0" smtClean="0">
              <a:solidFill>
                <a:srgbClr val="000000">
                  <a:lumMod val="75000"/>
                </a:srgbClr>
              </a:solidFill>
              <a:latin typeface="Calibri"/>
              <a:cs typeface="Calibri"/>
            </a:endParaRPr>
          </a:p>
          <a:p>
            <a:endParaRPr lang="en-US" sz="1400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endParaRPr lang="en-US" sz="1400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endParaRPr lang="en-US" sz="1400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r>
              <a:rPr lang="en-US" sz="1400" dirty="0" smtClean="0">
                <a:solidFill>
                  <a:srgbClr val="000090"/>
                </a:solidFill>
                <a:latin typeface="Calibri"/>
                <a:cs typeface="Calibri"/>
              </a:rPr>
              <a:t>…</a:t>
            </a:r>
          </a:p>
          <a:p>
            <a:endParaRPr lang="en-US" sz="1400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r>
              <a:rPr lang="en-US" sz="1400" dirty="0" smtClean="0">
                <a:latin typeface="Calibri"/>
                <a:cs typeface="Calibri"/>
              </a:rPr>
              <a:t>HIN-XX-YYY: …. </a:t>
            </a:r>
            <a:endParaRPr lang="en-US" sz="1400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endParaRPr lang="en-US" sz="1400" b="1" dirty="0" smtClean="0">
              <a:latin typeface="Calibri"/>
              <a:cs typeface="Calibri"/>
            </a:endParaRPr>
          </a:p>
          <a:p>
            <a:endParaRPr lang="en-US" sz="1400" b="1" dirty="0" smtClean="0">
              <a:latin typeface="Calibri"/>
              <a:cs typeface="Calibri"/>
            </a:endParaRPr>
          </a:p>
          <a:p>
            <a:endParaRPr lang="en-US" sz="1400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endParaRPr lang="en-US" sz="1400" dirty="0" smtClean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4" name="Rectangle 1"/>
          <p:cNvSpPr txBox="1">
            <a:spLocks noChangeArrowheads="1"/>
          </p:cNvSpPr>
          <p:nvPr/>
        </p:nvSpPr>
        <p:spPr bwMode="auto">
          <a:xfrm>
            <a:off x="892969" y="1"/>
            <a:ext cx="7358063" cy="68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717" tIns="35717" rIns="35717" bIns="35717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smtClean="0">
                <a:solidFill>
                  <a:srgbClr val="FF0000"/>
                </a:solidFill>
                <a:latin typeface="Calibri"/>
                <a:ea typeface="+mj-ea"/>
                <a:cs typeface="Calibri"/>
                <a:sym typeface="Tahoma" pitchFamily="-106" charset="0"/>
              </a:rPr>
              <a:t>HI(ghlights)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Tahoma" pitchFamily="-106" charset="0"/>
              </a:rPr>
              <a:t>@ CMS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Calibri"/>
              <a:ea typeface="+mj-ea"/>
              <a:cs typeface="Calibri"/>
              <a:sym typeface="Tahoma" pitchFamily="-106" charset="0"/>
            </a:endParaRPr>
          </a:p>
        </p:txBody>
      </p:sp>
      <p:sp>
        <p:nvSpPr>
          <p:cNvPr id="5" name="Date Placeholder 3"/>
          <p:cNvSpPr txBox="1">
            <a:spLocks/>
          </p:cNvSpPr>
          <p:nvPr/>
        </p:nvSpPr>
        <p:spPr>
          <a:xfrm>
            <a:off x="263680" y="648939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751F6-8106-D248-9AC7-E79CDEA31DE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9/20/2011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4"/>
          <p:cNvSpPr txBox="1">
            <a:spLocks/>
          </p:cNvSpPr>
          <p:nvPr/>
        </p:nvSpPr>
        <p:spPr>
          <a:xfrm>
            <a:off x="3124200" y="648939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P.Bartalini - NTU</a:t>
            </a: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6770910" y="651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F9A71B-441C-2C48-9BD6-133FAC048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Oval 3"/>
          <p:cNvSpPr>
            <a:spLocks/>
          </p:cNvSpPr>
          <p:nvPr/>
        </p:nvSpPr>
        <p:spPr bwMode="auto">
          <a:xfrm>
            <a:off x="0" y="5461000"/>
            <a:ext cx="2412999" cy="670867"/>
          </a:xfrm>
          <a:prstGeom prst="ellipse">
            <a:avLst/>
          </a:prstGeom>
          <a:noFill/>
          <a:ln w="50800" cap="flat">
            <a:solidFill>
              <a:srgbClr val="00FF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Line 4"/>
          <p:cNvSpPr>
            <a:spLocks noChangeShapeType="1"/>
          </p:cNvSpPr>
          <p:nvPr/>
        </p:nvSpPr>
        <p:spPr bwMode="auto">
          <a:xfrm rot="10800000">
            <a:off x="2413000" y="5829299"/>
            <a:ext cx="3543300" cy="850899"/>
          </a:xfrm>
          <a:prstGeom prst="line">
            <a:avLst/>
          </a:prstGeom>
          <a:noFill/>
          <a:ln w="38100" cap="flat">
            <a:solidFill>
              <a:srgbClr val="00FF00"/>
            </a:solidFill>
            <a:prstDash val="solid"/>
            <a:miter lim="800000"/>
            <a:headEnd type="stealth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951336" y="6581001"/>
            <a:ext cx="10163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Calibri"/>
                <a:cs typeface="Calibri"/>
              </a:rPr>
              <a:t>[HIN-XX-YYY]</a:t>
            </a:r>
            <a:endParaRPr lang="en-US" sz="1200" b="1" dirty="0">
              <a:latin typeface="Calibri"/>
              <a:cs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9" descr="luminosity_cms_for_qm_actual_date2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10406" y="1009210"/>
            <a:ext cx="4682478" cy="43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Content Placeholder 2"/>
          <p:cNvSpPr>
            <a:spLocks noGrp="1"/>
          </p:cNvSpPr>
          <p:nvPr>
            <p:ph idx="1"/>
          </p:nvPr>
        </p:nvSpPr>
        <p:spPr>
          <a:xfrm>
            <a:off x="0" y="682158"/>
            <a:ext cx="5003800" cy="5194407"/>
          </a:xfrm>
        </p:spPr>
        <p:txBody>
          <a:bodyPr>
            <a:normAutofit fontScale="92500" lnSpcReduction="10000"/>
          </a:bodyPr>
          <a:lstStyle/>
          <a:p>
            <a:pPr algn="l" eaLnBrk="1" hangingPunct="1">
              <a:lnSpc>
                <a:spcPct val="100000"/>
              </a:lnSpc>
            </a:pPr>
            <a:endParaRPr lang="en-US" sz="2200" dirty="0" smtClean="0">
              <a:ea typeface="ＭＳ Ｐゴシック" pitchFamily="34" charset="-128"/>
            </a:endParaRPr>
          </a:p>
          <a:p>
            <a:pPr algn="l" eaLnBrk="1" hangingPunct="1">
              <a:lnSpc>
                <a:spcPct val="100000"/>
              </a:lnSpc>
            </a:pPr>
            <a:r>
              <a:rPr lang="en-US" sz="2200" dirty="0" smtClean="0">
                <a:solidFill>
                  <a:srgbClr val="FF6600"/>
                </a:solidFill>
                <a:latin typeface="Calibri"/>
                <a:ea typeface="ＭＳ Ｐゴシック" pitchFamily="34" charset="-128"/>
                <a:cs typeface="Calibri"/>
              </a:rPr>
              <a:t>CMS configured in a dedicated mode for heavy ions</a:t>
            </a:r>
          </a:p>
          <a:p>
            <a:pPr lvl="1" algn="l" eaLnBrk="1" hangingPunct="1">
              <a:lnSpc>
                <a:spcPct val="100000"/>
              </a:lnSpc>
            </a:pPr>
            <a:endParaRPr lang="en-US" sz="18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 algn="l" eaLnBrk="1" hangingPunct="1">
              <a:lnSpc>
                <a:spcPct val="100000"/>
              </a:lnSpc>
            </a:pPr>
            <a:r>
              <a:rPr lang="en-US" sz="1800" dirty="0" smtClean="0">
                <a:latin typeface="Calibri"/>
                <a:ea typeface="ＭＳ Ｐゴシック" pitchFamily="34" charset="-128"/>
                <a:cs typeface="Calibri"/>
              </a:rPr>
              <a:t>Turn off zero suppression</a:t>
            </a:r>
          </a:p>
          <a:p>
            <a:pPr lvl="1" algn="l" eaLnBrk="1" hangingPunct="1">
              <a:lnSpc>
                <a:spcPct val="100000"/>
              </a:lnSpc>
            </a:pPr>
            <a:r>
              <a:rPr lang="en-US" sz="1800" dirty="0" smtClean="0">
                <a:latin typeface="Calibri"/>
                <a:ea typeface="ＭＳ Ｐゴシック" pitchFamily="34" charset="-128"/>
                <a:cs typeface="Calibri"/>
              </a:rPr>
              <a:t>Taking data at up to 220 Hz</a:t>
            </a:r>
          </a:p>
          <a:p>
            <a:pPr lvl="1" algn="l" eaLnBrk="1" hangingPunct="1">
              <a:lnSpc>
                <a:spcPct val="100000"/>
              </a:lnSpc>
            </a:pPr>
            <a:r>
              <a:rPr lang="en-US" sz="1800" dirty="0" smtClean="0">
                <a:latin typeface="Calibri"/>
                <a:ea typeface="ＭＳ Ｐゴシック" pitchFamily="34" charset="-128"/>
                <a:cs typeface="Calibri"/>
              </a:rPr>
              <a:t>12 MB event size</a:t>
            </a:r>
            <a:endParaRPr lang="en-US" sz="29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algn="l" eaLnBrk="1" hangingPunct="1">
              <a:lnSpc>
                <a:spcPct val="100000"/>
              </a:lnSpc>
            </a:pPr>
            <a:endParaRPr lang="en-US" sz="22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algn="l" eaLnBrk="1" hangingPunct="1">
              <a:lnSpc>
                <a:spcPct val="100000"/>
              </a:lnSpc>
            </a:pPr>
            <a:r>
              <a:rPr lang="en-US" sz="2200" dirty="0" smtClean="0">
                <a:solidFill>
                  <a:srgbClr val="000090"/>
                </a:solidFill>
                <a:latin typeface="Calibri"/>
                <a:ea typeface="ＭＳ Ｐゴシック" pitchFamily="34" charset="-128"/>
                <a:cs typeface="Calibri"/>
              </a:rPr>
              <a:t>Triggering on minimum bias, jets, muons and photons</a:t>
            </a:r>
          </a:p>
          <a:p>
            <a:pPr algn="l" eaLnBrk="1" hangingPunct="1">
              <a:lnSpc>
                <a:spcPct val="100000"/>
              </a:lnSpc>
            </a:pPr>
            <a:endParaRPr lang="en-US" sz="18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 algn="l" eaLnBrk="1" hangingPunct="1">
              <a:lnSpc>
                <a:spcPct val="100000"/>
              </a:lnSpc>
            </a:pPr>
            <a:r>
              <a:rPr lang="en-US" sz="1800" dirty="0" smtClean="0">
                <a:latin typeface="Calibri"/>
                <a:ea typeface="ＭＳ Ｐゴシック" pitchFamily="34" charset="-128"/>
                <a:cs typeface="Calibri"/>
              </a:rPr>
              <a:t>ALL rare probes written to tape</a:t>
            </a:r>
          </a:p>
          <a:p>
            <a:pPr lvl="1" algn="l" eaLnBrk="1" hangingPunct="1">
              <a:lnSpc>
                <a:spcPct val="100000"/>
              </a:lnSpc>
            </a:pPr>
            <a:r>
              <a:rPr lang="en-US" sz="1800" dirty="0" smtClean="0">
                <a:latin typeface="Calibri"/>
                <a:ea typeface="ＭＳ Ｐゴシック" pitchFamily="34" charset="-128"/>
                <a:cs typeface="Calibri"/>
              </a:rPr>
              <a:t>~half of minimum bias written</a:t>
            </a:r>
          </a:p>
          <a:p>
            <a:pPr algn="l" eaLnBrk="1" hangingPunct="1">
              <a:lnSpc>
                <a:spcPct val="100000"/>
              </a:lnSpc>
            </a:pPr>
            <a:r>
              <a:rPr lang="en-US" sz="1800" dirty="0" smtClean="0">
                <a:latin typeface="Calibri"/>
                <a:ea typeface="ＭＳ Ｐゴシック" pitchFamily="34" charset="-128"/>
                <a:cs typeface="Calibri"/>
              </a:rPr>
              <a:t>Recorded luminosity PbPb 8.7 </a:t>
            </a:r>
            <a:r>
              <a:rPr lang="en-US" sz="1800" dirty="0" smtClean="0">
                <a:latin typeface="Symbol" charset="2"/>
                <a:ea typeface="ＭＳ Ｐゴシック" pitchFamily="34" charset="-128"/>
                <a:cs typeface="Symbol" charset="2"/>
              </a:rPr>
              <a:t>m</a:t>
            </a:r>
            <a:r>
              <a:rPr lang="en-US" sz="1800" dirty="0" smtClean="0">
                <a:latin typeface="Calibri"/>
                <a:ea typeface="ＭＳ Ｐゴシック" pitchFamily="34" charset="-128"/>
                <a:cs typeface="Calibri"/>
              </a:rPr>
              <a:t>b</a:t>
            </a:r>
            <a:r>
              <a:rPr lang="en-US" sz="1800" baseline="30000" dirty="0" smtClean="0">
                <a:latin typeface="Calibri"/>
                <a:ea typeface="ＭＳ Ｐゴシック" pitchFamily="34" charset="-128"/>
                <a:cs typeface="Calibri"/>
              </a:rPr>
              <a:t>-1 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</a:rPr>
              <a:t>(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ea typeface="Times New Roman" pitchFamily="-110" charset="0"/>
                <a:cs typeface="Calibri"/>
              </a:rPr>
              <a:t>√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</a:rPr>
              <a:t>s</a:t>
            </a:r>
            <a:r>
              <a:rPr lang="en-US" sz="1800" baseline="-33000" dirty="0" smtClean="0">
                <a:solidFill>
                  <a:srgbClr val="000000"/>
                </a:solidFill>
                <a:latin typeface="Calibri"/>
                <a:cs typeface="Calibri"/>
              </a:rPr>
              <a:t>NN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</a:rPr>
              <a:t> = 2.76 TeV)</a:t>
            </a:r>
            <a:endParaRPr lang="en-US" sz="1800" baseline="300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algn="l" eaLnBrk="1" hangingPunct="1">
              <a:lnSpc>
                <a:spcPct val="100000"/>
              </a:lnSpc>
            </a:pPr>
            <a:r>
              <a:rPr lang="en-US" sz="1800" dirty="0" smtClean="0">
                <a:latin typeface="Calibri"/>
                <a:ea typeface="ＭＳ Ｐゴシック" pitchFamily="34" charset="-128"/>
                <a:cs typeface="Calibri"/>
              </a:rPr>
              <a:t>Recorded luminosity pp@2.76 TeV 241 nb</a:t>
            </a:r>
            <a:r>
              <a:rPr lang="en-US" sz="1800" baseline="30000" dirty="0" smtClean="0">
                <a:latin typeface="Calibri"/>
                <a:ea typeface="ＭＳ Ｐゴシック" pitchFamily="34" charset="-128"/>
                <a:cs typeface="Calibri"/>
              </a:rPr>
              <a:t>-1</a:t>
            </a:r>
            <a:endParaRPr lang="en-US" sz="18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algn="l" eaLnBrk="1" hangingPunct="1">
              <a:lnSpc>
                <a:spcPct val="100000"/>
              </a:lnSpc>
            </a:pPr>
            <a:r>
              <a:rPr lang="en-US" sz="1800" dirty="0" smtClean="0">
                <a:latin typeface="Calibri"/>
                <a:ea typeface="ＭＳ Ｐゴシック" pitchFamily="34" charset="-128"/>
                <a:cs typeface="Calibri"/>
              </a:rPr>
              <a:t>Total PbPb data volume ~0.89 PetaByte </a:t>
            </a:r>
          </a:p>
        </p:txBody>
      </p:sp>
      <p:sp>
        <p:nvSpPr>
          <p:cNvPr id="14343" name="TextBox 33"/>
          <p:cNvSpPr txBox="1">
            <a:spLocks noChangeArrowheads="1"/>
          </p:cNvSpPr>
          <p:nvPr/>
        </p:nvSpPr>
        <p:spPr bwMode="auto">
          <a:xfrm>
            <a:off x="6019833" y="5190163"/>
            <a:ext cx="2230857" cy="51374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82058" tIns="41029" rIns="82058" bIns="41029">
            <a:spAutoFit/>
          </a:bodyPr>
          <a:lstStyle/>
          <a:p>
            <a:r>
              <a:rPr lang="en-US" sz="1400" b="1" dirty="0"/>
              <a:t>Days since Nov 1, 2010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5915882"/>
            <a:ext cx="7392388" cy="282914"/>
          </a:xfrm>
          <a:prstGeom prst="rect">
            <a:avLst/>
          </a:prstGeom>
          <a:noFill/>
        </p:spPr>
        <p:txBody>
          <a:bodyPr wrap="none" lIns="82058" tIns="41029" rIns="82058" bIns="41029" rtlCol="0">
            <a:spAutoFit/>
          </a:bodyPr>
          <a:lstStyle/>
          <a:p>
            <a:r>
              <a:rPr lang="en-US" sz="1300" dirty="0" smtClean="0"/>
              <a:t>Note: luminosities will be rescaled by few % after complete analysis of Van der Meer scans</a:t>
            </a:r>
            <a:endParaRPr lang="en-US" sz="1300" dirty="0"/>
          </a:p>
        </p:txBody>
      </p:sp>
      <p:sp>
        <p:nvSpPr>
          <p:cNvPr id="12" name="Rectangle 1"/>
          <p:cNvSpPr txBox="1">
            <a:spLocks noChangeArrowheads="1"/>
          </p:cNvSpPr>
          <p:nvPr/>
        </p:nvSpPr>
        <p:spPr bwMode="auto">
          <a:xfrm>
            <a:off x="812800" y="33247"/>
            <a:ext cx="7493000" cy="655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717" tIns="35203" rIns="35717" bIns="35717" numCol="1" anchor="b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3200" dirty="0" smtClean="0">
                <a:latin typeface="Calibri"/>
                <a:cs typeface="Calibri"/>
              </a:rPr>
              <a:t>Luminosity in 2010 PbPb run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rcRect t="33290" r="32162"/>
          <a:stretch>
            <a:fillRect/>
          </a:stretch>
        </p:blipFill>
        <p:spPr>
          <a:xfrm>
            <a:off x="4865425" y="4038600"/>
            <a:ext cx="4267263" cy="1765300"/>
          </a:xfrm>
          <a:prstGeom prst="rect">
            <a:avLst/>
          </a:prstGeom>
        </p:spPr>
      </p:pic>
      <p:pic>
        <p:nvPicPr>
          <p:cNvPr id="16399" name="Picture 4" descr="hf_centrality_distribution_mb_jet50_20101126_v1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00075"/>
            <a:ext cx="5272996" cy="4710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Content Placeholder 14"/>
          <p:cNvSpPr>
            <a:spLocks noGrp="1"/>
          </p:cNvSpPr>
          <p:nvPr>
            <p:ph idx="1"/>
          </p:nvPr>
        </p:nvSpPr>
        <p:spPr>
          <a:xfrm>
            <a:off x="0" y="916269"/>
            <a:ext cx="9144000" cy="54423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 smtClean="0">
                <a:solidFill>
                  <a:srgbClr val="660066"/>
                </a:solidFill>
                <a:latin typeface="Calibri"/>
                <a:ea typeface="ＭＳ Ｐゴシック" pitchFamily="34" charset="-128"/>
                <a:cs typeface="Calibri"/>
              </a:rPr>
              <a:t>Hadron-Forward (HF) calorimeter energy deposits in 3&lt;|</a:t>
            </a:r>
            <a:r>
              <a:rPr lang="en-US" sz="2400" dirty="0" smtClean="0">
                <a:solidFill>
                  <a:srgbClr val="660066"/>
                </a:solidFill>
                <a:latin typeface="Symbol" charset="2"/>
                <a:ea typeface="ＭＳ Ｐゴシック" pitchFamily="34" charset="-128"/>
                <a:cs typeface="Symbol" charset="2"/>
              </a:rPr>
              <a:t>h</a:t>
            </a:r>
            <a:r>
              <a:rPr lang="en-US" sz="2400" dirty="0" smtClean="0">
                <a:solidFill>
                  <a:srgbClr val="660066"/>
                </a:solidFill>
                <a:latin typeface="Calibri"/>
                <a:ea typeface="ＭＳ Ｐゴシック" pitchFamily="34" charset="-128"/>
                <a:cs typeface="Calibri"/>
              </a:rPr>
              <a:t>|&lt;5</a:t>
            </a:r>
          </a:p>
        </p:txBody>
      </p:sp>
      <p:sp>
        <p:nvSpPr>
          <p:cNvPr id="6" name="Date Placeholder 3"/>
          <p:cNvSpPr txBox="1">
            <a:spLocks/>
          </p:cNvSpPr>
          <p:nvPr/>
        </p:nvSpPr>
        <p:spPr>
          <a:xfrm>
            <a:off x="263680" y="648939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751F6-8106-D248-9AC7-E79CDEA31DE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9/20/2011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>
          <a:xfrm>
            <a:off x="3124200" y="648939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P.Bartalini - NTU</a:t>
            </a: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6770910" y="651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F9A71B-441C-2C48-9BD6-133FAC048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" name="Group 8"/>
          <p:cNvGrpSpPr/>
          <p:nvPr/>
        </p:nvGrpSpPr>
        <p:grpSpPr>
          <a:xfrm>
            <a:off x="1067854" y="5905780"/>
            <a:ext cx="2975307" cy="363745"/>
            <a:chOff x="884672" y="6637689"/>
            <a:chExt cx="2975307" cy="311882"/>
          </a:xfrm>
        </p:grpSpPr>
        <p:sp>
          <p:nvSpPr>
            <p:cNvPr id="10" name="Oval 12"/>
            <p:cNvSpPr>
              <a:spLocks/>
            </p:cNvSpPr>
            <p:nvPr/>
          </p:nvSpPr>
          <p:spPr bwMode="auto">
            <a:xfrm>
              <a:off x="884672" y="6637689"/>
              <a:ext cx="366723" cy="302391"/>
            </a:xfrm>
            <a:prstGeom prst="ellipse">
              <a:avLst/>
            </a:prstGeom>
            <a:solidFill>
              <a:schemeClr val="accent1">
                <a:alpha val="51764"/>
              </a:schemeClr>
            </a:solidFill>
            <a:ln w="12700">
              <a:solidFill>
                <a:srgbClr val="9C0000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 defTabSz="860425">
                <a:defRPr/>
              </a:pPr>
              <a:r>
                <a:rPr lang="en-US" sz="12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ea typeface="Gill Sans" charset="0"/>
                  <a:cs typeface="Gill Sans" charset="0"/>
                  <a:sym typeface="Gill Sans" charset="0"/>
                </a:rPr>
                <a:t>Pb</a:t>
              </a:r>
            </a:p>
          </p:txBody>
        </p:sp>
        <p:sp>
          <p:nvSpPr>
            <p:cNvPr id="11" name="Oval 13"/>
            <p:cNvSpPr>
              <a:spLocks/>
            </p:cNvSpPr>
            <p:nvPr/>
          </p:nvSpPr>
          <p:spPr bwMode="auto">
            <a:xfrm>
              <a:off x="1079796" y="6637689"/>
              <a:ext cx="363957" cy="302391"/>
            </a:xfrm>
            <a:prstGeom prst="ellipse">
              <a:avLst/>
            </a:prstGeom>
            <a:solidFill>
              <a:schemeClr val="accent1">
                <a:alpha val="51764"/>
              </a:schemeClr>
            </a:solidFill>
            <a:ln w="12700">
              <a:solidFill>
                <a:srgbClr val="9C0000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 defTabSz="860425">
                <a:defRPr/>
              </a:pPr>
              <a:r>
                <a:rPr lang="en-US" sz="12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ea typeface="Gill Sans" charset="0"/>
                  <a:cs typeface="Gill Sans" charset="0"/>
                  <a:sym typeface="Gill Sans" charset="0"/>
                </a:rPr>
                <a:t>Pb</a:t>
              </a:r>
            </a:p>
          </p:txBody>
        </p:sp>
        <p:sp>
          <p:nvSpPr>
            <p:cNvPr id="12" name="Oval 14"/>
            <p:cNvSpPr>
              <a:spLocks/>
            </p:cNvSpPr>
            <p:nvPr/>
          </p:nvSpPr>
          <p:spPr bwMode="auto">
            <a:xfrm>
              <a:off x="3433748" y="6648537"/>
              <a:ext cx="366723" cy="301034"/>
            </a:xfrm>
            <a:prstGeom prst="ellipse">
              <a:avLst/>
            </a:prstGeom>
            <a:solidFill>
              <a:schemeClr val="accent1">
                <a:alpha val="51764"/>
              </a:schemeClr>
            </a:solidFill>
            <a:ln w="12700">
              <a:solidFill>
                <a:srgbClr val="9C0000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 defTabSz="860425">
                <a:defRPr/>
              </a:pPr>
              <a:r>
                <a:rPr lang="en-US" sz="12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ea typeface="Gill Sans" charset="0"/>
                  <a:cs typeface="Gill Sans" charset="0"/>
                  <a:sym typeface="Gill Sans" charset="0"/>
                </a:rPr>
                <a:t>Pb</a:t>
              </a:r>
            </a:p>
          </p:txBody>
        </p:sp>
        <p:sp>
          <p:nvSpPr>
            <p:cNvPr id="13" name="Oval 15"/>
            <p:cNvSpPr>
              <a:spLocks/>
            </p:cNvSpPr>
            <p:nvPr/>
          </p:nvSpPr>
          <p:spPr bwMode="auto">
            <a:xfrm>
              <a:off x="3496022" y="6648537"/>
              <a:ext cx="363957" cy="301034"/>
            </a:xfrm>
            <a:prstGeom prst="ellipse">
              <a:avLst/>
            </a:prstGeom>
            <a:solidFill>
              <a:schemeClr val="accent1">
                <a:alpha val="51764"/>
              </a:schemeClr>
            </a:solidFill>
            <a:ln w="12700">
              <a:solidFill>
                <a:srgbClr val="9C0000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 defTabSz="860425">
                <a:defRPr/>
              </a:pPr>
              <a:r>
                <a:rPr lang="en-US" sz="12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ea typeface="Gill Sans" charset="0"/>
                  <a:cs typeface="Gill Sans" charset="0"/>
                  <a:sym typeface="Gill Sans" charset="0"/>
                </a:rPr>
                <a:t>Pb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156200" y="1536700"/>
            <a:ext cx="3987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Calibri"/>
                <a:ea typeface="ＭＳ Ｐゴシック" pitchFamily="34" charset="-128"/>
                <a:cs typeface="Calibri"/>
              </a:rPr>
              <a:t>Increase of the fraction of high-p</a:t>
            </a:r>
            <a:r>
              <a:rPr lang="en-US" sz="2000" b="1" baseline="-25000" dirty="0" smtClean="0">
                <a:solidFill>
                  <a:srgbClr val="FF0000"/>
                </a:solidFill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lang="en-US" sz="2000" b="1" dirty="0" smtClean="0">
                <a:solidFill>
                  <a:srgbClr val="FF0000"/>
                </a:solidFill>
                <a:latin typeface="Calibri"/>
                <a:ea typeface="ＭＳ Ｐゴシック" pitchFamily="34" charset="-128"/>
                <a:cs typeface="Calibri"/>
              </a:rPr>
              <a:t> triggers with centrality </a:t>
            </a:r>
          </a:p>
          <a:p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6" name="Rectangle 1"/>
          <p:cNvSpPr txBox="1">
            <a:spLocks noChangeArrowheads="1"/>
          </p:cNvSpPr>
          <p:nvPr/>
        </p:nvSpPr>
        <p:spPr bwMode="auto">
          <a:xfrm>
            <a:off x="812800" y="33247"/>
            <a:ext cx="7493000" cy="655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717" tIns="35203" rIns="35717" bIns="35717" numCol="1" anchor="b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3200" dirty="0" smtClean="0">
                <a:latin typeface="Calibri"/>
                <a:cs typeface="Calibri"/>
              </a:rPr>
              <a:t>Centrality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105401" y="2476500"/>
            <a:ext cx="403859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660066"/>
                </a:solidFill>
              </a:rPr>
              <a:t>Correlated to:</a:t>
            </a:r>
          </a:p>
          <a:p>
            <a:pPr>
              <a:buFontTx/>
              <a:buChar char="-"/>
            </a:pPr>
            <a:r>
              <a:rPr lang="en-US" dirty="0" smtClean="0">
                <a:solidFill>
                  <a:srgbClr val="660066"/>
                </a:solidFill>
              </a:rPr>
              <a:t> average number of participating nucleons: </a:t>
            </a:r>
            <a:r>
              <a:rPr lang="en-US" dirty="0" smtClean="0">
                <a:solidFill>
                  <a:srgbClr val="FF6600"/>
                </a:solidFill>
              </a:rPr>
              <a:t>&lt;N</a:t>
            </a:r>
            <a:r>
              <a:rPr lang="en-US" baseline="-25000" dirty="0" smtClean="0">
                <a:solidFill>
                  <a:srgbClr val="FF6600"/>
                </a:solidFill>
              </a:rPr>
              <a:t>part</a:t>
            </a:r>
            <a:r>
              <a:rPr lang="en-US" dirty="0" smtClean="0">
                <a:solidFill>
                  <a:srgbClr val="FF6600"/>
                </a:solidFill>
              </a:rPr>
              <a:t>&gt;</a:t>
            </a:r>
          </a:p>
          <a:p>
            <a:pPr>
              <a:buFontTx/>
              <a:buChar char="-"/>
            </a:pPr>
            <a:r>
              <a:rPr lang="en-US" dirty="0" smtClean="0">
                <a:solidFill>
                  <a:srgbClr val="660066"/>
                </a:solidFill>
              </a:rPr>
              <a:t> average number of binary nucleon collisions: </a:t>
            </a:r>
            <a:r>
              <a:rPr lang="en-US" dirty="0" smtClean="0">
                <a:solidFill>
                  <a:srgbClr val="008000"/>
                </a:solidFill>
              </a:rPr>
              <a:t>&lt;N</a:t>
            </a:r>
            <a:r>
              <a:rPr lang="en-US" baseline="-25000" dirty="0" smtClean="0">
                <a:solidFill>
                  <a:srgbClr val="008000"/>
                </a:solidFill>
              </a:rPr>
              <a:t>coll</a:t>
            </a:r>
            <a:r>
              <a:rPr lang="en-US" dirty="0" smtClean="0">
                <a:solidFill>
                  <a:srgbClr val="008000"/>
                </a:solidFill>
              </a:rPr>
              <a:t>&gt;</a:t>
            </a:r>
          </a:p>
          <a:p>
            <a:pPr>
              <a:buFontTx/>
              <a:buChar char="-"/>
            </a:pP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68900" y="5740400"/>
            <a:ext cx="39751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Calibri"/>
                <a:cs typeface="Calibri"/>
              </a:rPr>
              <a:t>From Glauber model of the nuclear collision geometry [Phys. Rev. C77 (2008) 014906] </a:t>
            </a:r>
            <a:endParaRPr lang="en-US" sz="1600" b="1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 txBox="1">
            <a:spLocks noChangeArrowheads="1"/>
          </p:cNvSpPr>
          <p:nvPr/>
        </p:nvSpPr>
        <p:spPr bwMode="auto">
          <a:xfrm>
            <a:off x="0" y="33247"/>
            <a:ext cx="9144000" cy="655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717" tIns="35203" rIns="35717" bIns="35717" numCol="1" anchor="b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Tahoma" pitchFamily="-106" charset="0"/>
              </a:rPr>
              <a:t>Single charged particle spectra: dN</a:t>
            </a:r>
            <a:r>
              <a:rPr kumimoji="0" lang="en-US" sz="3400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Tahoma" pitchFamily="-106" charset="0"/>
              </a:rPr>
              <a:t>ch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Tahoma" pitchFamily="-106" charset="0"/>
              </a:rPr>
              <a:t>/d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ymbol" charset="2"/>
                <a:ea typeface="+mj-ea"/>
                <a:cs typeface="Symbol" charset="2"/>
                <a:sym typeface="Tahoma" pitchFamily="-106" charset="0"/>
              </a:rPr>
              <a:t>h</a:t>
            </a:r>
            <a:endParaRPr kumimoji="0" lang="en-US" sz="3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Symbol" charset="2"/>
              <a:ea typeface="+mj-ea"/>
              <a:cs typeface="Symbol" charset="2"/>
              <a:sym typeface="Tahoma" pitchFamily="-10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3700" y="1816099"/>
            <a:ext cx="4030300" cy="38608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89100"/>
            <a:ext cx="3906397" cy="4089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51336" y="6581001"/>
            <a:ext cx="18955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Calibri"/>
                <a:cs typeface="Calibri"/>
              </a:rPr>
              <a:t>[QCD-09-010, QCD-10-006]</a:t>
            </a:r>
            <a:endParaRPr lang="en-US" sz="1200" b="1" dirty="0">
              <a:latin typeface="Calibri"/>
              <a:cs typeface="Calibri"/>
            </a:endParaRPr>
          </a:p>
        </p:txBody>
      </p:sp>
      <p:sp>
        <p:nvSpPr>
          <p:cNvPr id="13" name="Date Placeholder 3"/>
          <p:cNvSpPr txBox="1">
            <a:spLocks/>
          </p:cNvSpPr>
          <p:nvPr/>
        </p:nvSpPr>
        <p:spPr>
          <a:xfrm>
            <a:off x="263680" y="648939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751F6-8106-D248-9AC7-E79CDEA31DE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9/20/2011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Footer Placeholder 4"/>
          <p:cNvSpPr txBox="1">
            <a:spLocks/>
          </p:cNvSpPr>
          <p:nvPr/>
        </p:nvSpPr>
        <p:spPr>
          <a:xfrm>
            <a:off x="3124200" y="648939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P.Bartalini - NTU</a:t>
            </a:r>
          </a:p>
        </p:txBody>
      </p:sp>
      <p:sp>
        <p:nvSpPr>
          <p:cNvPr id="15" name="Slide Number Placeholder 5"/>
          <p:cNvSpPr txBox="1">
            <a:spLocks/>
          </p:cNvSpPr>
          <p:nvPr/>
        </p:nvSpPr>
        <p:spPr>
          <a:xfrm>
            <a:off x="6770910" y="651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F9A71B-441C-2C48-9BD6-133FAC048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72904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/>
                <a:cs typeface="Calibri"/>
              </a:rPr>
              <a:t>The dN</a:t>
            </a:r>
            <a:r>
              <a:rPr lang="en-US" sz="1600" baseline="-25000" dirty="0" smtClean="0">
                <a:latin typeface="Calibri"/>
                <a:cs typeface="Calibri"/>
              </a:rPr>
              <a:t>ch</a:t>
            </a:r>
            <a:r>
              <a:rPr lang="en-US" sz="1600" dirty="0" smtClean="0">
                <a:latin typeface="Calibri"/>
                <a:cs typeface="Calibri"/>
              </a:rPr>
              <a:t>/d</a:t>
            </a:r>
            <a:r>
              <a:rPr lang="en-US" sz="1600" dirty="0" smtClean="0">
                <a:latin typeface="Symbol" charset="2"/>
                <a:cs typeface="Symbol" charset="2"/>
              </a:rPr>
              <a:t>h</a:t>
            </a:r>
            <a:r>
              <a:rPr lang="en-US" sz="1600" dirty="0" smtClean="0">
                <a:latin typeface="Calibri"/>
                <a:cs typeface="Calibri"/>
              </a:rPr>
              <a:t> distributions are obtained with three redundant methods, based on counting: </a:t>
            </a:r>
          </a:p>
          <a:p>
            <a:pPr marL="400050" indent="-400050">
              <a:buAutoNum type="romanLcParenBoth"/>
            </a:pPr>
            <a:r>
              <a:rPr lang="en-US" sz="1600" dirty="0" smtClean="0">
                <a:latin typeface="Calibri"/>
                <a:cs typeface="Calibri"/>
              </a:rPr>
              <a:t>Reconstructed clusters in the barrel part of the pixel detector (</a:t>
            </a:r>
            <a:r>
              <a:rPr lang="en-US" sz="1600" dirty="0" smtClean="0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lang="en-US" sz="1600" baseline="-25000" dirty="0" smtClean="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lang="en-US" sz="1600" baseline="30000" dirty="0" smtClean="0">
                <a:solidFill>
                  <a:srgbClr val="FF0000"/>
                </a:solidFill>
                <a:latin typeface="Calibri"/>
                <a:cs typeface="Calibri"/>
              </a:rPr>
              <a:t>MIN</a:t>
            </a:r>
            <a:r>
              <a:rPr lang="en-US" sz="1600" dirty="0" smtClean="0">
                <a:solidFill>
                  <a:srgbClr val="FF0000"/>
                </a:solidFill>
                <a:latin typeface="Calibri"/>
                <a:cs typeface="Calibri"/>
              </a:rPr>
              <a:t> = 30 MeV</a:t>
            </a:r>
            <a:r>
              <a:rPr lang="en-US" sz="1600" dirty="0" smtClean="0">
                <a:latin typeface="Calibri"/>
                <a:cs typeface="Calibri"/>
              </a:rPr>
              <a:t>).</a:t>
            </a:r>
          </a:p>
          <a:p>
            <a:pPr marL="400050" indent="-400050">
              <a:buAutoNum type="romanLcParenBoth"/>
            </a:pPr>
            <a:r>
              <a:rPr lang="en-US" sz="1600" dirty="0" smtClean="0">
                <a:latin typeface="Calibri"/>
                <a:cs typeface="Calibri"/>
              </a:rPr>
              <a:t>Pixel tracklets composed of pairs of clusters in different pixel barrel layers (</a:t>
            </a:r>
            <a:r>
              <a:rPr lang="en-US" sz="1600" dirty="0" smtClean="0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lang="en-US" sz="1600" baseline="-25000" dirty="0" smtClean="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lang="en-US" sz="1600" baseline="30000" dirty="0" smtClean="0">
                <a:solidFill>
                  <a:srgbClr val="FF0000"/>
                </a:solidFill>
                <a:latin typeface="Calibri"/>
                <a:cs typeface="Calibri"/>
              </a:rPr>
              <a:t>MIN</a:t>
            </a:r>
            <a:r>
              <a:rPr lang="en-US" sz="1600" dirty="0" smtClean="0">
                <a:solidFill>
                  <a:srgbClr val="FF0000"/>
                </a:solidFill>
                <a:latin typeface="Calibri"/>
                <a:cs typeface="Calibri"/>
              </a:rPr>
              <a:t> = 50 MeV</a:t>
            </a:r>
            <a:r>
              <a:rPr lang="en-US" sz="1600" dirty="0" smtClean="0">
                <a:latin typeface="Calibri"/>
                <a:cs typeface="Calibri"/>
              </a:rPr>
              <a:t>).</a:t>
            </a:r>
          </a:p>
          <a:p>
            <a:pPr marL="400050" indent="-400050">
              <a:buAutoNum type="romanLcParenBoth"/>
            </a:pPr>
            <a:r>
              <a:rPr lang="en-US" sz="1600" dirty="0" smtClean="0">
                <a:latin typeface="Calibri"/>
                <a:cs typeface="Calibri"/>
              </a:rPr>
              <a:t>Tracks reconstructed in the full tracker volume (</a:t>
            </a:r>
            <a:r>
              <a:rPr lang="en-US" sz="1600" dirty="0" smtClean="0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lang="en-US" sz="1600" baseline="-25000" dirty="0" smtClean="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lang="en-US" sz="1600" baseline="30000" dirty="0" smtClean="0">
                <a:solidFill>
                  <a:srgbClr val="FF0000"/>
                </a:solidFill>
                <a:latin typeface="Calibri"/>
                <a:cs typeface="Calibri"/>
              </a:rPr>
              <a:t>MIN</a:t>
            </a:r>
            <a:r>
              <a:rPr lang="en-US" sz="1600" dirty="0" smtClean="0">
                <a:solidFill>
                  <a:srgbClr val="FF0000"/>
                </a:solidFill>
                <a:latin typeface="Calibri"/>
                <a:cs typeface="Calibri"/>
              </a:rPr>
              <a:t> = 100 MeV</a:t>
            </a:r>
            <a:r>
              <a:rPr lang="en-US" sz="1600" dirty="0" smtClean="0">
                <a:latin typeface="Calibri"/>
                <a:cs typeface="Calibri"/>
              </a:rPr>
              <a:t>) </a:t>
            </a:r>
            <a:r>
              <a:rPr lang="en-US" sz="1600" dirty="0" smtClean="0">
                <a:latin typeface="Calibri"/>
                <a:cs typeface="Calibri"/>
                <a:sym typeface="Wingdings"/>
              </a:rPr>
              <a:t> also allows for p</a:t>
            </a:r>
            <a:r>
              <a:rPr lang="en-US" sz="1600" baseline="-25000" dirty="0" smtClean="0">
                <a:latin typeface="Calibri"/>
                <a:cs typeface="Calibri"/>
                <a:sym typeface="Wingdings"/>
              </a:rPr>
              <a:t>T</a:t>
            </a:r>
            <a:r>
              <a:rPr lang="en-US" sz="1600" dirty="0" smtClean="0">
                <a:latin typeface="Calibri"/>
                <a:cs typeface="Calibri"/>
                <a:sym typeface="Wingdings"/>
              </a:rPr>
              <a:t> measurement.</a:t>
            </a:r>
            <a:endParaRPr lang="en-US" sz="1600" dirty="0">
              <a:latin typeface="Calibri"/>
              <a:cs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558164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At 7 TeV: 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dN</a:t>
            </a:r>
            <a:r>
              <a:rPr lang="en-US" baseline="-25000" dirty="0" smtClean="0">
                <a:solidFill>
                  <a:srgbClr val="FF0000"/>
                </a:solidFill>
                <a:latin typeface="Calibri"/>
                <a:cs typeface="Calibri"/>
              </a:rPr>
              <a:t>ch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/d</a:t>
            </a:r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h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|(|</a:t>
            </a:r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h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|&lt;0.5) = 5.78 ± 0.01 (stat.) ± 0.23 (syst.) </a:t>
            </a:r>
            <a:r>
              <a:rPr lang="en-US" dirty="0" smtClean="0">
                <a:latin typeface="Calibri"/>
                <a:cs typeface="Calibri"/>
              </a:rPr>
              <a:t>for non-single-diffractive events.</a:t>
            </a:r>
          </a:p>
          <a:p>
            <a:r>
              <a:rPr lang="en-US" dirty="0" smtClean="0">
                <a:latin typeface="Calibri"/>
                <a:cs typeface="Calibri"/>
              </a:rPr>
              <a:t>Relative increase from √s = 0.9 to 7 TeV = 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(66.1 ± 1.0 (stat.) ± 4.2 (syst.))%</a:t>
            </a:r>
            <a:r>
              <a:rPr lang="en-US" dirty="0" smtClean="0">
                <a:latin typeface="Calibri"/>
                <a:cs typeface="Calibri"/>
              </a:rPr>
              <a:t>.</a:t>
            </a:r>
          </a:p>
          <a:p>
            <a:r>
              <a:rPr lang="en-US" dirty="0" smtClean="0">
                <a:latin typeface="Calibri"/>
                <a:cs typeface="Calibri"/>
                <a:sym typeface="Wingdings"/>
              </a:rPr>
              <a:t></a:t>
            </a:r>
            <a:r>
              <a:rPr lang="en-US" dirty="0" smtClean="0">
                <a:latin typeface="Calibri"/>
                <a:cs typeface="Calibri"/>
              </a:rPr>
              <a:t>LHC measurements clearly confirm trend to have a rise stronger than ln (s)!</a:t>
            </a:r>
            <a:endParaRPr lang="en-US" dirty="0">
              <a:latin typeface="Calibri"/>
              <a:cs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2293" y="717550"/>
            <a:ext cx="3861708" cy="2457450"/>
          </a:xfrm>
          <a:prstGeom prst="rect">
            <a:avLst/>
          </a:prstGeom>
        </p:spPr>
      </p:pic>
      <p:sp>
        <p:nvSpPr>
          <p:cNvPr id="17" name="Content Placeholder 14"/>
          <p:cNvSpPr>
            <a:spLocks noGrp="1"/>
          </p:cNvSpPr>
          <p:nvPr>
            <p:ph idx="1"/>
          </p:nvPr>
        </p:nvSpPr>
        <p:spPr>
          <a:xfrm>
            <a:off x="1" y="821046"/>
            <a:ext cx="9144000" cy="6224588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Uses pixel tracker and two methods</a:t>
            </a:r>
          </a:p>
          <a:p>
            <a:pPr algn="l">
              <a:lnSpc>
                <a:spcPct val="100000"/>
              </a:lnSpc>
            </a:pP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Data taken with no magnetic field, B = 0. Tesla</a:t>
            </a:r>
          </a:p>
          <a:p>
            <a:pPr algn="l">
              <a:lnSpc>
                <a:spcPct val="100000"/>
              </a:lnSpc>
            </a:pPr>
            <a:endParaRPr lang="en-US" sz="20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algn="l">
              <a:lnSpc>
                <a:spcPct val="100000"/>
              </a:lnSpc>
            </a:pP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Trigger with 99% efficiency </a:t>
            </a:r>
          </a:p>
          <a:p>
            <a:pPr algn="l">
              <a:lnSpc>
                <a:spcPct val="100000"/>
              </a:lnSpc>
            </a:pP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1% Ultra Peripheral Collision (UPC) contamination</a:t>
            </a:r>
          </a:p>
          <a:p>
            <a:pPr algn="l">
              <a:lnSpc>
                <a:spcPct val="100000"/>
              </a:lnSpc>
            </a:pPr>
            <a:endParaRPr lang="en-US" sz="20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algn="l">
              <a:lnSpc>
                <a:spcPct val="100000"/>
              </a:lnSpc>
            </a:pPr>
            <a:endParaRPr lang="en-US" sz="20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algn="l">
              <a:lnSpc>
                <a:spcPct val="100000"/>
              </a:lnSpc>
            </a:pPr>
            <a:endParaRPr lang="en-US" sz="20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algn="l">
              <a:lnSpc>
                <a:spcPct val="100000"/>
              </a:lnSpc>
            </a:pPr>
            <a:endParaRPr lang="en-US" sz="20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algn="l">
              <a:lnSpc>
                <a:spcPct val="100000"/>
              </a:lnSpc>
            </a:pPr>
            <a:endParaRPr lang="en-US" sz="20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algn="l">
              <a:lnSpc>
                <a:spcPct val="100000"/>
              </a:lnSpc>
            </a:pPr>
            <a:endParaRPr lang="en-US" sz="20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algn="l">
              <a:lnSpc>
                <a:spcPct val="100000"/>
              </a:lnSpc>
            </a:pPr>
            <a:endParaRPr lang="en-US" sz="20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algn="l">
              <a:lnSpc>
                <a:spcPct val="100000"/>
              </a:lnSpc>
            </a:pPr>
            <a:endParaRPr lang="en-US" sz="20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algn="l">
              <a:lnSpc>
                <a:spcPct val="100000"/>
              </a:lnSpc>
            </a:pPr>
            <a:endParaRPr lang="en-US" sz="20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algn="l">
              <a:lnSpc>
                <a:spcPct val="100000"/>
              </a:lnSpc>
            </a:pPr>
            <a:endParaRPr lang="en-US" sz="20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algn="l">
              <a:lnSpc>
                <a:spcPct val="100000"/>
              </a:lnSpc>
            </a:pPr>
            <a:endParaRPr lang="en-US" sz="20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algn="l">
              <a:lnSpc>
                <a:spcPct val="100000"/>
              </a:lnSpc>
            </a:pPr>
            <a:endParaRPr lang="en-US" sz="20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algn="l">
              <a:lnSpc>
                <a:spcPct val="100000"/>
              </a:lnSpc>
            </a:pPr>
            <a:endParaRPr lang="en-US" sz="2000" dirty="0" smtClean="0">
              <a:latin typeface="Calibri"/>
              <a:ea typeface="ＭＳ Ｐゴシック" pitchFamily="34" charset="-128"/>
              <a:cs typeface="Calibri"/>
            </a:endParaRPr>
          </a:p>
        </p:txBody>
      </p:sp>
      <p:pic>
        <p:nvPicPr>
          <p:cNvPr id="12" name="Picture 11" descr="dNdeta_0_90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8080" y="2959100"/>
            <a:ext cx="3526565" cy="3258874"/>
          </a:xfrm>
          <a:prstGeom prst="rect">
            <a:avLst/>
          </a:prstGeom>
        </p:spPr>
      </p:pic>
      <p:pic>
        <p:nvPicPr>
          <p:cNvPr id="9" name="Kép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022600"/>
            <a:ext cx="3435198" cy="3173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Date Placeholder 3"/>
          <p:cNvSpPr txBox="1">
            <a:spLocks/>
          </p:cNvSpPr>
          <p:nvPr/>
        </p:nvSpPr>
        <p:spPr>
          <a:xfrm>
            <a:off x="263680" y="648939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751F6-8106-D248-9AC7-E79CDEA31DE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9/20/2011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ooter Placeholder 4"/>
          <p:cNvSpPr txBox="1">
            <a:spLocks/>
          </p:cNvSpPr>
          <p:nvPr/>
        </p:nvSpPr>
        <p:spPr>
          <a:xfrm>
            <a:off x="3124200" y="648939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P.Bartalini - NTU</a:t>
            </a:r>
          </a:p>
        </p:txBody>
      </p:sp>
      <p:sp>
        <p:nvSpPr>
          <p:cNvPr id="16" name="Slide Number Placeholder 5"/>
          <p:cNvSpPr txBox="1">
            <a:spLocks/>
          </p:cNvSpPr>
          <p:nvPr/>
        </p:nvSpPr>
        <p:spPr>
          <a:xfrm>
            <a:off x="6770910" y="651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F9A71B-441C-2C48-9BD6-133FAC048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"/>
          <p:cNvSpPr txBox="1">
            <a:spLocks noChangeArrowheads="1"/>
          </p:cNvSpPr>
          <p:nvPr/>
        </p:nvSpPr>
        <p:spPr bwMode="auto">
          <a:xfrm>
            <a:off x="711200" y="33247"/>
            <a:ext cx="7645400" cy="655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717" tIns="35203" rIns="35717" bIns="35717" numCol="1" anchor="b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lang="en-US" sz="2400" kern="0" dirty="0" smtClean="0">
                <a:solidFill>
                  <a:schemeClr val="tx2"/>
                </a:solidFill>
                <a:latin typeface="Calibri"/>
                <a:ea typeface="+mj-ea"/>
                <a:cs typeface="Calibri"/>
                <a:sym typeface="Tahoma" pitchFamily="-106" charset="0"/>
              </a:rPr>
              <a:t>C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Tahoma" pitchFamily="-106" charset="0"/>
              </a:rPr>
              <a:t>harged particle spectra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Tahoma" pitchFamily="-106" charset="0"/>
              </a:rPr>
              <a:t>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Tahoma" pitchFamily="-106" charset="0"/>
              </a:rPr>
              <a:t>dN</a:t>
            </a:r>
            <a:r>
              <a:rPr kumimoji="0" lang="en-US" sz="2400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Tahoma" pitchFamily="-106" charset="0"/>
              </a:rPr>
              <a:t>ch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Tahoma" pitchFamily="-106" charset="0"/>
              </a:rPr>
              <a:t>/d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ymbol" charset="2"/>
                <a:ea typeface="+mj-ea"/>
                <a:cs typeface="Symbol" charset="2"/>
                <a:sym typeface="Tahoma" pitchFamily="-106" charset="0"/>
              </a:rPr>
              <a:t>h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Tahoma" pitchFamily="-106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Tahoma" pitchFamily="-106" charset="0"/>
              </a:rPr>
              <a:t>normalized per participant nucleon pair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Symbol" charset="2"/>
              <a:ea typeface="+mj-ea"/>
              <a:cs typeface="Symbol" charset="2"/>
              <a:sym typeface="Tahoma" pitchFamily="-10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959600" y="4921935"/>
            <a:ext cx="2184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dirty="0" smtClean="0">
                <a:latin typeface="Calibri"/>
                <a:ea typeface="ＭＳ Ｐゴシック" pitchFamily="34" charset="-128"/>
                <a:cs typeface="Calibri"/>
              </a:rPr>
              <a:t>Central multiplicity  dN</a:t>
            </a:r>
            <a:r>
              <a:rPr lang="en-US" baseline="-25000" dirty="0" smtClean="0">
                <a:latin typeface="Calibri"/>
                <a:ea typeface="ＭＳ Ｐゴシック" pitchFamily="34" charset="-128"/>
                <a:cs typeface="Calibri"/>
              </a:rPr>
              <a:t>ch</a:t>
            </a:r>
            <a:r>
              <a:rPr lang="en-US" dirty="0" smtClean="0">
                <a:latin typeface="Calibri"/>
                <a:ea typeface="ＭＳ Ｐゴシック" pitchFamily="34" charset="-128"/>
                <a:cs typeface="Calibri"/>
              </a:rPr>
              <a:t>/d</a:t>
            </a:r>
            <a:r>
              <a:rPr lang="en-US" dirty="0" smtClean="0">
                <a:latin typeface="Symbol" charset="2"/>
                <a:ea typeface="ＭＳ Ｐゴシック" pitchFamily="34" charset="-128"/>
                <a:cs typeface="Symbol" charset="2"/>
              </a:rPr>
              <a:t>h</a:t>
            </a:r>
            <a:r>
              <a:rPr lang="en-US" dirty="0" smtClean="0">
                <a:latin typeface="Calibri"/>
                <a:ea typeface="ＭＳ Ｐゴシック" pitchFamily="34" charset="-128"/>
                <a:cs typeface="Calibri"/>
              </a:rPr>
              <a:t>=1610 </a:t>
            </a:r>
            <a:r>
              <a:rPr lang="en-US" dirty="0" smtClean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 55  </a:t>
            </a:r>
          </a:p>
          <a:p>
            <a:pPr>
              <a:lnSpc>
                <a:spcPct val="100000"/>
              </a:lnSpc>
            </a:pPr>
            <a:r>
              <a:rPr lang="en-US" dirty="0" smtClean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for 0</a:t>
            </a:r>
            <a:r>
              <a:rPr lang="en-US" dirty="0" smtClean="0">
                <a:latin typeface="Calibri"/>
                <a:ea typeface="ＭＳ Ｐゴシック" pitchFamily="34" charset="-128"/>
                <a:cs typeface="Calibri"/>
                <a:sym typeface="Symbol"/>
              </a:rPr>
              <a:t></a:t>
            </a:r>
            <a:r>
              <a:rPr lang="en-US" dirty="0" smtClean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5% centrality</a:t>
            </a:r>
            <a:endParaRPr lang="en-US" dirty="0" smtClean="0">
              <a:latin typeface="Calibri"/>
              <a:ea typeface="ＭＳ Ｐゴシック" pitchFamily="34" charset="-128"/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0" y="2560935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</a:rPr>
              <a:t>Significantly stronger rise with respect to pp</a:t>
            </a:r>
            <a:endParaRPr lang="en-US" b="1" dirty="0">
              <a:solidFill>
                <a:srgbClr val="660066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51336" y="6581001"/>
            <a:ext cx="10082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Calibri"/>
                <a:cs typeface="Calibri"/>
              </a:rPr>
              <a:t>[HIN-10-001]</a:t>
            </a:r>
            <a:endParaRPr lang="en-US" sz="1200" b="1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1"/>
          <p:cNvSpPr txBox="1">
            <a:spLocks/>
          </p:cNvSpPr>
          <p:nvPr/>
        </p:nvSpPr>
        <p:spPr bwMode="auto">
          <a:xfrm>
            <a:off x="0" y="2573338"/>
            <a:ext cx="4724400" cy="144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882" tIns="50941" rIns="101882" bIns="50941" numCol="1" anchor="t" anchorCtr="0" compatLnSpc="1">
            <a:prstTxWarp prst="textNoShape">
              <a:avLst/>
            </a:prstTxWarp>
          </a:bodyPr>
          <a:lstStyle/>
          <a:p>
            <a:pPr marL="381000" marR="0" lvl="0" indent="-381000" algn="l" defTabSz="5080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Energy Dependence</a:t>
            </a:r>
          </a:p>
          <a:p>
            <a:pPr marL="827088" marR="0" lvl="1" indent="-317500" algn="l" defTabSz="5080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At</a:t>
            </a:r>
            <a:r>
              <a:rPr kumimoji="0" lang="en-US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 RHIC large </a:t>
            </a:r>
            <a:r>
              <a:rPr kumimoji="0" lang="en-US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elliptic flow </a:t>
            </a:r>
            <a:r>
              <a:rPr kumimoji="0" lang="en-US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observed. Confirmed at LHC.</a:t>
            </a:r>
          </a:p>
          <a:p>
            <a:pPr marL="1284288" lvl="2" indent="-317500" defTabSz="508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</a:pPr>
            <a:r>
              <a:rPr lang="en-US" sz="1600" dirty="0" smtClean="0">
                <a:solidFill>
                  <a:srgbClr val="660066"/>
                </a:solidFill>
                <a:latin typeface="Calibri"/>
                <a:ea typeface="ＭＳ Ｐゴシック" pitchFamily="34" charset="-128"/>
                <a:cs typeface="Calibri"/>
              </a:rPr>
              <a:t>C</a:t>
            </a:r>
            <a:r>
              <a:rPr kumimoji="0" lang="en-US" sz="1600" i="0" u="none" strike="noStrike" kern="1200" cap="none" spc="0" normalizeH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onsistent with strongly coupled medium of low shear viscosity. </a:t>
            </a:r>
          </a:p>
          <a:p>
            <a:pPr marL="1284288" lvl="2" indent="-317500" defTabSz="5080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kumimoji="0" lang="en-US" sz="160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  <a:sym typeface="Wingdings"/>
              </a:rPr>
              <a:t> Ideal fluid.</a:t>
            </a:r>
            <a:r>
              <a:rPr kumimoji="0" lang="en-US" sz="160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 </a:t>
            </a:r>
          </a:p>
          <a:p>
            <a:pPr marL="1284288" lvl="2" indent="-317500" defTabSz="5080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-106" charset="2"/>
              <a:buChar char="à"/>
            </a:pPr>
            <a:endParaRPr kumimoji="0" lang="en-US" sz="1400" i="0" u="none" strike="noStrike" kern="1200" cap="none" spc="0" normalizeH="0" noProof="0" dirty="0" smtClean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827088" lvl="1" indent="-317500" defTabSz="508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</a:pPr>
            <a:r>
              <a:rPr lang="en-US" dirty="0" smtClean="0">
                <a:latin typeface="Calibri"/>
                <a:ea typeface="ＭＳ Ｐゴシック" pitchFamily="34" charset="-128"/>
                <a:cs typeface="Calibri"/>
              </a:rPr>
              <a:t>v</a:t>
            </a:r>
            <a:r>
              <a:rPr lang="en-US" baseline="-25000" dirty="0" smtClean="0">
                <a:latin typeface="Calibri"/>
                <a:ea typeface="ＭＳ Ｐゴシック" pitchFamily="34" charset="-128"/>
                <a:cs typeface="Calibri"/>
              </a:rPr>
              <a:t>2</a:t>
            </a:r>
            <a:r>
              <a:rPr lang="en-US" dirty="0" smtClean="0">
                <a:latin typeface="Calibri"/>
                <a:ea typeface="ＭＳ Ｐゴシック" pitchFamily="34" charset="-128"/>
                <a:cs typeface="Calibri"/>
              </a:rPr>
              <a:t>{Lee Yang Zeros method} </a:t>
            </a:r>
          </a:p>
          <a:p>
            <a:pPr marL="827088" lvl="1" indent="-317500" defTabSz="508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20-30%</a:t>
            </a:r>
            <a:r>
              <a:rPr kumimoji="0" lang="en-US" i="0" u="none" strike="noStrike" kern="1200" cap="none" spc="0" normalizeH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 centrality</a:t>
            </a:r>
          </a:p>
          <a:p>
            <a:pPr marL="827088" lvl="1" indent="-317500" defTabSz="508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</a:pPr>
            <a:r>
              <a:rPr kumimoji="0" lang="en-US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 </a:t>
            </a:r>
            <a:r>
              <a:rPr lang="en-US" noProof="0" dirty="0" smtClean="0">
                <a:solidFill>
                  <a:srgbClr val="008000"/>
                </a:solidFill>
                <a:latin typeface="Calibri"/>
                <a:ea typeface="ＭＳ Ｐゴシック" pitchFamily="34" charset="-128"/>
                <a:cs typeface="Calibri"/>
              </a:rPr>
              <a:t>e</a:t>
            </a:r>
            <a:r>
              <a:rPr lang="en-US" dirty="0" smtClean="0">
                <a:solidFill>
                  <a:srgbClr val="008000"/>
                </a:solidFill>
                <a:latin typeface="Calibri"/>
                <a:ea typeface="ＭＳ Ｐゴシック" pitchFamily="34" charset="-128"/>
                <a:cs typeface="Calibri"/>
              </a:rPr>
              <a:t>xtrapolated to p</a:t>
            </a:r>
            <a:r>
              <a:rPr lang="en-US" baseline="-25000" dirty="0" smtClean="0">
                <a:solidFill>
                  <a:srgbClr val="008000"/>
                </a:solidFill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lang="en-US" dirty="0" smtClean="0">
                <a:solidFill>
                  <a:srgbClr val="008000"/>
                </a:solidFill>
                <a:latin typeface="Calibri"/>
                <a:ea typeface="ＭＳ Ｐゴシック" pitchFamily="34" charset="-128"/>
                <a:cs typeface="Calibri"/>
              </a:rPr>
              <a:t>=0</a:t>
            </a:r>
          </a:p>
        </p:txBody>
      </p:sp>
      <p:pic>
        <p:nvPicPr>
          <p:cNvPr id="3" name="Picture 2" descr="ExcitationFun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7914" y="2108199"/>
            <a:ext cx="4536086" cy="4354643"/>
          </a:xfrm>
          <a:prstGeom prst="rect">
            <a:avLst/>
          </a:prstGeom>
        </p:spPr>
      </p:pic>
      <p:sp>
        <p:nvSpPr>
          <p:cNvPr id="4" name="Date Placeholder 3"/>
          <p:cNvSpPr txBox="1">
            <a:spLocks/>
          </p:cNvSpPr>
          <p:nvPr/>
        </p:nvSpPr>
        <p:spPr>
          <a:xfrm>
            <a:off x="263680" y="648939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751F6-8106-D248-9AC7-E79CDEA31DE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9/20/2011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 txBox="1">
            <a:spLocks/>
          </p:cNvSpPr>
          <p:nvPr/>
        </p:nvSpPr>
        <p:spPr>
          <a:xfrm>
            <a:off x="3124200" y="648939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P.Bartalini - NTU</a:t>
            </a:r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6770910" y="651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F9A71B-441C-2C48-9BD6-133FAC048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ctangle 1"/>
          <p:cNvSpPr txBox="1">
            <a:spLocks noChangeArrowheads="1"/>
          </p:cNvSpPr>
          <p:nvPr/>
        </p:nvSpPr>
        <p:spPr bwMode="auto">
          <a:xfrm>
            <a:off x="800100" y="0"/>
            <a:ext cx="7493000" cy="655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717" tIns="35203" rIns="35717" bIns="35717" numCol="1" anchor="b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3200" dirty="0" smtClean="0">
                <a:latin typeface="Calibri"/>
                <a:cs typeface="Calibri"/>
              </a:rPr>
              <a:t>Azimuthal Anisotropy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51336" y="6581001"/>
            <a:ext cx="10082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Calibri"/>
                <a:cs typeface="Calibri"/>
              </a:rPr>
              <a:t>[HIN-10-002]</a:t>
            </a:r>
            <a:endParaRPr lang="en-US" sz="1200" b="1" dirty="0">
              <a:latin typeface="Calibri"/>
              <a:cs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7200" y="1442472"/>
            <a:ext cx="6032500" cy="6784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90946"/>
            <a:ext cx="3238500" cy="177696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251200" y="1028700"/>
            <a:ext cx="589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Calibri"/>
                <a:cs typeface="Calibri"/>
              </a:rPr>
              <a:t>Measure charged particle production with respect to the Reaction Plane </a:t>
            </a:r>
            <a:r>
              <a:rPr lang="en-US" sz="1400" b="1" baseline="-25000" dirty="0" smtClean="0">
                <a:latin typeface="Calibri"/>
                <a:cs typeface="Calibri"/>
              </a:rPr>
              <a:t>RP</a:t>
            </a:r>
            <a:endParaRPr lang="en-US" sz="1400" b="1" dirty="0">
              <a:latin typeface="Calibri"/>
              <a:cs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47526"/>
            <a:ext cx="9144000" cy="485330"/>
          </a:xfrm>
          <a:ln/>
        </p:spPr>
        <p:txBody>
          <a:bodyPr tIns="22401">
            <a:normAutofit fontScale="90000"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3200" b="0" dirty="0" smtClean="0">
                <a:solidFill>
                  <a:schemeClr val="tx1"/>
                </a:solidFill>
                <a:latin typeface="Calibri"/>
                <a:cs typeface="Calibri"/>
              </a:rPr>
              <a:t>Definition of </a:t>
            </a:r>
            <a:r>
              <a:rPr lang="en-US" sz="3200" b="0" dirty="0" err="1" smtClean="0">
                <a:solidFill>
                  <a:schemeClr val="tx1"/>
                </a:solidFill>
                <a:latin typeface="Calibri"/>
                <a:cs typeface="Calibri"/>
              </a:rPr>
              <a:t>di-hadron</a:t>
            </a:r>
            <a:r>
              <a:rPr lang="en-US" sz="3200" b="0" dirty="0" smtClean="0">
                <a:solidFill>
                  <a:schemeClr val="tx1"/>
                </a:solidFill>
                <a:latin typeface="Calibri"/>
                <a:cs typeface="Calibri"/>
              </a:rPr>
              <a:t> correlation function</a:t>
            </a:r>
            <a:endParaRPr lang="en-US" sz="3200" b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7440" y="1419989"/>
            <a:ext cx="3012480" cy="258939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59201" y="1355183"/>
            <a:ext cx="3008160" cy="258939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5224321" y="597663"/>
            <a:ext cx="2140417" cy="31656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2452" rIns="81639" bIns="42452">
            <a:prstTxWarp prst="textNoShape">
              <a:avLst/>
            </a:prstTxWarp>
            <a:sp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en-US" sz="1500" b="1" dirty="0">
                <a:solidFill>
                  <a:srgbClr val="000080"/>
                </a:solidFill>
                <a:latin typeface="Calibri"/>
                <a:ea typeface="MS Gothic" charset="0"/>
                <a:cs typeface="Calibri"/>
              </a:rPr>
              <a:t>Background distribution: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/>
          <a:srcRect l="2324"/>
          <a:stretch>
            <a:fillRect/>
          </a:stretch>
        </p:blipFill>
        <p:spPr bwMode="auto">
          <a:xfrm>
            <a:off x="3304281" y="3888920"/>
            <a:ext cx="2219040" cy="241945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891361" y="623586"/>
            <a:ext cx="1669284" cy="31656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2452" rIns="81639" bIns="42452">
            <a:prstTxWarp prst="textNoShape">
              <a:avLst/>
            </a:prstTxWarp>
            <a:spAutoFit/>
          </a:bodyPr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US" sz="1500" b="1" dirty="0">
                <a:solidFill>
                  <a:srgbClr val="000080"/>
                </a:solidFill>
                <a:latin typeface="Calibri"/>
                <a:ea typeface="MS Gothic" charset="0"/>
                <a:cs typeface="Calibri"/>
              </a:rPr>
              <a:t>Signal distribution: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46721" y="1407156"/>
            <a:ext cx="1513743" cy="54739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2452" rIns="81639" bIns="42452">
            <a:prstTxWarp prst="textNoShape">
              <a:avLst/>
            </a:prstTxWarp>
            <a:spAutoFit/>
          </a:bodyPr>
          <a:lstStyle/>
          <a:p>
            <a:pPr>
              <a:tabLst>
                <a:tab pos="656650" algn="l"/>
                <a:tab pos="1313299" algn="l"/>
              </a:tabLst>
            </a:pPr>
            <a:r>
              <a:rPr lang="en-US" sz="1500" b="1" dirty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Particle pairs </a:t>
            </a:r>
          </a:p>
          <a:p>
            <a:pPr>
              <a:tabLst>
                <a:tab pos="656650" algn="l"/>
                <a:tab pos="1313299" algn="l"/>
              </a:tabLst>
            </a:pPr>
            <a:r>
              <a:rPr lang="en-US" sz="1500" b="1" dirty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from same event</a:t>
            </a:r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7708700" y="1810271"/>
            <a:ext cx="1229266" cy="54739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2452" rIns="81639" bIns="42452">
            <a:prstTxWarp prst="textNoShape">
              <a:avLst/>
            </a:prstTxWarp>
            <a:spAutoFit/>
          </a:bodyPr>
          <a:lstStyle/>
          <a:p>
            <a:pPr>
              <a:tabLst>
                <a:tab pos="656650" algn="l"/>
                <a:tab pos="1313299" algn="l"/>
              </a:tabLst>
            </a:pPr>
            <a:r>
              <a:rPr lang="en-US" sz="1500" b="1" dirty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Pairs from</a:t>
            </a:r>
          </a:p>
          <a:p>
            <a:pPr>
              <a:tabLst>
                <a:tab pos="656650" algn="l"/>
                <a:tab pos="1313299" algn="l"/>
              </a:tabLst>
            </a:pPr>
            <a:r>
              <a:rPr lang="en-US" sz="1500" b="1" dirty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mixed events</a:t>
            </a:r>
          </a:p>
        </p:txBody>
      </p:sp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5068800" y="4092643"/>
            <a:ext cx="4087900" cy="316566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square" lIns="81639" tIns="42452" rIns="81639" bIns="42452">
            <a:prstTxWarp prst="textNoShape">
              <a:avLst/>
            </a:prstTxWarp>
            <a:spAutoFit/>
          </a:bodyPr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US" sz="1500" b="1" dirty="0">
                <a:solidFill>
                  <a:srgbClr val="000080"/>
                </a:solidFill>
                <a:latin typeface="Calibri"/>
                <a:ea typeface="MS Gothic" charset="0"/>
                <a:cs typeface="Calibri"/>
              </a:rPr>
              <a:t>Ratio</a:t>
            </a:r>
            <a:r>
              <a:rPr lang="en-US" sz="1500" b="1" dirty="0" smtClean="0">
                <a:solidFill>
                  <a:srgbClr val="000080"/>
                </a:solidFill>
                <a:latin typeface="Calibri"/>
                <a:ea typeface="MS Gothic" charset="0"/>
                <a:cs typeface="Calibri"/>
              </a:rPr>
              <a:t> Signal</a:t>
            </a:r>
            <a:r>
              <a:rPr lang="en-US" sz="1500" b="1" dirty="0">
                <a:solidFill>
                  <a:srgbClr val="000080"/>
                </a:solidFill>
                <a:latin typeface="Calibri"/>
                <a:ea typeface="MS Gothic" charset="0"/>
                <a:cs typeface="Calibri"/>
              </a:rPr>
              <a:t>/</a:t>
            </a:r>
            <a:r>
              <a:rPr lang="en-US" sz="1500" b="1" dirty="0" smtClean="0">
                <a:solidFill>
                  <a:srgbClr val="000080"/>
                </a:solidFill>
                <a:latin typeface="Calibri"/>
                <a:ea typeface="MS Gothic" charset="0"/>
                <a:cs typeface="Calibri"/>
              </a:rPr>
              <a:t>Background = Associated 2D Yields:</a:t>
            </a:r>
            <a:endParaRPr lang="en-US" sz="1500" b="1" dirty="0">
              <a:solidFill>
                <a:srgbClr val="000080"/>
              </a:solidFill>
              <a:latin typeface="Calibri"/>
              <a:ea typeface="MS Gothic" charset="0"/>
              <a:cs typeface="Calibri"/>
            </a:endParaRPr>
          </a:p>
        </p:txBody>
      </p:sp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9240" y="902191"/>
            <a:ext cx="3032640" cy="5832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83640" y="4446793"/>
            <a:ext cx="3212640" cy="73447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8"/>
          <a:srcRect b="2943"/>
          <a:stretch>
            <a:fillRect/>
          </a:stretch>
        </p:blipFill>
        <p:spPr bwMode="auto">
          <a:xfrm>
            <a:off x="5315041" y="917377"/>
            <a:ext cx="2450880" cy="54437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90081" y="3925853"/>
            <a:ext cx="1928160" cy="1080113"/>
          </a:xfrm>
          <a:prstGeom prst="rect">
            <a:avLst/>
          </a:prstGeom>
          <a:noFill/>
          <a:ln w="18360">
            <a:solidFill>
              <a:srgbClr val="FF0000"/>
            </a:solidFill>
            <a:round/>
            <a:headEnd/>
            <a:tailEnd/>
          </a:ln>
          <a:effectLst/>
        </p:spPr>
      </p:pic>
      <p:sp>
        <p:nvSpPr>
          <p:cNvPr id="5135" name="Line 15"/>
          <p:cNvSpPr>
            <a:spLocks noChangeShapeType="1"/>
          </p:cNvSpPr>
          <p:nvPr/>
        </p:nvSpPr>
        <p:spPr bwMode="auto">
          <a:xfrm>
            <a:off x="3781440" y="3552854"/>
            <a:ext cx="659520" cy="62358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136" name="Line 16"/>
          <p:cNvSpPr>
            <a:spLocks noChangeShapeType="1"/>
          </p:cNvSpPr>
          <p:nvPr/>
        </p:nvSpPr>
        <p:spPr bwMode="auto">
          <a:xfrm flipH="1">
            <a:off x="4800600" y="3515409"/>
            <a:ext cx="691561" cy="700991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" name="Date Placeholder 3"/>
          <p:cNvSpPr txBox="1">
            <a:spLocks/>
          </p:cNvSpPr>
          <p:nvPr/>
        </p:nvSpPr>
        <p:spPr>
          <a:xfrm>
            <a:off x="263680" y="648939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751F6-8106-D248-9AC7-E79CDEA31DE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9/20/2011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5" name="Footer Placeholder 4"/>
          <p:cNvSpPr txBox="1">
            <a:spLocks/>
          </p:cNvSpPr>
          <p:nvPr/>
        </p:nvSpPr>
        <p:spPr>
          <a:xfrm>
            <a:off x="3124200" y="648939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P.Bartalini - NTU</a:t>
            </a:r>
          </a:p>
        </p:txBody>
      </p:sp>
      <p:sp>
        <p:nvSpPr>
          <p:cNvPr id="26" name="Slide Number Placeholder 5"/>
          <p:cNvSpPr txBox="1">
            <a:spLocks/>
          </p:cNvSpPr>
          <p:nvPr/>
        </p:nvSpPr>
        <p:spPr>
          <a:xfrm>
            <a:off x="6770910" y="651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F9A71B-441C-2C48-9BD6-133FAC048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359400" y="5461000"/>
            <a:ext cx="38100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Calibri"/>
                <a:ea typeface="MS Gothic" charset="0"/>
                <a:cs typeface="Calibri"/>
              </a:rPr>
              <a:t> Can specify </a:t>
            </a:r>
            <a:r>
              <a:rPr lang="en-US" b="1" dirty="0" smtClean="0">
                <a:solidFill>
                  <a:srgbClr val="FF0000"/>
                </a:solidFill>
                <a:latin typeface="Calibri"/>
                <a:cs typeface="Calibri"/>
              </a:rPr>
              <a:t>selected pair of 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Calibri"/>
                <a:cs typeface="Calibri"/>
              </a:rPr>
              <a:t>trigger (p</a:t>
            </a:r>
            <a:r>
              <a:rPr lang="en-US" b="1" baseline="-25000" dirty="0" smtClean="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lang="en-US" b="1" baseline="30000" dirty="0" smtClean="0">
                <a:solidFill>
                  <a:srgbClr val="FF0000"/>
                </a:solidFill>
                <a:latin typeface="Calibri"/>
                <a:cs typeface="Calibri"/>
              </a:rPr>
              <a:t>trig</a:t>
            </a:r>
            <a:r>
              <a:rPr lang="en-US" b="1" dirty="0" smtClean="0">
                <a:solidFill>
                  <a:srgbClr val="FF0000"/>
                </a:solidFill>
                <a:latin typeface="Calibri"/>
                <a:cs typeface="Calibri"/>
              </a:rPr>
              <a:t> ) and associated (p</a:t>
            </a:r>
            <a:r>
              <a:rPr lang="en-US" b="1" baseline="-25000" dirty="0" smtClean="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lang="en-US" b="1" baseline="30000" dirty="0" smtClean="0">
                <a:solidFill>
                  <a:srgbClr val="FF0000"/>
                </a:solidFill>
                <a:latin typeface="Calibri"/>
                <a:cs typeface="Calibri"/>
              </a:rPr>
              <a:t>assoc</a:t>
            </a:r>
            <a:r>
              <a:rPr lang="en-US" b="1" dirty="0" smtClean="0">
                <a:solidFill>
                  <a:srgbClr val="FF0000"/>
                </a:solidFill>
                <a:latin typeface="Calibri"/>
                <a:cs typeface="Calibri"/>
              </a:rPr>
              <a:t> ) particle p</a:t>
            </a:r>
            <a:r>
              <a:rPr lang="en-US" b="1" baseline="-25000" dirty="0" smtClean="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lang="en-US" b="1" dirty="0" smtClean="0">
                <a:solidFill>
                  <a:srgbClr val="FF0000"/>
                </a:solidFill>
                <a:latin typeface="Calibri"/>
                <a:cs typeface="Calibri"/>
              </a:rPr>
              <a:t> ranges.</a:t>
            </a:r>
            <a:endParaRPr lang="en-US" b="1" dirty="0" smtClean="0">
              <a:solidFill>
                <a:srgbClr val="FF0000"/>
              </a:solidFill>
              <a:latin typeface="Calibri"/>
              <a:ea typeface="MS Gothic" charset="0"/>
              <a:cs typeface="Calibri"/>
            </a:endParaRPr>
          </a:p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651498" y="5016500"/>
            <a:ext cx="54804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bins</a:t>
            </a:r>
            <a:endParaRPr lang="en-US" sz="1200" i="1" dirty="0"/>
          </a:p>
        </p:txBody>
      </p:sp>
      <p:sp>
        <p:nvSpPr>
          <p:cNvPr id="23" name="Date Placeholder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47526"/>
            <a:ext cx="9144000" cy="485330"/>
          </a:xfrm>
          <a:ln/>
        </p:spPr>
        <p:txBody>
          <a:bodyPr tIns="22401">
            <a:normAutofit fontScale="90000"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3200" b="0" dirty="0">
                <a:solidFill>
                  <a:srgbClr val="000000"/>
                </a:solidFill>
                <a:latin typeface="Calibri"/>
                <a:cs typeface="Calibri"/>
              </a:rPr>
              <a:t>Long and short range correlations</a:t>
            </a:r>
          </a:p>
        </p:txBody>
      </p:sp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3277440" y="2034934"/>
            <a:ext cx="2419200" cy="2181829"/>
          </a:xfrm>
          <a:custGeom>
            <a:avLst/>
            <a:gdLst>
              <a:gd name="G0" fmla="+- 0 0 0"/>
              <a:gd name="G1" fmla="+- -11796480 0 0"/>
              <a:gd name="G2" fmla="+- 0 0 -11796480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11796480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1796480"/>
              <a:gd name="G36" fmla="sin G34 -11796480"/>
              <a:gd name="G37" fmla="+/ -11796480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0 w 2472267"/>
              <a:gd name="T5" fmla="*/ 494829 h 2252133"/>
              <a:gd name="T6" fmla="*/ 1998267 w 2472267"/>
              <a:gd name="T7" fmla="*/ 2742176 h 2252133"/>
              <a:gd name="T8" fmla="*/ 3103690 w 2472267"/>
              <a:gd name="T9" fmla="*/ 2206110 h 2252133"/>
              <a:gd name="T10" fmla="*/ 1190456 w 2472267"/>
              <a:gd name="T11" fmla="*/ 0 h 2252133"/>
              <a:gd name="T12" fmla="*/ 0 w 2472267"/>
              <a:gd name="T13" fmla="*/ 494829 h 2252133"/>
              <a:gd name="T14" fmla="*/ 0 w 2472267"/>
              <a:gd name="T15" fmla="*/ 0 h 2252133"/>
              <a:gd name="T16" fmla="*/ 2472267 w 2472267"/>
              <a:gd name="T17" fmla="*/ 2252133 h 2252133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T14" t="T15" r="T16" b="T17"/>
            <a:pathLst>
              <a:path w="2472267" h="2252133">
                <a:moveTo>
                  <a:pt x="0" y="406400"/>
                </a:moveTo>
                <a:lnTo>
                  <a:pt x="1591734" y="2252133"/>
                </a:lnTo>
                <a:lnTo>
                  <a:pt x="2472267" y="1811866"/>
                </a:lnTo>
                <a:lnTo>
                  <a:pt x="948267" y="0"/>
                </a:lnTo>
                <a:lnTo>
                  <a:pt x="0" y="406400"/>
                </a:lnTo>
                <a:close/>
              </a:path>
            </a:pathLst>
          </a:custGeom>
          <a:noFill/>
          <a:ln w="57240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48000" y="967782"/>
            <a:ext cx="3804480" cy="404970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48000" y="967782"/>
            <a:ext cx="3804480" cy="404970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149" name="AutoShape 5"/>
          <p:cNvSpPr>
            <a:spLocks noChangeArrowheads="1"/>
          </p:cNvSpPr>
          <p:nvPr/>
        </p:nvSpPr>
        <p:spPr bwMode="auto">
          <a:xfrm>
            <a:off x="3277440" y="2034934"/>
            <a:ext cx="2419200" cy="2181829"/>
          </a:xfrm>
          <a:custGeom>
            <a:avLst/>
            <a:gdLst>
              <a:gd name="G0" fmla="+- 0 0 0"/>
              <a:gd name="G1" fmla="+- -11796480 0 0"/>
              <a:gd name="G2" fmla="+- 0 0 -11796480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11796480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1796480"/>
              <a:gd name="G36" fmla="sin G34 -11796480"/>
              <a:gd name="G37" fmla="+/ -11796480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0 w 2472267"/>
              <a:gd name="T5" fmla="*/ 494829 h 2252133"/>
              <a:gd name="T6" fmla="*/ 1998267 w 2472267"/>
              <a:gd name="T7" fmla="*/ 2742176 h 2252133"/>
              <a:gd name="T8" fmla="*/ 3103690 w 2472267"/>
              <a:gd name="T9" fmla="*/ 2206110 h 2252133"/>
              <a:gd name="T10" fmla="*/ 1190456 w 2472267"/>
              <a:gd name="T11" fmla="*/ 0 h 2252133"/>
              <a:gd name="T12" fmla="*/ 0 w 2472267"/>
              <a:gd name="T13" fmla="*/ 494829 h 2252133"/>
              <a:gd name="T14" fmla="*/ 0 w 2472267"/>
              <a:gd name="T15" fmla="*/ 0 h 2252133"/>
              <a:gd name="T16" fmla="*/ 2472267 w 2472267"/>
              <a:gd name="T17" fmla="*/ 2252133 h 2252133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T14" t="T15" r="T16" b="T17"/>
            <a:pathLst>
              <a:path w="2472267" h="2252133">
                <a:moveTo>
                  <a:pt x="0" y="406400"/>
                </a:moveTo>
                <a:lnTo>
                  <a:pt x="1591734" y="2252133"/>
                </a:lnTo>
                <a:lnTo>
                  <a:pt x="2472267" y="1811866"/>
                </a:lnTo>
                <a:lnTo>
                  <a:pt x="948267" y="0"/>
                </a:lnTo>
                <a:lnTo>
                  <a:pt x="0" y="406400"/>
                </a:lnTo>
                <a:close/>
              </a:path>
            </a:pathLst>
          </a:custGeom>
          <a:noFill/>
          <a:ln w="57240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5916410" y="1468955"/>
            <a:ext cx="3170541" cy="639731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81639" tIns="42452" rIns="81639" bIns="42452">
            <a:prstTxWarp prst="textNoShape">
              <a:avLst/>
            </a:prstTxWarp>
            <a:spAutoFit/>
          </a:bodyPr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en-US" dirty="0">
                <a:solidFill>
                  <a:srgbClr val="000000"/>
                </a:solidFill>
                <a:ea typeface="MS Gothic" charset="0"/>
                <a:cs typeface="MS Gothic" charset="0"/>
              </a:rPr>
              <a:t>Bose-Einstein correlations:</a:t>
            </a:r>
          </a:p>
          <a:p>
            <a:pPr algn="ctr"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en-US" dirty="0">
                <a:solidFill>
                  <a:srgbClr val="000000"/>
                </a:solidFill>
                <a:ea typeface="MS Gothic" charset="0"/>
                <a:cs typeface="MS Gothic" charset="0"/>
              </a:rPr>
              <a:t> (</a:t>
            </a:r>
            <a:r>
              <a:rPr lang="en-US" dirty="0">
                <a:solidFill>
                  <a:srgbClr val="000000"/>
                </a:solidFill>
                <a:ea typeface="Arial" pitchFamily="-110" charset="0"/>
                <a:cs typeface="Arial" pitchFamily="-110" charset="0"/>
              </a:rPr>
              <a:t>Δφ,Δη</a:t>
            </a:r>
            <a:r>
              <a:rPr lang="en-US" dirty="0">
                <a:solidFill>
                  <a:srgbClr val="000000"/>
                </a:solidFill>
                <a:ea typeface="MS Gothic" charset="0"/>
                <a:cs typeface="MS Gothic" charset="0"/>
              </a:rPr>
              <a:t>) ~ (0,0)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4948340" y="696244"/>
            <a:ext cx="3135838" cy="33195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2452" rIns="81639" bIns="42452">
            <a:prstTxWarp prst="textNoShape">
              <a:avLst/>
            </a:prstTxWarp>
            <a:spAutoFit/>
          </a:bodyPr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US" sz="1600" b="1" dirty="0" smtClean="0">
                <a:solidFill>
                  <a:srgbClr val="FF0000"/>
                </a:solidFill>
                <a:latin typeface="Calibri"/>
                <a:ea typeface="MS Gothic" charset="0"/>
                <a:cs typeface="Calibri"/>
              </a:rPr>
              <a:t>pp minimum bias events √s = 7 TeV</a:t>
            </a:r>
            <a:endParaRPr lang="en-US" sz="1600" b="1" dirty="0">
              <a:solidFill>
                <a:srgbClr val="FF0000"/>
              </a:solidFill>
              <a:latin typeface="Calibri"/>
              <a:ea typeface="MS Gothic" charset="0"/>
              <a:cs typeface="Calibri"/>
            </a:endParaRPr>
          </a:p>
        </p:txBody>
      </p:sp>
      <p:sp>
        <p:nvSpPr>
          <p:cNvPr id="6152" name="AutoShape 8"/>
          <p:cNvSpPr>
            <a:spLocks noChangeArrowheads="1"/>
          </p:cNvSpPr>
          <p:nvPr/>
        </p:nvSpPr>
        <p:spPr bwMode="auto">
          <a:xfrm>
            <a:off x="2875680" y="3071843"/>
            <a:ext cx="1324800" cy="1382545"/>
          </a:xfrm>
          <a:custGeom>
            <a:avLst/>
            <a:gdLst>
              <a:gd name="G0" fmla="+- 0 0 0"/>
              <a:gd name="G1" fmla="+- -11796480 0 0"/>
              <a:gd name="G2" fmla="+- 0 0 -11796480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11796480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1796480"/>
              <a:gd name="G36" fmla="sin G34 -11796480"/>
              <a:gd name="G37" fmla="+/ -11796480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0 w 1460500"/>
              <a:gd name="T5" fmla="*/ 0 h 1524000"/>
              <a:gd name="T6" fmla="*/ 225778 w 1460500"/>
              <a:gd name="T7" fmla="*/ 141111 h 1524000"/>
              <a:gd name="T8" fmla="*/ 465667 w 1460500"/>
              <a:gd name="T9" fmla="*/ 409222 h 1524000"/>
              <a:gd name="T10" fmla="*/ 606778 w 1460500"/>
              <a:gd name="T11" fmla="*/ 606777 h 1524000"/>
              <a:gd name="T12" fmla="*/ 776111 w 1460500"/>
              <a:gd name="T13" fmla="*/ 846666 h 1524000"/>
              <a:gd name="T14" fmla="*/ 1016000 w 1460500"/>
              <a:gd name="T15" fmla="*/ 1143000 h 1524000"/>
              <a:gd name="T16" fmla="*/ 1241778 w 1460500"/>
              <a:gd name="T17" fmla="*/ 1340555 h 1524000"/>
              <a:gd name="T18" fmla="*/ 1425222 w 1460500"/>
              <a:gd name="T19" fmla="*/ 1481666 h 1524000"/>
              <a:gd name="T20" fmla="*/ 1453445 w 1460500"/>
              <a:gd name="T21" fmla="*/ 1524000 h 1524000"/>
              <a:gd name="T22" fmla="*/ 0 w 1460500"/>
              <a:gd name="T23" fmla="*/ 0 h 1524000"/>
              <a:gd name="T24" fmla="*/ 1460500 w 1460500"/>
              <a:gd name="T25" fmla="*/ 1524000 h 15240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T22" t="T23" r="T24" b="T25"/>
            <a:pathLst>
              <a:path w="1460500" h="1524000">
                <a:moveTo>
                  <a:pt x="0" y="0"/>
                </a:moveTo>
                <a:cubicBezTo>
                  <a:pt x="74083" y="36453"/>
                  <a:pt x="148167" y="72907"/>
                  <a:pt x="225778" y="141111"/>
                </a:cubicBezTo>
                <a:cubicBezTo>
                  <a:pt x="303389" y="209315"/>
                  <a:pt x="402167" y="331611"/>
                  <a:pt x="465667" y="409222"/>
                </a:cubicBezTo>
                <a:cubicBezTo>
                  <a:pt x="529167" y="486833"/>
                  <a:pt x="606778" y="606777"/>
                  <a:pt x="606778" y="606777"/>
                </a:cubicBezTo>
                <a:cubicBezTo>
                  <a:pt x="658519" y="679684"/>
                  <a:pt x="707907" y="757295"/>
                  <a:pt x="776111" y="846666"/>
                </a:cubicBezTo>
                <a:cubicBezTo>
                  <a:pt x="844315" y="936037"/>
                  <a:pt x="938389" y="1060685"/>
                  <a:pt x="1016000" y="1143000"/>
                </a:cubicBezTo>
                <a:cubicBezTo>
                  <a:pt x="1093611" y="1225315"/>
                  <a:pt x="1173574" y="1284111"/>
                  <a:pt x="1241778" y="1340555"/>
                </a:cubicBezTo>
                <a:cubicBezTo>
                  <a:pt x="1309982" y="1396999"/>
                  <a:pt x="1389944" y="1451092"/>
                  <a:pt x="1425222" y="1481666"/>
                </a:cubicBezTo>
                <a:cubicBezTo>
                  <a:pt x="1460500" y="1512240"/>
                  <a:pt x="1456972" y="1518120"/>
                  <a:pt x="1453445" y="1524000"/>
                </a:cubicBezTo>
              </a:path>
            </a:pathLst>
          </a:custGeom>
          <a:noFill/>
          <a:ln w="54000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153" name="AutoShape 9"/>
          <p:cNvSpPr>
            <a:spLocks noChangeArrowheads="1"/>
          </p:cNvSpPr>
          <p:nvPr/>
        </p:nvSpPr>
        <p:spPr bwMode="auto">
          <a:xfrm>
            <a:off x="4659841" y="2903345"/>
            <a:ext cx="551520" cy="542937"/>
          </a:xfrm>
          <a:custGeom>
            <a:avLst/>
            <a:gdLst>
              <a:gd name="G0" fmla="+- 0 0 0"/>
              <a:gd name="G1" fmla="+- -11796480 0 0"/>
              <a:gd name="G2" fmla="+- 0 0 -11796480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11796480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1796480"/>
              <a:gd name="G36" fmla="sin G34 -11796480"/>
              <a:gd name="G37" fmla="+/ -11796480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36045 w 607483"/>
              <a:gd name="T5" fmla="*/ 0 h 599017"/>
              <a:gd name="T6" fmla="*/ 36045 w 607483"/>
              <a:gd name="T7" fmla="*/ 405682 h 599017"/>
              <a:gd name="T8" fmla="*/ 252323 w 607483"/>
              <a:gd name="T9" fmla="*/ 545136 h 599017"/>
              <a:gd name="T10" fmla="*/ 455877 w 607483"/>
              <a:gd name="T11" fmla="*/ 595846 h 599017"/>
              <a:gd name="T12" fmla="*/ 583099 w 607483"/>
              <a:gd name="T13" fmla="*/ 557814 h 599017"/>
              <a:gd name="T14" fmla="*/ 608543 w 607483"/>
              <a:gd name="T15" fmla="*/ 405682 h 599017"/>
              <a:gd name="T16" fmla="*/ 608543 w 607483"/>
              <a:gd name="T17" fmla="*/ 405682 h 599017"/>
              <a:gd name="T18" fmla="*/ 0 w 607483"/>
              <a:gd name="T19" fmla="*/ 0 h 599017"/>
              <a:gd name="T20" fmla="*/ 607483 w 607483"/>
              <a:gd name="T21" fmla="*/ 599017 h 599017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T18" t="T19" r="T20" b="T21"/>
            <a:pathLst>
              <a:path w="607483" h="599017">
                <a:moveTo>
                  <a:pt x="35983" y="0"/>
                </a:moveTo>
                <a:cubicBezTo>
                  <a:pt x="17991" y="157691"/>
                  <a:pt x="0" y="315383"/>
                  <a:pt x="35983" y="406400"/>
                </a:cubicBezTo>
                <a:cubicBezTo>
                  <a:pt x="71966" y="497417"/>
                  <a:pt x="182033" y="514350"/>
                  <a:pt x="251883" y="546100"/>
                </a:cubicBezTo>
                <a:cubicBezTo>
                  <a:pt x="321733" y="577850"/>
                  <a:pt x="400050" y="594783"/>
                  <a:pt x="455083" y="596900"/>
                </a:cubicBezTo>
                <a:cubicBezTo>
                  <a:pt x="510116" y="599017"/>
                  <a:pt x="556683" y="590550"/>
                  <a:pt x="582083" y="558800"/>
                </a:cubicBezTo>
                <a:cubicBezTo>
                  <a:pt x="607483" y="527050"/>
                  <a:pt x="607483" y="406400"/>
                  <a:pt x="607483" y="406400"/>
                </a:cubicBezTo>
              </a:path>
            </a:pathLst>
          </a:custGeom>
          <a:noFill/>
          <a:ln w="50760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154" name="AutoShape 10"/>
          <p:cNvSpPr>
            <a:spLocks noChangeArrowheads="1"/>
          </p:cNvSpPr>
          <p:nvPr/>
        </p:nvSpPr>
        <p:spPr bwMode="auto">
          <a:xfrm>
            <a:off x="3012480" y="2193351"/>
            <a:ext cx="2373120" cy="1284615"/>
          </a:xfrm>
          <a:custGeom>
            <a:avLst/>
            <a:gdLst>
              <a:gd name="G0" fmla="+- 0 0 0"/>
              <a:gd name="G1" fmla="+- -11796480 0 0"/>
              <a:gd name="G2" fmla="+- 0 0 -11796480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11796480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1796480"/>
              <a:gd name="G36" fmla="sin G34 -11796480"/>
              <a:gd name="G37" fmla="+/ -11796480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2209800 w 2616200"/>
              <a:gd name="T5" fmla="*/ 21167 h 1416050"/>
              <a:gd name="T6" fmla="*/ 1701800 w 2616200"/>
              <a:gd name="T7" fmla="*/ 224367 h 1416050"/>
              <a:gd name="T8" fmla="*/ 1231900 w 2616200"/>
              <a:gd name="T9" fmla="*/ 287867 h 1416050"/>
              <a:gd name="T10" fmla="*/ 863600 w 2616200"/>
              <a:gd name="T11" fmla="*/ 579967 h 1416050"/>
              <a:gd name="T12" fmla="*/ 558800 w 2616200"/>
              <a:gd name="T13" fmla="*/ 757767 h 1416050"/>
              <a:gd name="T14" fmla="*/ 38100 w 2616200"/>
              <a:gd name="T15" fmla="*/ 1049867 h 1416050"/>
              <a:gd name="T16" fmla="*/ 330200 w 2616200"/>
              <a:gd name="T17" fmla="*/ 1405467 h 1416050"/>
              <a:gd name="T18" fmla="*/ 1003300 w 2616200"/>
              <a:gd name="T19" fmla="*/ 1113367 h 1416050"/>
              <a:gd name="T20" fmla="*/ 1435100 w 2616200"/>
              <a:gd name="T21" fmla="*/ 694267 h 1416050"/>
              <a:gd name="T22" fmla="*/ 1778000 w 2616200"/>
              <a:gd name="T23" fmla="*/ 554567 h 1416050"/>
              <a:gd name="T24" fmla="*/ 2540000 w 2616200"/>
              <a:gd name="T25" fmla="*/ 351367 h 1416050"/>
              <a:gd name="T26" fmla="*/ 2209800 w 2616200"/>
              <a:gd name="T27" fmla="*/ 21167 h 1416050"/>
              <a:gd name="T28" fmla="*/ 0 w 2616200"/>
              <a:gd name="T29" fmla="*/ 0 h 1416050"/>
              <a:gd name="T30" fmla="*/ 2616200 w 2616200"/>
              <a:gd name="T31" fmla="*/ 1416050 h 141605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2616200" h="1416050">
                <a:moveTo>
                  <a:pt x="2209800" y="21167"/>
                </a:moveTo>
                <a:cubicBezTo>
                  <a:pt x="2070100" y="0"/>
                  <a:pt x="1864783" y="179917"/>
                  <a:pt x="1701800" y="224367"/>
                </a:cubicBezTo>
                <a:cubicBezTo>
                  <a:pt x="1538817" y="268817"/>
                  <a:pt x="1371600" y="228600"/>
                  <a:pt x="1231900" y="287867"/>
                </a:cubicBezTo>
                <a:cubicBezTo>
                  <a:pt x="1092200" y="347134"/>
                  <a:pt x="975783" y="501650"/>
                  <a:pt x="863600" y="579967"/>
                </a:cubicBezTo>
                <a:cubicBezTo>
                  <a:pt x="751417" y="658284"/>
                  <a:pt x="558800" y="757767"/>
                  <a:pt x="558800" y="757767"/>
                </a:cubicBezTo>
                <a:cubicBezTo>
                  <a:pt x="421217" y="836084"/>
                  <a:pt x="76200" y="941917"/>
                  <a:pt x="38100" y="1049867"/>
                </a:cubicBezTo>
                <a:cubicBezTo>
                  <a:pt x="0" y="1157817"/>
                  <a:pt x="169333" y="1394884"/>
                  <a:pt x="330200" y="1405467"/>
                </a:cubicBezTo>
                <a:cubicBezTo>
                  <a:pt x="491067" y="1416050"/>
                  <a:pt x="819150" y="1231900"/>
                  <a:pt x="1003300" y="1113367"/>
                </a:cubicBezTo>
                <a:cubicBezTo>
                  <a:pt x="1187450" y="994834"/>
                  <a:pt x="1305983" y="787400"/>
                  <a:pt x="1435100" y="694267"/>
                </a:cubicBezTo>
                <a:cubicBezTo>
                  <a:pt x="1564217" y="601134"/>
                  <a:pt x="1593850" y="611717"/>
                  <a:pt x="1778000" y="554567"/>
                </a:cubicBezTo>
                <a:cubicBezTo>
                  <a:pt x="1962150" y="497417"/>
                  <a:pt x="2463800" y="438150"/>
                  <a:pt x="2540000" y="351367"/>
                </a:cubicBezTo>
                <a:cubicBezTo>
                  <a:pt x="2616200" y="264584"/>
                  <a:pt x="2349500" y="42334"/>
                  <a:pt x="2209800" y="21167"/>
                </a:cubicBezTo>
                <a:close/>
              </a:path>
            </a:pathLst>
          </a:custGeom>
          <a:noFill/>
          <a:ln w="50760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169801" y="3774376"/>
            <a:ext cx="2687040" cy="637987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81639" tIns="42452" rIns="81639" bIns="42452">
            <a:prstTxWarp prst="textNoShape">
              <a:avLst/>
            </a:prstTxWarp>
            <a:spAutoFit/>
          </a:bodyPr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en-US" dirty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Momentum conservation:</a:t>
            </a:r>
          </a:p>
          <a:p>
            <a:pPr algn="ctr"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en-US" dirty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~ cos(</a:t>
            </a:r>
            <a:r>
              <a:rPr lang="en-US" dirty="0">
                <a:solidFill>
                  <a:srgbClr val="000000"/>
                </a:solidFill>
                <a:latin typeface="Calibri"/>
                <a:ea typeface="Arial" pitchFamily="-110" charset="0"/>
                <a:cs typeface="Calibri"/>
              </a:rPr>
              <a:t>Δφ</a:t>
            </a:r>
            <a:r>
              <a:rPr lang="en-US" dirty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)</a:t>
            </a:r>
          </a:p>
        </p:txBody>
      </p:sp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97920" y="760401"/>
            <a:ext cx="4078080" cy="91673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2452" rIns="81639" bIns="42452">
            <a:prstTxWarp prst="textNoShape">
              <a:avLst/>
            </a:prstTxWarp>
            <a:spAutoFit/>
          </a:bodyPr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US" dirty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“Away-side” jet correlations:</a:t>
            </a:r>
          </a:p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US" dirty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Correlation of particles between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 </a:t>
            </a:r>
          </a:p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US" dirty="0" smtClean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back</a:t>
            </a:r>
            <a:r>
              <a:rPr lang="en-US" dirty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-to-back jets</a:t>
            </a:r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304120" y="5161503"/>
            <a:ext cx="2836239" cy="91673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2452" rIns="81639" bIns="42452">
            <a:prstTxWarp prst="textNoShape">
              <a:avLst/>
            </a:prstTxWarp>
            <a:spAutoFit/>
          </a:bodyPr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dirty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“Near-side”</a:t>
            </a:r>
            <a:r>
              <a:rPr lang="en-US" dirty="0">
                <a:solidFill>
                  <a:srgbClr val="000000"/>
                </a:solidFill>
                <a:latin typeface="Calibri"/>
                <a:ea typeface="Arial" pitchFamily="-110" charset="0"/>
                <a:cs typeface="Calibri"/>
              </a:rPr>
              <a:t>, Δφ</a:t>
            </a:r>
            <a:r>
              <a:rPr lang="en-US" dirty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~ 0 jet peak:</a:t>
            </a:r>
          </a:p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dirty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Correlation of particles </a:t>
            </a:r>
          </a:p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dirty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within a single jet</a:t>
            </a:r>
          </a:p>
        </p:txBody>
      </p:sp>
      <p:sp>
        <p:nvSpPr>
          <p:cNvPr id="6158" name="Text Box 14"/>
          <p:cNvSpPr txBox="1">
            <a:spLocks noChangeArrowheads="1"/>
          </p:cNvSpPr>
          <p:nvPr/>
        </p:nvSpPr>
        <p:spPr bwMode="auto">
          <a:xfrm>
            <a:off x="3837240" y="5318745"/>
            <a:ext cx="4322448" cy="63973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2452" rIns="81639" bIns="42452">
            <a:prstTxWarp prst="textNoShape">
              <a:avLst/>
            </a:prstTxWarp>
            <a:sp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US" dirty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Short-range correlations (|</a:t>
            </a:r>
            <a:r>
              <a:rPr lang="en-US" dirty="0">
                <a:solidFill>
                  <a:srgbClr val="000000"/>
                </a:solidFill>
                <a:latin typeface="Calibri"/>
                <a:ea typeface="Arial" pitchFamily="-110" charset="0"/>
                <a:cs typeface="Calibri"/>
              </a:rPr>
              <a:t>Δη</a:t>
            </a:r>
            <a:r>
              <a:rPr lang="en-US" dirty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| &lt; 2):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US" dirty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Resonances, string or cluster fragmentation</a:t>
            </a:r>
          </a:p>
        </p:txBody>
      </p:sp>
      <p:sp>
        <p:nvSpPr>
          <p:cNvPr id="6159" name="Line 15"/>
          <p:cNvSpPr>
            <a:spLocks noChangeShapeType="1"/>
          </p:cNvSpPr>
          <p:nvPr/>
        </p:nvSpPr>
        <p:spPr bwMode="auto">
          <a:xfrm flipV="1">
            <a:off x="3039840" y="3446283"/>
            <a:ext cx="1640160" cy="1654733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160" name="Line 16"/>
          <p:cNvSpPr>
            <a:spLocks noChangeShapeType="1"/>
          </p:cNvSpPr>
          <p:nvPr/>
        </p:nvSpPr>
        <p:spPr bwMode="auto">
          <a:xfrm flipH="1" flipV="1">
            <a:off x="5401441" y="4000740"/>
            <a:ext cx="1268640" cy="1149241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161" name="Line 17"/>
          <p:cNvSpPr>
            <a:spLocks noChangeShapeType="1"/>
          </p:cNvSpPr>
          <p:nvPr/>
        </p:nvSpPr>
        <p:spPr bwMode="auto">
          <a:xfrm flipH="1">
            <a:off x="5004001" y="2026293"/>
            <a:ext cx="1798560" cy="735917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162" name="Line 18"/>
          <p:cNvSpPr>
            <a:spLocks noChangeShapeType="1"/>
          </p:cNvSpPr>
          <p:nvPr/>
        </p:nvSpPr>
        <p:spPr bwMode="auto">
          <a:xfrm>
            <a:off x="2220481" y="1748343"/>
            <a:ext cx="1133280" cy="1157882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163" name="Line 19"/>
          <p:cNvSpPr>
            <a:spLocks noChangeShapeType="1"/>
          </p:cNvSpPr>
          <p:nvPr/>
        </p:nvSpPr>
        <p:spPr bwMode="auto">
          <a:xfrm flipV="1">
            <a:off x="2568960" y="3627742"/>
            <a:ext cx="820800" cy="203061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6164" name="Picture 20"/>
          <p:cNvPicPr>
            <a:picLocks noChangeAspect="1" noChangeArrowheads="1"/>
          </p:cNvPicPr>
          <p:nvPr/>
        </p:nvPicPr>
        <p:blipFill>
          <a:blip r:embed="rId4"/>
          <a:srcRect t="26286" r="89339" b="38223"/>
          <a:stretch>
            <a:fillRect/>
          </a:stretch>
        </p:blipFill>
        <p:spPr bwMode="auto">
          <a:xfrm>
            <a:off x="2151360" y="2233675"/>
            <a:ext cx="427680" cy="120828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6" name="Date Placeholder 3"/>
          <p:cNvSpPr txBox="1">
            <a:spLocks/>
          </p:cNvSpPr>
          <p:nvPr/>
        </p:nvSpPr>
        <p:spPr>
          <a:xfrm>
            <a:off x="263680" y="648939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751F6-8106-D248-9AC7-E79CDEA31DE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9/20/2011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Footer Placeholder 4"/>
          <p:cNvSpPr txBox="1">
            <a:spLocks/>
          </p:cNvSpPr>
          <p:nvPr/>
        </p:nvSpPr>
        <p:spPr>
          <a:xfrm>
            <a:off x="3124200" y="648939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P.Bartalini - NTU</a:t>
            </a:r>
          </a:p>
        </p:txBody>
      </p:sp>
      <p:sp>
        <p:nvSpPr>
          <p:cNvPr id="28" name="Slide Number Placeholder 5"/>
          <p:cNvSpPr txBox="1">
            <a:spLocks/>
          </p:cNvSpPr>
          <p:nvPr/>
        </p:nvSpPr>
        <p:spPr>
          <a:xfrm>
            <a:off x="6770910" y="651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F9A71B-441C-2C48-9BD6-133FAC048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47526"/>
            <a:ext cx="9144000" cy="485330"/>
          </a:xfrm>
          <a:ln/>
        </p:spPr>
        <p:txBody>
          <a:bodyPr tIns="22401">
            <a:normAutofit fontScale="90000"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800" b="0" dirty="0" smtClean="0">
                <a:solidFill>
                  <a:schemeClr val="tx1"/>
                </a:solidFill>
                <a:latin typeface="Calibri"/>
                <a:cs typeface="Calibri"/>
              </a:rPr>
              <a:t>Associated 2D Yields </a:t>
            </a:r>
            <a:r>
              <a:rPr lang="en-US" sz="2800" b="0" dirty="0">
                <a:solidFill>
                  <a:schemeClr val="tx1"/>
                </a:solidFill>
                <a:latin typeface="Calibri"/>
                <a:cs typeface="Calibri"/>
              </a:rPr>
              <a:t>for Particles with P</a:t>
            </a:r>
            <a:r>
              <a:rPr lang="en-US" sz="2800" b="0" baseline="-33000" dirty="0">
                <a:solidFill>
                  <a:schemeClr val="tx1"/>
                </a:solidFill>
                <a:latin typeface="Calibri"/>
                <a:cs typeface="Calibri"/>
              </a:rPr>
              <a:t>T</a:t>
            </a:r>
            <a:r>
              <a:rPr lang="en-US" sz="2800" b="0" dirty="0">
                <a:solidFill>
                  <a:schemeClr val="tx1"/>
                </a:solidFill>
                <a:latin typeface="Calibri"/>
                <a:cs typeface="Calibri"/>
              </a:rPr>
              <a:t> &gt; 0.1 GeV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/>
          <a:srcRect r="2400"/>
          <a:stretch>
            <a:fillRect/>
          </a:stretch>
        </p:blipFill>
        <p:spPr bwMode="auto">
          <a:xfrm>
            <a:off x="312480" y="1404019"/>
            <a:ext cx="3916800" cy="3405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48360" y="1614026"/>
            <a:ext cx="3854880" cy="326050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0" y="5060437"/>
            <a:ext cx="8877300" cy="13784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6821" rIns="81639" bIns="40820">
            <a:prstTxWarp prst="textNoShape">
              <a:avLst/>
            </a:prstTxWarp>
          </a:bodyPr>
          <a:lstStyle/>
          <a:p>
            <a:pPr>
              <a:buSzPct val="45000"/>
              <a:buFont typeface="Wingdings" pitchFamily="-110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dirty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 The jet peak is cut for better visibility of the correlations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.</a:t>
            </a:r>
          </a:p>
          <a:p>
            <a:pPr>
              <a:buSzPct val="45000"/>
              <a:buFont typeface="Wingdings" pitchFamily="-110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dirty="0" smtClean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 Jet </a:t>
            </a:r>
            <a:r>
              <a:rPr lang="en-US" dirty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peak correlations with away-side – stronger in the high multiplicity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 events (</a:t>
            </a:r>
            <a:r>
              <a:rPr lang="en-US" dirty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m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ore </a:t>
            </a:r>
            <a:r>
              <a:rPr lang="en-US" dirty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jet 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events)</a:t>
            </a:r>
          </a:p>
          <a:p>
            <a:pPr>
              <a:buSzPct val="45000"/>
              <a:buFont typeface="Wingdings" pitchFamily="-110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dirty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 No significant “new” structure seen in the high multiplicity events.</a:t>
            </a:r>
          </a:p>
          <a:p>
            <a:pP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dirty="0">
              <a:solidFill>
                <a:srgbClr val="000000"/>
              </a:solidFill>
              <a:latin typeface="Calibri"/>
              <a:ea typeface="MS Gothic" charset="0"/>
              <a:cs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51336" y="6581001"/>
            <a:ext cx="1850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Calibri"/>
                <a:cs typeface="Calibri"/>
              </a:rPr>
              <a:t>[QCD-10-002, HIN-11-006]</a:t>
            </a:r>
            <a:endParaRPr lang="en-US" sz="1200" b="1" dirty="0">
              <a:latin typeface="Calibri"/>
              <a:cs typeface="Calibri"/>
            </a:endParaRPr>
          </a:p>
        </p:txBody>
      </p:sp>
      <p:sp>
        <p:nvSpPr>
          <p:cNvPr id="13" name="Date Placeholder 3"/>
          <p:cNvSpPr txBox="1">
            <a:spLocks/>
          </p:cNvSpPr>
          <p:nvPr/>
        </p:nvSpPr>
        <p:spPr>
          <a:xfrm>
            <a:off x="263680" y="648939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751F6-8106-D248-9AC7-E79CDEA31DE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9/20/2011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Footer Placeholder 4"/>
          <p:cNvSpPr txBox="1">
            <a:spLocks/>
          </p:cNvSpPr>
          <p:nvPr/>
        </p:nvSpPr>
        <p:spPr>
          <a:xfrm>
            <a:off x="3124200" y="648939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P.Bartalini - NTU</a:t>
            </a:r>
          </a:p>
        </p:txBody>
      </p:sp>
      <p:sp>
        <p:nvSpPr>
          <p:cNvPr id="15" name="Slide Number Placeholder 5"/>
          <p:cNvSpPr txBox="1">
            <a:spLocks/>
          </p:cNvSpPr>
          <p:nvPr/>
        </p:nvSpPr>
        <p:spPr>
          <a:xfrm>
            <a:off x="6770910" y="651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F9A71B-441C-2C48-9BD6-133FAC048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72630" y="1168400"/>
            <a:ext cx="4771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  <a:latin typeface="Calibri"/>
                <a:cs typeface="Calibri"/>
              </a:rPr>
              <a:t>Special trigger developed to collect these rare O(10</a:t>
            </a:r>
            <a:r>
              <a:rPr lang="en-US" sz="1400" b="1" baseline="30000" dirty="0" smtClean="0">
                <a:solidFill>
                  <a:srgbClr val="FF0000"/>
                </a:solidFill>
                <a:latin typeface="Calibri"/>
                <a:cs typeface="Calibri"/>
              </a:rPr>
              <a:t>-5</a:t>
            </a:r>
            <a:r>
              <a:rPr lang="en-US" sz="1400" b="1" dirty="0" smtClean="0">
                <a:solidFill>
                  <a:srgbClr val="FF0000"/>
                </a:solidFill>
                <a:latin typeface="Calibri"/>
                <a:cs typeface="Calibri"/>
              </a:rPr>
              <a:t>) events. </a:t>
            </a:r>
          </a:p>
          <a:p>
            <a:pPr algn="ctr"/>
            <a:r>
              <a:rPr lang="en-US" sz="1400" b="1" dirty="0" smtClean="0">
                <a:solidFill>
                  <a:srgbClr val="FF0000"/>
                </a:solidFill>
                <a:latin typeface="Calibri"/>
                <a:cs typeface="Calibri"/>
              </a:rPr>
              <a:t>It doesn’t rely on jet triggers!</a:t>
            </a:r>
            <a:endParaRPr lang="en-US" sz="14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1670400" y="1084039"/>
            <a:ext cx="939311" cy="36273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2452" rIns="81639" bIns="42452">
            <a:prstTxWarp prst="textNoShape">
              <a:avLst/>
            </a:prstTxWarp>
            <a:spAutoFit/>
          </a:bodyPr>
          <a:lstStyle/>
          <a:p>
            <a:pPr>
              <a:tabLst>
                <a:tab pos="656650" algn="l"/>
              </a:tabLst>
            </a:pPr>
            <a:r>
              <a:rPr lang="en-US" b="1" dirty="0">
                <a:solidFill>
                  <a:srgbClr val="000080"/>
                </a:solidFill>
                <a:latin typeface="Calibri"/>
                <a:ea typeface="MS Gothic" charset="0"/>
                <a:cs typeface="Calibri"/>
              </a:rPr>
              <a:t>MinBias</a:t>
            </a: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5058721" y="774135"/>
            <a:ext cx="2564042" cy="36273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2452" rIns="81639" bIns="42452">
            <a:prstTxWarp prst="textNoShape">
              <a:avLst/>
            </a:prstTxWarp>
            <a:sp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b="1" dirty="0">
                <a:solidFill>
                  <a:srgbClr val="000080"/>
                </a:solidFill>
                <a:latin typeface="Calibri"/>
                <a:ea typeface="MS Gothic" charset="0"/>
                <a:cs typeface="Calibri"/>
              </a:rPr>
              <a:t>High Multiplicity (N&gt;110)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77900" y="736600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Calibri"/>
                <a:cs typeface="Calibri"/>
              </a:rPr>
              <a:t>pp interactions at 7 TeV</a:t>
            </a:r>
            <a:endParaRPr lang="en-US" b="1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47526"/>
            <a:ext cx="9144000" cy="485330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b="0" dirty="0" smtClean="0">
                <a:solidFill>
                  <a:schemeClr val="tx1"/>
                </a:solidFill>
                <a:latin typeface="Calibri"/>
                <a:cs typeface="Calibri"/>
              </a:rPr>
              <a:t>Associated 2D Yields </a:t>
            </a:r>
            <a:r>
              <a:rPr lang="en-US" sz="2400" b="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2400" b="0" dirty="0">
                <a:solidFill>
                  <a:srgbClr val="000000"/>
                </a:solidFill>
                <a:latin typeface="Calibri"/>
                <a:cs typeface="Calibri"/>
              </a:rPr>
              <a:t>for Particles with 1.0 &lt; P</a:t>
            </a:r>
            <a:r>
              <a:rPr lang="en-US" sz="2400" b="0" baseline="-33000" dirty="0">
                <a:solidFill>
                  <a:srgbClr val="000000"/>
                </a:solidFill>
                <a:latin typeface="Calibri"/>
                <a:cs typeface="Calibri"/>
              </a:rPr>
              <a:t>T</a:t>
            </a:r>
            <a:r>
              <a:rPr lang="en-US" sz="2400" b="0" dirty="0">
                <a:solidFill>
                  <a:srgbClr val="000000"/>
                </a:solidFill>
                <a:latin typeface="Calibri"/>
                <a:cs typeface="Calibri"/>
              </a:rPr>
              <a:t> &lt; 3 GeV</a:t>
            </a:r>
          </a:p>
        </p:txBody>
      </p:sp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1670400" y="842739"/>
            <a:ext cx="939311" cy="36273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2452" rIns="81639" bIns="42452">
            <a:prstTxWarp prst="textNoShape">
              <a:avLst/>
            </a:prstTxWarp>
            <a:spAutoFit/>
          </a:bodyPr>
          <a:lstStyle/>
          <a:p>
            <a:pPr>
              <a:tabLst>
                <a:tab pos="656650" algn="l"/>
              </a:tabLst>
            </a:pPr>
            <a:r>
              <a:rPr lang="en-US" b="1" dirty="0">
                <a:solidFill>
                  <a:srgbClr val="000080"/>
                </a:solidFill>
                <a:latin typeface="Calibri"/>
                <a:ea typeface="MS Gothic" charset="0"/>
                <a:cs typeface="Calibri"/>
              </a:rPr>
              <a:t>MinBias</a:t>
            </a:r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5058721" y="774135"/>
            <a:ext cx="2564042" cy="36273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2452" rIns="81639" bIns="42452">
            <a:prstTxWarp prst="textNoShape">
              <a:avLst/>
            </a:prstTxWarp>
            <a:sp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b="1" dirty="0">
                <a:solidFill>
                  <a:srgbClr val="000080"/>
                </a:solidFill>
                <a:latin typeface="Calibri"/>
                <a:ea typeface="MS Gothic" charset="0"/>
                <a:cs typeface="Calibri"/>
              </a:rPr>
              <a:t>High Multiplicity (N&gt;110)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/>
          <a:srcRect r="2266"/>
          <a:stretch>
            <a:fillRect/>
          </a:stretch>
        </p:blipFill>
        <p:spPr bwMode="auto">
          <a:xfrm>
            <a:off x="312480" y="1706457"/>
            <a:ext cx="3916800" cy="3405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0560" y="1827563"/>
            <a:ext cx="3854880" cy="326050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0" y="5143499"/>
            <a:ext cx="9144000" cy="162416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5221" rIns="81639" bIns="40820">
            <a:prstTxWarp prst="textNoShape">
              <a:avLst/>
            </a:prstTxWarp>
          </a:bodyPr>
          <a:lstStyle/>
          <a:p>
            <a:pPr>
              <a:buSzPct val="45000"/>
              <a:buFont typeface="Wingdings" pitchFamily="-110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 Limiting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 p</a:t>
            </a:r>
            <a:r>
              <a:rPr lang="en-US" baseline="-25000" dirty="0" smtClean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T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 </a:t>
            </a:r>
            <a:r>
              <a:rPr lang="en-US" dirty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of particles to 1&lt;p</a:t>
            </a:r>
            <a:r>
              <a:rPr lang="en-US" baseline="-33000" dirty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T</a:t>
            </a:r>
            <a:r>
              <a:rPr lang="en-US" dirty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&lt;3 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GeV</a:t>
            </a:r>
          </a:p>
          <a:p>
            <a:pPr lvl="1">
              <a:buSzPct val="45000"/>
              <a:buFont typeface="Wingdings" pitchFamily="-110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 smtClean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 Gives </a:t>
            </a:r>
            <a:r>
              <a:rPr lang="en-US" dirty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a stronger correlation between the away region and the 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jet region in </a:t>
            </a:r>
            <a:r>
              <a:rPr lang="en-US" dirty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both MB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 </a:t>
            </a:r>
          </a:p>
          <a:p>
            <a:pPr lvl="1"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 smtClean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and </a:t>
            </a:r>
            <a:r>
              <a:rPr lang="en-US" dirty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high multiplicity events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. </a:t>
            </a:r>
          </a:p>
          <a:p>
            <a:pPr lvl="1">
              <a:buSzPct val="45000"/>
              <a:buFont typeface="Wingdings" pitchFamily="-110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 smtClean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 Gives </a:t>
            </a:r>
            <a:r>
              <a:rPr lang="en-US" dirty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a pronounced structure at large </a:t>
            </a:r>
            <a:r>
              <a:rPr lang="en-US" dirty="0">
                <a:solidFill>
                  <a:srgbClr val="000000"/>
                </a:solidFill>
                <a:latin typeface="Calibri"/>
                <a:ea typeface="Arial" pitchFamily="-110" charset="0"/>
                <a:cs typeface="Calibri"/>
              </a:rPr>
              <a:t>Δη</a:t>
            </a:r>
            <a:r>
              <a:rPr lang="en-US" dirty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 around </a:t>
            </a:r>
            <a:r>
              <a:rPr lang="en-US" dirty="0">
                <a:solidFill>
                  <a:srgbClr val="000000"/>
                </a:solidFill>
                <a:latin typeface="Calibri"/>
                <a:ea typeface="Arial" pitchFamily="-110" charset="0"/>
                <a:cs typeface="Calibri"/>
              </a:rPr>
              <a:t>ΔΦ</a:t>
            </a:r>
            <a:r>
              <a:rPr lang="en-US" dirty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=0 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in  </a:t>
            </a:r>
            <a:r>
              <a:rPr lang="en-US" dirty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the high multiplicity events. </a:t>
            </a:r>
          </a:p>
          <a:p>
            <a:pPr marL="587529" lvl="2" indent="-195843"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dirty="0">
              <a:solidFill>
                <a:srgbClr val="000000"/>
              </a:solidFill>
              <a:latin typeface="Calibri"/>
              <a:ea typeface="MS Gothic" charset="0"/>
              <a:cs typeface="Calibri"/>
            </a:endParaRPr>
          </a:p>
          <a:p>
            <a:pPr marL="587529" lvl="2" indent="-195843"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dirty="0">
              <a:solidFill>
                <a:srgbClr val="000000"/>
              </a:solidFill>
              <a:latin typeface="Calibri"/>
              <a:ea typeface="MS Gothic" charset="0"/>
              <a:cs typeface="Calibri"/>
            </a:endParaRPr>
          </a:p>
        </p:txBody>
      </p:sp>
      <p:sp>
        <p:nvSpPr>
          <p:cNvPr id="8200" name="Oval 8"/>
          <p:cNvSpPr>
            <a:spLocks noChangeArrowheads="1"/>
          </p:cNvSpPr>
          <p:nvPr/>
        </p:nvSpPr>
        <p:spPr bwMode="auto">
          <a:xfrm>
            <a:off x="6052321" y="1829264"/>
            <a:ext cx="1961280" cy="476690"/>
          </a:xfrm>
          <a:prstGeom prst="ellipse">
            <a:avLst/>
          </a:prstGeom>
          <a:noFill/>
          <a:ln w="1836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951336" y="6581001"/>
            <a:ext cx="1850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Calibri"/>
                <a:cs typeface="Calibri"/>
              </a:rPr>
              <a:t>[QCD-10-002, HIN-11-006]</a:t>
            </a:r>
            <a:endParaRPr lang="en-US" sz="1200" b="1" dirty="0">
              <a:latin typeface="Calibri"/>
              <a:cs typeface="Calibri"/>
            </a:endParaRPr>
          </a:p>
        </p:txBody>
      </p:sp>
      <p:sp>
        <p:nvSpPr>
          <p:cNvPr id="15" name="Date Placeholder 3"/>
          <p:cNvSpPr txBox="1">
            <a:spLocks/>
          </p:cNvSpPr>
          <p:nvPr/>
        </p:nvSpPr>
        <p:spPr>
          <a:xfrm>
            <a:off x="263680" y="648939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751F6-8106-D248-9AC7-E79CDEA31DE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9/20/2011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Footer Placeholder 4"/>
          <p:cNvSpPr txBox="1">
            <a:spLocks/>
          </p:cNvSpPr>
          <p:nvPr/>
        </p:nvSpPr>
        <p:spPr>
          <a:xfrm>
            <a:off x="3124200" y="648939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P.Bartalini - NTU</a:t>
            </a:r>
          </a:p>
        </p:txBody>
      </p:sp>
      <p:sp>
        <p:nvSpPr>
          <p:cNvPr id="17" name="Slide Number Placeholder 5"/>
          <p:cNvSpPr txBox="1">
            <a:spLocks/>
          </p:cNvSpPr>
          <p:nvPr/>
        </p:nvSpPr>
        <p:spPr>
          <a:xfrm>
            <a:off x="6770910" y="651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F9A71B-441C-2C48-9BD6-133FAC048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72630" y="1168400"/>
            <a:ext cx="4771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  <a:latin typeface="Calibri"/>
                <a:cs typeface="Calibri"/>
              </a:rPr>
              <a:t>Special trigger developed to collect these rare O(10</a:t>
            </a:r>
            <a:r>
              <a:rPr lang="en-US" sz="1400" b="1" baseline="30000" dirty="0" smtClean="0">
                <a:solidFill>
                  <a:srgbClr val="FF0000"/>
                </a:solidFill>
                <a:latin typeface="Calibri"/>
                <a:cs typeface="Calibri"/>
              </a:rPr>
              <a:t>-5</a:t>
            </a:r>
            <a:r>
              <a:rPr lang="en-US" sz="1400" b="1" dirty="0" smtClean="0">
                <a:solidFill>
                  <a:srgbClr val="FF0000"/>
                </a:solidFill>
                <a:latin typeface="Calibri"/>
                <a:cs typeface="Calibri"/>
              </a:rPr>
              <a:t>) events. </a:t>
            </a:r>
          </a:p>
          <a:p>
            <a:pPr algn="ctr"/>
            <a:r>
              <a:rPr lang="en-US" sz="1400" b="1" dirty="0" smtClean="0">
                <a:solidFill>
                  <a:srgbClr val="FF0000"/>
                </a:solidFill>
                <a:latin typeface="Calibri"/>
                <a:cs typeface="Calibri"/>
              </a:rPr>
              <a:t>It doesn’t rely on jet triggers!</a:t>
            </a:r>
            <a:endParaRPr lang="en-US" sz="14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2962"/>
            <a:ext cx="9144000" cy="555898"/>
          </a:xfrm>
          <a:ln/>
        </p:spPr>
        <p:txBody>
          <a:bodyPr tIns="28802">
            <a:normAutofit fontScale="90000"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3200" b="0" dirty="0" smtClean="0">
                <a:solidFill>
                  <a:srgbClr val="000000"/>
                </a:solidFill>
                <a:latin typeface="Calibri"/>
                <a:cs typeface="Calibri"/>
              </a:rPr>
              <a:t>Associated 1D yields </a:t>
            </a:r>
            <a:r>
              <a:rPr lang="en-US" sz="3200" b="0" dirty="0">
                <a:solidFill>
                  <a:srgbClr val="000000"/>
                </a:solidFill>
                <a:latin typeface="Calibri"/>
                <a:cs typeface="Calibri"/>
              </a:rPr>
              <a:t>in bins of p</a:t>
            </a:r>
            <a:r>
              <a:rPr lang="en-US" sz="3200" b="0" baseline="-33000" dirty="0">
                <a:solidFill>
                  <a:srgbClr val="000000"/>
                </a:solidFill>
                <a:latin typeface="Calibri"/>
                <a:cs typeface="Calibri"/>
              </a:rPr>
              <a:t>T</a:t>
            </a:r>
            <a:r>
              <a:rPr lang="en-US" sz="3200" b="0" dirty="0">
                <a:solidFill>
                  <a:srgbClr val="000000"/>
                </a:solidFill>
                <a:latin typeface="Calibri"/>
                <a:cs typeface="Calibri"/>
              </a:rPr>
              <a:t> and N</a:t>
            </a: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 rot="16200000">
            <a:off x="2494758" y="2988448"/>
            <a:ext cx="1922603" cy="31656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2452" rIns="81639" bIns="42452">
            <a:prstTxWarp prst="textNoShape">
              <a:avLst/>
            </a:prstTxWarp>
            <a:spAutoFit/>
          </a:bodyPr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US" sz="1500" b="1" dirty="0">
                <a:solidFill>
                  <a:srgbClr val="000000"/>
                </a:solidFill>
                <a:ea typeface="MS Gothic" charset="0"/>
                <a:cs typeface="MS Gothic" charset="0"/>
              </a:rPr>
              <a:t>Increasing multiplicity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5633281" y="673991"/>
            <a:ext cx="1190794" cy="31656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2452" rIns="81639" bIns="42452">
            <a:prstTxWarp prst="textNoShape">
              <a:avLst/>
            </a:prstTxWarp>
            <a:spAutoFit/>
          </a:bodyPr>
          <a:lstStyle/>
          <a:p>
            <a:pPr>
              <a:tabLst>
                <a:tab pos="656650" algn="l"/>
                <a:tab pos="1313299" algn="l"/>
              </a:tabLst>
            </a:pPr>
            <a:r>
              <a:rPr lang="en-US" sz="1500" b="1" dirty="0">
                <a:solidFill>
                  <a:srgbClr val="000000"/>
                </a:solidFill>
                <a:ea typeface="MS Gothic" charset="0"/>
                <a:cs typeface="MS Gothic" charset="0"/>
              </a:rPr>
              <a:t>Increasing p</a:t>
            </a:r>
            <a:r>
              <a:rPr lang="en-US" sz="1500" b="1" baseline="-25000" dirty="0">
                <a:solidFill>
                  <a:srgbClr val="000000"/>
                </a:solidFill>
                <a:ea typeface="MS Gothic" charset="0"/>
                <a:cs typeface="MS Gothic" charset="0"/>
              </a:rPr>
              <a:t>T</a:t>
            </a:r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081" y="1272700"/>
            <a:ext cx="2841120" cy="27031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72001" y="724781"/>
            <a:ext cx="3135037" cy="63973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2452" rIns="81639" bIns="42452">
            <a:prstTxWarp prst="textNoShape">
              <a:avLst/>
            </a:prstTxWarp>
            <a:sp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dirty="0" smtClean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Long range: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dirty="0" smtClean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Project </a:t>
            </a:r>
            <a:r>
              <a:rPr lang="en-US" dirty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2 &lt; |</a:t>
            </a:r>
            <a:r>
              <a:rPr lang="en-US" dirty="0">
                <a:solidFill>
                  <a:srgbClr val="000000"/>
                </a:solidFill>
                <a:latin typeface="Calibri"/>
                <a:ea typeface="Arial" pitchFamily="-110" charset="0"/>
                <a:cs typeface="Calibri"/>
              </a:rPr>
              <a:t>Δη</a:t>
            </a:r>
            <a:r>
              <a:rPr lang="en-US" dirty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| &lt; 4.8 onto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Arial" pitchFamily="-110" charset="0"/>
                <a:cs typeface="Calibri"/>
              </a:rPr>
              <a:t>Δφ</a:t>
            </a:r>
            <a:r>
              <a:rPr lang="en-US" dirty="0">
                <a:solidFill>
                  <a:srgbClr val="000000"/>
                </a:solidFill>
                <a:latin typeface="Calibri"/>
                <a:ea typeface="Arial" pitchFamily="-110" charset="0"/>
                <a:cs typeface="Calibri"/>
              </a:rPr>
              <a:t>:</a:t>
            </a:r>
            <a:r>
              <a:rPr lang="en-US" dirty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 </a:t>
            </a:r>
          </a:p>
        </p:txBody>
      </p:sp>
      <p:sp>
        <p:nvSpPr>
          <p:cNvPr id="9225" name="Line 9"/>
          <p:cNvSpPr>
            <a:spLocks noChangeShapeType="1"/>
          </p:cNvSpPr>
          <p:nvPr/>
        </p:nvSpPr>
        <p:spPr bwMode="auto">
          <a:xfrm flipH="1">
            <a:off x="3748321" y="4739538"/>
            <a:ext cx="72000" cy="345636"/>
          </a:xfrm>
          <a:prstGeom prst="line">
            <a:avLst/>
          </a:prstGeom>
          <a:noFill/>
          <a:ln w="57240">
            <a:solidFill>
              <a:srgbClr val="D70000"/>
            </a:solidFill>
            <a:miter lim="800000"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226" name="Line 10"/>
          <p:cNvSpPr>
            <a:spLocks noChangeShapeType="1"/>
          </p:cNvSpPr>
          <p:nvPr/>
        </p:nvSpPr>
        <p:spPr bwMode="auto">
          <a:xfrm flipH="1">
            <a:off x="5984640" y="3678146"/>
            <a:ext cx="1681920" cy="604864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9227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9840" y="1032589"/>
            <a:ext cx="5414400" cy="522342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9228" name="Line 12"/>
          <p:cNvSpPr>
            <a:spLocks noChangeShapeType="1"/>
          </p:cNvSpPr>
          <p:nvPr/>
        </p:nvSpPr>
        <p:spPr bwMode="auto">
          <a:xfrm flipH="1">
            <a:off x="3703681" y="859771"/>
            <a:ext cx="21600" cy="5481215"/>
          </a:xfrm>
          <a:prstGeom prst="line">
            <a:avLst/>
          </a:prstGeom>
          <a:noFill/>
          <a:ln w="18360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229" name="Line 13"/>
          <p:cNvSpPr>
            <a:spLocks noChangeShapeType="1"/>
          </p:cNvSpPr>
          <p:nvPr/>
        </p:nvSpPr>
        <p:spPr bwMode="auto">
          <a:xfrm>
            <a:off x="3542400" y="972103"/>
            <a:ext cx="5461920" cy="18722"/>
          </a:xfrm>
          <a:prstGeom prst="line">
            <a:avLst/>
          </a:prstGeom>
          <a:noFill/>
          <a:ln w="18360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230" name="Text Box 14"/>
          <p:cNvSpPr txBox="1">
            <a:spLocks noChangeArrowheads="1"/>
          </p:cNvSpPr>
          <p:nvPr/>
        </p:nvSpPr>
        <p:spPr bwMode="auto">
          <a:xfrm>
            <a:off x="27860" y="3776061"/>
            <a:ext cx="3395520" cy="17526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5221" rIns="81639" bIns="40820">
            <a:prstTxWarp prst="textNoShape">
              <a:avLst/>
            </a:prstTxWarp>
          </a:bodyPr>
          <a:lstStyle/>
          <a:p>
            <a:pPr>
              <a:buSzPct val="45000"/>
              <a:buFont typeface="Wingdings" pitchFamily="-110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dirty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Calibri"/>
                <a:ea typeface="MS Gothic" charset="0"/>
                <a:cs typeface="Calibri"/>
              </a:rPr>
              <a:t>Ridge</a:t>
            </a:r>
            <a:r>
              <a:rPr lang="en-US" b="1" dirty="0" smtClean="0">
                <a:solidFill>
                  <a:srgbClr val="FF0000"/>
                </a:solidFill>
                <a:latin typeface="Calibri"/>
                <a:ea typeface="MS Gothic" charset="0"/>
                <a:cs typeface="Calibri"/>
              </a:rPr>
              <a:t> most </a:t>
            </a:r>
            <a:r>
              <a:rPr lang="en-US" b="1" dirty="0">
                <a:solidFill>
                  <a:srgbClr val="FF0000"/>
                </a:solidFill>
                <a:latin typeface="Calibri"/>
                <a:ea typeface="MS Gothic" charset="0"/>
                <a:cs typeface="Calibri"/>
              </a:rPr>
              <a:t>pronounced for</a:t>
            </a:r>
          </a:p>
          <a:p>
            <a:pP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b="1" dirty="0" smtClean="0">
                <a:solidFill>
                  <a:srgbClr val="FF0000"/>
                </a:solidFill>
                <a:latin typeface="Calibri"/>
                <a:ea typeface="MS Gothic" charset="0"/>
                <a:cs typeface="Calibri"/>
              </a:rPr>
              <a:t> high multiplicity events and</a:t>
            </a:r>
          </a:p>
          <a:p>
            <a:pP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b="1" dirty="0" smtClean="0">
                <a:solidFill>
                  <a:srgbClr val="FF0000"/>
                </a:solidFill>
                <a:latin typeface="Calibri"/>
                <a:ea typeface="MS Gothic" charset="0"/>
                <a:cs typeface="Calibri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Calibri"/>
                <a:ea typeface="MS Gothic" charset="0"/>
                <a:cs typeface="Calibri"/>
              </a:rPr>
              <a:t>at 1 &lt; p</a:t>
            </a:r>
            <a:r>
              <a:rPr lang="en-US" b="1" baseline="-33000" dirty="0">
                <a:solidFill>
                  <a:srgbClr val="FF0000"/>
                </a:solidFill>
                <a:latin typeface="Calibri"/>
                <a:ea typeface="MS Gothic" charset="0"/>
                <a:cs typeface="Calibri"/>
              </a:rPr>
              <a:t>T</a:t>
            </a:r>
            <a:r>
              <a:rPr lang="en-US" b="1" dirty="0">
                <a:solidFill>
                  <a:srgbClr val="FF0000"/>
                </a:solidFill>
                <a:latin typeface="Calibri"/>
                <a:ea typeface="MS Gothic" charset="0"/>
                <a:cs typeface="Calibri"/>
              </a:rPr>
              <a:t> &lt; 3 GeV</a:t>
            </a:r>
            <a:r>
              <a:rPr lang="en-US" b="1" dirty="0" smtClean="0">
                <a:solidFill>
                  <a:srgbClr val="FF0000"/>
                </a:solidFill>
                <a:latin typeface="Calibri"/>
                <a:ea typeface="MS Gothic" charset="0"/>
                <a:cs typeface="Calibri"/>
              </a:rPr>
              <a:t>.</a:t>
            </a:r>
          </a:p>
          <a:p>
            <a:pPr>
              <a:buSzPct val="45000"/>
              <a:buFont typeface="Wingdings" pitchFamily="-110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dirty="0" smtClean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 No ridge seen in tested MC models </a:t>
            </a:r>
          </a:p>
          <a:p>
            <a:pP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dirty="0" smtClean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(Pythia 8, Pythia6, Herwig++, etc.)</a:t>
            </a:r>
          </a:p>
          <a:p>
            <a:pPr>
              <a:buSzPct val="45000"/>
              <a:buFont typeface="Wingdings" pitchFamily="-110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dirty="0" smtClean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 Several interpretations proposed for</a:t>
            </a:r>
          </a:p>
          <a:p>
            <a:pP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dirty="0" smtClean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this HI-like effect in pp interactions.</a:t>
            </a:r>
          </a:p>
          <a:p>
            <a:pP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endParaRPr lang="en-US" dirty="0" smtClean="0">
              <a:solidFill>
                <a:srgbClr val="000000"/>
              </a:solidFill>
              <a:latin typeface="Calibri"/>
              <a:ea typeface="MS Gothic" charset="0"/>
              <a:cs typeface="Calibri"/>
            </a:endParaRPr>
          </a:p>
          <a:p>
            <a:pP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endParaRPr lang="en-US" dirty="0" smtClean="0">
              <a:solidFill>
                <a:srgbClr val="000000"/>
              </a:solidFill>
              <a:latin typeface="Calibri"/>
              <a:ea typeface="MS Gothic" charset="0"/>
              <a:cs typeface="Calibri"/>
            </a:endParaRPr>
          </a:p>
          <a:p>
            <a:pP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endParaRPr lang="en-US" dirty="0" smtClean="0">
              <a:solidFill>
                <a:srgbClr val="000000"/>
              </a:solidFill>
              <a:latin typeface="Calibri"/>
              <a:ea typeface="MS Gothic" charset="0"/>
              <a:cs typeface="Calibri"/>
            </a:endParaRPr>
          </a:p>
        </p:txBody>
      </p:sp>
      <p:sp>
        <p:nvSpPr>
          <p:cNvPr id="9231" name="Oval 15"/>
          <p:cNvSpPr>
            <a:spLocks noChangeArrowheads="1"/>
          </p:cNvSpPr>
          <p:nvPr/>
        </p:nvSpPr>
        <p:spPr bwMode="auto">
          <a:xfrm>
            <a:off x="4999680" y="5430810"/>
            <a:ext cx="898560" cy="534296"/>
          </a:xfrm>
          <a:prstGeom prst="ellipse">
            <a:avLst/>
          </a:prstGeom>
          <a:noFill/>
          <a:ln w="1836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232" name="Oval 16"/>
          <p:cNvSpPr>
            <a:spLocks noChangeArrowheads="1"/>
          </p:cNvSpPr>
          <p:nvPr/>
        </p:nvSpPr>
        <p:spPr bwMode="auto">
          <a:xfrm>
            <a:off x="6281280" y="5348721"/>
            <a:ext cx="859680" cy="496853"/>
          </a:xfrm>
          <a:prstGeom prst="ellipse">
            <a:avLst/>
          </a:prstGeom>
          <a:noFill/>
          <a:ln w="1836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951336" y="6581001"/>
            <a:ext cx="1850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Calibri"/>
                <a:cs typeface="Calibri"/>
              </a:rPr>
              <a:t>[QCD-10-002, HIN-11-006]</a:t>
            </a:r>
            <a:endParaRPr lang="en-US" sz="1200" b="1" dirty="0">
              <a:latin typeface="Calibri"/>
              <a:cs typeface="Calibri"/>
            </a:endParaRPr>
          </a:p>
        </p:txBody>
      </p:sp>
      <p:sp>
        <p:nvSpPr>
          <p:cNvPr id="22" name="Date Placeholder 3"/>
          <p:cNvSpPr txBox="1">
            <a:spLocks/>
          </p:cNvSpPr>
          <p:nvPr/>
        </p:nvSpPr>
        <p:spPr>
          <a:xfrm>
            <a:off x="263680" y="648939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751F6-8106-D248-9AC7-E79CDEA31DE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9/20/2011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Footer Placeholder 4"/>
          <p:cNvSpPr txBox="1">
            <a:spLocks/>
          </p:cNvSpPr>
          <p:nvPr/>
        </p:nvSpPr>
        <p:spPr>
          <a:xfrm>
            <a:off x="3124200" y="648939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P.Bartalini - NTU</a:t>
            </a:r>
          </a:p>
        </p:txBody>
      </p:sp>
      <p:sp>
        <p:nvSpPr>
          <p:cNvPr id="24" name="Slide Number Placeholder 5"/>
          <p:cNvSpPr txBox="1">
            <a:spLocks/>
          </p:cNvSpPr>
          <p:nvPr/>
        </p:nvSpPr>
        <p:spPr>
          <a:xfrm>
            <a:off x="6770910" y="651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F9A71B-441C-2C48-9BD6-133FAC048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0" y="5971401"/>
            <a:ext cx="3190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  <a:latin typeface="Calibri"/>
                <a:cs typeface="Calibri"/>
              </a:rPr>
              <a:t>[Cf. Mark Strikman, this school]</a:t>
            </a:r>
            <a:endParaRPr lang="en-US" b="1" dirty="0">
              <a:solidFill>
                <a:srgbClr val="660066"/>
              </a:solidFill>
              <a:latin typeface="Calibri"/>
              <a:cs typeface="Calibri"/>
            </a:endParaRPr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127000" y="917139"/>
            <a:ext cx="6527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Centrality dependence of correlations in PbPb (</a:t>
            </a:r>
            <a:r>
              <a:rPr lang="en-US" b="1" dirty="0" smtClean="0">
                <a:solidFill>
                  <a:srgbClr val="000000"/>
                </a:solidFill>
                <a:latin typeface="Calibri"/>
                <a:ea typeface="Times New Roman" pitchFamily="-110" charset="0"/>
                <a:cs typeface="Calibri"/>
              </a:rPr>
              <a:t>√</a:t>
            </a:r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s</a:t>
            </a:r>
            <a:r>
              <a:rPr lang="en-US" b="1" baseline="-33000" dirty="0" smtClean="0">
                <a:solidFill>
                  <a:srgbClr val="000000"/>
                </a:solidFill>
                <a:latin typeface="Calibri"/>
                <a:cs typeface="Calibri"/>
              </a:rPr>
              <a:t>NN</a:t>
            </a:r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 = 2.76 TeV)</a:t>
            </a:r>
            <a:endParaRPr lang="en-US" b="1" dirty="0">
              <a:latin typeface="Calibri"/>
              <a:cs typeface="Calibri"/>
            </a:endParaRPr>
          </a:p>
        </p:txBody>
      </p:sp>
      <p:pic>
        <p:nvPicPr>
          <p:cNvPr id="2053" name="Picture 4" descr="Corr2D_T1Min4T1Max6_A1Min2A1Max4_W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4172" y="1370085"/>
            <a:ext cx="6336438" cy="4818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0" name="Rectangle 19"/>
          <p:cNvSpPr>
            <a:spLocks noChangeArrowheads="1"/>
          </p:cNvSpPr>
          <p:nvPr/>
        </p:nvSpPr>
        <p:spPr bwMode="auto">
          <a:xfrm>
            <a:off x="8288194" y="725581"/>
            <a:ext cx="167427" cy="422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04" tIns="41451" rIns="82904" bIns="41451">
            <a:spAutoFit/>
          </a:bodyPr>
          <a:lstStyle/>
          <a:p>
            <a:pPr defTabSz="461578"/>
            <a:endParaRPr lang="en-US" sz="2200" dirty="0"/>
          </a:p>
        </p:txBody>
      </p:sp>
      <p:sp>
        <p:nvSpPr>
          <p:cNvPr id="2063" name="Rectangle 26"/>
          <p:cNvSpPr>
            <a:spLocks noChangeArrowheads="1"/>
          </p:cNvSpPr>
          <p:nvPr/>
        </p:nvSpPr>
        <p:spPr bwMode="auto">
          <a:xfrm>
            <a:off x="2142259" y="1310622"/>
            <a:ext cx="632114" cy="13867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29" tIns="45714" rIns="91429" bIns="45714" anchor="ctr"/>
          <a:lstStyle/>
          <a:p>
            <a:endParaRPr lang="en-US" dirty="0"/>
          </a:p>
        </p:txBody>
      </p:sp>
      <p:sp>
        <p:nvSpPr>
          <p:cNvPr id="2064" name="Rectangle 27"/>
          <p:cNvSpPr>
            <a:spLocks noChangeArrowheads="1"/>
          </p:cNvSpPr>
          <p:nvPr/>
        </p:nvSpPr>
        <p:spPr bwMode="auto">
          <a:xfrm>
            <a:off x="3937577" y="1310622"/>
            <a:ext cx="632114" cy="13867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29" tIns="45714" rIns="91429" bIns="45714" anchor="ctr"/>
          <a:lstStyle/>
          <a:p>
            <a:endParaRPr lang="en-US" dirty="0"/>
          </a:p>
        </p:txBody>
      </p:sp>
      <p:sp>
        <p:nvSpPr>
          <p:cNvPr id="2065" name="Rectangle 29"/>
          <p:cNvSpPr>
            <a:spLocks noChangeArrowheads="1"/>
          </p:cNvSpPr>
          <p:nvPr/>
        </p:nvSpPr>
        <p:spPr bwMode="auto">
          <a:xfrm>
            <a:off x="5741555" y="1326030"/>
            <a:ext cx="632114" cy="13727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29" tIns="45714" rIns="91429" bIns="45714" anchor="ctr"/>
          <a:lstStyle/>
          <a:p>
            <a:endParaRPr lang="en-US" dirty="0"/>
          </a:p>
        </p:txBody>
      </p:sp>
      <p:sp>
        <p:nvSpPr>
          <p:cNvPr id="2066" name="Rectangle 30"/>
          <p:cNvSpPr>
            <a:spLocks noChangeArrowheads="1"/>
          </p:cNvSpPr>
          <p:nvPr/>
        </p:nvSpPr>
        <p:spPr bwMode="auto">
          <a:xfrm>
            <a:off x="326736" y="3117570"/>
            <a:ext cx="630671" cy="13867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29" tIns="45714" rIns="91429" bIns="45714" anchor="ctr"/>
          <a:lstStyle/>
          <a:p>
            <a:endParaRPr lang="en-US" dirty="0"/>
          </a:p>
        </p:txBody>
      </p:sp>
      <p:sp>
        <p:nvSpPr>
          <p:cNvPr id="2067" name="Rectangle 31"/>
          <p:cNvSpPr>
            <a:spLocks noChangeArrowheads="1"/>
          </p:cNvSpPr>
          <p:nvPr/>
        </p:nvSpPr>
        <p:spPr bwMode="auto">
          <a:xfrm>
            <a:off x="2140817" y="3128776"/>
            <a:ext cx="632114" cy="13867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29" tIns="45714" rIns="91429" bIns="45714" anchor="ctr"/>
          <a:lstStyle/>
          <a:p>
            <a:endParaRPr lang="en-US" dirty="0"/>
          </a:p>
        </p:txBody>
      </p:sp>
      <p:sp>
        <p:nvSpPr>
          <p:cNvPr id="2068" name="Rectangle 33"/>
          <p:cNvSpPr>
            <a:spLocks noChangeArrowheads="1"/>
          </p:cNvSpPr>
          <p:nvPr/>
        </p:nvSpPr>
        <p:spPr bwMode="auto">
          <a:xfrm>
            <a:off x="3933248" y="3114769"/>
            <a:ext cx="632114" cy="13867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29" tIns="45714" rIns="91429" bIns="45714" anchor="ctr"/>
          <a:lstStyle/>
          <a:p>
            <a:endParaRPr lang="en-US" dirty="0"/>
          </a:p>
        </p:txBody>
      </p:sp>
      <p:sp>
        <p:nvSpPr>
          <p:cNvPr id="2069" name="Rectangle 34"/>
          <p:cNvSpPr>
            <a:spLocks noChangeArrowheads="1"/>
          </p:cNvSpPr>
          <p:nvPr/>
        </p:nvSpPr>
        <p:spPr bwMode="auto">
          <a:xfrm>
            <a:off x="5747327" y="3128776"/>
            <a:ext cx="632114" cy="13867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29" tIns="45714" rIns="91429" bIns="45714" anchor="ctr"/>
          <a:lstStyle/>
          <a:p>
            <a:endParaRPr lang="en-US" dirty="0"/>
          </a:p>
        </p:txBody>
      </p:sp>
      <p:sp>
        <p:nvSpPr>
          <p:cNvPr id="2070" name="Rectangle 36"/>
          <p:cNvSpPr>
            <a:spLocks noChangeArrowheads="1"/>
          </p:cNvSpPr>
          <p:nvPr/>
        </p:nvSpPr>
        <p:spPr bwMode="auto">
          <a:xfrm>
            <a:off x="326736" y="4867089"/>
            <a:ext cx="630671" cy="13867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29" tIns="45714" rIns="91429" bIns="45714" anchor="ctr"/>
          <a:lstStyle/>
          <a:p>
            <a:endParaRPr lang="en-US" dirty="0"/>
          </a:p>
        </p:txBody>
      </p:sp>
      <p:sp>
        <p:nvSpPr>
          <p:cNvPr id="2071" name="Rectangle 37"/>
          <p:cNvSpPr>
            <a:spLocks noChangeArrowheads="1"/>
          </p:cNvSpPr>
          <p:nvPr/>
        </p:nvSpPr>
        <p:spPr bwMode="auto">
          <a:xfrm>
            <a:off x="4084782" y="3267449"/>
            <a:ext cx="632114" cy="13727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29" tIns="45714" rIns="91429" bIns="45714" anchor="ctr"/>
          <a:lstStyle/>
          <a:p>
            <a:endParaRPr lang="en-US" dirty="0"/>
          </a:p>
        </p:txBody>
      </p:sp>
      <p:sp>
        <p:nvSpPr>
          <p:cNvPr id="2072" name="Rectangle 38"/>
          <p:cNvSpPr>
            <a:spLocks noChangeArrowheads="1"/>
          </p:cNvSpPr>
          <p:nvPr/>
        </p:nvSpPr>
        <p:spPr bwMode="auto">
          <a:xfrm>
            <a:off x="2127827" y="4867089"/>
            <a:ext cx="632114" cy="13867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29" tIns="45714" rIns="91429" bIns="45714" anchor="ctr"/>
          <a:lstStyle/>
          <a:p>
            <a:endParaRPr lang="en-US" dirty="0"/>
          </a:p>
        </p:txBody>
      </p:sp>
      <p:sp>
        <p:nvSpPr>
          <p:cNvPr id="2073" name="Rectangle 39"/>
          <p:cNvSpPr>
            <a:spLocks noChangeArrowheads="1"/>
          </p:cNvSpPr>
          <p:nvPr/>
        </p:nvSpPr>
        <p:spPr bwMode="auto">
          <a:xfrm>
            <a:off x="3933248" y="4867089"/>
            <a:ext cx="632114" cy="13867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29" tIns="45714" rIns="91429" bIns="45714" anchor="ctr"/>
          <a:lstStyle/>
          <a:p>
            <a:endParaRPr lang="en-US" dirty="0"/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4829463" y="4547721"/>
            <a:ext cx="923502" cy="500063"/>
            <a:chOff x="4594" y="3233"/>
            <a:chExt cx="735" cy="356"/>
          </a:xfrm>
        </p:grpSpPr>
        <p:sp>
          <p:nvSpPr>
            <p:cNvPr id="397315" name="Oval 3"/>
            <p:cNvSpPr>
              <a:spLocks/>
            </p:cNvSpPr>
            <p:nvPr/>
          </p:nvSpPr>
          <p:spPr bwMode="auto">
            <a:xfrm>
              <a:off x="4594" y="3233"/>
              <a:ext cx="403" cy="356"/>
            </a:xfrm>
            <a:prstGeom prst="ellipse">
              <a:avLst/>
            </a:prstGeom>
            <a:solidFill>
              <a:schemeClr val="accent1">
                <a:alpha val="51764"/>
              </a:schemeClr>
            </a:solidFill>
            <a:ln w="12700">
              <a:solidFill>
                <a:srgbClr val="9C0000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669846">
                <a:defRPr/>
              </a:pPr>
              <a:r>
                <a:rPr lang="en-US" sz="13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Pb</a:t>
              </a:r>
            </a:p>
          </p:txBody>
        </p:sp>
        <p:sp>
          <p:nvSpPr>
            <p:cNvPr id="397316" name="Oval 4"/>
            <p:cNvSpPr>
              <a:spLocks/>
            </p:cNvSpPr>
            <p:nvPr/>
          </p:nvSpPr>
          <p:spPr bwMode="auto">
            <a:xfrm>
              <a:off x="4926" y="3233"/>
              <a:ext cx="403" cy="356"/>
            </a:xfrm>
            <a:prstGeom prst="ellipse">
              <a:avLst/>
            </a:prstGeom>
            <a:solidFill>
              <a:schemeClr val="accent1">
                <a:alpha val="51764"/>
              </a:schemeClr>
            </a:solidFill>
            <a:ln w="12700">
              <a:solidFill>
                <a:srgbClr val="9C0000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669846">
                <a:defRPr/>
              </a:pPr>
              <a:r>
                <a:rPr lang="en-US" sz="13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Pb</a:t>
              </a:r>
            </a:p>
          </p:txBody>
        </p:sp>
      </p:grpSp>
      <p:sp>
        <p:nvSpPr>
          <p:cNvPr id="2075" name="Rectangle 40"/>
          <p:cNvSpPr>
            <a:spLocks noChangeArrowheads="1"/>
          </p:cNvSpPr>
          <p:nvPr/>
        </p:nvSpPr>
        <p:spPr bwMode="auto">
          <a:xfrm>
            <a:off x="5750214" y="4867089"/>
            <a:ext cx="632114" cy="13867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29" tIns="45714" rIns="91429" bIns="45714" anchor="ctr"/>
          <a:lstStyle/>
          <a:p>
            <a:endParaRPr lang="en-US" dirty="0"/>
          </a:p>
        </p:txBody>
      </p:sp>
      <p:grpSp>
        <p:nvGrpSpPr>
          <p:cNvPr id="5" name="Group 44"/>
          <p:cNvGrpSpPr>
            <a:grpSpLocks/>
          </p:cNvGrpSpPr>
          <p:nvPr/>
        </p:nvGrpSpPr>
        <p:grpSpPr bwMode="auto">
          <a:xfrm>
            <a:off x="0" y="1413903"/>
            <a:ext cx="1606262" cy="564496"/>
            <a:chOff x="109" y="502"/>
            <a:chExt cx="1012" cy="355"/>
          </a:xfrm>
        </p:grpSpPr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109" y="502"/>
              <a:ext cx="1012" cy="355"/>
              <a:chOff x="116" y="1880"/>
              <a:chExt cx="1302" cy="400"/>
            </a:xfrm>
          </p:grpSpPr>
          <p:sp>
            <p:nvSpPr>
              <p:cNvPr id="43040" name="AutoShape 1030"/>
              <p:cNvSpPr>
                <a:spLocks noChangeArrowheads="1"/>
              </p:cNvSpPr>
              <p:nvPr/>
            </p:nvSpPr>
            <p:spPr bwMode="auto">
              <a:xfrm>
                <a:off x="116" y="1880"/>
                <a:ext cx="1302" cy="400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E5EEFF"/>
                  </a:gs>
                  <a:gs pos="64999">
                    <a:srgbClr val="BFD5FF"/>
                  </a:gs>
                  <a:gs pos="100000">
                    <a:srgbClr val="A3C4FF"/>
                  </a:gs>
                </a:gsLst>
                <a:lin ang="5400000" scaled="1"/>
              </a:gradFill>
              <a:ln w="9525">
                <a:solidFill>
                  <a:srgbClr val="4A7EBB"/>
                </a:solidFill>
                <a:round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wrap="none" lIns="60558" tIns="30280" rIns="60558" bIns="30280" anchor="b"/>
              <a:lstStyle/>
              <a:p>
                <a:pPr defTabSz="744451">
                  <a:defRPr/>
                </a:pPr>
                <a:endParaRPr lang="en-US" dirty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43041" name="Rectangle 23"/>
              <p:cNvSpPr>
                <a:spLocks noChangeArrowheads="1"/>
              </p:cNvSpPr>
              <p:nvPr/>
            </p:nvSpPr>
            <p:spPr bwMode="auto">
              <a:xfrm>
                <a:off x="116" y="1884"/>
                <a:ext cx="1302" cy="396"/>
              </a:xfrm>
              <a:prstGeom prst="rect">
                <a:avLst/>
              </a:prstGeom>
              <a:gradFill rotWithShape="1">
                <a:gsLst>
                  <a:gs pos="0">
                    <a:srgbClr val="F5FFE6"/>
                  </a:gs>
                  <a:gs pos="64999">
                    <a:srgbClr val="E4FDC2"/>
                  </a:gs>
                  <a:gs pos="100000">
                    <a:srgbClr val="DAFDA7"/>
                  </a:gs>
                </a:gsLst>
                <a:lin ang="5400000" scaled="1"/>
              </a:gradFill>
              <a:ln w="9525">
                <a:solidFill>
                  <a:srgbClr val="98B954"/>
                </a:solidFill>
                <a:miter lim="800000"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wrap="none" lIns="60558" tIns="30280" rIns="60558" bIns="30280" anchor="b"/>
              <a:lstStyle/>
              <a:p>
                <a:pPr defTabSz="744451">
                  <a:lnSpc>
                    <a:spcPct val="110000"/>
                  </a:lnSpc>
                  <a:defRPr/>
                </a:pPr>
                <a:r>
                  <a:rPr lang="en-US" sz="1300" dirty="0">
                    <a:solidFill>
                      <a:srgbClr val="000000"/>
                    </a:solidFill>
                    <a:cs typeface="Arial" charset="0"/>
                  </a:rPr>
                  <a:t>       : 4 - 6 GeV/c</a:t>
                </a:r>
              </a:p>
              <a:p>
                <a:pPr defTabSz="744451">
                  <a:lnSpc>
                    <a:spcPct val="110000"/>
                  </a:lnSpc>
                  <a:defRPr/>
                </a:pPr>
                <a:r>
                  <a:rPr lang="en-US" sz="1300" dirty="0">
                    <a:solidFill>
                      <a:srgbClr val="000000"/>
                    </a:solidFill>
                    <a:cs typeface="Arial" charset="0"/>
                  </a:rPr>
                  <a:t>        : 2 - 4 GeV/c</a:t>
                </a:r>
                <a:r>
                  <a:rPr lang="en-US" dirty="0">
                    <a:solidFill>
                      <a:srgbClr val="000000"/>
                    </a:solidFill>
                    <a:cs typeface="Arial" charset="0"/>
                  </a:rPr>
                  <a:t> </a:t>
                </a:r>
              </a:p>
            </p:txBody>
          </p:sp>
        </p:grpSp>
        <p:graphicFrame>
          <p:nvGraphicFramePr>
            <p:cNvPr id="2050" name="Object 2"/>
            <p:cNvGraphicFramePr>
              <a:graphicFrameLocks noChangeAspect="1"/>
            </p:cNvGraphicFramePr>
            <p:nvPr/>
          </p:nvGraphicFramePr>
          <p:xfrm>
            <a:off x="175" y="661"/>
            <a:ext cx="247" cy="173"/>
          </p:xfrm>
          <a:graphic>
            <a:graphicData uri="http://schemas.openxmlformats.org/presentationml/2006/ole">
              <p:oleObj spid="_x0000_s332802" name="Equation" r:id="rId5" imgW="330200" imgH="228600" progId="Equation.3">
                <p:embed/>
              </p:oleObj>
            </a:graphicData>
          </a:graphic>
        </p:graphicFrame>
        <p:graphicFrame>
          <p:nvGraphicFramePr>
            <p:cNvPr id="2051" name="Object 3"/>
            <p:cNvGraphicFramePr>
              <a:graphicFrameLocks noChangeAspect="1"/>
            </p:cNvGraphicFramePr>
            <p:nvPr/>
          </p:nvGraphicFramePr>
          <p:xfrm>
            <a:off x="184" y="516"/>
            <a:ext cx="200" cy="173"/>
          </p:xfrm>
          <a:graphic>
            <a:graphicData uri="http://schemas.openxmlformats.org/presentationml/2006/ole">
              <p:oleObj spid="_x0000_s332803" name="Equation" r:id="rId6" imgW="266700" imgH="228600" progId="Equation.3">
                <p:embed/>
              </p:oleObj>
            </a:graphicData>
          </a:graphic>
        </p:graphicFrame>
      </p:grpSp>
      <p:sp>
        <p:nvSpPr>
          <p:cNvPr id="40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7526"/>
            <a:ext cx="9144000" cy="485330"/>
          </a:xfrm>
          <a:ln/>
        </p:spPr>
        <p:txBody>
          <a:bodyPr tIns="19201">
            <a:normAutofit fontScale="90000"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800" b="0" dirty="0" smtClean="0">
                <a:solidFill>
                  <a:srgbClr val="000000"/>
                </a:solidFill>
                <a:latin typeface="Calibri"/>
                <a:cs typeface="Calibri"/>
              </a:rPr>
              <a:t>Centrality effect and elliptic flow subtraction</a:t>
            </a:r>
            <a:endParaRPr lang="en-US" sz="2800" b="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951336" y="6581001"/>
            <a:ext cx="10082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Calibri"/>
                <a:cs typeface="Calibri"/>
              </a:rPr>
              <a:t>[HIN-11-006]</a:t>
            </a:r>
            <a:endParaRPr lang="en-US" sz="1200" b="1" dirty="0">
              <a:latin typeface="Calibri"/>
              <a:cs typeface="Calibri"/>
            </a:endParaRPr>
          </a:p>
        </p:txBody>
      </p:sp>
      <p:sp>
        <p:nvSpPr>
          <p:cNvPr id="42" name="Date Placeholder 3"/>
          <p:cNvSpPr txBox="1">
            <a:spLocks/>
          </p:cNvSpPr>
          <p:nvPr/>
        </p:nvSpPr>
        <p:spPr>
          <a:xfrm>
            <a:off x="263680" y="648939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751F6-8106-D248-9AC7-E79CDEA31DE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9/20/2011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3" name="Footer Placeholder 4"/>
          <p:cNvSpPr txBox="1">
            <a:spLocks/>
          </p:cNvSpPr>
          <p:nvPr/>
        </p:nvSpPr>
        <p:spPr>
          <a:xfrm>
            <a:off x="3124200" y="648939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P.Bartalini - NTU</a:t>
            </a:r>
          </a:p>
        </p:txBody>
      </p:sp>
      <p:sp>
        <p:nvSpPr>
          <p:cNvPr id="44" name="Slide Number Placeholder 5"/>
          <p:cNvSpPr txBox="1">
            <a:spLocks/>
          </p:cNvSpPr>
          <p:nvPr/>
        </p:nvSpPr>
        <p:spPr>
          <a:xfrm>
            <a:off x="6770910" y="651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F9A71B-441C-2C48-9BD6-133FAC048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7" name="Group 11"/>
          <p:cNvGrpSpPr>
            <a:grpSpLocks/>
          </p:cNvGrpSpPr>
          <p:nvPr/>
        </p:nvGrpSpPr>
        <p:grpSpPr bwMode="auto">
          <a:xfrm>
            <a:off x="292389" y="3027924"/>
            <a:ext cx="633795" cy="500062"/>
            <a:chOff x="4863" y="2963"/>
            <a:chExt cx="265" cy="241"/>
          </a:xfrm>
        </p:grpSpPr>
        <p:sp>
          <p:nvSpPr>
            <p:cNvPr id="3" name="Oval 3"/>
            <p:cNvSpPr>
              <a:spLocks/>
            </p:cNvSpPr>
            <p:nvPr/>
          </p:nvSpPr>
          <p:spPr bwMode="auto">
            <a:xfrm>
              <a:off x="4863" y="2963"/>
              <a:ext cx="237" cy="241"/>
            </a:xfrm>
            <a:prstGeom prst="ellipse">
              <a:avLst/>
            </a:prstGeom>
            <a:solidFill>
              <a:schemeClr val="accent1">
                <a:alpha val="51764"/>
              </a:schemeClr>
            </a:solidFill>
            <a:ln w="12700">
              <a:solidFill>
                <a:srgbClr val="9C0000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669846">
                <a:defRPr/>
              </a:pPr>
              <a:r>
                <a:rPr lang="en-US" sz="1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rPr>
                <a:t>Pb</a:t>
              </a:r>
            </a:p>
          </p:txBody>
        </p:sp>
        <p:sp>
          <p:nvSpPr>
            <p:cNvPr id="4" name="Oval 4"/>
            <p:cNvSpPr>
              <a:spLocks/>
            </p:cNvSpPr>
            <p:nvPr/>
          </p:nvSpPr>
          <p:spPr bwMode="auto">
            <a:xfrm>
              <a:off x="4891" y="2963"/>
              <a:ext cx="237" cy="241"/>
            </a:xfrm>
            <a:prstGeom prst="ellipse">
              <a:avLst/>
            </a:prstGeom>
            <a:solidFill>
              <a:schemeClr val="accent1">
                <a:alpha val="51764"/>
              </a:schemeClr>
            </a:solidFill>
            <a:ln w="12700">
              <a:solidFill>
                <a:srgbClr val="9C0000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669846">
                <a:defRPr/>
              </a:pPr>
              <a:r>
                <a:rPr lang="en-US" sz="13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Pb</a:t>
              </a:r>
            </a:p>
          </p:txBody>
        </p:sp>
      </p:grpSp>
      <p:sp>
        <p:nvSpPr>
          <p:cNvPr id="47" name="Rectangle 46"/>
          <p:cNvSpPr/>
          <p:nvPr/>
        </p:nvSpPr>
        <p:spPr>
          <a:xfrm>
            <a:off x="6705600" y="619036"/>
            <a:ext cx="24384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latin typeface="Calibri"/>
                <a:cs typeface="Calibri"/>
              </a:rPr>
              <a:t>Associated hadron yields of the ridge structure are studied </a:t>
            </a:r>
            <a:r>
              <a:rPr lang="en-US" sz="1400" b="1" dirty="0" smtClean="0">
                <a:solidFill>
                  <a:srgbClr val="000090"/>
                </a:solidFill>
                <a:latin typeface="Calibri"/>
                <a:cs typeface="Calibri"/>
              </a:rPr>
              <a:t>before</a:t>
            </a:r>
            <a:r>
              <a:rPr lang="en-US" sz="1400" b="1" dirty="0" smtClean="0">
                <a:latin typeface="Calibri"/>
                <a:cs typeface="Calibri"/>
              </a:rPr>
              <a:t> and </a:t>
            </a:r>
            <a:r>
              <a:rPr lang="en-US" sz="1400" b="1" dirty="0" smtClean="0">
                <a:solidFill>
                  <a:srgbClr val="FF0000"/>
                </a:solidFill>
                <a:latin typeface="Calibri"/>
                <a:cs typeface="Calibri"/>
              </a:rPr>
              <a:t>after</a:t>
            </a:r>
            <a:r>
              <a:rPr lang="en-US" sz="1400" b="1" dirty="0" smtClean="0">
                <a:latin typeface="Calibri"/>
                <a:cs typeface="Calibri"/>
              </a:rPr>
              <a:t> explicit subtraction of the elliptic flow (v</a:t>
            </a:r>
            <a:r>
              <a:rPr lang="en-US" sz="1400" b="1" baseline="-25000" dirty="0" smtClean="0">
                <a:latin typeface="Calibri"/>
                <a:cs typeface="Calibri"/>
              </a:rPr>
              <a:t>2</a:t>
            </a:r>
            <a:r>
              <a:rPr lang="en-US" sz="1400" b="1" dirty="0" smtClean="0">
                <a:latin typeface="Calibri"/>
                <a:cs typeface="Calibri"/>
              </a:rPr>
              <a:t>) component.</a:t>
            </a:r>
            <a:endParaRPr lang="en-US" sz="1400" dirty="0"/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7"/>
          <a:srcRect l="5814" t="22500" r="45528"/>
          <a:stretch>
            <a:fillRect/>
          </a:stretch>
        </p:blipFill>
        <p:spPr>
          <a:xfrm>
            <a:off x="6762134" y="1790700"/>
            <a:ext cx="2381865" cy="217170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7"/>
          <a:srcRect l="54114" t="15625" r="5635"/>
          <a:stretch>
            <a:fillRect/>
          </a:stretch>
        </p:blipFill>
        <p:spPr>
          <a:xfrm>
            <a:off x="7213600" y="3893819"/>
            <a:ext cx="1930401" cy="2316481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7"/>
          <a:srcRect t="21236" r="85410"/>
          <a:stretch>
            <a:fillRect/>
          </a:stretch>
        </p:blipFill>
        <p:spPr>
          <a:xfrm>
            <a:off x="6510501" y="4064000"/>
            <a:ext cx="690398" cy="213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/>
          <a:srcRect l="15610" t="12688" r="2414"/>
          <a:stretch>
            <a:fillRect/>
          </a:stretch>
        </p:blipFill>
        <p:spPr bwMode="auto">
          <a:xfrm>
            <a:off x="141121" y="666791"/>
            <a:ext cx="1853280" cy="159856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/>
          <a:srcRect l="13757" t="9227"/>
          <a:stretch>
            <a:fillRect/>
          </a:stretch>
        </p:blipFill>
        <p:spPr bwMode="auto">
          <a:xfrm>
            <a:off x="250560" y="2919182"/>
            <a:ext cx="1676160" cy="159856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024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7526"/>
            <a:ext cx="9144000" cy="485330"/>
          </a:xfrm>
          <a:ln/>
        </p:spPr>
        <p:txBody>
          <a:bodyPr tIns="192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b="0" dirty="0">
                <a:solidFill>
                  <a:srgbClr val="000000"/>
                </a:solidFill>
                <a:latin typeface="Calibri"/>
                <a:cs typeface="Calibri"/>
              </a:rPr>
              <a:t>Short and Long Range Correlations in</a:t>
            </a:r>
            <a:r>
              <a:rPr lang="en-US" sz="2400" b="0" dirty="0" smtClean="0">
                <a:solidFill>
                  <a:srgbClr val="000000"/>
                </a:solidFill>
                <a:latin typeface="Calibri"/>
                <a:cs typeface="Calibri"/>
              </a:rPr>
              <a:t> PbPb </a:t>
            </a:r>
            <a:r>
              <a:rPr lang="en-US" sz="2400" b="0" dirty="0">
                <a:solidFill>
                  <a:srgbClr val="000000"/>
                </a:solidFill>
                <a:latin typeface="Calibri"/>
                <a:cs typeface="Calibri"/>
              </a:rPr>
              <a:t>(</a:t>
            </a:r>
            <a:r>
              <a:rPr lang="en-US" sz="2400" b="0" dirty="0">
                <a:solidFill>
                  <a:srgbClr val="000000"/>
                </a:solidFill>
                <a:latin typeface="Calibri"/>
                <a:ea typeface="Times New Roman" pitchFamily="-110" charset="0"/>
                <a:cs typeface="Calibri"/>
              </a:rPr>
              <a:t>√</a:t>
            </a:r>
            <a:r>
              <a:rPr lang="en-US" sz="2400" b="0" dirty="0">
                <a:solidFill>
                  <a:srgbClr val="000000"/>
                </a:solidFill>
                <a:latin typeface="Calibri"/>
                <a:cs typeface="Calibri"/>
              </a:rPr>
              <a:t>s</a:t>
            </a:r>
            <a:r>
              <a:rPr lang="en-US" sz="2400" b="0" baseline="-33000" dirty="0">
                <a:solidFill>
                  <a:srgbClr val="000000"/>
                </a:solidFill>
                <a:latin typeface="Calibri"/>
                <a:cs typeface="Calibri"/>
              </a:rPr>
              <a:t>NN</a:t>
            </a:r>
            <a:r>
              <a:rPr lang="en-US" sz="2400" b="0" dirty="0">
                <a:solidFill>
                  <a:srgbClr val="000000"/>
                </a:solidFill>
                <a:latin typeface="Calibri"/>
                <a:cs typeface="Calibri"/>
              </a:rPr>
              <a:t> = 2.76 TeV)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/>
          <a:srcRect l="-2" t="4597"/>
          <a:stretch>
            <a:fillRect/>
          </a:stretch>
        </p:blipFill>
        <p:spPr bwMode="auto">
          <a:xfrm>
            <a:off x="1893600" y="1330700"/>
            <a:ext cx="7210080" cy="175698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/>
          <a:srcRect l="816" t="4019"/>
          <a:stretch>
            <a:fillRect/>
          </a:stretch>
        </p:blipFill>
        <p:spPr bwMode="auto">
          <a:xfrm>
            <a:off x="1880640" y="3548528"/>
            <a:ext cx="7165440" cy="172962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2052000" y="1021068"/>
            <a:ext cx="2728800" cy="33843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5221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en-US" b="1" dirty="0">
                <a:solidFill>
                  <a:srgbClr val="008000"/>
                </a:solidFill>
                <a:ea typeface="MS Gothic" charset="0"/>
                <a:cs typeface="MS Gothic" charset="0"/>
              </a:rPr>
              <a:t>Short range (0 &lt; |</a:t>
            </a:r>
            <a:r>
              <a:rPr lang="en-US" b="1" dirty="0">
                <a:solidFill>
                  <a:srgbClr val="008000"/>
                </a:solidFill>
                <a:ea typeface="Arial" pitchFamily="-110" charset="0"/>
                <a:cs typeface="Arial" pitchFamily="-110" charset="0"/>
              </a:rPr>
              <a:t>Δη</a:t>
            </a:r>
            <a:r>
              <a:rPr lang="en-US" b="1" dirty="0">
                <a:solidFill>
                  <a:srgbClr val="008000"/>
                </a:solidFill>
                <a:ea typeface="MS Gothic" charset="0"/>
                <a:cs typeface="MS Gothic" charset="0"/>
              </a:rPr>
              <a:t>| &lt; 1</a:t>
            </a:r>
            <a:r>
              <a:rPr lang="en-US" b="1" dirty="0" smtClean="0">
                <a:solidFill>
                  <a:srgbClr val="008000"/>
                </a:solidFill>
                <a:ea typeface="MS Gothic" charset="0"/>
                <a:cs typeface="MS Gothic" charset="0"/>
              </a:rPr>
              <a:t>)</a:t>
            </a:r>
            <a:endParaRPr lang="en-US" b="1" dirty="0">
              <a:solidFill>
                <a:srgbClr val="008000"/>
              </a:solidFill>
              <a:ea typeface="MS Gothic" charset="0"/>
              <a:cs typeface="MS Gothic" charset="0"/>
            </a:endParaRP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2050561" y="3247536"/>
            <a:ext cx="3062880" cy="33843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5221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en-US" b="1" dirty="0" smtClean="0">
                <a:solidFill>
                  <a:srgbClr val="000080"/>
                </a:solidFill>
                <a:ea typeface="MS Gothic" charset="0"/>
                <a:cs typeface="MS Gothic" charset="0"/>
              </a:rPr>
              <a:t>Long </a:t>
            </a:r>
            <a:r>
              <a:rPr lang="en-US" b="1" dirty="0">
                <a:solidFill>
                  <a:srgbClr val="000080"/>
                </a:solidFill>
                <a:ea typeface="MS Gothic" charset="0"/>
                <a:cs typeface="MS Gothic" charset="0"/>
              </a:rPr>
              <a:t>range (2 &lt; |</a:t>
            </a:r>
            <a:r>
              <a:rPr lang="en-US" b="1" dirty="0">
                <a:solidFill>
                  <a:srgbClr val="000080"/>
                </a:solidFill>
                <a:ea typeface="Arial" pitchFamily="-110" charset="0"/>
                <a:cs typeface="Arial" pitchFamily="-110" charset="0"/>
              </a:rPr>
              <a:t>Δη</a:t>
            </a:r>
            <a:r>
              <a:rPr lang="en-US" b="1" dirty="0">
                <a:solidFill>
                  <a:srgbClr val="000080"/>
                </a:solidFill>
                <a:ea typeface="MS Gothic" charset="0"/>
                <a:cs typeface="MS Gothic" charset="0"/>
              </a:rPr>
              <a:t>| &lt; 4)</a:t>
            </a: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0" y="5452674"/>
            <a:ext cx="9144000" cy="82376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5221" rIns="81639" bIns="40820">
            <a:prstTxWarp prst="textNoShape">
              <a:avLst/>
            </a:prstTxWarp>
          </a:bodyPr>
          <a:lstStyle/>
          <a:p>
            <a:pPr>
              <a:buSzPct val="45000"/>
              <a:buFont typeface="Wingdings" pitchFamily="-110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dirty="0" smtClean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 </a:t>
            </a:r>
            <a:r>
              <a:rPr lang="en-US" b="1" dirty="0" smtClean="0">
                <a:solidFill>
                  <a:srgbClr val="008000"/>
                </a:solidFill>
                <a:latin typeface="Calibri"/>
                <a:cs typeface="Calibri"/>
              </a:rPr>
              <a:t>Short</a:t>
            </a:r>
            <a:r>
              <a:rPr lang="en-US" dirty="0" smtClean="0">
                <a:latin typeface="Calibri"/>
                <a:cs typeface="Calibri"/>
              </a:rPr>
              <a:t> &amp; </a:t>
            </a:r>
            <a:r>
              <a:rPr lang="en-US" b="1" dirty="0" smtClean="0">
                <a:solidFill>
                  <a:srgbClr val="000090"/>
                </a:solidFill>
                <a:latin typeface="Calibri"/>
                <a:cs typeface="Calibri"/>
              </a:rPr>
              <a:t>long range </a:t>
            </a:r>
            <a:r>
              <a:rPr lang="en-US" dirty="0" smtClean="0">
                <a:latin typeface="Calibri"/>
                <a:cs typeface="Calibri"/>
              </a:rPr>
              <a:t>correlations studied for different p</a:t>
            </a:r>
            <a:r>
              <a:rPr lang="en-US" baseline="-25000" dirty="0" smtClean="0">
                <a:latin typeface="Calibri"/>
                <a:cs typeface="Calibri"/>
              </a:rPr>
              <a:t>T</a:t>
            </a:r>
            <a:r>
              <a:rPr lang="en-US" baseline="30000" dirty="0" smtClean="0">
                <a:latin typeface="Calibri"/>
                <a:cs typeface="Calibri"/>
              </a:rPr>
              <a:t>trig</a:t>
            </a:r>
            <a:r>
              <a:rPr lang="en-US" dirty="0" smtClean="0">
                <a:latin typeface="Calibri"/>
                <a:cs typeface="Calibri"/>
              </a:rPr>
              <a:t>.</a:t>
            </a:r>
            <a:endParaRPr lang="en-US" dirty="0" smtClean="0">
              <a:solidFill>
                <a:srgbClr val="000000"/>
              </a:solidFill>
              <a:latin typeface="Calibri"/>
              <a:ea typeface="MS Gothic" charset="0"/>
              <a:cs typeface="Calibri"/>
            </a:endParaRPr>
          </a:p>
          <a:p>
            <a:pPr>
              <a:buSzPct val="45000"/>
              <a:buFont typeface="Wingdings" pitchFamily="-110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dirty="0" smtClean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 </a:t>
            </a:r>
            <a:r>
              <a:rPr lang="en-US" b="1" dirty="0" smtClean="0">
                <a:solidFill>
                  <a:srgbClr val="000090"/>
                </a:solidFill>
                <a:latin typeface="Calibri"/>
                <a:ea typeface="MS Gothic" charset="0"/>
                <a:cs typeface="Calibri"/>
              </a:rPr>
              <a:t>Long range 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correlations: large  </a:t>
            </a:r>
            <a:r>
              <a:rPr lang="en-US" dirty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deviation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 from predictions </a:t>
            </a:r>
            <a:r>
              <a:rPr lang="en-US" dirty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(No ridge in 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MC).</a:t>
            </a:r>
          </a:p>
          <a:p>
            <a:pPr>
              <a:buSzPct val="45000"/>
              <a:buFont typeface="Wingdings" pitchFamily="-110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dirty="0" smtClean="0">
                <a:solidFill>
                  <a:srgbClr val="000000"/>
                </a:solidFill>
                <a:latin typeface="Calibri"/>
                <a:ea typeface="MS Gothic" charset="0"/>
                <a:cs typeface="Calibri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Calibri"/>
                <a:ea typeface="MS Gothic" charset="0"/>
                <a:cs typeface="Calibri"/>
              </a:rPr>
              <a:t>Ridge effect maximal for p</a:t>
            </a:r>
            <a:r>
              <a:rPr lang="en-US" b="1" baseline="-33000" dirty="0" smtClean="0">
                <a:solidFill>
                  <a:srgbClr val="FF0000"/>
                </a:solidFill>
                <a:latin typeface="Calibri"/>
                <a:ea typeface="MS Gothic" charset="0"/>
                <a:cs typeface="Calibri"/>
              </a:rPr>
              <a:t>T</a:t>
            </a:r>
            <a:r>
              <a:rPr lang="en-US" b="1" baseline="30000" dirty="0" smtClean="0">
                <a:solidFill>
                  <a:srgbClr val="FF0000"/>
                </a:solidFill>
                <a:latin typeface="Calibri"/>
                <a:ea typeface="MS Gothic" charset="0"/>
                <a:cs typeface="Calibri"/>
              </a:rPr>
              <a:t>trig</a:t>
            </a:r>
            <a:r>
              <a:rPr lang="en-US" b="1" dirty="0" smtClean="0">
                <a:solidFill>
                  <a:srgbClr val="FF0000"/>
                </a:solidFill>
                <a:latin typeface="Calibri"/>
                <a:ea typeface="MS Gothic" charset="0"/>
                <a:cs typeface="Calibri"/>
              </a:rPr>
              <a:t> ≈ 2-6 GeV then it does disappear beyond 10 GeV! </a:t>
            </a:r>
            <a:r>
              <a:rPr lang="en-US" b="1" dirty="0" smtClean="0">
                <a:solidFill>
                  <a:srgbClr val="660066"/>
                </a:solidFill>
                <a:latin typeface="Calibri"/>
                <a:ea typeface="MS Gothic" charset="0"/>
                <a:cs typeface="Calibri"/>
              </a:rPr>
              <a:t>(also in pp) </a:t>
            </a:r>
            <a:endParaRPr lang="en-US" b="1" dirty="0">
              <a:solidFill>
                <a:srgbClr val="660066"/>
              </a:solidFill>
              <a:latin typeface="Calibri"/>
              <a:ea typeface="MS Gothic" charset="0"/>
              <a:cs typeface="Calibri"/>
            </a:endParaRPr>
          </a:p>
        </p:txBody>
      </p:sp>
      <p:sp>
        <p:nvSpPr>
          <p:cNvPr id="10249" name="Oval 9"/>
          <p:cNvSpPr>
            <a:spLocks noChangeArrowheads="1"/>
          </p:cNvSpPr>
          <p:nvPr/>
        </p:nvSpPr>
        <p:spPr bwMode="auto">
          <a:xfrm>
            <a:off x="2348640" y="4310367"/>
            <a:ext cx="914400" cy="583262"/>
          </a:xfrm>
          <a:prstGeom prst="ellipse">
            <a:avLst/>
          </a:prstGeom>
          <a:noFill/>
          <a:ln w="1836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250" name="Oval 10"/>
          <p:cNvSpPr>
            <a:spLocks noChangeArrowheads="1"/>
          </p:cNvSpPr>
          <p:nvPr/>
        </p:nvSpPr>
        <p:spPr bwMode="auto">
          <a:xfrm>
            <a:off x="3646080" y="4228279"/>
            <a:ext cx="869760" cy="639427"/>
          </a:xfrm>
          <a:prstGeom prst="ellipse">
            <a:avLst/>
          </a:prstGeom>
          <a:noFill/>
          <a:ln w="1836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251" name="Oval 11"/>
          <p:cNvSpPr>
            <a:spLocks noChangeArrowheads="1"/>
          </p:cNvSpPr>
          <p:nvPr/>
        </p:nvSpPr>
        <p:spPr bwMode="auto">
          <a:xfrm>
            <a:off x="4955040" y="4180754"/>
            <a:ext cx="869760" cy="639427"/>
          </a:xfrm>
          <a:prstGeom prst="ellipse">
            <a:avLst/>
          </a:prstGeom>
          <a:noFill/>
          <a:ln w="1836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253" name="Text Box 13"/>
          <p:cNvSpPr txBox="1">
            <a:spLocks noChangeArrowheads="1"/>
          </p:cNvSpPr>
          <p:nvPr/>
        </p:nvSpPr>
        <p:spPr bwMode="auto">
          <a:xfrm>
            <a:off x="2691360" y="631182"/>
            <a:ext cx="356400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5221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b="1" dirty="0">
                <a:solidFill>
                  <a:srgbClr val="FF0000"/>
                </a:solidFill>
                <a:ea typeface="MS Gothic" charset="0"/>
                <a:cs typeface="MS Gothic" charset="0"/>
              </a:rPr>
              <a:t>Ridge seen in Heavy Ion collsions.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951336" y="6581001"/>
            <a:ext cx="10082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Calibri"/>
                <a:cs typeface="Calibri"/>
              </a:rPr>
              <a:t>[HIN-11-001]</a:t>
            </a:r>
            <a:endParaRPr lang="en-US" sz="1200" b="1" dirty="0">
              <a:latin typeface="Calibri"/>
              <a:cs typeface="Calibri"/>
            </a:endParaRPr>
          </a:p>
        </p:txBody>
      </p:sp>
      <p:sp>
        <p:nvSpPr>
          <p:cNvPr id="19" name="Date Placeholder 3"/>
          <p:cNvSpPr txBox="1">
            <a:spLocks/>
          </p:cNvSpPr>
          <p:nvPr/>
        </p:nvSpPr>
        <p:spPr>
          <a:xfrm>
            <a:off x="263680" y="648939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751F6-8106-D248-9AC7-E79CDEA31DE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9/20/2011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Footer Placeholder 4"/>
          <p:cNvSpPr txBox="1">
            <a:spLocks/>
          </p:cNvSpPr>
          <p:nvPr/>
        </p:nvSpPr>
        <p:spPr>
          <a:xfrm>
            <a:off x="3124200" y="648939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P.Bartalini - NTU</a:t>
            </a:r>
          </a:p>
        </p:txBody>
      </p:sp>
      <p:sp>
        <p:nvSpPr>
          <p:cNvPr id="21" name="Slide Number Placeholder 5"/>
          <p:cNvSpPr txBox="1">
            <a:spLocks/>
          </p:cNvSpPr>
          <p:nvPr/>
        </p:nvSpPr>
        <p:spPr>
          <a:xfrm>
            <a:off x="6770910" y="651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F9A71B-441C-2C48-9BD6-133FAC048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TextBox 13"/>
          <p:cNvSpPr txBox="1">
            <a:spLocks noChangeArrowheads="1"/>
          </p:cNvSpPr>
          <p:nvPr/>
        </p:nvSpPr>
        <p:spPr bwMode="auto">
          <a:xfrm>
            <a:off x="7296288" y="757168"/>
            <a:ext cx="1415912" cy="575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058" tIns="41029" rIns="82058" bIns="41029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6600"/>
                </a:solidFill>
              </a:rPr>
              <a:t>Centrality</a:t>
            </a:r>
          </a:p>
          <a:p>
            <a:pPr algn="ctr"/>
            <a:r>
              <a:rPr lang="en-US" sz="1600" b="1" dirty="0" smtClean="0">
                <a:solidFill>
                  <a:srgbClr val="FF6600"/>
                </a:solidFill>
              </a:rPr>
              <a:t> </a:t>
            </a:r>
            <a:r>
              <a:rPr lang="en-US" sz="1600" b="1" dirty="0">
                <a:solidFill>
                  <a:srgbClr val="FF6600"/>
                </a:solidFill>
              </a:rPr>
              <a:t>0-5%</a:t>
            </a:r>
          </a:p>
        </p:txBody>
      </p:sp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7366000" y="5420493"/>
            <a:ext cx="1752600" cy="650107"/>
            <a:chOff x="8132902" y="5599371"/>
            <a:chExt cx="1752600" cy="650107"/>
          </a:xfrm>
        </p:grpSpPr>
        <p:sp>
          <p:nvSpPr>
            <p:cNvPr id="24" name="AutoShape 2"/>
            <p:cNvSpPr>
              <a:spLocks noChangeArrowheads="1"/>
            </p:cNvSpPr>
            <p:nvPr/>
          </p:nvSpPr>
          <p:spPr bwMode="auto">
            <a:xfrm>
              <a:off x="8132902" y="5599371"/>
              <a:ext cx="1752600" cy="650107"/>
            </a:xfrm>
            <a:prstGeom prst="star32">
              <a:avLst>
                <a:gd name="adj" fmla="val 45051"/>
              </a:avLst>
            </a:prstGeom>
            <a:solidFill>
              <a:srgbClr val="FFFF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sz="2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5" name="Text Box 6"/>
            <p:cNvSpPr txBox="1">
              <a:spLocks noChangeArrowheads="1"/>
            </p:cNvSpPr>
            <p:nvPr/>
          </p:nvSpPr>
          <p:spPr bwMode="auto">
            <a:xfrm>
              <a:off x="8323402" y="5730875"/>
              <a:ext cx="132859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b="1" dirty="0" smtClean="0">
                  <a:solidFill>
                    <a:srgbClr val="FF0022"/>
                  </a:solidFill>
                  <a:latin typeface="Calibri"/>
                  <a:cs typeface="Calibri"/>
                </a:rPr>
                <a:t>NEW!</a:t>
              </a:r>
              <a:endParaRPr lang="en-US" dirty="0">
                <a:solidFill>
                  <a:srgbClr val="FF0022"/>
                </a:solidFill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3" name="TextBox 13"/>
          <p:cNvSpPr txBox="1">
            <a:spLocks noChangeArrowheads="1"/>
          </p:cNvSpPr>
          <p:nvPr/>
        </p:nvSpPr>
        <p:spPr bwMode="auto">
          <a:xfrm>
            <a:off x="3448188" y="2331968"/>
            <a:ext cx="1415912" cy="575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058" tIns="41029" rIns="82058" bIns="41029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6600"/>
                </a:solidFill>
              </a:rPr>
              <a:t>Centrality</a:t>
            </a:r>
          </a:p>
          <a:p>
            <a:pPr algn="ctr"/>
            <a:r>
              <a:rPr lang="en-US" sz="1600" b="1" dirty="0" smtClean="0">
                <a:solidFill>
                  <a:srgbClr val="FF6600"/>
                </a:solidFill>
              </a:rPr>
              <a:t> </a:t>
            </a:r>
            <a:r>
              <a:rPr lang="en-US" sz="1600" b="1" dirty="0">
                <a:solidFill>
                  <a:srgbClr val="FF6600"/>
                </a:solidFill>
              </a:rPr>
              <a:t>0-5%</a:t>
            </a:r>
          </a:p>
        </p:txBody>
      </p:sp>
      <p:pic>
        <p:nvPicPr>
          <p:cNvPr id="15" name="Picture 14" descr="inv_yield_pbpb_finec_v3_reb_logx.gif"/>
          <p:cNvPicPr>
            <a:picLocks noChangeAspect="1"/>
          </p:cNvPicPr>
          <p:nvPr/>
        </p:nvPicPr>
        <p:blipFill>
          <a:blip r:embed="rId3"/>
          <a:srcRect t="2804" b="3909"/>
          <a:stretch>
            <a:fillRect/>
          </a:stretch>
        </p:blipFill>
        <p:spPr>
          <a:xfrm>
            <a:off x="-12699" y="1854200"/>
            <a:ext cx="3670299" cy="4216400"/>
          </a:xfrm>
          <a:prstGeom prst="rect">
            <a:avLst/>
          </a:prstGeom>
        </p:spPr>
      </p:pic>
      <p:pic>
        <p:nvPicPr>
          <p:cNvPr id="16" name="Picture 15" descr="raa_compiled_QM11_square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6300" y="2296164"/>
            <a:ext cx="4416966" cy="4127783"/>
          </a:xfrm>
          <a:prstGeom prst="rect">
            <a:avLst/>
          </a:prstGeom>
        </p:spPr>
      </p:pic>
      <p:sp>
        <p:nvSpPr>
          <p:cNvPr id="11" name="Rectangle 1"/>
          <p:cNvSpPr txBox="1">
            <a:spLocks noChangeArrowheads="1"/>
          </p:cNvSpPr>
          <p:nvPr/>
        </p:nvSpPr>
        <p:spPr bwMode="auto">
          <a:xfrm>
            <a:off x="800100" y="0"/>
            <a:ext cx="7493000" cy="655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717" tIns="35203" rIns="35717" bIns="35717" numCol="1" anchor="b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3200" dirty="0" smtClean="0">
                <a:latin typeface="Calibri"/>
                <a:cs typeface="Calibri"/>
              </a:rPr>
              <a:t>Suppression of particle yields</a:t>
            </a:r>
          </a:p>
        </p:txBody>
      </p:sp>
      <p:sp>
        <p:nvSpPr>
          <p:cNvPr id="13" name="Date Placeholder 3"/>
          <p:cNvSpPr txBox="1">
            <a:spLocks/>
          </p:cNvSpPr>
          <p:nvPr/>
        </p:nvSpPr>
        <p:spPr>
          <a:xfrm>
            <a:off x="263680" y="648939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751F6-8106-D248-9AC7-E79CDEA31DE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9/20/2011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Footer Placeholder 4"/>
          <p:cNvSpPr txBox="1">
            <a:spLocks/>
          </p:cNvSpPr>
          <p:nvPr/>
        </p:nvSpPr>
        <p:spPr>
          <a:xfrm>
            <a:off x="3124200" y="648939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P.Bartalini - NTU</a:t>
            </a:r>
          </a:p>
        </p:txBody>
      </p:sp>
      <p:sp>
        <p:nvSpPr>
          <p:cNvPr id="17" name="Slide Number Placeholder 5"/>
          <p:cNvSpPr txBox="1">
            <a:spLocks/>
          </p:cNvSpPr>
          <p:nvPr/>
        </p:nvSpPr>
        <p:spPr>
          <a:xfrm>
            <a:off x="6770910" y="651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F9A71B-441C-2C48-9BD6-133FAC048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51336" y="6581001"/>
            <a:ext cx="10082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Calibri"/>
                <a:cs typeface="Calibri"/>
              </a:rPr>
              <a:t>[HIN-10-005]</a:t>
            </a:r>
            <a:endParaRPr lang="en-US" sz="1200" b="1" dirty="0">
              <a:latin typeface="Calibri"/>
              <a:cs typeface="Calibri"/>
            </a:endParaRPr>
          </a:p>
        </p:txBody>
      </p:sp>
      <p:graphicFrame>
        <p:nvGraphicFramePr>
          <p:cNvPr id="125954" name="Object 2"/>
          <p:cNvGraphicFramePr>
            <a:graphicFrameLocks noChangeAspect="1"/>
          </p:cNvGraphicFramePr>
          <p:nvPr/>
        </p:nvGraphicFramePr>
        <p:xfrm>
          <a:off x="5168900" y="1425575"/>
          <a:ext cx="3209925" cy="814388"/>
        </p:xfrm>
        <a:graphic>
          <a:graphicData uri="http://schemas.openxmlformats.org/presentationml/2006/ole">
            <p:oleObj spid="_x0000_s336898" name="Equation" r:id="rId5" imgW="1676400" imgH="419100" progId="Equation.3">
              <p:embed/>
            </p:oleObj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5130800" y="774700"/>
            <a:ext cx="32572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60066"/>
                </a:solidFill>
              </a:rPr>
              <a:t>Nuclear Modification Factor </a:t>
            </a:r>
          </a:p>
          <a:p>
            <a:r>
              <a:rPr lang="en-US" dirty="0" smtClean="0">
                <a:solidFill>
                  <a:srgbClr val="660066"/>
                </a:solidFill>
              </a:rPr>
              <a:t>normalized to pp: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12800" y="6012934"/>
            <a:ext cx="24783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 smtClean="0">
                <a:latin typeface="Calibri"/>
                <a:cs typeface="Calibri"/>
              </a:rPr>
              <a:t>Nuclear overlap function &lt;T</a:t>
            </a:r>
            <a:r>
              <a:rPr lang="en-US" sz="1200" b="1" baseline="-25000" dirty="0" smtClean="0">
                <a:latin typeface="Calibri"/>
                <a:cs typeface="Calibri"/>
              </a:rPr>
              <a:t>AA</a:t>
            </a:r>
            <a:r>
              <a:rPr lang="en-US" sz="1200" b="1" dirty="0" smtClean="0">
                <a:latin typeface="Calibri"/>
                <a:cs typeface="Calibri"/>
              </a:rPr>
              <a:t>&gt; from </a:t>
            </a:r>
          </a:p>
          <a:p>
            <a:pPr algn="ctr"/>
            <a:r>
              <a:rPr lang="en-US" sz="1200" b="1" dirty="0" smtClean="0">
                <a:latin typeface="Calibri"/>
                <a:cs typeface="Calibri"/>
              </a:rPr>
              <a:t>[Phys. Rev. C77 (2008) 014906]   </a:t>
            </a:r>
            <a:endParaRPr lang="en-US" sz="1200" b="1" dirty="0">
              <a:latin typeface="Calibri"/>
              <a:cs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0" y="683736"/>
            <a:ext cx="3175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libri"/>
                <a:ea typeface="ＭＳ Ｐゴシック" pitchFamily="34" charset="-128"/>
                <a:cs typeface="Calibri"/>
              </a:rPr>
              <a:t>Measuring charged tracks </a:t>
            </a:r>
          </a:p>
          <a:p>
            <a:r>
              <a:rPr lang="en-US" dirty="0" smtClean="0">
                <a:latin typeface="Calibri"/>
                <a:ea typeface="ＭＳ Ｐゴシック" pitchFamily="34" charset="-128"/>
                <a:cs typeface="Calibri"/>
              </a:rPr>
              <a:t>up to p</a:t>
            </a:r>
            <a:r>
              <a:rPr lang="en-US" baseline="-25000" dirty="0" smtClean="0">
                <a:latin typeface="Calibri"/>
                <a:ea typeface="ＭＳ Ｐゴシック" pitchFamily="34" charset="-128"/>
                <a:cs typeface="Calibri"/>
              </a:rPr>
              <a:t>T </a:t>
            </a:r>
            <a:r>
              <a:rPr lang="en-US" dirty="0" smtClean="0">
                <a:latin typeface="Calibri"/>
                <a:ea typeface="ＭＳ Ｐゴシック" pitchFamily="34" charset="-128"/>
                <a:cs typeface="Calibri"/>
              </a:rPr>
              <a:t>~ 100 GeV/c.</a:t>
            </a:r>
            <a:endParaRPr lang="en-US" dirty="0" smtClean="0">
              <a:latin typeface="Calibri"/>
              <a:ea typeface="ＭＳ Ｐゴシック" pitchFamily="34" charset="-128"/>
              <a:cs typeface="Calibri"/>
              <a:sym typeface="Wingdings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Calibri"/>
                <a:ea typeface="ＭＳ Ｐゴシック" pitchFamily="34" charset="-128"/>
                <a:cs typeface="Calibri"/>
                <a:sym typeface="Wingdings"/>
              </a:rPr>
              <a:t> </a:t>
            </a:r>
            <a:r>
              <a:rPr lang="en-US" dirty="0" smtClean="0">
                <a:solidFill>
                  <a:srgbClr val="FF0000"/>
                </a:solidFill>
                <a:latin typeface="Calibri"/>
                <a:ea typeface="ＭＳ Ｐゴシック" pitchFamily="34" charset="-128"/>
                <a:cs typeface="Calibri"/>
              </a:rPr>
              <a:t>Using jet triggers </a:t>
            </a:r>
          </a:p>
          <a:p>
            <a:r>
              <a:rPr lang="en-US" dirty="0" smtClean="0">
                <a:solidFill>
                  <a:srgbClr val="FF0000"/>
                </a:solidFill>
                <a:latin typeface="Calibri"/>
                <a:ea typeface="ＭＳ Ｐゴシック" pitchFamily="34" charset="-128"/>
                <a:cs typeface="Calibri"/>
              </a:rPr>
              <a:t>to enhance statistics at </a:t>
            </a:r>
            <a:r>
              <a:rPr lang="en-US" b="1" dirty="0" smtClean="0">
                <a:solidFill>
                  <a:srgbClr val="FF0000"/>
                </a:solidFill>
                <a:latin typeface="Calibri"/>
                <a:ea typeface="ＭＳ Ｐゴシック" pitchFamily="34" charset="-128"/>
                <a:cs typeface="Calibri"/>
              </a:rPr>
              <a:t>high p</a:t>
            </a:r>
            <a:r>
              <a:rPr lang="en-US" b="1" baseline="-25000" dirty="0" smtClean="0">
                <a:solidFill>
                  <a:srgbClr val="FF0000"/>
                </a:solidFill>
                <a:latin typeface="Calibri"/>
                <a:ea typeface="ＭＳ Ｐゴシック" pitchFamily="34" charset="-128"/>
                <a:cs typeface="Calibri"/>
              </a:rPr>
              <a:t>T </a:t>
            </a:r>
            <a:endParaRPr lang="en-US" b="1" dirty="0" smtClean="0">
              <a:solidFill>
                <a:srgbClr val="FF0000"/>
              </a:solidFill>
              <a:latin typeface="Calibri"/>
              <a:ea typeface="ＭＳ Ｐゴシック" pitchFamily="34" charset="-128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314700"/>
            <a:ext cx="3162301" cy="2869988"/>
          </a:xfrm>
          <a:prstGeom prst="rect">
            <a:avLst/>
          </a:prstGeom>
        </p:spPr>
      </p:pic>
      <p:sp>
        <p:nvSpPr>
          <p:cNvPr id="2" name="Rectangle 1"/>
          <p:cNvSpPr txBox="1">
            <a:spLocks noChangeArrowheads="1"/>
          </p:cNvSpPr>
          <p:nvPr/>
        </p:nvSpPr>
        <p:spPr bwMode="auto">
          <a:xfrm>
            <a:off x="0" y="33247"/>
            <a:ext cx="9144000" cy="655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717" tIns="35203" rIns="35717" bIns="35717" numCol="1" anchor="b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Tahoma" pitchFamily="-106" charset="0"/>
              </a:rPr>
              <a:t>Single charged particle spectra: dN</a:t>
            </a:r>
            <a:r>
              <a:rPr kumimoji="0" lang="en-US" sz="3400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Tahoma" pitchFamily="-106" charset="0"/>
              </a:rPr>
              <a:t>ch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Tahoma" pitchFamily="-106" charset="0"/>
              </a:rPr>
              <a:t>/d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ymbol" charset="2"/>
                <a:ea typeface="+mj-ea"/>
                <a:cs typeface="Symbol" charset="2"/>
                <a:sym typeface="Tahoma" pitchFamily="-106" charset="0"/>
              </a:rPr>
              <a:t>h</a:t>
            </a:r>
            <a:endParaRPr kumimoji="0" lang="en-US" sz="3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Symbol" charset="2"/>
              <a:ea typeface="+mj-ea"/>
              <a:cs typeface="Symbol" charset="2"/>
              <a:sym typeface="Tahoma" pitchFamily="-10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51336" y="6581001"/>
            <a:ext cx="10528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Calibri"/>
                <a:cs typeface="Calibri"/>
              </a:rPr>
              <a:t>[QCD-10-024]</a:t>
            </a:r>
            <a:endParaRPr lang="en-US" sz="1200" b="1" dirty="0">
              <a:latin typeface="Calibri"/>
              <a:cs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121401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Calibri"/>
                <a:cs typeface="Calibri"/>
              </a:rPr>
              <a:t>→ MC tuning effort on LHC data ongoing (see </a:t>
            </a:r>
            <a:r>
              <a:rPr lang="en-US" sz="2000" dirty="0" smtClean="0">
                <a:latin typeface="Calibri"/>
                <a:cs typeface="Calibri"/>
                <a:hlinkClick r:id="rId3"/>
              </a:rPr>
              <a:t>http://lpcc.web.cern.ch/LPCC/</a:t>
            </a:r>
            <a:r>
              <a:rPr lang="en-US" sz="2000" dirty="0" smtClean="0">
                <a:latin typeface="Calibri"/>
                <a:cs typeface="Calibri"/>
              </a:rPr>
              <a:t> )</a:t>
            </a:r>
          </a:p>
        </p:txBody>
      </p:sp>
      <p:sp>
        <p:nvSpPr>
          <p:cNvPr id="10" name="Date Placeholder 3"/>
          <p:cNvSpPr txBox="1">
            <a:spLocks/>
          </p:cNvSpPr>
          <p:nvPr/>
        </p:nvSpPr>
        <p:spPr>
          <a:xfrm>
            <a:off x="263680" y="648939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751F6-8106-D248-9AC7-E79CDEA31DE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9/20/2011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Footer Placeholder 4"/>
          <p:cNvSpPr txBox="1">
            <a:spLocks/>
          </p:cNvSpPr>
          <p:nvPr/>
        </p:nvSpPr>
        <p:spPr>
          <a:xfrm>
            <a:off x="3124200" y="648939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P.Bartalini - NTU</a:t>
            </a:r>
          </a:p>
        </p:txBody>
      </p:sp>
      <p:sp>
        <p:nvSpPr>
          <p:cNvPr id="14" name="Slide Number Placeholder 5"/>
          <p:cNvSpPr txBox="1">
            <a:spLocks/>
          </p:cNvSpPr>
          <p:nvPr/>
        </p:nvSpPr>
        <p:spPr>
          <a:xfrm>
            <a:off x="6770910" y="651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F9A71B-441C-2C48-9BD6-133FAC048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04850"/>
            <a:ext cx="3123260" cy="26352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2500" y="711200"/>
            <a:ext cx="2828585" cy="2616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0664" y="3390900"/>
            <a:ext cx="2993935" cy="272498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413501" y="1917700"/>
            <a:ext cx="27304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alibri"/>
                <a:cs typeface="Calibri"/>
              </a:rPr>
              <a:t>Minimum Bias events </a:t>
            </a:r>
          </a:p>
          <a:p>
            <a:r>
              <a:rPr lang="en-US" dirty="0" smtClean="0">
                <a:solidFill>
                  <a:srgbClr val="0000FF"/>
                </a:solidFill>
                <a:latin typeface="Calibri"/>
                <a:cs typeface="Calibri"/>
              </a:rPr>
              <a:t>with at least one charged particle with: </a:t>
            </a:r>
          </a:p>
          <a:p>
            <a:endParaRPr lang="en-US" dirty="0" smtClean="0">
              <a:solidFill>
                <a:srgbClr val="0000FF"/>
              </a:solidFill>
              <a:latin typeface="Calibri"/>
              <a:cs typeface="Calibri"/>
            </a:endParaRPr>
          </a:p>
          <a:p>
            <a:r>
              <a:rPr lang="en-US" dirty="0" smtClean="0">
                <a:solidFill>
                  <a:srgbClr val="0000FF"/>
                </a:solidFill>
                <a:latin typeface="Calibri"/>
                <a:cs typeface="Calibri"/>
              </a:rPr>
              <a:t>- P</a:t>
            </a:r>
            <a:r>
              <a:rPr lang="en-US" baseline="-25000" dirty="0" smtClean="0">
                <a:solidFill>
                  <a:srgbClr val="0000FF"/>
                </a:solidFill>
                <a:latin typeface="Calibri"/>
                <a:cs typeface="Calibri"/>
              </a:rPr>
              <a:t>T </a:t>
            </a:r>
            <a:r>
              <a:rPr lang="en-US" dirty="0" smtClean="0">
                <a:solidFill>
                  <a:srgbClr val="0000FF"/>
                </a:solidFill>
                <a:latin typeface="Calibri"/>
                <a:cs typeface="Calibri"/>
              </a:rPr>
              <a:t>&gt; 0.5 GeV (left) </a:t>
            </a:r>
          </a:p>
          <a:p>
            <a:endParaRPr lang="en-US" dirty="0" smtClean="0">
              <a:solidFill>
                <a:srgbClr val="0000FF"/>
              </a:solidFill>
              <a:latin typeface="Calibri"/>
              <a:cs typeface="Calibri"/>
            </a:endParaRPr>
          </a:p>
          <a:p>
            <a:r>
              <a:rPr lang="en-US" dirty="0" smtClean="0">
                <a:solidFill>
                  <a:srgbClr val="0000FF"/>
                </a:solidFill>
                <a:latin typeface="Calibri"/>
                <a:cs typeface="Calibri"/>
              </a:rPr>
              <a:t>- P</a:t>
            </a:r>
            <a:r>
              <a:rPr lang="en-US" baseline="-25000" dirty="0" smtClean="0">
                <a:solidFill>
                  <a:srgbClr val="0000FF"/>
                </a:solidFill>
                <a:latin typeface="Calibri"/>
                <a:cs typeface="Calibri"/>
              </a:rPr>
              <a:t>T </a:t>
            </a:r>
            <a:r>
              <a:rPr lang="en-US" dirty="0" smtClean="0">
                <a:solidFill>
                  <a:srgbClr val="0000FF"/>
                </a:solidFill>
                <a:latin typeface="Calibri"/>
                <a:cs typeface="Calibri"/>
              </a:rPr>
              <a:t>&gt; 1 GeV (right)</a:t>
            </a:r>
          </a:p>
          <a:p>
            <a:endParaRPr lang="en-US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723222" y="5162034"/>
            <a:ext cx="16816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  <a:ea typeface="Verdana" pitchFamily="-106" charset="0"/>
                <a:cs typeface="Verdana" pitchFamily="-106" charset="0"/>
              </a:rPr>
              <a:t>√s = 0.9 TeV 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2774022" y="2393434"/>
            <a:ext cx="1462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  <a:ea typeface="Verdana" pitchFamily="-106" charset="0"/>
                <a:cs typeface="Verdana" pitchFamily="-106" charset="0"/>
              </a:rPr>
              <a:t>√s = 7 TeV 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"/>
          <p:cNvSpPr txBox="1">
            <a:spLocks noChangeArrowheads="1"/>
          </p:cNvSpPr>
          <p:nvPr/>
        </p:nvSpPr>
        <p:spPr bwMode="auto">
          <a:xfrm>
            <a:off x="800100" y="0"/>
            <a:ext cx="7493000" cy="655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717" tIns="35203" rIns="35717" bIns="35717" numCol="1" anchor="b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3200" dirty="0" smtClean="0">
                <a:latin typeface="Calibri"/>
                <a:cs typeface="Calibri"/>
              </a:rPr>
              <a:t>Suppression of particle yields</a:t>
            </a:r>
          </a:p>
        </p:txBody>
      </p:sp>
      <p:sp>
        <p:nvSpPr>
          <p:cNvPr id="13" name="Date Placeholder 3"/>
          <p:cNvSpPr txBox="1">
            <a:spLocks/>
          </p:cNvSpPr>
          <p:nvPr/>
        </p:nvSpPr>
        <p:spPr>
          <a:xfrm>
            <a:off x="263680" y="648939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751F6-8106-D248-9AC7-E79CDEA31DE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9/20/2011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Footer Placeholder 4"/>
          <p:cNvSpPr txBox="1">
            <a:spLocks/>
          </p:cNvSpPr>
          <p:nvPr/>
        </p:nvSpPr>
        <p:spPr>
          <a:xfrm>
            <a:off x="3124200" y="648939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P.Bartalini - NTU</a:t>
            </a:r>
          </a:p>
        </p:txBody>
      </p:sp>
      <p:sp>
        <p:nvSpPr>
          <p:cNvPr id="17" name="Slide Number Placeholder 5"/>
          <p:cNvSpPr txBox="1">
            <a:spLocks/>
          </p:cNvSpPr>
          <p:nvPr/>
        </p:nvSpPr>
        <p:spPr>
          <a:xfrm>
            <a:off x="6770910" y="651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F9A71B-441C-2C48-9BD6-133FAC048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51336" y="6581001"/>
            <a:ext cx="10082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Calibri"/>
                <a:cs typeface="Calibri"/>
              </a:rPr>
              <a:t>[HIN-10-005]</a:t>
            </a:r>
            <a:endParaRPr lang="en-US" sz="1200" b="1" dirty="0">
              <a:latin typeface="Calibri"/>
              <a:cs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rcRect t="3329"/>
          <a:stretch>
            <a:fillRect/>
          </a:stretch>
        </p:blipFill>
        <p:spPr>
          <a:xfrm>
            <a:off x="2667000" y="1559634"/>
            <a:ext cx="6477000" cy="4885615"/>
          </a:xfrm>
          <a:prstGeom prst="rect">
            <a:avLst/>
          </a:prstGeom>
        </p:spPr>
      </p:pic>
      <p:graphicFrame>
        <p:nvGraphicFramePr>
          <p:cNvPr id="126978" name="Object 2"/>
          <p:cNvGraphicFramePr>
            <a:graphicFrameLocks noChangeAspect="1"/>
          </p:cNvGraphicFramePr>
          <p:nvPr/>
        </p:nvGraphicFramePr>
        <p:xfrm>
          <a:off x="0" y="3584575"/>
          <a:ext cx="3162300" cy="839788"/>
        </p:xfrm>
        <a:graphic>
          <a:graphicData uri="http://schemas.openxmlformats.org/presentationml/2006/ole">
            <p:oleObj spid="_x0000_s337922" name="Equation" r:id="rId4" imgW="1651000" imgH="431800" progId="Equation.3">
              <p:embed/>
            </p:oleObj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" y="2438400"/>
            <a:ext cx="3200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  <a:latin typeface="Calibri"/>
                <a:cs typeface="Calibri"/>
              </a:rPr>
              <a:t>Nuclear Modification Factor normalized to peripheral HI collisions:</a:t>
            </a:r>
            <a:endParaRPr lang="en-US" dirty="0">
              <a:solidFill>
                <a:srgbClr val="FF6600"/>
              </a:solidFill>
              <a:latin typeface="Calibri"/>
              <a:cs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683736"/>
            <a:ext cx="3175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libri"/>
                <a:ea typeface="ＭＳ Ｐゴシック" pitchFamily="34" charset="-128"/>
                <a:cs typeface="Calibri"/>
              </a:rPr>
              <a:t>Measuring charged tracks </a:t>
            </a:r>
          </a:p>
          <a:p>
            <a:r>
              <a:rPr lang="en-US" dirty="0" smtClean="0">
                <a:latin typeface="Calibri"/>
                <a:ea typeface="ＭＳ Ｐゴシック" pitchFamily="34" charset="-128"/>
                <a:cs typeface="Calibri"/>
              </a:rPr>
              <a:t>up to p</a:t>
            </a:r>
            <a:r>
              <a:rPr lang="en-US" baseline="-25000" dirty="0" smtClean="0">
                <a:latin typeface="Calibri"/>
                <a:ea typeface="ＭＳ Ｐゴシック" pitchFamily="34" charset="-128"/>
                <a:cs typeface="Calibri"/>
              </a:rPr>
              <a:t>T </a:t>
            </a:r>
            <a:r>
              <a:rPr lang="en-US" dirty="0" smtClean="0">
                <a:latin typeface="Calibri"/>
                <a:ea typeface="ＭＳ Ｐゴシック" pitchFamily="34" charset="-128"/>
                <a:cs typeface="Calibri"/>
              </a:rPr>
              <a:t>~ 100 GeV/c.</a:t>
            </a:r>
            <a:endParaRPr lang="en-US" dirty="0" smtClean="0">
              <a:latin typeface="Calibri"/>
              <a:ea typeface="ＭＳ Ｐゴシック" pitchFamily="34" charset="-128"/>
              <a:cs typeface="Calibri"/>
              <a:sym typeface="Wingdings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Calibri"/>
                <a:ea typeface="ＭＳ Ｐゴシック" pitchFamily="34" charset="-128"/>
                <a:cs typeface="Calibri"/>
                <a:sym typeface="Wingdings"/>
              </a:rPr>
              <a:t> </a:t>
            </a:r>
            <a:r>
              <a:rPr lang="en-US" dirty="0" smtClean="0">
                <a:solidFill>
                  <a:srgbClr val="FF0000"/>
                </a:solidFill>
                <a:latin typeface="Calibri"/>
                <a:ea typeface="ＭＳ Ｐゴシック" pitchFamily="34" charset="-128"/>
                <a:cs typeface="Calibri"/>
              </a:rPr>
              <a:t>Using jet triggers </a:t>
            </a:r>
          </a:p>
          <a:p>
            <a:r>
              <a:rPr lang="en-US" dirty="0" smtClean="0">
                <a:solidFill>
                  <a:srgbClr val="FF0000"/>
                </a:solidFill>
                <a:latin typeface="Calibri"/>
                <a:ea typeface="ＭＳ Ｐゴシック" pitchFamily="34" charset="-128"/>
                <a:cs typeface="Calibri"/>
              </a:rPr>
              <a:t>to enhance statistics at </a:t>
            </a:r>
            <a:r>
              <a:rPr lang="en-US" b="1" dirty="0" smtClean="0">
                <a:solidFill>
                  <a:srgbClr val="FF0000"/>
                </a:solidFill>
                <a:latin typeface="Calibri"/>
                <a:ea typeface="ＭＳ Ｐゴシック" pitchFamily="34" charset="-128"/>
                <a:cs typeface="Calibri"/>
              </a:rPr>
              <a:t>high p</a:t>
            </a:r>
            <a:r>
              <a:rPr lang="en-US" b="1" baseline="-25000" dirty="0" smtClean="0">
                <a:solidFill>
                  <a:srgbClr val="FF0000"/>
                </a:solidFill>
                <a:latin typeface="Calibri"/>
                <a:ea typeface="ＭＳ Ｐゴシック" pitchFamily="34" charset="-128"/>
                <a:cs typeface="Calibri"/>
              </a:rPr>
              <a:t>T </a:t>
            </a:r>
            <a:endParaRPr lang="en-US" b="1" dirty="0" smtClean="0">
              <a:solidFill>
                <a:srgbClr val="FF0000"/>
              </a:solidFill>
              <a:latin typeface="Calibri"/>
              <a:ea typeface="ＭＳ Ｐゴシック" pitchFamily="34" charset="-128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romptNonPromptJpsi_Ups_RAA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851" y="1836630"/>
            <a:ext cx="5000065" cy="4655928"/>
          </a:xfrm>
          <a:prstGeom prst="rect">
            <a:avLst/>
          </a:prstGeom>
        </p:spPr>
      </p:pic>
      <p:sp>
        <p:nvSpPr>
          <p:cNvPr id="9" name="Content Placeholder 9"/>
          <p:cNvSpPr txBox="1">
            <a:spLocks/>
          </p:cNvSpPr>
          <p:nvPr/>
        </p:nvSpPr>
        <p:spPr bwMode="auto">
          <a:xfrm>
            <a:off x="0" y="710483"/>
            <a:ext cx="8883452" cy="1360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marL="341909" indent="-341909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200" dirty="0" smtClean="0">
                <a:latin typeface="Calibri"/>
                <a:cs typeface="Calibri"/>
              </a:rPr>
              <a:t>Non-prompt J/</a:t>
            </a:r>
            <a:r>
              <a:rPr lang="en-US" sz="2200" dirty="0" smtClean="0">
                <a:latin typeface="Calibri"/>
                <a:cs typeface="Calibri"/>
                <a:sym typeface="Symbol"/>
              </a:rPr>
              <a:t></a:t>
            </a:r>
            <a:r>
              <a:rPr lang="en-US" sz="2200" dirty="0" smtClean="0">
                <a:latin typeface="Calibri"/>
                <a:cs typeface="Calibri"/>
              </a:rPr>
              <a:t> suppression is a measure of b-quark quenching.</a:t>
            </a:r>
          </a:p>
          <a:p>
            <a:pPr marL="341909" indent="-341909" defTabSz="455879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200" dirty="0" smtClean="0">
                <a:latin typeface="Calibri"/>
                <a:cs typeface="Calibri"/>
              </a:rPr>
              <a:t>High p</a:t>
            </a:r>
            <a:r>
              <a:rPr lang="en-US" sz="2200" baseline="-25000" dirty="0" smtClean="0">
                <a:latin typeface="Calibri"/>
                <a:cs typeface="Calibri"/>
              </a:rPr>
              <a:t>T</a:t>
            </a:r>
            <a:r>
              <a:rPr lang="en-US" sz="2200" dirty="0" smtClean="0">
                <a:latin typeface="Calibri"/>
                <a:cs typeface="Calibri"/>
              </a:rPr>
              <a:t> J/</a:t>
            </a:r>
            <a:r>
              <a:rPr lang="en-US" sz="2200" dirty="0" smtClean="0">
                <a:latin typeface="Calibri"/>
                <a:cs typeface="Calibri"/>
                <a:sym typeface="Symbol"/>
              </a:rPr>
              <a:t></a:t>
            </a:r>
            <a:r>
              <a:rPr lang="en-US" sz="2200" dirty="0" smtClean="0">
                <a:latin typeface="Calibri"/>
                <a:cs typeface="Calibri"/>
              </a:rPr>
              <a:t> is strongly suppressed at the LHC.</a:t>
            </a:r>
          </a:p>
          <a:p>
            <a:pPr marL="341909" indent="-341909" defTabSz="455879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200" dirty="0" smtClean="0">
                <a:latin typeface="Calibri"/>
                <a:cs typeface="Calibri"/>
                <a:sym typeface="Symbol"/>
              </a:rPr>
              <a:t>Inclusive </a:t>
            </a:r>
            <a:r>
              <a:rPr lang="en-US" sz="2200" dirty="0" smtClean="0">
                <a:latin typeface="Calibri"/>
                <a:cs typeface="Calibri"/>
              </a:rPr>
              <a:t>(1S) is suppressed.</a:t>
            </a:r>
            <a:endParaRPr lang="en-US" sz="2200" dirty="0" smtClean="0">
              <a:latin typeface="Calibri"/>
              <a:ea typeface="ＭＳ Ｐゴシック" pitchFamily="34" charset="-128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43646" y="3637485"/>
            <a:ext cx="1743074" cy="298303"/>
          </a:xfrm>
          <a:prstGeom prst="rect">
            <a:avLst/>
          </a:prstGeom>
          <a:noFill/>
        </p:spPr>
        <p:txBody>
          <a:bodyPr wrap="none" lIns="82058" tIns="41029" rIns="82058" bIns="41029" rtlCol="0">
            <a:spAutoFit/>
          </a:bodyPr>
          <a:lstStyle/>
          <a:p>
            <a:r>
              <a:rPr lang="en-US" sz="1400" b="1" dirty="0" smtClean="0">
                <a:solidFill>
                  <a:srgbClr val="FF6600"/>
                </a:solidFill>
              </a:rPr>
              <a:t>Centrality 0-20%</a:t>
            </a:r>
            <a:endParaRPr lang="en-US" sz="1400" b="1" dirty="0">
              <a:solidFill>
                <a:srgbClr val="FF6600"/>
              </a:solidFill>
            </a:endParaRPr>
          </a:p>
        </p:txBody>
      </p:sp>
      <p:sp>
        <p:nvSpPr>
          <p:cNvPr id="12" name="Rectangle 1"/>
          <p:cNvSpPr txBox="1">
            <a:spLocks noChangeArrowheads="1"/>
          </p:cNvSpPr>
          <p:nvPr/>
        </p:nvSpPr>
        <p:spPr bwMode="auto">
          <a:xfrm>
            <a:off x="800100" y="0"/>
            <a:ext cx="7493000" cy="655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717" tIns="35203" rIns="35717" bIns="35717" numCol="1" anchor="b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3200" dirty="0" smtClean="0">
                <a:ea typeface="ＭＳ Ｐゴシック" pitchFamily="34" charset="-128"/>
              </a:rPr>
              <a:t>All quarkonia suppressed: R</a:t>
            </a:r>
            <a:r>
              <a:rPr lang="en-US" sz="3200" baseline="-25000" dirty="0" smtClean="0">
                <a:ea typeface="ＭＳ Ｐゴシック" pitchFamily="34" charset="-128"/>
              </a:rPr>
              <a:t>AA</a:t>
            </a:r>
            <a:r>
              <a:rPr lang="en-US" sz="3200" dirty="0" smtClean="0">
                <a:ea typeface="ＭＳ Ｐゴシック" pitchFamily="34" charset="-128"/>
              </a:rPr>
              <a:t>  vs. centrality</a:t>
            </a:r>
            <a:endParaRPr lang="en-US" sz="3200" dirty="0" smtClean="0">
              <a:latin typeface="Calibri"/>
              <a:cs typeface="Calibri"/>
            </a:endParaRPr>
          </a:p>
        </p:txBody>
      </p:sp>
      <p:sp>
        <p:nvSpPr>
          <p:cNvPr id="14" name="Date Placeholder 3"/>
          <p:cNvSpPr txBox="1">
            <a:spLocks/>
          </p:cNvSpPr>
          <p:nvPr/>
        </p:nvSpPr>
        <p:spPr>
          <a:xfrm>
            <a:off x="263680" y="648939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751F6-8106-D248-9AC7-E79CDEA31DE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9/20/2011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ooter Placeholder 4"/>
          <p:cNvSpPr txBox="1">
            <a:spLocks/>
          </p:cNvSpPr>
          <p:nvPr/>
        </p:nvSpPr>
        <p:spPr>
          <a:xfrm>
            <a:off x="3124200" y="648939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P.Bartalini - NTU</a:t>
            </a:r>
          </a:p>
        </p:txBody>
      </p:sp>
      <p:sp>
        <p:nvSpPr>
          <p:cNvPr id="16" name="Slide Number Placeholder 5"/>
          <p:cNvSpPr txBox="1">
            <a:spLocks/>
          </p:cNvSpPr>
          <p:nvPr/>
        </p:nvSpPr>
        <p:spPr>
          <a:xfrm>
            <a:off x="6770910" y="651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F9A71B-441C-2C48-9BD6-133FAC048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51336" y="6581001"/>
            <a:ext cx="10082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Calibri"/>
                <a:cs typeface="Calibri"/>
              </a:rPr>
              <a:t>[HIN-10-006]</a:t>
            </a:r>
            <a:endParaRPr lang="en-US" sz="1200" b="1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9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3546" y="839584"/>
            <a:ext cx="3531466" cy="329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overlay2_masspeak_Hi-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3955" y="893344"/>
            <a:ext cx="3530978" cy="3290041"/>
          </a:xfrm>
          <a:prstGeom prst="rect">
            <a:avLst/>
          </a:prstGeom>
        </p:spPr>
      </p:pic>
      <p:sp>
        <p:nvSpPr>
          <p:cNvPr id="5125" name="Content Placeholder 8"/>
          <p:cNvSpPr>
            <a:spLocks noGrp="1"/>
          </p:cNvSpPr>
          <p:nvPr>
            <p:ph sz="half" idx="1"/>
          </p:nvPr>
        </p:nvSpPr>
        <p:spPr>
          <a:xfrm>
            <a:off x="1" y="5421514"/>
            <a:ext cx="9144000" cy="1013558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Excited states </a:t>
            </a: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</a:t>
            </a: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(2S,3S) relative to </a:t>
            </a: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</a:t>
            </a: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(1S) are suppressed. </a:t>
            </a:r>
            <a:r>
              <a:rPr lang="en-US" sz="2000" dirty="0" smtClean="0">
                <a:latin typeface="Calibri"/>
                <a:cs typeface="Calibri"/>
              </a:rPr>
              <a:t>Probability to obtain measured value, or lower, if the real double ratio is unity, has been calculated to be less than 1% </a:t>
            </a:r>
            <a:endParaRPr lang="en-US" sz="2000" b="1" dirty="0" smtClean="0">
              <a:latin typeface="Calibri"/>
              <a:cs typeface="Calibri"/>
            </a:endParaRPr>
          </a:p>
          <a:p>
            <a:pPr marL="341909" lvl="1" indent="-341909" algn="l">
              <a:buFont typeface="Arial" charset="0"/>
              <a:buChar char="•"/>
            </a:pPr>
            <a:endParaRPr lang="en-US" sz="20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algn="l">
              <a:lnSpc>
                <a:spcPct val="100000"/>
              </a:lnSpc>
            </a:pPr>
            <a:endParaRPr lang="en-US" sz="20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algn="l">
              <a:lnSpc>
                <a:spcPct val="100000"/>
              </a:lnSpc>
            </a:pPr>
            <a:endParaRPr lang="en-US" sz="2000" dirty="0" smtClean="0">
              <a:latin typeface="Calibri"/>
              <a:ea typeface="ＭＳ Ｐゴシック" pitchFamily="34" charset="-128"/>
              <a:cs typeface="Calibri"/>
            </a:endParaRPr>
          </a:p>
        </p:txBody>
      </p:sp>
      <p:graphicFrame>
        <p:nvGraphicFramePr>
          <p:cNvPr id="5122" name="Object 9"/>
          <p:cNvGraphicFramePr>
            <a:graphicFrameLocks noChangeAspect="1"/>
          </p:cNvGraphicFramePr>
          <p:nvPr/>
        </p:nvGraphicFramePr>
        <p:xfrm>
          <a:off x="666107" y="4196059"/>
          <a:ext cx="3392920" cy="389404"/>
        </p:xfrm>
        <a:graphic>
          <a:graphicData uri="http://schemas.openxmlformats.org/presentationml/2006/ole">
            <p:oleObj spid="_x0000_s339970" name="Equation" r:id="rId5" imgW="2361960" imgH="279360" progId="Equation.3">
              <p:embed/>
            </p:oleObj>
          </a:graphicData>
        </a:graphic>
      </p:graphicFrame>
      <p:graphicFrame>
        <p:nvGraphicFramePr>
          <p:cNvPr id="5123" name="Object 10"/>
          <p:cNvGraphicFramePr>
            <a:graphicFrameLocks noChangeAspect="1"/>
          </p:cNvGraphicFramePr>
          <p:nvPr/>
        </p:nvGraphicFramePr>
        <p:xfrm>
          <a:off x="4572000" y="4205260"/>
          <a:ext cx="3864841" cy="386603"/>
        </p:xfrm>
        <a:graphic>
          <a:graphicData uri="http://schemas.openxmlformats.org/presentationml/2006/ole">
            <p:oleObj spid="_x0000_s339971" name="Equation" r:id="rId6" imgW="2463480" imgH="253800" progId="Equation.3">
              <p:embed/>
            </p:oleObj>
          </a:graphicData>
        </a:graphic>
      </p:graphicFrame>
      <p:sp>
        <p:nvSpPr>
          <p:cNvPr id="5131" name="TextBox 14"/>
          <p:cNvSpPr txBox="1">
            <a:spLocks noChangeArrowheads="1"/>
          </p:cNvSpPr>
          <p:nvPr/>
        </p:nvSpPr>
        <p:spPr bwMode="auto">
          <a:xfrm>
            <a:off x="1414318" y="1952646"/>
            <a:ext cx="520859" cy="421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>
            <a:spAutoFit/>
          </a:bodyPr>
          <a:lstStyle/>
          <a:p>
            <a:r>
              <a:rPr lang="en-US" sz="2200" dirty="0"/>
              <a:t>pp</a:t>
            </a:r>
          </a:p>
        </p:txBody>
      </p:sp>
      <p:sp>
        <p:nvSpPr>
          <p:cNvPr id="5132" name="TextBox 15"/>
          <p:cNvSpPr txBox="1">
            <a:spLocks noChangeArrowheads="1"/>
          </p:cNvSpPr>
          <p:nvPr/>
        </p:nvSpPr>
        <p:spPr bwMode="auto">
          <a:xfrm>
            <a:off x="6891194" y="2506584"/>
            <a:ext cx="832743" cy="421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>
            <a:spAutoFit/>
          </a:bodyPr>
          <a:lstStyle/>
          <a:p>
            <a:r>
              <a:rPr lang="en-US" sz="2200" dirty="0"/>
              <a:t>PbPb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4520046" y="3357835"/>
          <a:ext cx="103909" cy="190500"/>
        </p:xfrm>
        <a:graphic>
          <a:graphicData uri="http://schemas.openxmlformats.org/presentationml/2006/ole">
            <p:oleObj spid="_x0000_s339972" name="Equation" r:id="rId7" imgW="114120" imgH="215640" progId="Equation.3">
              <p:embed/>
            </p:oleObj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2612160" y="4637993"/>
          <a:ext cx="4079875" cy="795618"/>
        </p:xfrm>
        <a:graphic>
          <a:graphicData uri="http://schemas.openxmlformats.org/presentationml/2006/ole">
            <p:oleObj spid="_x0000_s339973" name="Equation" r:id="rId8" imgW="2463480" imgH="495000" progId="Equation.3">
              <p:embed/>
            </p:oleObj>
          </a:graphicData>
        </a:graphic>
      </p:graphicFrame>
      <p:sp>
        <p:nvSpPr>
          <p:cNvPr id="16" name="Rectangle 1"/>
          <p:cNvSpPr txBox="1">
            <a:spLocks noChangeArrowheads="1"/>
          </p:cNvSpPr>
          <p:nvPr/>
        </p:nvSpPr>
        <p:spPr bwMode="auto">
          <a:xfrm>
            <a:off x="800100" y="0"/>
            <a:ext cx="7493000" cy="655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717" tIns="35203" rIns="35717" bIns="35717" numCol="1" anchor="b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3200" dirty="0" smtClean="0">
                <a:latin typeface="Calibri"/>
                <a:ea typeface="ＭＳ Ｐゴシック" pitchFamily="34" charset="-128"/>
                <a:cs typeface="Calibri"/>
              </a:rPr>
              <a:t>Suppression of excited </a:t>
            </a:r>
            <a:r>
              <a:rPr lang="en-US" sz="3200" dirty="0" smtClean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 states</a:t>
            </a:r>
            <a:endParaRPr lang="en-US" sz="3200" dirty="0" smtClean="0">
              <a:latin typeface="Calibri"/>
              <a:cs typeface="Calibri"/>
            </a:endParaRPr>
          </a:p>
        </p:txBody>
      </p:sp>
      <p:sp>
        <p:nvSpPr>
          <p:cNvPr id="17" name="Date Placeholder 3"/>
          <p:cNvSpPr txBox="1">
            <a:spLocks/>
          </p:cNvSpPr>
          <p:nvPr/>
        </p:nvSpPr>
        <p:spPr>
          <a:xfrm>
            <a:off x="263680" y="648939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751F6-8106-D248-9AC7-E79CDEA31DE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9/20/2011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Footer Placeholder 4"/>
          <p:cNvSpPr txBox="1">
            <a:spLocks/>
          </p:cNvSpPr>
          <p:nvPr/>
        </p:nvSpPr>
        <p:spPr>
          <a:xfrm>
            <a:off x="3124200" y="648939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P.Bartalini - NTU</a:t>
            </a:r>
          </a:p>
        </p:txBody>
      </p:sp>
      <p:sp>
        <p:nvSpPr>
          <p:cNvPr id="19" name="Slide Number Placeholder 5"/>
          <p:cNvSpPr txBox="1">
            <a:spLocks/>
          </p:cNvSpPr>
          <p:nvPr/>
        </p:nvSpPr>
        <p:spPr>
          <a:xfrm>
            <a:off x="6770910" y="651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F9A71B-441C-2C48-9BD6-133FAC048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951336" y="6581001"/>
            <a:ext cx="10082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Calibri"/>
                <a:cs typeface="Calibri"/>
              </a:rPr>
              <a:t>[HIN-10-006]</a:t>
            </a:r>
            <a:endParaRPr lang="en-US" sz="1200" b="1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ontent Placeholder 54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5651500"/>
          </a:xfrm>
        </p:spPr>
        <p:txBody>
          <a:bodyPr>
            <a:normAutofit fontScale="55000" lnSpcReduction="20000"/>
          </a:bodyPr>
          <a:lstStyle/>
          <a:p>
            <a:pPr algn="ctr">
              <a:buNone/>
            </a:pPr>
            <a:endParaRPr lang="en-US" sz="4211" b="1" dirty="0" smtClean="0">
              <a:solidFill>
                <a:srgbClr val="000090"/>
              </a:solidFill>
            </a:endParaRPr>
          </a:p>
          <a:p>
            <a:pPr algn="ctr">
              <a:buNone/>
            </a:pPr>
            <a:r>
              <a:rPr lang="en-US" sz="4211" b="1" dirty="0" smtClean="0">
                <a:solidFill>
                  <a:srgbClr val="000090"/>
                </a:solidFill>
              </a:rPr>
              <a:t>BOTTOM LINE</a:t>
            </a:r>
          </a:p>
          <a:p>
            <a:pPr algn="ctr">
              <a:buNone/>
            </a:pPr>
            <a:endParaRPr lang="en-US" sz="4211" b="1" dirty="0" smtClean="0">
              <a:solidFill>
                <a:srgbClr val="000090"/>
              </a:solidFill>
            </a:endParaRPr>
          </a:p>
          <a:p>
            <a:r>
              <a:rPr lang="en-US" sz="3789" b="1" dirty="0" smtClean="0">
                <a:solidFill>
                  <a:srgbClr val="000090"/>
                </a:solidFill>
                <a:ea typeface="ＭＳ Ｐゴシック" pitchFamily="34" charset="-128"/>
              </a:rPr>
              <a:t>Successful Heavy Ion run in 2010. CMS recorded an integrated luminosity of 8.7 </a:t>
            </a:r>
            <a:r>
              <a:rPr lang="en-US" sz="3789" b="1" dirty="0" smtClean="0">
                <a:solidFill>
                  <a:srgbClr val="000090"/>
                </a:solidFill>
                <a:latin typeface="Symbol" pitchFamily="18" charset="2"/>
                <a:ea typeface="ＭＳ Ｐゴシック" pitchFamily="34" charset="-128"/>
              </a:rPr>
              <a:t>m</a:t>
            </a:r>
            <a:r>
              <a:rPr lang="en-US" sz="3789" b="1" dirty="0" smtClean="0">
                <a:solidFill>
                  <a:srgbClr val="000090"/>
                </a:solidFill>
                <a:ea typeface="ＭＳ Ｐゴシック" pitchFamily="34" charset="-128"/>
              </a:rPr>
              <a:t>b</a:t>
            </a:r>
            <a:r>
              <a:rPr lang="en-US" sz="3789" b="1" baseline="30000" dirty="0" smtClean="0">
                <a:solidFill>
                  <a:srgbClr val="000090"/>
                </a:solidFill>
                <a:ea typeface="ＭＳ Ｐゴシック" pitchFamily="34" charset="-128"/>
              </a:rPr>
              <a:t>-1 </a:t>
            </a:r>
            <a:r>
              <a:rPr lang="en-US" sz="3789" b="1" dirty="0" smtClean="0">
                <a:solidFill>
                  <a:schemeClr val="bg1">
                    <a:lumMod val="50000"/>
                  </a:schemeClr>
                </a:solidFill>
                <a:cs typeface="Calibri"/>
              </a:rPr>
              <a:t>(PbPb collisions, </a:t>
            </a:r>
            <a:r>
              <a:rPr lang="en-US" sz="3789" b="1" dirty="0" smtClean="0">
                <a:solidFill>
                  <a:schemeClr val="bg1">
                    <a:lumMod val="50000"/>
                  </a:schemeClr>
                </a:solidFill>
                <a:ea typeface="Times New Roman" pitchFamily="-110" charset="0"/>
                <a:cs typeface="Calibri"/>
              </a:rPr>
              <a:t>√</a:t>
            </a:r>
            <a:r>
              <a:rPr lang="en-US" sz="3789" b="1" dirty="0" smtClean="0">
                <a:solidFill>
                  <a:schemeClr val="bg1">
                    <a:lumMod val="50000"/>
                  </a:schemeClr>
                </a:solidFill>
                <a:cs typeface="Calibri"/>
              </a:rPr>
              <a:t>s</a:t>
            </a:r>
            <a:r>
              <a:rPr lang="en-US" sz="3789" b="1" baseline="-33000" dirty="0" smtClean="0">
                <a:solidFill>
                  <a:schemeClr val="bg1">
                    <a:lumMod val="50000"/>
                  </a:schemeClr>
                </a:solidFill>
                <a:cs typeface="Calibri"/>
              </a:rPr>
              <a:t>NN</a:t>
            </a:r>
            <a:r>
              <a:rPr lang="en-US" sz="3789" b="1" dirty="0" smtClean="0">
                <a:solidFill>
                  <a:schemeClr val="bg1">
                    <a:lumMod val="50000"/>
                  </a:schemeClr>
                </a:solidFill>
                <a:cs typeface="Calibri"/>
              </a:rPr>
              <a:t> = 2.76 TeV)</a:t>
            </a:r>
            <a:r>
              <a:rPr lang="en-US" sz="3789" b="1" dirty="0" smtClean="0">
                <a:solidFill>
                  <a:srgbClr val="000090"/>
                </a:solidFill>
                <a:cs typeface="Calibri"/>
              </a:rPr>
              <a:t>.</a:t>
            </a:r>
            <a:endParaRPr lang="en-US" sz="3789" b="1" baseline="30000" dirty="0" smtClean="0">
              <a:solidFill>
                <a:srgbClr val="000090"/>
              </a:solidFill>
              <a:ea typeface="ＭＳ Ｐゴシック" pitchFamily="34" charset="-128"/>
            </a:endParaRPr>
          </a:p>
          <a:p>
            <a:r>
              <a:rPr lang="en-US" sz="3789" b="1" dirty="0" smtClean="0">
                <a:solidFill>
                  <a:srgbClr val="000090"/>
                </a:solidFill>
                <a:cs typeface="Calibri"/>
              </a:rPr>
              <a:t>Study of global properties of medium in PbPb events at different centralities (and comparison with pp).</a:t>
            </a:r>
          </a:p>
          <a:p>
            <a:pPr lvl="1"/>
            <a:r>
              <a:rPr lang="en-US" sz="3389" b="1" dirty="0" smtClean="0">
                <a:solidFill>
                  <a:srgbClr val="000000"/>
                </a:solidFill>
                <a:cs typeface="Calibri"/>
              </a:rPr>
              <a:t>Pseudorapidity distributions, Long and short range correlations, elliptic flow.</a:t>
            </a:r>
          </a:p>
          <a:p>
            <a:r>
              <a:rPr lang="en-US" sz="3789" b="1" dirty="0" smtClean="0">
                <a:solidFill>
                  <a:srgbClr val="000090"/>
                </a:solidFill>
                <a:cs typeface="Calibri"/>
              </a:rPr>
              <a:t>Significant statistics of hard probes.</a:t>
            </a:r>
          </a:p>
          <a:p>
            <a:r>
              <a:rPr lang="en-US" sz="4189" b="1" dirty="0" smtClean="0">
                <a:solidFill>
                  <a:srgbClr val="000090"/>
                </a:solidFill>
                <a:ea typeface="ＭＳ Ｐゴシック" pitchFamily="34" charset="-128"/>
              </a:rPr>
              <a:t>The measurements indicate a consistent view of the hot and dense medium:</a:t>
            </a:r>
            <a:endParaRPr lang="en-US" sz="4189" b="1" dirty="0" smtClean="0">
              <a:solidFill>
                <a:srgbClr val="FF0000"/>
              </a:solidFill>
              <a:cs typeface="Calibri"/>
            </a:endParaRPr>
          </a:p>
          <a:p>
            <a:pPr lvl="1"/>
            <a:r>
              <a:rPr lang="en-US" sz="3389" b="1" dirty="0" smtClean="0">
                <a:cs typeface="Calibri"/>
              </a:rPr>
              <a:t>Strong collective effects.</a:t>
            </a:r>
          </a:p>
          <a:p>
            <a:pPr lvl="1"/>
            <a:r>
              <a:rPr lang="en-US" sz="3389" b="1" dirty="0" smtClean="0">
                <a:cs typeface="Calibri"/>
              </a:rPr>
              <a:t>Suppression of quarkonia (including excited states of the Υ).</a:t>
            </a:r>
          </a:p>
          <a:p>
            <a:pPr lvl="1"/>
            <a:r>
              <a:rPr lang="en-US" sz="3389" b="1" dirty="0" smtClean="0">
                <a:cs typeface="Calibri"/>
              </a:rPr>
              <a:t>Hard quenching of quarks (including b-quark).</a:t>
            </a:r>
          </a:p>
          <a:p>
            <a:pPr lvl="1"/>
            <a:endParaRPr lang="en-US" sz="3389" b="1" dirty="0" smtClean="0">
              <a:cs typeface="Calibri"/>
            </a:endParaRPr>
          </a:p>
          <a:p>
            <a:pPr lvl="1"/>
            <a:r>
              <a:rPr lang="en-US" sz="3389" b="1" dirty="0" smtClean="0">
                <a:cs typeface="Calibri"/>
              </a:rPr>
              <a:t>No quenching of weakly interacting and electromagnetic probes.</a:t>
            </a:r>
            <a:r>
              <a:rPr lang="en-US" sz="2727" b="1" dirty="0" smtClean="0">
                <a:cs typeface="Calibri"/>
              </a:rPr>
              <a:t> </a:t>
            </a:r>
            <a:r>
              <a:rPr lang="en-US" sz="2727" b="1" dirty="0" smtClean="0">
                <a:solidFill>
                  <a:schemeClr val="bg1">
                    <a:lumMod val="50000"/>
                  </a:schemeClr>
                </a:solidFill>
                <a:cs typeface="Calibri"/>
                <a:sym typeface="Wingdings"/>
              </a:rPr>
              <a:t>(Not shown here)</a:t>
            </a:r>
            <a:endParaRPr lang="en-US" sz="2727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endParaRPr lang="en-US" sz="3389" b="1" dirty="0" smtClean="0">
              <a:cs typeface="Calibri"/>
            </a:endParaRPr>
          </a:p>
          <a:p>
            <a:pPr lvl="1">
              <a:buNone/>
            </a:pPr>
            <a:endParaRPr lang="en-US" sz="3200" b="1" dirty="0" smtClean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38536" y="6466701"/>
            <a:ext cx="37437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prstClr val="black"/>
                </a:solidFill>
                <a:cs typeface="Calibri"/>
              </a:rPr>
              <a:t>[QCD-10-002, HIN-10-001,002,005,006, HIN-11-001,006]</a:t>
            </a:r>
            <a:endParaRPr lang="en-US" sz="1200" b="1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11" name="Rectangle 1"/>
          <p:cNvSpPr txBox="1">
            <a:spLocks noChangeArrowheads="1"/>
          </p:cNvSpPr>
          <p:nvPr/>
        </p:nvSpPr>
        <p:spPr bwMode="auto">
          <a:xfrm>
            <a:off x="892969" y="-38099"/>
            <a:ext cx="7358063" cy="68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717" tIns="35717" rIns="35717" bIns="35717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smtClean="0">
                <a:solidFill>
                  <a:srgbClr val="FF0000"/>
                </a:solidFill>
                <a:latin typeface="Calibri"/>
                <a:ea typeface="+mj-ea"/>
                <a:cs typeface="Calibri"/>
                <a:sym typeface="Tahoma" pitchFamily="-106" charset="0"/>
              </a:rPr>
              <a:t>HI(ghlights)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Tahoma" pitchFamily="-106" charset="0"/>
              </a:rPr>
              <a:t>@ CMS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Calibri"/>
              <a:ea typeface="+mj-ea"/>
              <a:cs typeface="Calibri"/>
              <a:sym typeface="Tahoma" pitchFamily="-10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54400" y="4940300"/>
            <a:ext cx="576579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>
                <a:solidFill>
                  <a:srgbClr val="FF6600"/>
                </a:solidFill>
                <a:cs typeface="Calibri"/>
                <a:sym typeface="Wingdings"/>
              </a:rPr>
              <a:t> Additional results on jet quenching at the end of this presentation.</a:t>
            </a:r>
            <a:endParaRPr lang="en-US" sz="1500"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 / additional BACKUP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9810" name="Object 2"/>
          <p:cNvGraphicFramePr>
            <a:graphicFrameLocks noChangeAspect="1"/>
          </p:cNvGraphicFramePr>
          <p:nvPr/>
        </p:nvGraphicFramePr>
        <p:xfrm>
          <a:off x="3517900" y="1704975"/>
          <a:ext cx="3209925" cy="814388"/>
        </p:xfrm>
        <a:graphic>
          <a:graphicData uri="http://schemas.openxmlformats.org/presentationml/2006/ole">
            <p:oleObj spid="_x0000_s289794" name="Equation" r:id="rId3" imgW="1676400" imgH="419100" progId="Equation.3">
              <p:embed/>
            </p:oleObj>
          </a:graphicData>
        </a:graphic>
      </p:graphicFrame>
      <p:graphicFrame>
        <p:nvGraphicFramePr>
          <p:cNvPr id="119811" name="Object 3"/>
          <p:cNvGraphicFramePr>
            <a:graphicFrameLocks noChangeAspect="1"/>
          </p:cNvGraphicFramePr>
          <p:nvPr/>
        </p:nvGraphicFramePr>
        <p:xfrm>
          <a:off x="3541713" y="2682875"/>
          <a:ext cx="3162300" cy="839788"/>
        </p:xfrm>
        <a:graphic>
          <a:graphicData uri="http://schemas.openxmlformats.org/presentationml/2006/ole">
            <p:oleObj spid="_x0000_s289795" name="Equation" r:id="rId4" imgW="1651000" imgH="431800" progId="Equation.3">
              <p:embed/>
            </p:oleObj>
          </a:graphicData>
        </a:graphic>
      </p:graphicFrame>
      <p:sp>
        <p:nvSpPr>
          <p:cNvPr id="6" name="Rectangle 1"/>
          <p:cNvSpPr txBox="1">
            <a:spLocks noChangeArrowheads="1"/>
          </p:cNvSpPr>
          <p:nvPr/>
        </p:nvSpPr>
        <p:spPr bwMode="auto">
          <a:xfrm>
            <a:off x="800100" y="0"/>
            <a:ext cx="7493000" cy="655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717" tIns="35203" rIns="35717" bIns="35717" numCol="1" anchor="b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3200" dirty="0" smtClean="0">
                <a:latin typeface="Calibri"/>
                <a:cs typeface="Calibri"/>
              </a:rPr>
              <a:t>Suppression of particle yields in HI collisions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4000" y="1892300"/>
            <a:ext cx="1908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Calibri"/>
                <a:cs typeface="Calibri"/>
              </a:rPr>
              <a:t>Normalized to pp:</a:t>
            </a:r>
            <a:endParaRPr lang="en-US" i="1" dirty="0">
              <a:latin typeface="Calibri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1483" y="2781300"/>
            <a:ext cx="24099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Calibri"/>
                <a:cs typeface="Calibri"/>
              </a:rPr>
              <a:t>Normalized to </a:t>
            </a:r>
          </a:p>
          <a:p>
            <a:r>
              <a:rPr lang="en-US" i="1" dirty="0" smtClean="0">
                <a:latin typeface="Calibri"/>
                <a:cs typeface="Calibri"/>
              </a:rPr>
              <a:t>peripheral HI collisions:</a:t>
            </a:r>
            <a:endParaRPr lang="en-US" i="1" dirty="0">
              <a:latin typeface="Calibri"/>
              <a:cs typeface="Calibri"/>
            </a:endParaRPr>
          </a:p>
        </p:txBody>
      </p:sp>
      <p:sp>
        <p:nvSpPr>
          <p:cNvPr id="10" name="Date Placeholder 3"/>
          <p:cNvSpPr txBox="1">
            <a:spLocks/>
          </p:cNvSpPr>
          <p:nvPr/>
        </p:nvSpPr>
        <p:spPr>
          <a:xfrm>
            <a:off x="263680" y="648939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751F6-8106-D248-9AC7-E79CDEA31DE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9/20/2011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Footer Placeholder 4"/>
          <p:cNvSpPr txBox="1">
            <a:spLocks/>
          </p:cNvSpPr>
          <p:nvPr/>
        </p:nvSpPr>
        <p:spPr>
          <a:xfrm>
            <a:off x="3124200" y="648939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P.Bartalini - NTU</a:t>
            </a:r>
          </a:p>
        </p:txBody>
      </p:sp>
      <p:sp>
        <p:nvSpPr>
          <p:cNvPr id="12" name="Slide Number Placeholder 5"/>
          <p:cNvSpPr txBox="1">
            <a:spLocks/>
          </p:cNvSpPr>
          <p:nvPr/>
        </p:nvSpPr>
        <p:spPr>
          <a:xfrm>
            <a:off x="6770910" y="651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F9A71B-441C-2C48-9BD6-133FAC048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47900" y="1054100"/>
            <a:ext cx="3447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Nuclear </a:t>
            </a:r>
            <a:r>
              <a:rPr lang="en-US" smtClean="0">
                <a:solidFill>
                  <a:srgbClr val="FF6600"/>
                </a:solidFill>
              </a:rPr>
              <a:t>Modification Factors: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4941838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(*) The nuclear overlap function &lt;T</a:t>
            </a:r>
            <a:r>
              <a:rPr lang="en-US" sz="1600" baseline="-25000" dirty="0" smtClean="0"/>
              <a:t>AA</a:t>
            </a:r>
            <a:r>
              <a:rPr lang="en-US" sz="1600" dirty="0" smtClean="0"/>
              <a:t>&gt; is the ratio of the number of binary nucleon-nucleon collisions &lt;</a:t>
            </a:r>
            <a:r>
              <a:rPr lang="en-US" sz="1600" dirty="0" err="1" smtClean="0"/>
              <a:t>N</a:t>
            </a:r>
            <a:r>
              <a:rPr lang="en-US" sz="1600" baseline="-25000" dirty="0" err="1" smtClean="0"/>
              <a:t>coll</a:t>
            </a:r>
            <a:r>
              <a:rPr lang="en-US" sz="1600" dirty="0" smtClean="0"/>
              <a:t>&gt; calculated from a </a:t>
            </a:r>
            <a:r>
              <a:rPr lang="en-US" sz="1600" dirty="0" err="1" smtClean="0"/>
              <a:t>Glauber</a:t>
            </a:r>
            <a:r>
              <a:rPr lang="en-US" sz="1600" dirty="0" smtClean="0"/>
              <a:t> model of the nuclear collision </a:t>
            </a:r>
            <a:r>
              <a:rPr lang="en-US" sz="1600" dirty="0" smtClean="0">
                <a:latin typeface="Calibri"/>
                <a:cs typeface="Calibri"/>
              </a:rPr>
              <a:t>geometry [Phys. Rev. C77 (2008) 014906]</a:t>
            </a:r>
            <a:r>
              <a:rPr lang="en-US" sz="1600" dirty="0" smtClean="0">
                <a:latin typeface="URWPalladioL-Ital"/>
              </a:rPr>
              <a:t> </a:t>
            </a:r>
            <a:r>
              <a:rPr lang="en-US" sz="1600" dirty="0" smtClean="0"/>
              <a:t>and the inelastic nucleon-nucleon cross section </a:t>
            </a:r>
            <a:r>
              <a:rPr lang="en-US" sz="1600" i="1" dirty="0" err="1" smtClean="0">
                <a:latin typeface="Symbol" charset="2"/>
                <a:cs typeface="Symbol" charset="2"/>
              </a:rPr>
              <a:t>s</a:t>
            </a:r>
            <a:r>
              <a:rPr lang="en-US" sz="1600" i="1" baseline="-25000" dirty="0" err="1" smtClean="0"/>
              <a:t>NN</a:t>
            </a:r>
            <a:r>
              <a:rPr lang="en-US" sz="1600" baseline="30000" dirty="0" err="1" smtClean="0"/>
              <a:t>inel</a:t>
            </a:r>
            <a:r>
              <a:rPr lang="en-US" sz="1600" dirty="0" smtClean="0"/>
              <a:t> = (64±5) </a:t>
            </a:r>
            <a:r>
              <a:rPr lang="en-US" sz="1600" dirty="0" err="1" smtClean="0"/>
              <a:t>mb</a:t>
            </a:r>
            <a:r>
              <a:rPr lang="en-US" sz="1600" dirty="0" smtClean="0"/>
              <a:t> at √s = 2.76 TeV [</a:t>
            </a:r>
            <a:r>
              <a:rPr lang="en-US" sz="1600" dirty="0" smtClean="0">
                <a:latin typeface="URWPalladioL-Ital"/>
              </a:rPr>
              <a:t>J. Phys. G37 (2010) 075021</a:t>
            </a:r>
            <a:r>
              <a:rPr lang="en-US" sz="1600" dirty="0" smtClean="0"/>
              <a:t>].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342900" y="4457700"/>
            <a:ext cx="6235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Normalization to pp using the nuclear overlap function &lt;T</a:t>
            </a:r>
            <a:r>
              <a:rPr lang="en-US" baseline="-25000" dirty="0" smtClean="0">
                <a:solidFill>
                  <a:srgbClr val="FF0000"/>
                </a:solidFill>
              </a:rPr>
              <a:t>AA</a:t>
            </a:r>
            <a:r>
              <a:rPr lang="en-US" dirty="0" smtClean="0">
                <a:solidFill>
                  <a:srgbClr val="FF0000"/>
                </a:solidFill>
              </a:rPr>
              <a:t>&gt;  (*) 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Corr_PbPb_eta24_phi01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4185" y="1281256"/>
            <a:ext cx="2588486" cy="2212371"/>
          </a:xfrm>
          <a:prstGeom prst="rect">
            <a:avLst/>
          </a:prstGeom>
        </p:spPr>
      </p:pic>
      <p:grpSp>
        <p:nvGrpSpPr>
          <p:cNvPr id="2" name="Group 41"/>
          <p:cNvGrpSpPr>
            <a:grpSpLocks/>
          </p:cNvGrpSpPr>
          <p:nvPr/>
        </p:nvGrpSpPr>
        <p:grpSpPr bwMode="auto">
          <a:xfrm>
            <a:off x="1290383" y="3082256"/>
            <a:ext cx="6895523" cy="3242703"/>
            <a:chOff x="491" y="968"/>
            <a:chExt cx="4778" cy="2315"/>
          </a:xfrm>
        </p:grpSpPr>
        <p:pic>
          <p:nvPicPr>
            <p:cNvPr id="39" name="Picture 39" descr="Figure5_new_5panels_separate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91" y="968"/>
              <a:ext cx="4778" cy="2315"/>
            </a:xfrm>
            <a:prstGeom prst="rect">
              <a:avLst/>
            </a:prstGeom>
            <a:noFill/>
          </p:spPr>
        </p:pic>
        <p:sp>
          <p:nvSpPr>
            <p:cNvPr id="40" name="Rectangle 40"/>
            <p:cNvSpPr>
              <a:spLocks noChangeArrowheads="1"/>
            </p:cNvSpPr>
            <p:nvPr/>
          </p:nvSpPr>
          <p:spPr bwMode="auto">
            <a:xfrm>
              <a:off x="520" y="1271"/>
              <a:ext cx="2258" cy="19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34" name="Rectangle 57"/>
          <p:cNvSpPr>
            <a:spLocks noChangeArrowheads="1"/>
          </p:cNvSpPr>
          <p:nvPr/>
        </p:nvSpPr>
        <p:spPr bwMode="auto">
          <a:xfrm>
            <a:off x="2345124" y="4313834"/>
            <a:ext cx="1326285" cy="2745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29" tIns="45714" rIns="91429" bIns="45714" anchor="ctr"/>
          <a:lstStyle/>
          <a:p>
            <a:endParaRPr lang="en-US"/>
          </a:p>
        </p:txBody>
      </p:sp>
      <p:sp>
        <p:nvSpPr>
          <p:cNvPr id="1035" name="Rectangle 58"/>
          <p:cNvSpPr>
            <a:spLocks noChangeArrowheads="1"/>
          </p:cNvSpPr>
          <p:nvPr/>
        </p:nvSpPr>
        <p:spPr bwMode="auto">
          <a:xfrm>
            <a:off x="1834442" y="3658721"/>
            <a:ext cx="988580" cy="2745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29" tIns="45714" rIns="91429" bIns="45714" anchor="ctr"/>
          <a:lstStyle/>
          <a:p>
            <a:endParaRPr lang="en-US"/>
          </a:p>
        </p:txBody>
      </p:sp>
      <p:sp>
        <p:nvSpPr>
          <p:cNvPr id="1037" name="Rectangle 67"/>
          <p:cNvSpPr>
            <a:spLocks noChangeArrowheads="1"/>
          </p:cNvSpPr>
          <p:nvPr/>
        </p:nvSpPr>
        <p:spPr bwMode="auto">
          <a:xfrm>
            <a:off x="2358656" y="5380069"/>
            <a:ext cx="1499466" cy="2283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29" tIns="45714" rIns="91429" bIns="45714" anchor="ctr"/>
          <a:lstStyle/>
          <a:p>
            <a:endParaRPr lang="en-US"/>
          </a:p>
        </p:txBody>
      </p:sp>
      <p:sp>
        <p:nvSpPr>
          <p:cNvPr id="126978" name="Title 1"/>
          <p:cNvSpPr>
            <a:spLocks noGrp="1"/>
          </p:cNvSpPr>
          <p:nvPr>
            <p:ph type="title" idx="4294967295"/>
          </p:nvPr>
        </p:nvSpPr>
        <p:spPr>
          <a:xfrm>
            <a:off x="0" y="-9806"/>
            <a:ext cx="9144000" cy="696166"/>
          </a:xfrm>
        </p:spPr>
        <p:txBody>
          <a:bodyPr/>
          <a:lstStyle/>
          <a:p>
            <a:pPr>
              <a:defRPr/>
            </a:pPr>
            <a:r>
              <a:rPr lang="en-US" sz="29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Ｐゴシック" pitchFamily="34" charset="-128"/>
                <a:cs typeface="Calibri"/>
              </a:rPr>
              <a:t>Ridge in pp and PbPb</a:t>
            </a:r>
            <a:endParaRPr lang="en-US" sz="2900" dirty="0" smtClean="0">
              <a:latin typeface="Calibri"/>
              <a:ea typeface="ＭＳ Ｐゴシック" pitchFamily="34" charset="-128"/>
              <a:cs typeface="Calibri"/>
            </a:endParaRPr>
          </a:p>
        </p:txBody>
      </p:sp>
      <p:sp>
        <p:nvSpPr>
          <p:cNvPr id="1039" name="Rectangle 8"/>
          <p:cNvSpPr>
            <a:spLocks noChangeArrowheads="1"/>
          </p:cNvSpPr>
          <p:nvPr/>
        </p:nvSpPr>
        <p:spPr bwMode="auto">
          <a:xfrm>
            <a:off x="6223000" y="6884615"/>
            <a:ext cx="165699" cy="35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48" tIns="41025" rIns="82048" bIns="41025">
            <a:spAutoFit/>
          </a:bodyPr>
          <a:lstStyle/>
          <a:p>
            <a:pPr defTabSz="454455"/>
            <a:endParaRPr lang="en-US" dirty="0"/>
          </a:p>
        </p:txBody>
      </p:sp>
      <p:sp>
        <p:nvSpPr>
          <p:cNvPr id="40979" name="Text Box 18"/>
          <p:cNvSpPr txBox="1">
            <a:spLocks noChangeArrowheads="1"/>
          </p:cNvSpPr>
          <p:nvPr/>
        </p:nvSpPr>
        <p:spPr bwMode="auto">
          <a:xfrm>
            <a:off x="1222533" y="796764"/>
            <a:ext cx="2473365" cy="382911"/>
          </a:xfrm>
          <a:prstGeom prst="rect">
            <a:avLst/>
          </a:prstGeom>
          <a:gradFill rotWithShape="1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 lIns="74405" tIns="37204" rIns="74405" bIns="37204" anchor="ctr">
            <a:spAutoFit/>
          </a:bodyPr>
          <a:lstStyle/>
          <a:p>
            <a:pPr defTabSz="412702">
              <a:defRPr/>
            </a:pPr>
            <a:r>
              <a:rPr lang="en-US" sz="2000" dirty="0">
                <a:solidFill>
                  <a:srgbClr val="000000"/>
                </a:solidFill>
                <a:cs typeface="Arial" charset="0"/>
              </a:rPr>
              <a:t>CMS pp 7 TeV, N ≥ 110</a:t>
            </a:r>
          </a:p>
        </p:txBody>
      </p:sp>
      <p:sp>
        <p:nvSpPr>
          <p:cNvPr id="40980" name="Text Box 19"/>
          <p:cNvSpPr txBox="1">
            <a:spLocks noChangeArrowheads="1"/>
          </p:cNvSpPr>
          <p:nvPr/>
        </p:nvSpPr>
        <p:spPr bwMode="auto">
          <a:xfrm>
            <a:off x="4663666" y="796764"/>
            <a:ext cx="2785700" cy="382911"/>
          </a:xfrm>
          <a:prstGeom prst="rect">
            <a:avLst/>
          </a:prstGeom>
          <a:gradFill rotWithShape="1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 lIns="74405" tIns="37204" rIns="74405" bIns="37204" anchor="ctr">
            <a:spAutoFit/>
          </a:bodyPr>
          <a:lstStyle/>
          <a:p>
            <a:pPr defTabSz="412702">
              <a:defRPr/>
            </a:pPr>
            <a:r>
              <a:rPr lang="en-US" sz="2000" dirty="0">
                <a:solidFill>
                  <a:srgbClr val="000000"/>
                </a:solidFill>
                <a:cs typeface="Arial" charset="0"/>
              </a:rPr>
              <a:t>CMS PbPb 2.76 TeV, 0-5%</a:t>
            </a:r>
          </a:p>
        </p:txBody>
      </p:sp>
      <p:sp>
        <p:nvSpPr>
          <p:cNvPr id="1045" name="Rectangle 46"/>
          <p:cNvSpPr>
            <a:spLocks noChangeArrowheads="1"/>
          </p:cNvSpPr>
          <p:nvPr/>
        </p:nvSpPr>
        <p:spPr bwMode="auto">
          <a:xfrm>
            <a:off x="6400512" y="6929438"/>
            <a:ext cx="184644" cy="36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endParaRPr lang="en-US"/>
          </a:p>
        </p:txBody>
      </p:sp>
      <p:sp>
        <p:nvSpPr>
          <p:cNvPr id="31" name="TextBox 30">
            <a:hlinkClick r:id="rId6"/>
          </p:cNvPr>
          <p:cNvSpPr txBox="1"/>
          <p:nvPr/>
        </p:nvSpPr>
        <p:spPr>
          <a:xfrm>
            <a:off x="0" y="6137939"/>
            <a:ext cx="1371540" cy="298303"/>
          </a:xfrm>
          <a:prstGeom prst="rect">
            <a:avLst/>
          </a:prstGeom>
          <a:noFill/>
        </p:spPr>
        <p:txBody>
          <a:bodyPr wrap="none" lIns="82058" tIns="41029" rIns="82058" bIns="41029" rtlCol="0">
            <a:spAutoFit/>
          </a:bodyPr>
          <a:lstStyle/>
          <a:p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</a:rPr>
              <a:t>arXiv:1105.2438</a:t>
            </a:r>
            <a:endParaRPr lang="en-US" sz="1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4" name="Picture 33" descr="Corr_pp_eta24_phi01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7778" y="1219332"/>
            <a:ext cx="2540814" cy="2212912"/>
          </a:xfrm>
          <a:prstGeom prst="rect">
            <a:avLst/>
          </a:prstGeom>
        </p:spPr>
      </p:pic>
      <p:sp>
        <p:nvSpPr>
          <p:cNvPr id="37" name="Rectangle 67"/>
          <p:cNvSpPr>
            <a:spLocks noChangeArrowheads="1"/>
          </p:cNvSpPr>
          <p:nvPr/>
        </p:nvSpPr>
        <p:spPr bwMode="auto">
          <a:xfrm rot="5400000">
            <a:off x="6843209" y="1800305"/>
            <a:ext cx="1907661" cy="7777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29" tIns="45714" rIns="91429" bIns="45714" anchor="ctr"/>
          <a:lstStyle/>
          <a:p>
            <a:endParaRPr lang="en-US"/>
          </a:p>
        </p:txBody>
      </p:sp>
      <p:grpSp>
        <p:nvGrpSpPr>
          <p:cNvPr id="3" name="Group 43"/>
          <p:cNvGrpSpPr>
            <a:grpSpLocks/>
          </p:cNvGrpSpPr>
          <p:nvPr/>
        </p:nvGrpSpPr>
        <p:grpSpPr bwMode="auto">
          <a:xfrm>
            <a:off x="948588" y="3375302"/>
            <a:ext cx="3175000" cy="2871508"/>
            <a:chOff x="322" y="1997"/>
            <a:chExt cx="2200" cy="2050"/>
          </a:xfrm>
        </p:grpSpPr>
        <p:pic>
          <p:nvPicPr>
            <p:cNvPr id="42" name="Picture 32" descr="yieldvspt_pp_ass1_eta2-4_single_widept"/>
            <p:cNvPicPr>
              <a:picLocks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22" y="2153"/>
              <a:ext cx="2200" cy="1894"/>
            </a:xfrm>
            <a:prstGeom prst="rect">
              <a:avLst/>
            </a:prstGeom>
            <a:noFill/>
          </p:spPr>
        </p:pic>
        <p:sp>
          <p:nvSpPr>
            <p:cNvPr id="43" name="Rectangle 57"/>
            <p:cNvSpPr>
              <a:spLocks noChangeArrowheads="1"/>
            </p:cNvSpPr>
            <p:nvPr/>
          </p:nvSpPr>
          <p:spPr bwMode="auto">
            <a:xfrm>
              <a:off x="836" y="2429"/>
              <a:ext cx="836" cy="17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Rectangle 58"/>
            <p:cNvSpPr>
              <a:spLocks noChangeArrowheads="1"/>
            </p:cNvSpPr>
            <p:nvPr/>
          </p:nvSpPr>
          <p:spPr bwMode="auto">
            <a:xfrm>
              <a:off x="905" y="2305"/>
              <a:ext cx="623" cy="17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Text Box 59"/>
            <p:cNvSpPr txBox="1">
              <a:spLocks noChangeArrowheads="1"/>
            </p:cNvSpPr>
            <p:nvPr/>
          </p:nvSpPr>
          <p:spPr bwMode="auto">
            <a:xfrm>
              <a:off x="829" y="2241"/>
              <a:ext cx="736" cy="2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1300" dirty="0"/>
                <a:t>Ridge Region</a:t>
              </a:r>
            </a:p>
          </p:txBody>
        </p:sp>
        <p:graphicFrame>
          <p:nvGraphicFramePr>
            <p:cNvPr id="46" name="Object 3"/>
            <p:cNvGraphicFramePr>
              <a:graphicFrameLocks noChangeAspect="1"/>
            </p:cNvGraphicFramePr>
            <p:nvPr/>
          </p:nvGraphicFramePr>
          <p:xfrm>
            <a:off x="948" y="2452"/>
            <a:ext cx="752" cy="144"/>
          </p:xfrm>
          <a:graphic>
            <a:graphicData uri="http://schemas.openxmlformats.org/presentationml/2006/ole">
              <p:oleObj spid="_x0000_s227330" name="Equation" r:id="rId9" imgW="1193760" imgH="228600" progId="Equation.3">
                <p:embed/>
              </p:oleObj>
            </a:graphicData>
          </a:graphic>
        </p:graphicFrame>
        <p:sp>
          <p:nvSpPr>
            <p:cNvPr id="47" name="Rectangle 31"/>
            <p:cNvSpPr>
              <a:spLocks noChangeArrowheads="1"/>
            </p:cNvSpPr>
            <p:nvPr/>
          </p:nvSpPr>
          <p:spPr bwMode="auto">
            <a:xfrm>
              <a:off x="821" y="2251"/>
              <a:ext cx="67" cy="19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Text Box 33"/>
            <p:cNvSpPr txBox="1">
              <a:spLocks noChangeArrowheads="1"/>
            </p:cNvSpPr>
            <p:nvPr/>
          </p:nvSpPr>
          <p:spPr bwMode="auto">
            <a:xfrm>
              <a:off x="1632" y="2746"/>
              <a:ext cx="546" cy="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dirty="0"/>
                <a:t>x10</a:t>
              </a:r>
            </a:p>
          </p:txBody>
        </p:sp>
        <p:sp>
          <p:nvSpPr>
            <p:cNvPr id="49" name="Text Box 42"/>
            <p:cNvSpPr txBox="1">
              <a:spLocks noChangeArrowheads="1"/>
            </p:cNvSpPr>
            <p:nvPr/>
          </p:nvSpPr>
          <p:spPr bwMode="auto">
            <a:xfrm rot="16200000">
              <a:off x="226" y="2142"/>
              <a:ext cx="546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b="0" dirty="0"/>
                <a:t>x10</a:t>
              </a:r>
            </a:p>
          </p:txBody>
        </p:sp>
      </p:grpSp>
      <p:sp>
        <p:nvSpPr>
          <p:cNvPr id="50" name="Text Box 60"/>
          <p:cNvSpPr txBox="1">
            <a:spLocks noChangeArrowheads="1"/>
          </p:cNvSpPr>
          <p:nvPr/>
        </p:nvSpPr>
        <p:spPr bwMode="auto">
          <a:xfrm>
            <a:off x="5654025" y="3538411"/>
            <a:ext cx="1042586" cy="28291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82058" tIns="41029" rIns="82058" bIns="41029">
            <a:spAutoFit/>
          </a:bodyPr>
          <a:lstStyle/>
          <a:p>
            <a:pPr algn="l"/>
            <a:r>
              <a:rPr lang="en-US" sz="1300" dirty="0"/>
              <a:t>Ridge Region</a:t>
            </a:r>
          </a:p>
        </p:txBody>
      </p:sp>
      <p:graphicFrame>
        <p:nvGraphicFramePr>
          <p:cNvPr id="51" name="Object 2"/>
          <p:cNvGraphicFramePr>
            <a:graphicFrameLocks noChangeAspect="1"/>
          </p:cNvGraphicFramePr>
          <p:nvPr/>
        </p:nvGraphicFramePr>
        <p:xfrm>
          <a:off x="5710308" y="3844043"/>
          <a:ext cx="1270000" cy="201706"/>
        </p:xfrm>
        <a:graphic>
          <a:graphicData uri="http://schemas.openxmlformats.org/presentationml/2006/ole">
            <p:oleObj spid="_x0000_s227331" name="Equation" r:id="rId10" imgW="1397000" imgH="228600" progId="Equation.3">
              <p:embed/>
            </p:oleObj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5951336" y="6593701"/>
            <a:ext cx="1850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Calibri"/>
                <a:cs typeface="Calibri"/>
              </a:rPr>
              <a:t>[QCD-10-002, HIN-11-006]</a:t>
            </a:r>
            <a:endParaRPr lang="en-US" sz="1200" b="1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 dirty="0" smtClean="0">
                <a:ea typeface="ＭＳ Ｐゴシック" pitchFamily="34" charset="-128"/>
              </a:rPr>
              <a:t>Unsuppressed isolated high p</a:t>
            </a:r>
            <a:r>
              <a:rPr lang="en-US" sz="2900" baseline="-25000" dirty="0" smtClean="0">
                <a:ea typeface="ＭＳ Ｐゴシック" pitchFamily="34" charset="-128"/>
              </a:rPr>
              <a:t>T</a:t>
            </a:r>
            <a:r>
              <a:rPr lang="en-US" sz="2900" dirty="0" smtClean="0">
                <a:ea typeface="ＭＳ Ｐゴシック" pitchFamily="34" charset="-128"/>
              </a:rPr>
              <a:t> photons</a:t>
            </a:r>
            <a:endParaRPr lang="en-US" sz="2900" baseline="-25000" dirty="0" smtClean="0">
              <a:ea typeface="ＭＳ Ｐゴシック" pitchFamily="34" charset="-128"/>
            </a:endParaRPr>
          </a:p>
        </p:txBody>
      </p:sp>
      <p:sp>
        <p:nvSpPr>
          <p:cNvPr id="4106" name="Text Box 6"/>
          <p:cNvSpPr txBox="1">
            <a:spLocks noChangeArrowheads="1"/>
          </p:cNvSpPr>
          <p:nvPr/>
        </p:nvSpPr>
        <p:spPr bwMode="auto">
          <a:xfrm>
            <a:off x="692594" y="5117908"/>
            <a:ext cx="7944850" cy="944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766" tIns="40383" rIns="80766" bIns="40383"/>
          <a:lstStyle/>
          <a:p>
            <a:pPr>
              <a:lnSpc>
                <a:spcPct val="150000"/>
              </a:lnSpc>
              <a:buSzPct val="45000"/>
              <a:tabLst>
                <a:tab pos="0" algn="l"/>
                <a:tab pos="401744" algn="l"/>
                <a:tab pos="804912" algn="l"/>
                <a:tab pos="1208080" algn="l"/>
                <a:tab pos="1611248" algn="l"/>
                <a:tab pos="2014416" algn="l"/>
                <a:tab pos="2417585" algn="l"/>
                <a:tab pos="2820753" algn="l"/>
                <a:tab pos="3223921" algn="l"/>
                <a:tab pos="3627089" algn="l"/>
                <a:tab pos="4030258" algn="l"/>
                <a:tab pos="4433425" algn="l"/>
                <a:tab pos="4836594" algn="l"/>
                <a:tab pos="5239762" algn="l"/>
                <a:tab pos="5642930" algn="l"/>
                <a:tab pos="6046098" algn="l"/>
                <a:tab pos="6449267" algn="l"/>
                <a:tab pos="6852434" algn="l"/>
                <a:tab pos="7255603" algn="l"/>
                <a:tab pos="7658771" algn="l"/>
                <a:tab pos="8061939" algn="l"/>
              </a:tabLst>
            </a:pPr>
            <a:r>
              <a:rPr lang="en-US" sz="2200" dirty="0" smtClean="0"/>
              <a:t>Confirmation of </a:t>
            </a:r>
            <a:r>
              <a:rPr lang="en-US" sz="2200" dirty="0" err="1" smtClean="0"/>
              <a:t>collisional</a:t>
            </a:r>
            <a:r>
              <a:rPr lang="en-US" sz="2200" dirty="0" smtClean="0"/>
              <a:t> scaling</a:t>
            </a:r>
            <a:endParaRPr lang="en-US" sz="2200" dirty="0" smtClean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  <a:buSzPct val="45000"/>
              <a:tabLst>
                <a:tab pos="0" algn="l"/>
                <a:tab pos="401744" algn="l"/>
                <a:tab pos="804912" algn="l"/>
                <a:tab pos="1208080" algn="l"/>
                <a:tab pos="1611248" algn="l"/>
                <a:tab pos="2014416" algn="l"/>
                <a:tab pos="2417585" algn="l"/>
                <a:tab pos="2820753" algn="l"/>
                <a:tab pos="3223921" algn="l"/>
                <a:tab pos="3627089" algn="l"/>
                <a:tab pos="4030258" algn="l"/>
                <a:tab pos="4433425" algn="l"/>
                <a:tab pos="4836594" algn="l"/>
                <a:tab pos="5239762" algn="l"/>
                <a:tab pos="5642930" algn="l"/>
                <a:tab pos="6046098" algn="l"/>
                <a:tab pos="6449267" algn="l"/>
                <a:tab pos="6852434" algn="l"/>
                <a:tab pos="7255603" algn="l"/>
                <a:tab pos="7658771" algn="l"/>
                <a:tab pos="8061939" algn="l"/>
              </a:tabLst>
            </a:pPr>
            <a:r>
              <a:rPr lang="en-US" sz="2200" dirty="0" smtClean="0">
                <a:solidFill>
                  <a:srgbClr val="000000"/>
                </a:solidFill>
              </a:rPr>
              <a:t>No nuclear modifications seen</a:t>
            </a:r>
            <a:endParaRPr lang="en-US" sz="2200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  <a:buSzPct val="45000"/>
              <a:tabLst>
                <a:tab pos="0" algn="l"/>
                <a:tab pos="401744" algn="l"/>
                <a:tab pos="804912" algn="l"/>
                <a:tab pos="1208080" algn="l"/>
                <a:tab pos="1611248" algn="l"/>
                <a:tab pos="2014416" algn="l"/>
                <a:tab pos="2417585" algn="l"/>
                <a:tab pos="2820753" algn="l"/>
                <a:tab pos="3223921" algn="l"/>
                <a:tab pos="3627089" algn="l"/>
                <a:tab pos="4030258" algn="l"/>
                <a:tab pos="4433425" algn="l"/>
                <a:tab pos="4836594" algn="l"/>
                <a:tab pos="5239762" algn="l"/>
                <a:tab pos="5642930" algn="l"/>
                <a:tab pos="6046098" algn="l"/>
                <a:tab pos="6449267" algn="l"/>
                <a:tab pos="6852434" algn="l"/>
                <a:tab pos="7255603" algn="l"/>
                <a:tab pos="7658771" algn="l"/>
                <a:tab pos="8061939" algn="l"/>
              </a:tabLst>
            </a:pPr>
            <a:endParaRPr lang="en-US" sz="2200" dirty="0">
              <a:solidFill>
                <a:srgbClr val="000000"/>
              </a:solidFill>
            </a:endParaRPr>
          </a:p>
        </p:txBody>
      </p:sp>
      <p:pic>
        <p:nvPicPr>
          <p:cNvPr id="9" name="Picture 8" descr="TAAScali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55" y="1011303"/>
            <a:ext cx="4453484" cy="4149599"/>
          </a:xfrm>
          <a:prstGeom prst="rect">
            <a:avLst/>
          </a:prstGeom>
        </p:spPr>
      </p:pic>
      <p:pic>
        <p:nvPicPr>
          <p:cNvPr id="14" name="Picture 2" descr="RAACentral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99038" y="999260"/>
            <a:ext cx="4527645" cy="4215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Date Placeholder 3"/>
          <p:cNvSpPr txBox="1">
            <a:spLocks/>
          </p:cNvSpPr>
          <p:nvPr/>
        </p:nvSpPr>
        <p:spPr>
          <a:xfrm>
            <a:off x="416080" y="647669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751F6-8106-D248-9AC7-E79CDEA31DE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Slide Number Placeholder 5"/>
          <p:cNvSpPr txBox="1">
            <a:spLocks/>
          </p:cNvSpPr>
          <p:nvPr/>
        </p:nvSpPr>
        <p:spPr>
          <a:xfrm>
            <a:off x="6923310" y="64646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F9A71B-441C-2C48-9BD6-133FAC048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51336" y="6581001"/>
            <a:ext cx="10082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Calibri"/>
                <a:cs typeface="Calibri"/>
              </a:rPr>
              <a:t>[HIN-11-002]</a:t>
            </a:r>
            <a:endParaRPr lang="en-US" sz="1200" b="1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3" descr="ppPbPb_xsi_div_both_effv8_l100s40_12to40_dphi20eta20dr3pt4id1_cwt_ppDiv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64717" y="1950278"/>
            <a:ext cx="6279283" cy="3789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8"/>
          <p:cNvSpPr>
            <a:spLocks noGrp="1"/>
          </p:cNvSpPr>
          <p:nvPr>
            <p:ph type="title"/>
          </p:nvPr>
        </p:nvSpPr>
        <p:spPr/>
        <p:txBody>
          <a:bodyPr lIns="91408" tIns="45705" rIns="91408" bIns="45705"/>
          <a:lstStyle/>
          <a:p>
            <a:r>
              <a:rPr lang="en-US" sz="2900" dirty="0" smtClean="0">
                <a:ea typeface="ＭＳ Ｐゴシック" pitchFamily="34" charset="-128"/>
              </a:rPr>
              <a:t>Jet fragmentation function, PbPb </a:t>
            </a:r>
            <a:r>
              <a:rPr lang="en-US" sz="2900" dirty="0" smtClean="0">
                <a:ea typeface="ＭＳ Ｐゴシック" pitchFamily="34" charset="-128"/>
                <a:sym typeface="Symbol"/>
              </a:rPr>
              <a:t> </a:t>
            </a:r>
            <a:r>
              <a:rPr lang="en-US" sz="2900" dirty="0" smtClean="0">
                <a:ea typeface="ＭＳ Ｐゴシック" pitchFamily="34" charset="-128"/>
              </a:rPr>
              <a:t>pp</a:t>
            </a:r>
          </a:p>
        </p:txBody>
      </p:sp>
      <p:sp>
        <p:nvSpPr>
          <p:cNvPr id="25604" name="Content Placeholder 13"/>
          <p:cNvSpPr>
            <a:spLocks noGrp="1"/>
          </p:cNvSpPr>
          <p:nvPr>
            <p:ph sz="half" idx="1"/>
          </p:nvPr>
        </p:nvSpPr>
        <p:spPr>
          <a:xfrm>
            <a:off x="-1" y="700368"/>
            <a:ext cx="8900103" cy="5754221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en-US" sz="2200" dirty="0" smtClean="0">
                <a:ea typeface="ＭＳ Ｐゴシック" pitchFamily="34" charset="-128"/>
              </a:rPr>
              <a:t>Updated jet algorithm: Particle Flow, Anti-</a:t>
            </a:r>
            <a:r>
              <a:rPr lang="en-US" sz="2200" dirty="0" err="1" smtClean="0">
                <a:ea typeface="ＭＳ Ｐゴシック" pitchFamily="34" charset="-128"/>
              </a:rPr>
              <a:t>k</a:t>
            </a:r>
            <a:r>
              <a:rPr lang="en-US" sz="2200" baseline="-25000" dirty="0" err="1" smtClean="0">
                <a:ea typeface="ＭＳ Ｐゴシック" pitchFamily="34" charset="-128"/>
              </a:rPr>
              <a:t>T</a:t>
            </a:r>
            <a:r>
              <a:rPr lang="en-US" sz="2200" baseline="-25000" dirty="0" smtClean="0">
                <a:ea typeface="ＭＳ Ｐゴシック" pitchFamily="34" charset="-128"/>
              </a:rPr>
              <a:t> , </a:t>
            </a:r>
            <a:r>
              <a:rPr lang="en-US" sz="2200" dirty="0" smtClean="0">
                <a:ea typeface="ＭＳ Ｐゴシック" pitchFamily="34" charset="-128"/>
              </a:rPr>
              <a:t>R=0.3</a:t>
            </a:r>
            <a:endParaRPr lang="en-US" sz="2200" baseline="-25000" dirty="0" smtClean="0">
              <a:ea typeface="ＭＳ Ｐゴシック" pitchFamily="34" charset="-128"/>
            </a:endParaRPr>
          </a:p>
          <a:p>
            <a:pPr>
              <a:lnSpc>
                <a:spcPct val="100000"/>
              </a:lnSpc>
            </a:pPr>
            <a:r>
              <a:rPr lang="en-US" sz="2200" dirty="0" smtClean="0">
                <a:ea typeface="ＭＳ Ｐゴシック" pitchFamily="34" charset="-128"/>
              </a:rPr>
              <a:t>Charged tracks,         &gt;4 GeV/c, jets with        =40-300 GeV/c</a:t>
            </a:r>
          </a:p>
          <a:p>
            <a:pPr>
              <a:lnSpc>
                <a:spcPct val="100000"/>
              </a:lnSpc>
            </a:pPr>
            <a:endParaRPr lang="en-US" sz="2200" dirty="0" smtClean="0">
              <a:ea typeface="ＭＳ Ｐゴシック" pitchFamily="34" charset="-128"/>
            </a:endParaRPr>
          </a:p>
          <a:p>
            <a:pPr>
              <a:lnSpc>
                <a:spcPct val="100000"/>
              </a:lnSpc>
            </a:pPr>
            <a:endParaRPr lang="en-US" sz="2200" dirty="0" smtClean="0">
              <a:ea typeface="ＭＳ Ｐゴシック" pitchFamily="34" charset="-128"/>
            </a:endParaRPr>
          </a:p>
          <a:p>
            <a:pPr>
              <a:lnSpc>
                <a:spcPct val="100000"/>
              </a:lnSpc>
            </a:pPr>
            <a:endParaRPr lang="en-US" sz="2200" dirty="0" smtClean="0">
              <a:ea typeface="ＭＳ Ｐゴシック" pitchFamily="34" charset="-128"/>
            </a:endParaRPr>
          </a:p>
          <a:p>
            <a:pPr>
              <a:lnSpc>
                <a:spcPct val="100000"/>
              </a:lnSpc>
              <a:buFont typeface="Arial" charset="0"/>
              <a:buNone/>
            </a:pPr>
            <a:endParaRPr lang="en-US" sz="2200" dirty="0" smtClean="0">
              <a:ea typeface="ＭＳ Ｐゴシック" pitchFamily="34" charset="-128"/>
            </a:endParaRPr>
          </a:p>
          <a:p>
            <a:pPr>
              <a:lnSpc>
                <a:spcPct val="100000"/>
              </a:lnSpc>
              <a:buFont typeface="Arial" charset="0"/>
              <a:buNone/>
            </a:pPr>
            <a:endParaRPr lang="en-US" sz="2200" dirty="0" smtClean="0">
              <a:ea typeface="ＭＳ Ｐゴシック" pitchFamily="34" charset="-128"/>
            </a:endParaRPr>
          </a:p>
          <a:p>
            <a:pPr>
              <a:lnSpc>
                <a:spcPct val="100000"/>
              </a:lnSpc>
              <a:buFont typeface="Arial" charset="0"/>
              <a:buNone/>
            </a:pPr>
            <a:endParaRPr lang="en-US" sz="2200" dirty="0" smtClean="0">
              <a:ea typeface="ＭＳ Ｐゴシック" pitchFamily="34" charset="-128"/>
            </a:endParaRPr>
          </a:p>
          <a:p>
            <a:pPr>
              <a:lnSpc>
                <a:spcPct val="100000"/>
              </a:lnSpc>
            </a:pPr>
            <a:endParaRPr lang="en-US" sz="2200" dirty="0" smtClean="0">
              <a:ea typeface="ＭＳ Ｐゴシック" pitchFamily="34" charset="-128"/>
            </a:endParaRPr>
          </a:p>
          <a:p>
            <a:pPr>
              <a:lnSpc>
                <a:spcPct val="100000"/>
              </a:lnSpc>
            </a:pPr>
            <a:endParaRPr lang="en-US" sz="2200" dirty="0" smtClean="0">
              <a:ea typeface="ＭＳ Ｐゴシック" pitchFamily="34" charset="-128"/>
            </a:endParaRPr>
          </a:p>
          <a:p>
            <a:pPr>
              <a:lnSpc>
                <a:spcPct val="100000"/>
              </a:lnSpc>
            </a:pPr>
            <a:endParaRPr lang="en-US" sz="2200" dirty="0" smtClean="0">
              <a:ea typeface="ＭＳ Ｐゴシック" pitchFamily="34" charset="-128"/>
            </a:endParaRPr>
          </a:p>
          <a:p>
            <a:pPr>
              <a:lnSpc>
                <a:spcPct val="100000"/>
              </a:lnSpc>
            </a:pPr>
            <a:endParaRPr lang="en-US" sz="2200" dirty="0" smtClean="0">
              <a:ea typeface="ＭＳ Ｐゴシック" pitchFamily="34" charset="-128"/>
            </a:endParaRPr>
          </a:p>
          <a:p>
            <a:pPr>
              <a:lnSpc>
                <a:spcPct val="100000"/>
              </a:lnSpc>
            </a:pPr>
            <a:endParaRPr lang="en-US" sz="2200" dirty="0" smtClean="0">
              <a:ea typeface="ＭＳ Ｐゴシック" pitchFamily="34" charset="-128"/>
            </a:endParaRPr>
          </a:p>
          <a:p>
            <a:pPr>
              <a:lnSpc>
                <a:spcPct val="100000"/>
              </a:lnSpc>
            </a:pPr>
            <a:endParaRPr lang="en-US" sz="2200" dirty="0" smtClean="0">
              <a:ea typeface="ＭＳ Ｐゴシック" pitchFamily="34" charset="-128"/>
            </a:endParaRPr>
          </a:p>
          <a:p>
            <a:pPr>
              <a:lnSpc>
                <a:spcPct val="100000"/>
              </a:lnSpc>
            </a:pPr>
            <a:r>
              <a:rPr lang="en-US" sz="2200" dirty="0" smtClean="0">
                <a:ea typeface="ＭＳ Ｐゴシック" pitchFamily="34" charset="-128"/>
              </a:rPr>
              <a:t>Compare PbPb to pp</a:t>
            </a:r>
          </a:p>
          <a:p>
            <a:pPr lvl="1">
              <a:lnSpc>
                <a:spcPct val="100000"/>
              </a:lnSpc>
            </a:pPr>
            <a:r>
              <a:rPr lang="en-US" sz="1800" dirty="0" smtClean="0"/>
              <a:t>Fragmentation function similar between PbPb and pp</a:t>
            </a:r>
          </a:p>
          <a:p>
            <a:pPr lvl="1">
              <a:lnSpc>
                <a:spcPct val="100000"/>
              </a:lnSpc>
            </a:pPr>
            <a:r>
              <a:rPr lang="en-US" sz="1800" dirty="0" smtClean="0"/>
              <a:t>Jets fragment in the vacuum</a:t>
            </a:r>
          </a:p>
          <a:p>
            <a:pPr>
              <a:lnSpc>
                <a:spcPct val="100000"/>
              </a:lnSpc>
            </a:pPr>
            <a:endParaRPr lang="en-US" sz="2200" dirty="0" smtClean="0"/>
          </a:p>
          <a:p>
            <a:pPr>
              <a:lnSpc>
                <a:spcPct val="100000"/>
              </a:lnSpc>
            </a:pPr>
            <a:endParaRPr lang="en-US" sz="2200" dirty="0" smtClean="0">
              <a:ea typeface="ＭＳ Ｐゴシック" pitchFamily="34" charset="-128"/>
            </a:endParaRPr>
          </a:p>
          <a:p>
            <a:pPr lvl="1">
              <a:lnSpc>
                <a:spcPct val="100000"/>
              </a:lnSpc>
            </a:pPr>
            <a:endParaRPr lang="en-US" sz="1800" dirty="0" smtClean="0">
              <a:ea typeface="ＭＳ Ｐゴシック" pitchFamily="34" charset="-128"/>
            </a:endParaRPr>
          </a:p>
        </p:txBody>
      </p:sp>
      <p:sp>
        <p:nvSpPr>
          <p:cNvPr id="25606" name="Text Box 11"/>
          <p:cNvSpPr txBox="1">
            <a:spLocks noChangeArrowheads="1"/>
          </p:cNvSpPr>
          <p:nvPr/>
        </p:nvSpPr>
        <p:spPr bwMode="auto">
          <a:xfrm>
            <a:off x="2505364" y="1561821"/>
            <a:ext cx="176068" cy="349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268" tIns="43634" rIns="87268" bIns="43634">
            <a:spAutoFit/>
          </a:bodyPr>
          <a:lstStyle/>
          <a:p>
            <a:pPr defTabSz="482947">
              <a:spcBef>
                <a:spcPct val="50000"/>
              </a:spcBef>
            </a:pPr>
            <a:endParaRPr lang="en-US" sz="1700" dirty="0"/>
          </a:p>
        </p:txBody>
      </p:sp>
      <p:grpSp>
        <p:nvGrpSpPr>
          <p:cNvPr id="2" name="Group 11"/>
          <p:cNvGrpSpPr>
            <a:grpSpLocks noChangeAspect="1"/>
          </p:cNvGrpSpPr>
          <p:nvPr/>
        </p:nvGrpSpPr>
        <p:grpSpPr bwMode="auto">
          <a:xfrm>
            <a:off x="6485659" y="2180946"/>
            <a:ext cx="500785" cy="299757"/>
            <a:chOff x="5750402" y="2365905"/>
            <a:chExt cx="649606" cy="399415"/>
          </a:xfrm>
        </p:grpSpPr>
        <p:sp>
          <p:nvSpPr>
            <p:cNvPr id="102412" name="Oval 12"/>
            <p:cNvSpPr>
              <a:spLocks/>
            </p:cNvSpPr>
            <p:nvPr/>
          </p:nvSpPr>
          <p:spPr bwMode="auto">
            <a:xfrm>
              <a:off x="5750402" y="2365905"/>
              <a:ext cx="426830" cy="399415"/>
            </a:xfrm>
            <a:prstGeom prst="ellipse">
              <a:avLst/>
            </a:prstGeom>
            <a:solidFill>
              <a:schemeClr val="accent1">
                <a:alpha val="51764"/>
              </a:schemeClr>
            </a:solidFill>
            <a:ln w="12700">
              <a:solidFill>
                <a:srgbClr val="9C0000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 defTabSz="820642">
                <a:defRPr/>
              </a:pPr>
              <a:r>
                <a:rPr lang="en-US" sz="12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ea typeface="Gill Sans" charset="0"/>
                  <a:cs typeface="Gill Sans" charset="0"/>
                  <a:sym typeface="Gill Sans" charset="0"/>
                </a:rPr>
                <a:t>Pb</a:t>
              </a:r>
              <a:endParaRPr lang="en-US" sz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Gill Sans" charset="0"/>
                <a:cs typeface="Gill Sans" charset="0"/>
                <a:sym typeface="Gill Sans" charset="0"/>
              </a:endParaRPr>
            </a:p>
          </p:txBody>
        </p:sp>
        <p:sp>
          <p:nvSpPr>
            <p:cNvPr id="102413" name="Oval 13"/>
            <p:cNvSpPr>
              <a:spLocks/>
            </p:cNvSpPr>
            <p:nvPr/>
          </p:nvSpPr>
          <p:spPr bwMode="auto">
            <a:xfrm>
              <a:off x="5976922" y="2365905"/>
              <a:ext cx="423086" cy="399415"/>
            </a:xfrm>
            <a:prstGeom prst="ellipse">
              <a:avLst/>
            </a:prstGeom>
            <a:solidFill>
              <a:schemeClr val="accent1">
                <a:alpha val="51764"/>
              </a:schemeClr>
            </a:solidFill>
            <a:ln w="12700">
              <a:solidFill>
                <a:srgbClr val="9C0000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 defTabSz="820642">
                <a:defRPr/>
              </a:pPr>
              <a:r>
                <a:rPr lang="en-US" sz="12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ea typeface="Gill Sans" charset="0"/>
                  <a:cs typeface="Gill Sans" charset="0"/>
                  <a:sym typeface="Gill Sans" charset="0"/>
                </a:rPr>
                <a:t>Pb</a:t>
              </a:r>
              <a:endParaRPr lang="en-US" sz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Gill Sans" charset="0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3" name="Group 12"/>
          <p:cNvGrpSpPr>
            <a:grpSpLocks noChangeAspect="1"/>
          </p:cNvGrpSpPr>
          <p:nvPr/>
        </p:nvGrpSpPr>
        <p:grpSpPr bwMode="auto">
          <a:xfrm>
            <a:off x="8442613" y="2294405"/>
            <a:ext cx="369455" cy="288551"/>
            <a:chOff x="8404702" y="2365905"/>
            <a:chExt cx="495936" cy="399415"/>
          </a:xfrm>
        </p:grpSpPr>
        <p:sp>
          <p:nvSpPr>
            <p:cNvPr id="102414" name="Oval 14"/>
            <p:cNvSpPr>
              <a:spLocks/>
            </p:cNvSpPr>
            <p:nvPr/>
          </p:nvSpPr>
          <p:spPr bwMode="auto">
            <a:xfrm>
              <a:off x="8404702" y="2365905"/>
              <a:ext cx="426195" cy="399415"/>
            </a:xfrm>
            <a:prstGeom prst="ellipse">
              <a:avLst/>
            </a:prstGeom>
            <a:solidFill>
              <a:schemeClr val="accent1">
                <a:alpha val="51764"/>
              </a:schemeClr>
            </a:solidFill>
            <a:ln w="12700">
              <a:solidFill>
                <a:srgbClr val="9C0000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 defTabSz="820642">
                <a:defRPr/>
              </a:pPr>
              <a:r>
                <a:rPr lang="en-US" sz="12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ea typeface="Gill Sans" charset="0"/>
                  <a:cs typeface="Gill Sans" charset="0"/>
                  <a:sym typeface="Gill Sans" charset="0"/>
                </a:rPr>
                <a:t>Pb</a:t>
              </a:r>
              <a:endParaRPr lang="en-US" sz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Gill Sans" charset="0"/>
                <a:cs typeface="Gill Sans" charset="0"/>
                <a:sym typeface="Gill Sans" charset="0"/>
              </a:endParaRPr>
            </a:p>
          </p:txBody>
        </p:sp>
        <p:sp>
          <p:nvSpPr>
            <p:cNvPr id="102415" name="Oval 15"/>
            <p:cNvSpPr>
              <a:spLocks/>
            </p:cNvSpPr>
            <p:nvPr/>
          </p:nvSpPr>
          <p:spPr bwMode="auto">
            <a:xfrm>
              <a:off x="8478318" y="2365905"/>
              <a:ext cx="422321" cy="399415"/>
            </a:xfrm>
            <a:prstGeom prst="ellipse">
              <a:avLst/>
            </a:prstGeom>
            <a:solidFill>
              <a:schemeClr val="accent1">
                <a:alpha val="51764"/>
              </a:schemeClr>
            </a:solidFill>
            <a:ln w="12700">
              <a:solidFill>
                <a:srgbClr val="9C0000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 defTabSz="820642">
                <a:defRPr/>
              </a:pPr>
              <a:r>
                <a:rPr lang="en-US" sz="12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ea typeface="Gill Sans" charset="0"/>
                  <a:cs typeface="Gill Sans" charset="0"/>
                  <a:sym typeface="Gill Sans" charset="0"/>
                </a:rPr>
                <a:t>Pb</a:t>
              </a:r>
              <a:endParaRPr lang="en-US" sz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Gill Sans" charset="0"/>
                <a:cs typeface="Gill Sans" charset="0"/>
                <a:sym typeface="Gill Sans" charset="0"/>
              </a:endParaRPr>
            </a:p>
          </p:txBody>
        </p:sp>
      </p:grpSp>
      <p:sp>
        <p:nvSpPr>
          <p:cNvPr id="25609" name="Text Box 17"/>
          <p:cNvSpPr txBox="1">
            <a:spLocks noChangeArrowheads="1"/>
          </p:cNvSpPr>
          <p:nvPr/>
        </p:nvSpPr>
        <p:spPr bwMode="auto">
          <a:xfrm>
            <a:off x="3633932" y="1646117"/>
            <a:ext cx="5217103" cy="303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268" tIns="43634" rIns="87268" bIns="43634">
            <a:spAutoFit/>
          </a:bodyPr>
          <a:lstStyle/>
          <a:p>
            <a:pPr defTabSz="482947"/>
            <a:r>
              <a:rPr lang="en-US" sz="1400" dirty="0"/>
              <a:t>      pp                         PbPb, 30 - 100%         PbPb 0 - 30%</a:t>
            </a:r>
          </a:p>
        </p:txBody>
      </p:sp>
      <p:grpSp>
        <p:nvGrpSpPr>
          <p:cNvPr id="4" name="Group 24"/>
          <p:cNvGrpSpPr/>
          <p:nvPr/>
        </p:nvGrpSpPr>
        <p:grpSpPr>
          <a:xfrm>
            <a:off x="602476" y="1803489"/>
            <a:ext cx="1573135" cy="1266574"/>
            <a:chOff x="662723" y="2043954"/>
            <a:chExt cx="1730449" cy="1435450"/>
          </a:xfrm>
        </p:grpSpPr>
        <p:grpSp>
          <p:nvGrpSpPr>
            <p:cNvPr id="5" name="Group 20"/>
            <p:cNvGrpSpPr/>
            <p:nvPr/>
          </p:nvGrpSpPr>
          <p:grpSpPr>
            <a:xfrm>
              <a:off x="662723" y="2043954"/>
              <a:ext cx="1730449" cy="1435450"/>
              <a:chOff x="662723" y="2043954"/>
              <a:chExt cx="1730449" cy="1435450"/>
            </a:xfrm>
          </p:grpSpPr>
          <p:sp>
            <p:nvSpPr>
              <p:cNvPr id="19" name="Isosceles Triangle 18"/>
              <p:cNvSpPr/>
              <p:nvPr/>
            </p:nvSpPr>
            <p:spPr>
              <a:xfrm rot="14608300">
                <a:off x="965145" y="2129217"/>
                <a:ext cx="1047765" cy="1652609"/>
              </a:xfrm>
              <a:prstGeom prst="triangl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Oval 19"/>
              <p:cNvSpPr/>
              <p:nvPr/>
            </p:nvSpPr>
            <p:spPr>
              <a:xfrm rot="20008300">
                <a:off x="2046515" y="2043954"/>
                <a:ext cx="346657" cy="108773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3" name="Straight Arrow Connector 22"/>
            <p:cNvCxnSpPr>
              <a:stCxn id="19" idx="0"/>
            </p:cNvCxnSpPr>
            <p:nvPr/>
          </p:nvCxnSpPr>
          <p:spPr>
            <a:xfrm rot="10800000" flipH="1">
              <a:off x="749720" y="2811464"/>
              <a:ext cx="1311091" cy="51311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6" name="Object 25"/>
          <p:cNvGraphicFramePr>
            <a:graphicFrameLocks noChangeAspect="1"/>
          </p:cNvGraphicFramePr>
          <p:nvPr/>
        </p:nvGraphicFramePr>
        <p:xfrm>
          <a:off x="434398" y="3493057"/>
          <a:ext cx="2430318" cy="1243853"/>
        </p:xfrm>
        <a:graphic>
          <a:graphicData uri="http://schemas.openxmlformats.org/presentationml/2006/ole">
            <p:oleObj spid="_x0000_s237570" name="Equation" r:id="rId5" imgW="914400" imgH="482400" progId="Equation.3">
              <p:embed/>
            </p:oleObj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/>
        </p:nvGraphicFramePr>
        <p:xfrm>
          <a:off x="1993954" y="982391"/>
          <a:ext cx="652145" cy="392875"/>
        </p:xfrm>
        <a:graphic>
          <a:graphicData uri="http://schemas.openxmlformats.org/presentationml/2006/ole">
            <p:oleObj spid="_x0000_s237571" name="Equation" r:id="rId6" imgW="368280" imgH="228600" progId="Equation.3">
              <p:embed/>
            </p:oleObj>
          </a:graphicData>
        </a:graphic>
      </p:graphicFrame>
      <p:graphicFrame>
        <p:nvGraphicFramePr>
          <p:cNvPr id="27651" name="Object 3"/>
          <p:cNvGraphicFramePr>
            <a:graphicFrameLocks noChangeAspect="1"/>
          </p:cNvGraphicFramePr>
          <p:nvPr/>
        </p:nvGraphicFramePr>
        <p:xfrm>
          <a:off x="4466648" y="1025940"/>
          <a:ext cx="471920" cy="392206"/>
        </p:xfrm>
        <a:graphic>
          <a:graphicData uri="http://schemas.openxmlformats.org/presentationml/2006/ole">
            <p:oleObj spid="_x0000_s237572" name="Equation" r:id="rId7" imgW="266400" imgH="228600" progId="Equation.3">
              <p:embed/>
            </p:oleObj>
          </a:graphicData>
        </a:graphic>
      </p:graphicFrame>
      <p:sp>
        <p:nvSpPr>
          <p:cNvPr id="24" name="Date Placeholder 3"/>
          <p:cNvSpPr txBox="1">
            <a:spLocks/>
          </p:cNvSpPr>
          <p:nvPr/>
        </p:nvSpPr>
        <p:spPr>
          <a:xfrm>
            <a:off x="416080" y="647669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751F6-8106-D248-9AC7-E79CDEA31DE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" name="Slide Number Placeholder 5"/>
          <p:cNvSpPr txBox="1">
            <a:spLocks/>
          </p:cNvSpPr>
          <p:nvPr/>
        </p:nvSpPr>
        <p:spPr>
          <a:xfrm>
            <a:off x="6923310" y="64646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F9A71B-441C-2C48-9BD6-133FAC048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951336" y="6581001"/>
            <a:ext cx="10082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Calibri"/>
                <a:cs typeface="Calibri"/>
              </a:rPr>
              <a:t>[HIN-11-004]</a:t>
            </a:r>
            <a:endParaRPr lang="en-US" sz="1200" b="1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ZeeMassWithFi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1167" y="750366"/>
            <a:ext cx="4162834" cy="2737209"/>
          </a:xfrm>
          <a:prstGeom prst="rect">
            <a:avLst/>
          </a:prstGeom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/>
          <a:srcRect b="1233"/>
          <a:stretch>
            <a:fillRect/>
          </a:stretch>
        </p:blipFill>
        <p:spPr bwMode="auto">
          <a:xfrm>
            <a:off x="1855689" y="3430053"/>
            <a:ext cx="2464401" cy="2458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 dirty="0" smtClean="0">
                <a:ea typeface="ＭＳ Ｐゴシック" pitchFamily="34" charset="-128"/>
              </a:rPr>
              <a:t>Z</a:t>
            </a:r>
            <a:r>
              <a:rPr lang="en-US" sz="2900" baseline="30000" dirty="0" smtClean="0">
                <a:ea typeface="ＭＳ Ｐゴシック" pitchFamily="34" charset="-128"/>
              </a:rPr>
              <a:t>0</a:t>
            </a:r>
            <a:r>
              <a:rPr lang="en-US" sz="2900" b="1" dirty="0" smtClean="0">
                <a:sym typeface="Symbol" pitchFamily="18" charset="2"/>
              </a:rPr>
              <a:t>e</a:t>
            </a:r>
            <a:r>
              <a:rPr lang="en-US" sz="2900" b="1" baseline="30000" dirty="0" smtClean="0">
                <a:sym typeface="Symbol" pitchFamily="18" charset="2"/>
              </a:rPr>
              <a:t>+</a:t>
            </a:r>
            <a:r>
              <a:rPr lang="en-US" sz="2900" b="1" dirty="0" smtClean="0">
                <a:sym typeface="Symbol" pitchFamily="18" charset="2"/>
              </a:rPr>
              <a:t>e</a:t>
            </a:r>
            <a:r>
              <a:rPr lang="en-US" sz="2900" b="1" baseline="30000" dirty="0" smtClean="0">
                <a:sym typeface="Symbol" pitchFamily="18" charset="2"/>
              </a:rPr>
              <a:t>-</a:t>
            </a:r>
            <a:r>
              <a:rPr lang="en-US" sz="2900" dirty="0" smtClean="0">
                <a:ea typeface="ＭＳ Ｐゴシック" pitchFamily="34" charset="-128"/>
              </a:rPr>
              <a:t> and W</a:t>
            </a:r>
            <a:r>
              <a:rPr lang="en-US" sz="2900" b="1" dirty="0" smtClean="0">
                <a:sym typeface="Symbol" pitchFamily="18" charset="2"/>
              </a:rPr>
              <a:t>  </a:t>
            </a:r>
            <a:r>
              <a:rPr lang="en-US" sz="2900" dirty="0" err="1" smtClean="0">
                <a:latin typeface="Symbol" pitchFamily="18" charset="2"/>
                <a:ea typeface="ＭＳ Ｐゴシック" pitchFamily="34" charset="-128"/>
              </a:rPr>
              <a:t>m</a:t>
            </a:r>
            <a:r>
              <a:rPr lang="en-US" sz="2900" dirty="0" err="1" smtClean="0">
                <a:latin typeface="Symbol" pitchFamily="18" charset="2"/>
                <a:ea typeface="ＭＳ Ｐゴシック" pitchFamily="34" charset="-128"/>
                <a:sym typeface="Symbol"/>
              </a:rPr>
              <a:t></a:t>
            </a:r>
            <a:r>
              <a:rPr lang="en-US" sz="2900" dirty="0" smtClean="0">
                <a:latin typeface="Symbol" pitchFamily="18" charset="2"/>
                <a:ea typeface="ＭＳ Ｐゴシック" pitchFamily="34" charset="-128"/>
                <a:sym typeface="Symbol"/>
              </a:rPr>
              <a:t> </a:t>
            </a:r>
            <a:r>
              <a:rPr lang="en-US" sz="2900" dirty="0" smtClean="0">
                <a:ea typeface="ＭＳ Ｐゴシック" pitchFamily="34" charset="-128"/>
                <a:sym typeface="Symbol"/>
              </a:rPr>
              <a:t>in PbPb collisions</a:t>
            </a:r>
            <a:endParaRPr lang="en-US" sz="2900" baseline="30000" dirty="0" smtClean="0">
              <a:ea typeface="ＭＳ Ｐゴシック" pitchFamily="34" charset="-128"/>
            </a:endParaRPr>
          </a:p>
        </p:txBody>
      </p:sp>
      <p:sp>
        <p:nvSpPr>
          <p:cNvPr id="31756" name="TextBox 12"/>
          <p:cNvSpPr txBox="1">
            <a:spLocks noChangeArrowheads="1"/>
          </p:cNvSpPr>
          <p:nvPr/>
        </p:nvSpPr>
        <p:spPr bwMode="auto">
          <a:xfrm>
            <a:off x="7655158" y="2273395"/>
            <a:ext cx="1230432" cy="421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058" tIns="41029" rIns="82058" bIns="41029">
            <a:spAutoFit/>
          </a:bodyPr>
          <a:lstStyle/>
          <a:p>
            <a:r>
              <a:rPr lang="en-US" sz="2200" b="1" dirty="0" err="1"/>
              <a:t>Z</a:t>
            </a:r>
            <a:r>
              <a:rPr lang="en-US" sz="2200" b="1" dirty="0" err="1">
                <a:sym typeface="Symbol" pitchFamily="18" charset="2"/>
              </a:rPr>
              <a:t>e</a:t>
            </a:r>
            <a:r>
              <a:rPr lang="en-US" sz="2200" b="1" baseline="30000" dirty="0" err="1">
                <a:sym typeface="Symbol" pitchFamily="18" charset="2"/>
              </a:rPr>
              <a:t>+</a:t>
            </a:r>
            <a:r>
              <a:rPr lang="en-US" sz="2200" b="1" dirty="0" err="1">
                <a:sym typeface="Symbol" pitchFamily="18" charset="2"/>
              </a:rPr>
              <a:t>e</a:t>
            </a:r>
            <a:r>
              <a:rPr lang="en-US" sz="2200" b="1" baseline="30000" dirty="0">
                <a:sym typeface="Symbol" pitchFamily="18" charset="2"/>
              </a:rPr>
              <a:t>-</a:t>
            </a:r>
            <a:endParaRPr lang="en-US" sz="2200" b="1" baseline="30000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87665" y="3525684"/>
            <a:ext cx="3942744" cy="2337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2818535" y="5923710"/>
          <a:ext cx="3339523" cy="518272"/>
        </p:xfrm>
        <a:graphic>
          <a:graphicData uri="http://schemas.openxmlformats.org/presentationml/2006/ole">
            <p:oleObj spid="_x0000_s240642" name="Equation" r:id="rId6" imgW="1752480" imgH="279360" progId="Equation.3">
              <p:embed/>
            </p:oleObj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2361488" y="3639850"/>
            <a:ext cx="462174" cy="421414"/>
          </a:xfrm>
          <a:prstGeom prst="rect">
            <a:avLst/>
          </a:prstGeom>
          <a:noFill/>
        </p:spPr>
        <p:txBody>
          <a:bodyPr wrap="none" lIns="82058" tIns="41029" rIns="82058" bIns="41029" rtlCol="0">
            <a:spAutoFit/>
          </a:bodyPr>
          <a:lstStyle/>
          <a:p>
            <a:r>
              <a:rPr lang="en-US" sz="2200" dirty="0" smtClean="0"/>
              <a:t>pp</a:t>
            </a:r>
            <a:endParaRPr lang="en-US" sz="2200" dirty="0"/>
          </a:p>
        </p:txBody>
      </p:sp>
      <p:sp>
        <p:nvSpPr>
          <p:cNvPr id="23" name="TextBox 22"/>
          <p:cNvSpPr txBox="1"/>
          <p:nvPr/>
        </p:nvSpPr>
        <p:spPr>
          <a:xfrm>
            <a:off x="274059" y="1866043"/>
            <a:ext cx="555223" cy="636857"/>
          </a:xfrm>
          <a:prstGeom prst="rect">
            <a:avLst/>
          </a:prstGeom>
          <a:noFill/>
        </p:spPr>
        <p:txBody>
          <a:bodyPr wrap="none" lIns="82058" tIns="41029" rIns="82058" bIns="41029" rtlCol="0">
            <a:spAutoFit/>
          </a:bodyPr>
          <a:lstStyle/>
          <a:p>
            <a:r>
              <a:rPr lang="en-US" sz="3600" dirty="0" smtClean="0"/>
              <a:t>Z</a:t>
            </a:r>
            <a:r>
              <a:rPr lang="en-US" sz="3600" baseline="30000" dirty="0" smtClean="0"/>
              <a:t>0</a:t>
            </a:r>
            <a:endParaRPr lang="en-US" sz="3600" baseline="30000" dirty="0"/>
          </a:p>
        </p:txBody>
      </p:sp>
      <p:sp>
        <p:nvSpPr>
          <p:cNvPr id="24" name="TextBox 23"/>
          <p:cNvSpPr txBox="1"/>
          <p:nvPr/>
        </p:nvSpPr>
        <p:spPr>
          <a:xfrm>
            <a:off x="100358" y="4395378"/>
            <a:ext cx="1540365" cy="467580"/>
          </a:xfrm>
          <a:prstGeom prst="rect">
            <a:avLst/>
          </a:prstGeom>
          <a:noFill/>
        </p:spPr>
        <p:txBody>
          <a:bodyPr wrap="none" lIns="82058" tIns="41029" rIns="82058" bIns="41029" rtlCol="0">
            <a:spAutoFit/>
          </a:bodyPr>
          <a:lstStyle/>
          <a:p>
            <a:r>
              <a:rPr lang="en-US" sz="2500" dirty="0" smtClean="0"/>
              <a:t>Hint of W</a:t>
            </a:r>
            <a:r>
              <a:rPr lang="en-US" sz="2500" baseline="30000" dirty="0" smtClean="0">
                <a:sym typeface="Symbol"/>
              </a:rPr>
              <a:t></a:t>
            </a:r>
            <a:endParaRPr lang="en-US" sz="2500" baseline="30000" dirty="0"/>
          </a:p>
        </p:txBody>
      </p:sp>
      <p:sp>
        <p:nvSpPr>
          <p:cNvPr id="21" name="TextBox 20"/>
          <p:cNvSpPr txBox="1"/>
          <p:nvPr/>
        </p:nvSpPr>
        <p:spPr>
          <a:xfrm>
            <a:off x="2258084" y="1709984"/>
            <a:ext cx="1204465" cy="359858"/>
          </a:xfrm>
          <a:prstGeom prst="rect">
            <a:avLst/>
          </a:prstGeom>
          <a:noFill/>
        </p:spPr>
        <p:txBody>
          <a:bodyPr wrap="none" lIns="82058" tIns="41029" rIns="82058" bIns="41029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NEED NEW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7" name="Picture 16" descr="HI-ZEE-GrayWhite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9615" y="1187501"/>
            <a:ext cx="3663626" cy="2133896"/>
          </a:xfrm>
          <a:prstGeom prst="rect">
            <a:avLst/>
          </a:prstGeom>
        </p:spPr>
      </p:pic>
      <p:sp>
        <p:nvSpPr>
          <p:cNvPr id="25" name="Date Placeholder 3"/>
          <p:cNvSpPr txBox="1">
            <a:spLocks/>
          </p:cNvSpPr>
          <p:nvPr/>
        </p:nvSpPr>
        <p:spPr>
          <a:xfrm>
            <a:off x="416080" y="647669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751F6-8106-D248-9AC7-E79CDEA31DE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Slide Number Placeholder 5"/>
          <p:cNvSpPr txBox="1">
            <a:spLocks/>
          </p:cNvSpPr>
          <p:nvPr/>
        </p:nvSpPr>
        <p:spPr>
          <a:xfrm>
            <a:off x="6923310" y="64646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F9A71B-441C-2C48-9BD6-133FAC048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951336" y="6581001"/>
            <a:ext cx="10082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Calibri"/>
                <a:cs typeface="Calibri"/>
              </a:rPr>
              <a:t>[HIN-11-003]</a:t>
            </a:r>
            <a:endParaRPr lang="en-US" sz="1200" b="1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 txBox="1">
            <a:spLocks noChangeArrowheads="1"/>
          </p:cNvSpPr>
          <p:nvPr/>
        </p:nvSpPr>
        <p:spPr bwMode="auto">
          <a:xfrm>
            <a:off x="0" y="33247"/>
            <a:ext cx="9144000" cy="655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717" tIns="35203" rIns="35717" bIns="35717" numCol="1" anchor="b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Tahoma" pitchFamily="-106" charset="0"/>
              </a:rPr>
              <a:t>Charged multiplicity N</a:t>
            </a:r>
            <a:r>
              <a:rPr kumimoji="0" lang="en-US" sz="3400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Tahoma" pitchFamily="-106" charset="0"/>
              </a:rPr>
              <a:t>ch</a:t>
            </a:r>
            <a:endParaRPr kumimoji="0" lang="en-US" sz="3400" b="0" i="0" u="none" strike="noStrike" kern="0" cap="none" spc="0" normalizeH="0" baseline="-2500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Symbol" charset="2"/>
              <a:ea typeface="+mj-ea"/>
              <a:cs typeface="Symbol" charset="2"/>
              <a:sym typeface="Tahoma" pitchFamily="-10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51336" y="6581001"/>
            <a:ext cx="10528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Calibri"/>
                <a:cs typeface="Calibri"/>
              </a:rPr>
              <a:t>[QCD-10-004]</a:t>
            </a:r>
            <a:endParaRPr lang="en-US" sz="1200" b="1" dirty="0">
              <a:latin typeface="Calibri"/>
              <a:cs typeface="Calibri"/>
            </a:endParaRPr>
          </a:p>
        </p:txBody>
      </p:sp>
      <p:sp>
        <p:nvSpPr>
          <p:cNvPr id="10" name="Date Placeholder 3"/>
          <p:cNvSpPr txBox="1">
            <a:spLocks/>
          </p:cNvSpPr>
          <p:nvPr/>
        </p:nvSpPr>
        <p:spPr>
          <a:xfrm>
            <a:off x="263680" y="648939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751F6-8106-D248-9AC7-E79CDEA31DE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9/20/2011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Footer Placeholder 4"/>
          <p:cNvSpPr txBox="1">
            <a:spLocks/>
          </p:cNvSpPr>
          <p:nvPr/>
        </p:nvSpPr>
        <p:spPr>
          <a:xfrm>
            <a:off x="3124200" y="648939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P.Bartalini - NTU</a:t>
            </a:r>
          </a:p>
        </p:txBody>
      </p:sp>
      <p:sp>
        <p:nvSpPr>
          <p:cNvPr id="14" name="Slide Number Placeholder 5"/>
          <p:cNvSpPr txBox="1">
            <a:spLocks/>
          </p:cNvSpPr>
          <p:nvPr/>
        </p:nvSpPr>
        <p:spPr>
          <a:xfrm>
            <a:off x="6770910" y="651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F9A71B-441C-2C48-9BD6-133FAC048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" y="704850"/>
            <a:ext cx="4489450" cy="462271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7118" y="755650"/>
            <a:ext cx="4596881" cy="441325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53721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Charged particle multiplicities in Non Single Diffractive (NSD) events. </a:t>
            </a:r>
          </a:p>
          <a:p>
            <a:r>
              <a:rPr lang="en-US" dirty="0" smtClean="0">
                <a:latin typeface="Calibri"/>
                <a:cs typeface="Calibri"/>
              </a:rPr>
              <a:t>P(N</a:t>
            </a:r>
            <a:r>
              <a:rPr lang="en-US" baseline="-25000" dirty="0" smtClean="0">
                <a:latin typeface="Calibri"/>
                <a:cs typeface="Calibri"/>
              </a:rPr>
              <a:t>ch</a:t>
            </a:r>
            <a:r>
              <a:rPr lang="en-US" dirty="0" smtClean="0">
                <a:latin typeface="Calibri"/>
                <a:cs typeface="Calibri"/>
              </a:rPr>
              <a:t>) = probability to produce N</a:t>
            </a:r>
            <a:r>
              <a:rPr lang="en-US" baseline="-25000" dirty="0" smtClean="0">
                <a:latin typeface="Calibri"/>
                <a:cs typeface="Calibri"/>
              </a:rPr>
              <a:t>ch</a:t>
            </a:r>
            <a:r>
              <a:rPr lang="en-US" dirty="0" smtClean="0">
                <a:latin typeface="Calibri"/>
                <a:cs typeface="Calibri"/>
              </a:rPr>
              <a:t> charged particles.</a:t>
            </a:r>
          </a:p>
          <a:p>
            <a:r>
              <a:rPr lang="en-US" dirty="0" smtClean="0">
                <a:latin typeface="Calibri"/>
                <a:cs typeface="Calibri"/>
              </a:rPr>
              <a:t>Large multiplicity tail observed at 7 TeV.  </a:t>
            </a:r>
            <a:r>
              <a:rPr lang="en-US" b="1" dirty="0" smtClean="0">
                <a:solidFill>
                  <a:srgbClr val="FF0000"/>
                </a:solidFill>
                <a:latin typeface="Calibri"/>
                <a:cs typeface="Calibri"/>
              </a:rPr>
              <a:t>&lt;p</a:t>
            </a:r>
            <a:r>
              <a:rPr lang="en-US" b="1" baseline="-25000" dirty="0" smtClean="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lang="en-US" b="1" dirty="0" smtClean="0">
                <a:solidFill>
                  <a:srgbClr val="FF0000"/>
                </a:solidFill>
                <a:latin typeface="Calibri"/>
                <a:cs typeface="Calibri"/>
              </a:rPr>
              <a:t>&gt; vs N</a:t>
            </a:r>
            <a:r>
              <a:rPr lang="en-US" b="1" baseline="-25000" dirty="0" smtClean="0">
                <a:solidFill>
                  <a:srgbClr val="FF0000"/>
                </a:solidFill>
                <a:latin typeface="Calibri"/>
                <a:cs typeface="Calibri"/>
              </a:rPr>
              <a:t>ch</a:t>
            </a:r>
            <a:r>
              <a:rPr lang="en-US" b="1" dirty="0" smtClean="0">
                <a:solidFill>
                  <a:srgbClr val="FF0000"/>
                </a:solidFill>
                <a:latin typeface="Calibri"/>
                <a:cs typeface="Calibri"/>
              </a:rPr>
              <a:t> scales with energy.</a:t>
            </a:r>
          </a:p>
          <a:p>
            <a:endParaRPr lang="en-US" dirty="0"/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4202113" y="5081588"/>
            <a:ext cx="479618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GB" sz="1600" b="1" dirty="0" smtClean="0">
                <a:solidFill>
                  <a:srgbClr val="000000"/>
                </a:solidFill>
                <a:latin typeface="Times New Roman" pitchFamily="-106" charset="0"/>
              </a:rPr>
              <a:t>N</a:t>
            </a:r>
            <a:r>
              <a:rPr lang="en-GB" sz="1600" b="1" baseline="-25000" dirty="0" smtClean="0">
                <a:solidFill>
                  <a:srgbClr val="000000"/>
                </a:solidFill>
                <a:latin typeface="Times New Roman" pitchFamily="-106" charset="0"/>
              </a:rPr>
              <a:t>ch</a:t>
            </a:r>
            <a:endParaRPr lang="en-GB" sz="1600" b="1" dirty="0">
              <a:solidFill>
                <a:srgbClr val="000000"/>
              </a:solidFill>
              <a:latin typeface="Times New Roman" pitchFamily="-106" charset="0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8648700" y="5018088"/>
            <a:ext cx="479618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GB" sz="1600" b="1" dirty="0" smtClean="0">
                <a:solidFill>
                  <a:srgbClr val="000000"/>
                </a:solidFill>
                <a:latin typeface="Times New Roman" pitchFamily="-106" charset="0"/>
              </a:rPr>
              <a:t>N</a:t>
            </a:r>
            <a:r>
              <a:rPr lang="en-GB" sz="1600" b="1" baseline="-25000" dirty="0" smtClean="0">
                <a:solidFill>
                  <a:srgbClr val="000000"/>
                </a:solidFill>
                <a:latin typeface="Times New Roman" pitchFamily="-106" charset="0"/>
              </a:rPr>
              <a:t>ch</a:t>
            </a:r>
            <a:endParaRPr lang="en-GB" sz="1600" b="1" dirty="0">
              <a:solidFill>
                <a:srgbClr val="000000"/>
              </a:solidFill>
              <a:latin typeface="Times New Roman" pitchFamily="-106" charset="0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 rot="16200000">
            <a:off x="-250826" y="1088024"/>
            <a:ext cx="863602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GB" sz="1600" b="1" dirty="0" smtClean="0">
                <a:latin typeface="Times New Roman" pitchFamily="-106" charset="0"/>
              </a:rPr>
              <a:t>P(N</a:t>
            </a:r>
            <a:r>
              <a:rPr lang="en-GB" sz="1600" b="1" baseline="-25000" dirty="0" smtClean="0">
                <a:latin typeface="Times New Roman" pitchFamily="-106" charset="0"/>
              </a:rPr>
              <a:t>ch</a:t>
            </a:r>
            <a:r>
              <a:rPr lang="en-GB" sz="1600" b="1" dirty="0" smtClean="0">
                <a:latin typeface="Times New Roman" pitchFamily="-106" charset="0"/>
              </a:rPr>
              <a:t>)</a:t>
            </a:r>
            <a:endParaRPr lang="en-GB" sz="1600" b="1" dirty="0">
              <a:latin typeface="Times New Roman" pitchFamily="-10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itle &amp; Subtitle">
  <a:themeElements>
    <a:clrScheme name="Title &amp; Subtit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Tahoma"/>
        <a:ea typeface="ヒラギノ角ゴ ProN W6"/>
        <a:cs typeface="ヒラギノ角ゴ ProN W6"/>
      </a:majorFont>
      <a:minorFont>
        <a:latin typeface="Lucida Grand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Lucida Grande" pitchFamily="-106" charset="0"/>
            <a:ea typeface="ヒラギノ角ゴ ProN W3" pitchFamily="-106" charset="-128"/>
            <a:cs typeface="ヒラギノ角ゴ ProN W3" pitchFamily="-106" charset="-128"/>
            <a:sym typeface="Lucida Grande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Lucida Grande" pitchFamily="-106" charset="0"/>
            <a:ea typeface="ヒラギノ角ゴ ProN W3" pitchFamily="-106" charset="-128"/>
            <a:cs typeface="ヒラギノ角ゴ ProN W3" pitchFamily="-106" charset="-128"/>
            <a:sym typeface="Lucida Grande" pitchFamily="-106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21953</TotalTime>
  <Words>8537</Words>
  <Application>Microsoft Office PowerPoint</Application>
  <PresentationFormat>On-screen Show (4:3)</PresentationFormat>
  <Paragraphs>1252</Paragraphs>
  <Slides>89</Slides>
  <Notes>34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93" baseType="lpstr">
      <vt:lpstr>Title &amp; Subtitle</vt:lpstr>
      <vt:lpstr>Office Theme</vt:lpstr>
      <vt:lpstr>1_Office Theme</vt:lpstr>
      <vt:lpstr>Equation</vt:lpstr>
      <vt:lpstr>   Soft QCD @ CMS     Galileo Galilei Institute High-energy QCD after the start of the LHC   September 7 2011 </vt:lpstr>
      <vt:lpstr>CMS Design features</vt:lpstr>
      <vt:lpstr>Slide 3</vt:lpstr>
      <vt:lpstr>Slide 4</vt:lpstr>
      <vt:lpstr>Pythia Tunes in CMS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Definition of di-hadron correlation function</vt:lpstr>
      <vt:lpstr>Long and short range correlations</vt:lpstr>
      <vt:lpstr>Associated 2D Yields for Particles with PT &gt; 0.1 GeV</vt:lpstr>
      <vt:lpstr>Associated 2D Yields  for Particles with 1.0 &lt; PT &lt; 3 GeV</vt:lpstr>
      <vt:lpstr>Associated 1D yields in bins of pT and Nch</vt:lpstr>
      <vt:lpstr>Short and Long Range Correlations in PbPb (√sNN = 2.76 TeV)</vt:lpstr>
      <vt:lpstr>Slide 26</vt:lpstr>
      <vt:lpstr>Slide 27</vt:lpstr>
      <vt:lpstr>Jets: Densities in the Transverse Region</vt:lpstr>
      <vt:lpstr>Slide 29</vt:lpstr>
      <vt:lpstr>Slide 30</vt:lpstr>
      <vt:lpstr>Slide 31</vt:lpstr>
      <vt:lpstr>Slide 32</vt:lpstr>
      <vt:lpstr>Slide 33</vt:lpstr>
      <vt:lpstr>Slide 34</vt:lpstr>
      <vt:lpstr>Some thoughts on Multiple Parton Interactions</vt:lpstr>
      <vt:lpstr>TH – Some Heuristic considerations </vt:lpstr>
      <vt:lpstr>UA5 Charged Multiplicity Distribution</vt:lpstr>
      <vt:lpstr>Slide 38</vt:lpstr>
      <vt:lpstr>Slide 39</vt:lpstr>
      <vt:lpstr>MPI vs Generalized Parton Distributions</vt:lpstr>
      <vt:lpstr>Slide 41</vt:lpstr>
      <vt:lpstr>Slide 42</vt:lpstr>
      <vt:lpstr>Measurement of DP Scattering @ Tevatron</vt:lpstr>
      <vt:lpstr>g+jet events @ LHC</vt:lpstr>
      <vt:lpstr>LHC: where is the 3rd jet coming from ?</vt:lpstr>
      <vt:lpstr>Slide 46</vt:lpstr>
      <vt:lpstr>Slide 47</vt:lpstr>
      <vt:lpstr>Slide 48</vt:lpstr>
      <vt:lpstr>Slide 49</vt:lpstr>
      <vt:lpstr>Quick introduction to correction framework QCD-10-001 and QCD-10-010</vt:lpstr>
      <vt:lpstr>Correction related systematics: QCD-10-001 and QCD-10-010</vt:lpstr>
      <vt:lpstr>Slide 52</vt:lpstr>
      <vt:lpstr>Densities in the Transverse Region </vt:lpstr>
      <vt:lpstr>Slide 54</vt:lpstr>
      <vt:lpstr>ATLAS UE – transverse region</vt:lpstr>
      <vt:lpstr>ATLAS UE – extending to neutrals</vt:lpstr>
      <vt:lpstr>ALICE UE – a reduced h range</vt:lpstr>
      <vt:lpstr>COMPARISONS</vt:lpstr>
      <vt:lpstr>COMPARISONS UE@LHC √s = 7 TeV</vt:lpstr>
      <vt:lpstr>COMPARISONS UE@LHC √s = 0.9 TeV</vt:lpstr>
      <vt:lpstr>COMPARISONS UE@Tevatron</vt:lpstr>
      <vt:lpstr>UE in DY @ Tevatron</vt:lpstr>
      <vt:lpstr>UE / others Bottom line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Definition of di-hadron correlation function</vt:lpstr>
      <vt:lpstr>Long and short range correlations</vt:lpstr>
      <vt:lpstr>Associated 2D Yields for Particles with PT &gt; 0.1 GeV</vt:lpstr>
      <vt:lpstr>Associated 2D Yields  for Particles with 1.0 &lt; PT &lt; 3 GeV</vt:lpstr>
      <vt:lpstr>Associated 1D yields in bins of pT and N</vt:lpstr>
      <vt:lpstr>Centrality effect and elliptic flow subtraction</vt:lpstr>
      <vt:lpstr>Short and Long Range Correlations in PbPb (√sNN = 2.76 TeV)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Ridge in pp and PbPb</vt:lpstr>
      <vt:lpstr>Unsuppressed isolated high pT photons</vt:lpstr>
      <vt:lpstr>Jet fragmentation function, PbPb  pp</vt:lpstr>
      <vt:lpstr>Z0e+e- and W  m in PbPb collisions</vt:lpstr>
    </vt:vector>
  </TitlesOfParts>
  <Company>CERN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Underlying Event Studies and Forward Physics at CMS ICHEP 2010 – July 21-28, 2010 – Paris</dc:title>
  <dc:creator>Paolo Bartalini</dc:creator>
  <cp:lastModifiedBy>Orlando.Antonio</cp:lastModifiedBy>
  <cp:revision>172</cp:revision>
  <cp:lastPrinted>2011-06-15T21:35:28Z</cp:lastPrinted>
  <dcterms:created xsi:type="dcterms:W3CDTF">2011-09-06T16:34:56Z</dcterms:created>
  <dcterms:modified xsi:type="dcterms:W3CDTF">2011-09-20T09:11:57Z</dcterms:modified>
</cp:coreProperties>
</file>