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984" y="-104"/>
      </p:cViewPr>
      <p:guideLst>
        <p:guide orient="horz" pos="2160"/>
        <p:guide pos="26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897F-FCFB-8048-96FD-A42CDFCAC670}" type="datetimeFigureOut">
              <a:rPr lang="en-US" smtClean="0"/>
              <a:pPr/>
              <a:t>9/16/11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1A21-309F-204E-8B8E-D84CD34A7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df"/><Relationship Id="rId7" Type="http://schemas.openxmlformats.org/officeDocument/2006/relationships/image" Target="../media/image53.png"/><Relationship Id="rId8" Type="http://schemas.openxmlformats.org/officeDocument/2006/relationships/image" Target="../media/image54.pdf"/><Relationship Id="rId9" Type="http://schemas.openxmlformats.org/officeDocument/2006/relationships/image" Target="../media/image55.png"/><Relationship Id="rId10" Type="http://schemas.openxmlformats.org/officeDocument/2006/relationships/image" Target="../media/image56.pdf"/><Relationship Id="rId1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df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df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5" Type="http://schemas.openxmlformats.org/officeDocument/2006/relationships/image" Target="../media/image72.pdf"/><Relationship Id="rId6" Type="http://schemas.openxmlformats.org/officeDocument/2006/relationships/image" Target="../media/image73.png"/><Relationship Id="rId7" Type="http://schemas.openxmlformats.org/officeDocument/2006/relationships/image" Target="../media/image74.pdf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df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df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df"/><Relationship Id="rId3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df"/><Relationship Id="rId3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8" Type="http://schemas.openxmlformats.org/officeDocument/2006/relationships/image" Target="../media/image32.pdf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8" Type="http://schemas.openxmlformats.org/officeDocument/2006/relationships/image" Target="../media/image40.pdf"/><Relationship Id="rId9" Type="http://schemas.openxmlformats.org/officeDocument/2006/relationships/image" Target="../media/image41.png"/><Relationship Id="rId10" Type="http://schemas.openxmlformats.org/officeDocument/2006/relationships/image" Target="../media/image42.pdf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288637"/>
            <a:ext cx="9144000" cy="1569363"/>
            <a:chOff x="0" y="5288637"/>
            <a:chExt cx="9144000" cy="1569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46800"/>
              <a:ext cx="9144000" cy="711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056" y="5511800"/>
              <a:ext cx="1816100" cy="63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156" y="5372100"/>
              <a:ext cx="520700" cy="774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5856" y="5511800"/>
              <a:ext cx="1643505" cy="653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9361" y="5288637"/>
              <a:ext cx="878338" cy="8762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81099" y="46271"/>
            <a:ext cx="6589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Thermalization</a:t>
            </a:r>
            <a:r>
              <a:rPr lang="en-US" sz="2400" dirty="0" smtClean="0"/>
              <a:t>, the </a:t>
            </a:r>
            <a:r>
              <a:rPr lang="en-US" sz="2400" dirty="0" err="1" smtClean="0"/>
              <a:t>Glasma</a:t>
            </a:r>
            <a:r>
              <a:rPr lang="en-US" sz="2400" dirty="0" smtClean="0"/>
              <a:t> and Strong Interactions </a:t>
            </a:r>
          </a:p>
          <a:p>
            <a:pPr algn="ctr"/>
            <a:r>
              <a:rPr lang="en-US" sz="2400" dirty="0" smtClean="0"/>
              <a:t>through Field Coherence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93596" y="987116"/>
            <a:ext cx="356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L. McLerran, 16/9/11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1099" y="1356448"/>
            <a:ext cx="6960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Outline: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sQGP</a:t>
            </a:r>
            <a:r>
              <a:rPr lang="en-US" sz="2000" dirty="0" smtClean="0"/>
              <a:t> Paradigm and a little Heavy Ion Lore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Saturation and Coherent Fields in the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</a:t>
            </a:r>
            <a:r>
              <a:rPr lang="en-US" sz="2000" dirty="0" err="1" smtClean="0"/>
              <a:t>Wavefunction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Formation of the </a:t>
            </a:r>
            <a:r>
              <a:rPr lang="en-US" sz="2000" dirty="0" err="1" smtClean="0"/>
              <a:t>Glasma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Early Time Evolution of the </a:t>
            </a:r>
            <a:r>
              <a:rPr lang="en-US" sz="2000" dirty="0" err="1" smtClean="0"/>
              <a:t>Glasma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Thermalization</a:t>
            </a:r>
            <a:r>
              <a:rPr lang="en-US" sz="2000" dirty="0" smtClean="0"/>
              <a:t> and Transport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Implications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7238"/>
            <a:ext cx="876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First:  Kinetic Evolution Dominated by Elastic Collisions in a Non-Expanding </a:t>
            </a:r>
            <a:r>
              <a:rPr lang="en-US" dirty="0" err="1" smtClean="0"/>
              <a:t>Glasma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45985" y="1945876"/>
            <a:ext cx="2550356" cy="28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829" y="2536763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angle approximation for transport equation: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41" y="3120571"/>
            <a:ext cx="5981700" cy="123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744" y="2906095"/>
            <a:ext cx="3236255" cy="175057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00591" y="1076476"/>
            <a:ext cx="3007154" cy="63627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52133" y="564520"/>
            <a:ext cx="2344208" cy="325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9527" y="4352471"/>
            <a:ext cx="480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Due to coherence, the collision equation is independent of coupling strength!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41" y="5388001"/>
            <a:ext cx="86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a fixed point of this equation corresponding to thermal equilibrium when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11248" y="5972055"/>
            <a:ext cx="2019829" cy="3113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7549" y="564520"/>
            <a:ext cx="341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Blaizot</a:t>
            </a:r>
            <a:r>
              <a:rPr lang="en-US" sz="1400" dirty="0" smtClean="0"/>
              <a:t>, </a:t>
            </a:r>
            <a:r>
              <a:rPr lang="en-US" sz="1400" dirty="0" err="1" smtClean="0"/>
              <a:t>Gelis</a:t>
            </a:r>
            <a:r>
              <a:rPr lang="en-US" sz="1400" dirty="0" smtClean="0"/>
              <a:t>, Liao, LM, </a:t>
            </a:r>
            <a:r>
              <a:rPr lang="en-US" sz="1400" dirty="0" err="1" smtClean="0"/>
              <a:t>Venugopalan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2" y="1162655"/>
            <a:ext cx="8229639" cy="2973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290286"/>
            <a:ext cx="740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Estimates of various quantities </a:t>
            </a:r>
          </a:p>
          <a:p>
            <a:pPr algn="ctr"/>
            <a:r>
              <a:rPr lang="en-US" dirty="0" smtClean="0"/>
              <a:t> (Momentum integrations are all dominated by the hard scale)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00" y="4390571"/>
            <a:ext cx="747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collision time follows from the structure of the transport equation and is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59374" y="4759903"/>
            <a:ext cx="1323577" cy="690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068" y="5938762"/>
            <a:ext cx="612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scattering time is independent of the interaction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163" y="362857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Thermalization</a:t>
            </a:r>
            <a:r>
              <a:rPr lang="en-US" dirty="0" smtClean="0"/>
              <a:t> in a non-expanding box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1189" y="1093124"/>
            <a:ext cx="3044144" cy="35375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81902" y="895048"/>
            <a:ext cx="2020887" cy="75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01" y="1923143"/>
            <a:ext cx="8118324" cy="229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524" y="1649512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that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3238" y="4507334"/>
            <a:ext cx="198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</a:t>
            </a:r>
            <a:r>
              <a:rPr lang="en-US" dirty="0" err="1" smtClean="0"/>
              <a:t>thermalization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54423" y="4600575"/>
            <a:ext cx="1254957" cy="276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925" y="5346095"/>
            <a:ext cx="7010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020" y="205619"/>
            <a:ext cx="410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inelastic processes change this?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7782" y="682954"/>
            <a:ext cx="644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Rates of inelastic and elastic processes are parametrically the same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" y="1052286"/>
            <a:ext cx="8123994" cy="2956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782" y="4009145"/>
            <a:ext cx="763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about the condensate?  Difficult to make definite statement.  </a:t>
            </a:r>
          </a:p>
          <a:p>
            <a:pPr algn="ctr"/>
            <a:r>
              <a:rPr lang="en-US" dirty="0" smtClean="0"/>
              <a:t>In relaxation time limit, we would expect: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14764" y="4699851"/>
            <a:ext cx="3656542" cy="5096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77642" y="5370711"/>
            <a:ext cx="5078336" cy="580379"/>
            <a:chOff x="1777642" y="5370711"/>
            <a:chExt cx="5078336" cy="580379"/>
          </a:xfrm>
        </p:grpSpPr>
        <p:sp>
          <p:nvSpPr>
            <p:cNvPr id="7" name="TextBox 6"/>
            <p:cNvSpPr txBox="1"/>
            <p:nvPr/>
          </p:nvSpPr>
          <p:spPr>
            <a:xfrm>
              <a:off x="1777642" y="5539619"/>
              <a:ext cx="792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Either </a:t>
              </a:r>
              <a:endParaRPr lang="en-US" dirty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569955" y="5634861"/>
              <a:ext cx="1602241" cy="2740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52982" y="5539619"/>
              <a:ext cx="48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836262" y="5370711"/>
              <a:ext cx="2019716" cy="58037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233714" y="6241143"/>
            <a:ext cx="644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Condensate would rapidly evaporate near </a:t>
            </a:r>
            <a:r>
              <a:rPr lang="en-US" dirty="0" err="1" smtClean="0"/>
              <a:t>thermalization</a:t>
            </a:r>
            <a:r>
              <a:rPr lang="en-US" dirty="0" smtClean="0"/>
              <a:t>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34" y="278190"/>
            <a:ext cx="46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 of Longitudinal Expansion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3" y="834571"/>
            <a:ext cx="7442200" cy="125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476" y="1923143"/>
            <a:ext cx="845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Assume approximate isotropy restored by scattering.  </a:t>
            </a:r>
          </a:p>
          <a:p>
            <a:pPr algn="ctr"/>
            <a:r>
              <a:rPr lang="en-US" dirty="0" smtClean="0"/>
              <a:t>Will check later that this is consistent.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23622" y="2754313"/>
            <a:ext cx="3620482" cy="37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8" y="3429000"/>
            <a:ext cx="7618849" cy="941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150" y="4874381"/>
            <a:ext cx="1911426" cy="83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095" y="362857"/>
            <a:ext cx="412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asymmetry parameter: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Take moments of transport equation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21391" y="1433513"/>
            <a:ext cx="2424944" cy="35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619" y="2237619"/>
            <a:ext cx="719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Prove that the solutions for these moments reduce to constants times the ultraviolet scale at large times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25549" y="3090457"/>
            <a:ext cx="3616627" cy="338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529" y="3858381"/>
            <a:ext cx="719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know solutions to transport equation to determine the value of the anisotropy 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lis_simul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232" y="435428"/>
            <a:ext cx="8383262" cy="642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1101" y="1202919"/>
            <a:ext cx="3483430" cy="25131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9524" y="2459503"/>
            <a:ext cx="309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Gelis</a:t>
            </a:r>
            <a:r>
              <a:rPr lang="en-US" dirty="0" smtClean="0"/>
              <a:t> and </a:t>
            </a:r>
            <a:r>
              <a:rPr lang="en-US" dirty="0" err="1" smtClean="0"/>
              <a:t>Eppelbaum</a:t>
            </a:r>
            <a:endParaRPr lang="en-US" dirty="0" smtClean="0"/>
          </a:p>
          <a:p>
            <a:pPr algn="ctr"/>
            <a:r>
              <a:rPr lang="en-US" dirty="0" err="1" smtClean="0"/>
              <a:t>Prelimnary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25" y="181429"/>
            <a:ext cx="8490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Phenomenological Consequences: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Flow is more easily generated since system is anisotropic and also generates flow at earliest times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Jet quenching at early times should be stronger due to coherence of media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Will get more flow for photons than hydrodynamic simulations, but enough?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Contribution to </a:t>
            </a:r>
            <a:r>
              <a:rPr lang="en-US" dirty="0" err="1" smtClean="0"/>
              <a:t>di</a:t>
            </a:r>
            <a:r>
              <a:rPr lang="en-US" dirty="0" smtClean="0"/>
              <a:t>-lepton spectrum from gluons annihilating in condensate to virtual quark loop.  Not suppressed by powers of interaction due to coherence.  Di-</a:t>
            </a:r>
            <a:r>
              <a:rPr lang="en-US" smtClean="0"/>
              <a:t>lepton pair </a:t>
            </a:r>
            <a:r>
              <a:rPr lang="en-US" dirty="0" smtClean="0"/>
              <a:t>will have very small transverse momentum because condensate gluons have very small transverse momentum.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Geometric scaling of photon and </a:t>
            </a:r>
            <a:r>
              <a:rPr lang="en-US" dirty="0" err="1" smtClean="0"/>
              <a:t>di</a:t>
            </a:r>
            <a:r>
              <a:rPr lang="en-US" dirty="0" smtClean="0"/>
              <a:t>-lepton distributions lead to huge enhancements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73199" y="4792663"/>
            <a:ext cx="3721327" cy="59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237491" y="763725"/>
            <a:ext cx="3907397" cy="4025255"/>
            <a:chOff x="6542242" y="1439653"/>
            <a:chExt cx="2601758" cy="3207710"/>
          </a:xfrm>
        </p:grpSpPr>
        <p:pic>
          <p:nvPicPr>
            <p:cNvPr id="5" name="Picture 48" descr="Raa_peri_5"/>
            <p:cNvPicPr>
              <a:picLocks noChangeAspect="1" noChangeArrowheads="1"/>
            </p:cNvPicPr>
            <p:nvPr/>
          </p:nvPicPr>
          <p:blipFill>
            <a:blip r:embed="rId2" cstate="print"/>
            <a:srcRect l="1678" t="1488" r="1454" b="2133"/>
            <a:stretch>
              <a:fillRect/>
            </a:stretch>
          </p:blipFill>
          <p:spPr bwMode="auto">
            <a:xfrm>
              <a:off x="6542242" y="1728317"/>
              <a:ext cx="2601758" cy="2919046"/>
            </a:xfrm>
            <a:prstGeom prst="rect">
              <a:avLst/>
            </a:prstGeom>
            <a:noFill/>
          </p:spPr>
        </p:pic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7161387" y="1439653"/>
              <a:ext cx="1726242" cy="221251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66FF"/>
                  </a:solidFill>
                </a:rPr>
                <a:t>PLB </a:t>
              </a:r>
              <a:r>
                <a:rPr lang="en-US" sz="1200" dirty="0">
                  <a:solidFill>
                    <a:srgbClr val="0066FF"/>
                  </a:solidFill>
                </a:rPr>
                <a:t>696 (2011) </a:t>
              </a:r>
              <a:r>
                <a:rPr lang="en-US" sz="1200" dirty="0" smtClean="0">
                  <a:solidFill>
                    <a:srgbClr val="0066FF"/>
                  </a:solidFill>
                </a:rPr>
                <a:t>30-39</a:t>
              </a:r>
              <a:endParaRPr lang="en-US" sz="1200" dirty="0">
                <a:solidFill>
                  <a:srgbClr val="0066FF"/>
                </a:solidFill>
              </a:endParaRPr>
            </a:p>
          </p:txBody>
        </p:sp>
      </p:grp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473" y="3675342"/>
            <a:ext cx="4572000" cy="2965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37491" y="4788980"/>
            <a:ext cx="450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“Jet quenching” =&gt; Large Energy Loss /Length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50235" y="441201"/>
            <a:ext cx="396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Strong Collective Flow Patterns</a:t>
            </a:r>
          </a:p>
          <a:p>
            <a:pPr algn="ctr"/>
            <a:r>
              <a:rPr lang="en-US" dirty="0" smtClean="0"/>
              <a:t>Consistent with Perfect Fluid Hydrodynamics </a:t>
            </a:r>
          </a:p>
          <a:p>
            <a:pPr algn="ctr"/>
            <a:r>
              <a:rPr lang="en-US" dirty="0" smtClean="0"/>
              <a:t>Small Viscosity to Entropy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44413" y="0"/>
            <a:ext cx="391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RHIC and LHC Data on heavy Ions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591" y="5471655"/>
            <a:ext cx="361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Strongly Interacting QGP Paradigm: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Well </a:t>
            </a:r>
            <a:r>
              <a:rPr lang="en-US" dirty="0" err="1" smtClean="0">
                <a:solidFill>
                  <a:srgbClr val="FF0000"/>
                </a:solidFill>
              </a:rPr>
              <a:t>thermalized</a:t>
            </a:r>
            <a:r>
              <a:rPr lang="en-US" dirty="0" smtClean="0">
                <a:solidFill>
                  <a:srgbClr val="FF0000"/>
                </a:solidFill>
              </a:rPr>
              <a:t> Quark Gluon Plasma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4" name="Group 66"/>
          <p:cNvGrpSpPr>
            <a:grpSpLocks/>
          </p:cNvGrpSpPr>
          <p:nvPr/>
        </p:nvGrpSpPr>
        <p:grpSpPr bwMode="auto">
          <a:xfrm>
            <a:off x="4700815" y="1790832"/>
            <a:ext cx="3868737" cy="1487487"/>
            <a:chOff x="164123" y="5198689"/>
            <a:chExt cx="3868614" cy="1487121"/>
          </a:xfrm>
        </p:grpSpPr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164123" y="5378818"/>
              <a:ext cx="1614487" cy="1174383"/>
              <a:chOff x="4554754" y="4933199"/>
              <a:chExt cx="1240426" cy="810921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rot="543536" flipH="1">
                <a:off x="5395464" y="4933199"/>
                <a:ext cx="301903" cy="3960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 rot="543536">
                <a:off x="4907233" y="4935770"/>
                <a:ext cx="454167" cy="808350"/>
                <a:chOff x="4146" y="1327"/>
                <a:chExt cx="374" cy="753"/>
              </a:xfrm>
            </p:grpSpPr>
            <p:sp>
              <p:nvSpPr>
                <p:cNvPr id="63" name="Oval 43"/>
                <p:cNvSpPr>
                  <a:spLocks noChangeArrowheads="1"/>
                </p:cNvSpPr>
                <p:nvPr/>
              </p:nvSpPr>
              <p:spPr bwMode="auto">
                <a:xfrm>
                  <a:off x="4146" y="1328"/>
                  <a:ext cx="373" cy="7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FC0128"/>
                    </a:buClr>
                  </a:pPr>
                  <a:endParaRPr lang="en-US" sz="1600"/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>
                  <a:off x="4146" y="1686"/>
                  <a:ext cx="374" cy="394"/>
                </a:xfrm>
                <a:custGeom>
                  <a:avLst/>
                  <a:gdLst>
                    <a:gd name="T0" fmla="*/ 10 w 489"/>
                    <a:gd name="T1" fmla="*/ 35 h 515"/>
                    <a:gd name="T2" fmla="*/ 50 w 489"/>
                    <a:gd name="T3" fmla="*/ 62 h 515"/>
                    <a:gd name="T4" fmla="*/ 93 w 489"/>
                    <a:gd name="T5" fmla="*/ 74 h 515"/>
                    <a:gd name="T6" fmla="*/ 135 w 489"/>
                    <a:gd name="T7" fmla="*/ 86 h 515"/>
                    <a:gd name="T8" fmla="*/ 184 w 489"/>
                    <a:gd name="T9" fmla="*/ 87 h 515"/>
                    <a:gd name="T10" fmla="*/ 239 w 489"/>
                    <a:gd name="T11" fmla="*/ 79 h 515"/>
                    <a:gd name="T12" fmla="*/ 294 w 489"/>
                    <a:gd name="T13" fmla="*/ 60 h 515"/>
                    <a:gd name="T14" fmla="*/ 346 w 489"/>
                    <a:gd name="T15" fmla="*/ 22 h 515"/>
                    <a:gd name="T16" fmla="*/ 371 w 489"/>
                    <a:gd name="T17" fmla="*/ 5 h 515"/>
                    <a:gd name="T18" fmla="*/ 372 w 489"/>
                    <a:gd name="T19" fmla="*/ 54 h 515"/>
                    <a:gd name="T20" fmla="*/ 363 w 489"/>
                    <a:gd name="T21" fmla="*/ 145 h 515"/>
                    <a:gd name="T22" fmla="*/ 340 w 489"/>
                    <a:gd name="T23" fmla="*/ 233 h 515"/>
                    <a:gd name="T24" fmla="*/ 312 w 489"/>
                    <a:gd name="T25" fmla="*/ 295 h 515"/>
                    <a:gd name="T26" fmla="*/ 272 w 489"/>
                    <a:gd name="T27" fmla="*/ 350 h 515"/>
                    <a:gd name="T28" fmla="*/ 221 w 489"/>
                    <a:gd name="T29" fmla="*/ 385 h 515"/>
                    <a:gd name="T30" fmla="*/ 164 w 489"/>
                    <a:gd name="T31" fmla="*/ 389 h 515"/>
                    <a:gd name="T32" fmla="*/ 109 w 489"/>
                    <a:gd name="T33" fmla="*/ 359 h 515"/>
                    <a:gd name="T34" fmla="*/ 67 w 489"/>
                    <a:gd name="T35" fmla="*/ 304 h 515"/>
                    <a:gd name="T36" fmla="*/ 30 w 489"/>
                    <a:gd name="T37" fmla="*/ 221 h 515"/>
                    <a:gd name="T38" fmla="*/ 8 w 489"/>
                    <a:gd name="T39" fmla="*/ 123 h 515"/>
                    <a:gd name="T40" fmla="*/ 0 w 489"/>
                    <a:gd name="T41" fmla="*/ 21 h 515"/>
                    <a:gd name="T42" fmla="*/ 10 w 489"/>
                    <a:gd name="T43" fmla="*/ 35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45"/>
                <p:cNvSpPr>
                  <a:spLocks/>
                </p:cNvSpPr>
                <p:nvPr/>
              </p:nvSpPr>
              <p:spPr bwMode="auto">
                <a:xfrm>
                  <a:off x="4146" y="1688"/>
                  <a:ext cx="372" cy="84"/>
                </a:xfrm>
                <a:custGeom>
                  <a:avLst/>
                  <a:gdLst>
                    <a:gd name="T0" fmla="*/ 0 w 979"/>
                    <a:gd name="T1" fmla="*/ 25 h 257"/>
                    <a:gd name="T2" fmla="*/ 38 w 979"/>
                    <a:gd name="T3" fmla="*/ 52 h 257"/>
                    <a:gd name="T4" fmla="*/ 100 w 979"/>
                    <a:gd name="T5" fmla="*/ 76 h 257"/>
                    <a:gd name="T6" fmla="*/ 154 w 979"/>
                    <a:gd name="T7" fmla="*/ 84 h 257"/>
                    <a:gd name="T8" fmla="*/ 231 w 979"/>
                    <a:gd name="T9" fmla="*/ 78 h 257"/>
                    <a:gd name="T10" fmla="*/ 304 w 979"/>
                    <a:gd name="T11" fmla="*/ 52 h 257"/>
                    <a:gd name="T12" fmla="*/ 372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46"/>
                <p:cNvSpPr>
                  <a:spLocks noChangeArrowheads="1"/>
                </p:cNvSpPr>
                <p:nvPr/>
              </p:nvSpPr>
              <p:spPr bwMode="auto">
                <a:xfrm>
                  <a:off x="4146" y="1327"/>
                  <a:ext cx="373" cy="75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FC0128"/>
                    </a:buClr>
                  </a:pPr>
                  <a:endParaRPr lang="en-US" sz="1600"/>
                </a:p>
              </p:txBody>
            </p:sp>
          </p:grpSp>
          <p:sp>
            <p:nvSpPr>
              <p:cNvPr id="30" name="Line 51"/>
              <p:cNvSpPr>
                <a:spLocks noChangeShapeType="1"/>
              </p:cNvSpPr>
              <p:nvPr/>
            </p:nvSpPr>
            <p:spPr bwMode="auto">
              <a:xfrm rot="543536" flipH="1">
                <a:off x="4845538" y="5362688"/>
                <a:ext cx="128637" cy="16908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 rot="543536">
                <a:off x="4567849" y="5350564"/>
                <a:ext cx="44235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 rot="543536" flipH="1">
                <a:off x="4636944" y="5187543"/>
                <a:ext cx="208707" cy="2744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 rot="543536">
                <a:off x="4594055" y="5573586"/>
                <a:ext cx="117217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63"/>
              <p:cNvSpPr>
                <a:spLocks noChangeShapeType="1"/>
              </p:cNvSpPr>
              <p:nvPr/>
            </p:nvSpPr>
            <p:spPr bwMode="auto">
              <a:xfrm rot="543536">
                <a:off x="4554754" y="5731079"/>
                <a:ext cx="124042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9"/>
              <p:cNvGrpSpPr>
                <a:grpSpLocks/>
              </p:cNvGrpSpPr>
              <p:nvPr/>
            </p:nvGrpSpPr>
            <p:grpSpPr bwMode="auto">
              <a:xfrm rot="543536">
                <a:off x="4619352" y="5080136"/>
                <a:ext cx="1088156" cy="279100"/>
                <a:chOff x="3894" y="1459"/>
                <a:chExt cx="895" cy="260"/>
              </a:xfrm>
            </p:grpSpPr>
            <p:sp>
              <p:nvSpPr>
                <p:cNvPr id="5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375" y="1509"/>
                  <a:ext cx="54" cy="7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473" y="1459"/>
                  <a:ext cx="140" cy="11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535" y="1587"/>
                  <a:ext cx="220" cy="5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535" y="1679"/>
                  <a:ext cx="254" cy="1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3982" y="1480"/>
                  <a:ext cx="228" cy="9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3911" y="1597"/>
                  <a:ext cx="247" cy="5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3894" y="1715"/>
                  <a:ext cx="220" cy="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1676"/>
                  <a:ext cx="158" cy="1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4114" y="1580"/>
                  <a:ext cx="140" cy="4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4254" y="1527"/>
                  <a:ext cx="52" cy="6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428" y="1573"/>
                  <a:ext cx="96" cy="3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421" y="1655"/>
                  <a:ext cx="158" cy="1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1638"/>
                  <a:ext cx="88" cy="27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83"/>
              <p:cNvGrpSpPr>
                <a:grpSpLocks/>
              </p:cNvGrpSpPr>
              <p:nvPr/>
            </p:nvGrpSpPr>
            <p:grpSpPr bwMode="auto">
              <a:xfrm rot="543536">
                <a:off x="4581166" y="5434243"/>
                <a:ext cx="1046158" cy="280258"/>
                <a:chOff x="3909" y="1793"/>
                <a:chExt cx="860" cy="261"/>
              </a:xfrm>
            </p:grpSpPr>
            <p:sp>
              <p:nvSpPr>
                <p:cNvPr id="37" name="Line 8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227" y="1896"/>
                  <a:ext cx="58" cy="10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8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50" y="1935"/>
                  <a:ext cx="140" cy="11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8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09" y="1868"/>
                  <a:ext cx="219" cy="58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62" y="1817"/>
                  <a:ext cx="167" cy="1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88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4" y="1939"/>
                  <a:ext cx="228" cy="9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05" y="1858"/>
                  <a:ext cx="247" cy="58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9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50" y="1793"/>
                  <a:ext cx="219" cy="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9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10" y="1821"/>
                  <a:ext cx="158" cy="1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10" y="1892"/>
                  <a:ext cx="140" cy="41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358" y="1925"/>
                  <a:ext cx="52" cy="61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38" y="1906"/>
                  <a:ext cx="96" cy="3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86" y="1847"/>
                  <a:ext cx="157" cy="10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9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346" y="1847"/>
                  <a:ext cx="88" cy="27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Right Arrow 64"/>
            <p:cNvSpPr>
              <a:spLocks noChangeArrowheads="1"/>
            </p:cNvSpPr>
            <p:nvPr/>
          </p:nvSpPr>
          <p:spPr bwMode="auto">
            <a:xfrm>
              <a:off x="1524000" y="5756031"/>
              <a:ext cx="527538" cy="2227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r="12285"/>
            <a:stretch>
              <a:fillRect/>
            </a:stretch>
          </p:blipFill>
          <p:spPr bwMode="auto">
            <a:xfrm>
              <a:off x="2215660" y="5198689"/>
              <a:ext cx="1817077" cy="14871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401" y="129810"/>
            <a:ext cx="273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 and </a:t>
            </a:r>
            <a:r>
              <a:rPr lang="en-US" dirty="0" err="1" smtClean="0"/>
              <a:t>Dileptons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401" y="1729619"/>
            <a:ext cx="4570827" cy="4632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27238"/>
            <a:ext cx="4593844" cy="517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05" y="701524"/>
            <a:ext cx="347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QGP &amp; Hydro:</a:t>
            </a:r>
          </a:p>
          <a:p>
            <a:pPr algn="ctr"/>
            <a:r>
              <a:rPr lang="en-US" dirty="0" smtClean="0"/>
              <a:t>Magnitude and shape</a:t>
            </a:r>
          </a:p>
          <a:p>
            <a:pPr algn="ctr"/>
            <a:r>
              <a:rPr lang="en-US" dirty="0" smtClean="0"/>
              <a:t>Flow not explained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7905" y="701524"/>
            <a:ext cx="359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QGP &amp; Hydro</a:t>
            </a:r>
          </a:p>
          <a:p>
            <a:pPr algn="ctr"/>
            <a:r>
              <a:rPr lang="en-US" dirty="0" smtClean="0"/>
              <a:t>Magnitude and shape not explained</a:t>
            </a:r>
          </a:p>
          <a:p>
            <a:pPr algn="ctr"/>
            <a:r>
              <a:rPr lang="en-US" dirty="0" err="1" smtClean="0"/>
              <a:t>Dilepton</a:t>
            </a:r>
            <a:r>
              <a:rPr lang="en-US" dirty="0" smtClean="0"/>
              <a:t> have </a:t>
            </a:r>
            <a:r>
              <a:rPr lang="en-US" dirty="0" err="1" smtClean="0"/>
              <a:t>p_T</a:t>
            </a:r>
            <a:r>
              <a:rPr lang="en-US" dirty="0" smtClean="0"/>
              <a:t> slope of 100 </a:t>
            </a:r>
            <a:r>
              <a:rPr lang="en-US" dirty="0" err="1" smtClean="0"/>
              <a:t>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639" y="193524"/>
            <a:ext cx="394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Saturation and Coherent Fields: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Color Glass Condensate: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High density gluon fields: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38954" y="1869152"/>
            <a:ext cx="2564418" cy="745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2572" y="2935905"/>
            <a:ext cx="66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Parton distributions replaced by ensemble of coherent classical fields</a:t>
            </a:r>
          </a:p>
          <a:p>
            <a:pPr algn="ctr"/>
            <a:r>
              <a:rPr lang="en-US" dirty="0" smtClean="0"/>
              <a:t>Renormalization group equations for sources of these fields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38286" y="3675063"/>
            <a:ext cx="1765754" cy="341280"/>
          </a:xfrm>
          <a:prstGeom prst="rect">
            <a:avLst/>
          </a:prstGeom>
        </p:spPr>
      </p:pic>
      <p:pic>
        <p:nvPicPr>
          <p:cNvPr id="6" name="Picture 5" descr="one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11400" y="4016342"/>
            <a:ext cx="1795648" cy="2841657"/>
          </a:xfrm>
          <a:prstGeom prst="rect">
            <a:avLst/>
          </a:prstGeom>
        </p:spPr>
      </p:pic>
      <p:pic>
        <p:nvPicPr>
          <p:cNvPr id="7" name="Picture 6" descr="satura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439" y="4197048"/>
            <a:ext cx="3200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she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96" y="1068387"/>
            <a:ext cx="3276600" cy="2360613"/>
          </a:xfrm>
          <a:prstGeom prst="rect">
            <a:avLst/>
          </a:prstGeom>
          <a:noFill/>
        </p:spPr>
      </p:pic>
      <p:pic>
        <p:nvPicPr>
          <p:cNvPr id="3" name="Picture 5" descr="sheetwithflu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757" y="1222375"/>
            <a:ext cx="3213100" cy="2206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5143" y="387048"/>
            <a:ext cx="407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Collisions of two sheets of colored glass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0190" y="387048"/>
            <a:ext cx="376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Sheets get dusted with color electric and color magnetic fields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01144"/>
            <a:ext cx="899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initial conditions for a </a:t>
            </a:r>
            <a:r>
              <a:rPr lang="en-US" dirty="0" err="1" smtClean="0"/>
              <a:t>Glasma</a:t>
            </a:r>
            <a:r>
              <a:rPr lang="en-US" dirty="0" smtClean="0"/>
              <a:t> evolve classically and the classical fields radiate into gluons</a:t>
            </a:r>
          </a:p>
          <a:p>
            <a:pPr algn="ctr"/>
            <a:r>
              <a:rPr lang="en-US" dirty="0" smtClean="0"/>
              <a:t>  Longitudinal momentum is red shifted to zero by longitudinal expansion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0190" y="4432141"/>
            <a:ext cx="460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But the classical equation are chaotic: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Small deviations grow exponentially in time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067" y="374952"/>
            <a:ext cx="40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Chaos and Turbulence: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972" y="1112762"/>
            <a:ext cx="741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CGC field is rapidity independent =&gt; occupies restricted range of phase space</a:t>
            </a:r>
          </a:p>
          <a:p>
            <a:pPr algn="ctr"/>
            <a:r>
              <a:rPr lang="en-US" dirty="0" smtClean="0"/>
              <a:t>Wiggling strings have much bigger classical phase space</a:t>
            </a:r>
          </a:p>
          <a:p>
            <a:pPr algn="ctr"/>
            <a:r>
              <a:rPr lang="en-US" dirty="0" smtClean="0"/>
              <a:t>A small perturbation that has longitudinal noise grows exponentially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52901" y="2313091"/>
            <a:ext cx="1936523" cy="296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57979" y="2853912"/>
            <a:ext cx="1726368" cy="30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807" y="3407620"/>
            <a:ext cx="14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 time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4286" y="4804471"/>
            <a:ext cx="44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57979" y="3973133"/>
            <a:ext cx="1588539" cy="677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7021" y="4804471"/>
            <a:ext cx="304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 </a:t>
            </a:r>
            <a:r>
              <a:rPr lang="en-US" dirty="0" err="1" smtClean="0"/>
              <a:t>isotropizes</a:t>
            </a:r>
            <a:r>
              <a:rPr lang="en-US" dirty="0" smtClean="0"/>
              <a:t>,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But it has not </a:t>
            </a:r>
            <a:r>
              <a:rPr lang="en-US" dirty="0" err="1" smtClean="0">
                <a:solidFill>
                  <a:srgbClr val="FF0000"/>
                </a:solidFill>
              </a:rPr>
              <a:t>thermalized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906" y="0"/>
            <a:ext cx="8333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Thermalization</a:t>
            </a:r>
            <a:r>
              <a:rPr lang="en-US" dirty="0" smtClean="0"/>
              <a:t> naively occurs when scattering times are small compared to expansion times.  Scattering is characterized by a small interaction strength.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can the system possibly </a:t>
            </a:r>
            <a:r>
              <a:rPr lang="en-US" dirty="0" err="1" smtClean="0"/>
              <a:t>thermalize</a:t>
            </a:r>
            <a:r>
              <a:rPr lang="en-US" dirty="0" smtClean="0"/>
              <a:t>, or even strongly interact with itself?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Initial distribution: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34745" y="2031325"/>
            <a:ext cx="2395159" cy="466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571" y="2939143"/>
            <a:ext cx="336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thermal distribution would be: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88822" y="3567114"/>
            <a:ext cx="2741082" cy="527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810" y="4556667"/>
            <a:ext cx="73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the low momentum parts of the Bose-Einstein distribution remain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21491" y="4963921"/>
            <a:ext cx="1113366" cy="2569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434745" y="5449888"/>
            <a:ext cx="1870227" cy="306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571" y="6096000"/>
            <a:ext cx="799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dynamics migrates to UV, how do we maintain isotropy driven by infrared modes with a scale of the saturation momentum?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115" y="326571"/>
            <a:ext cx="356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space is initially </a:t>
            </a:r>
            <a:r>
              <a:rPr lang="en-US" dirty="0" err="1" smtClean="0"/>
              <a:t>overoccupied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58873" y="890588"/>
            <a:ext cx="3046337" cy="60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1353" y="1847334"/>
            <a:ext cx="553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Chemical potential is at maximum the particle mass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59290" y="2628843"/>
            <a:ext cx="1308024" cy="3190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16689" y="2628843"/>
            <a:ext cx="1113215" cy="26438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065803" y="3211513"/>
            <a:ext cx="2310719" cy="35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4571" y="4342190"/>
            <a:ext cx="488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for </a:t>
            </a:r>
            <a:r>
              <a:rPr lang="en-US" dirty="0" err="1" smtClean="0"/>
              <a:t>isotropized</a:t>
            </a:r>
            <a:r>
              <a:rPr lang="en-US" dirty="0" smtClean="0"/>
              <a:t> </a:t>
            </a:r>
            <a:r>
              <a:rPr lang="en-US" dirty="0" err="1" smtClean="0"/>
              <a:t>Glasma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878856" y="4872038"/>
            <a:ext cx="2684613" cy="42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619" y="54001"/>
            <a:ext cx="353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do the particle gluons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190" y="587382"/>
            <a:ext cx="858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inelastic collisions were unimportant, then as the system </a:t>
            </a:r>
            <a:r>
              <a:rPr lang="en-US" dirty="0" err="1" smtClean="0"/>
              <a:t>thermalized</a:t>
            </a:r>
            <a:r>
              <a:rPr lang="en-US" dirty="0" smtClean="0"/>
              <a:t>, the ratio of the energy density and number density are conserved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0008" y="1235685"/>
            <a:ext cx="4313992" cy="55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25" y="1959429"/>
            <a:ext cx="61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would form a Bose-Einstein Condensate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1115" y="2328761"/>
            <a:ext cx="615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Overoccupied</a:t>
            </a:r>
            <a:r>
              <a:rPr lang="en-US" dirty="0" smtClean="0"/>
              <a:t> phase space =&gt;  Field coherence in important</a:t>
            </a:r>
          </a:p>
          <a:p>
            <a:pPr algn="ctr"/>
            <a:r>
              <a:rPr lang="en-US" dirty="0" smtClean="0"/>
              <a:t>Interactions can be much stronger that g^2</a:t>
            </a:r>
          </a:p>
          <a:p>
            <a:pPr algn="ctr"/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09206" y="3095155"/>
            <a:ext cx="823913" cy="313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1115" y="3744240"/>
            <a:ext cx="560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Might this be at the heart of the large amount of jet quenching, and strong flow patterns seen at RHIC?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878" y="4668762"/>
            <a:ext cx="6567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Problem we try to solve: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How does the system evolve from an early time </a:t>
            </a:r>
            <a:r>
              <a:rPr lang="en-US" dirty="0" err="1" smtClean="0">
                <a:solidFill>
                  <a:srgbClr val="0000FF"/>
                </a:solidFill>
              </a:rPr>
              <a:t>overoccupied</a:t>
            </a:r>
            <a:r>
              <a:rPr lang="en-US" dirty="0" smtClean="0">
                <a:solidFill>
                  <a:srgbClr val="0000FF"/>
                </a:solidFill>
              </a:rPr>
              <a:t> distribution to a </a:t>
            </a:r>
            <a:r>
              <a:rPr lang="en-US" dirty="0" err="1" smtClean="0">
                <a:solidFill>
                  <a:srgbClr val="0000FF"/>
                </a:solidFill>
              </a:rPr>
              <a:t>thermalized</a:t>
            </a:r>
            <a:r>
              <a:rPr lang="en-US" dirty="0" smtClean="0">
                <a:solidFill>
                  <a:srgbClr val="0000FF"/>
                </a:solidFill>
              </a:rPr>
              <a:t> distribution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We argue that the system stays strongly interacting with itself during this time due to coherence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797</Words>
  <Application>Microsoft Macintosh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McLerran</dc:creator>
  <cp:lastModifiedBy>Larry McLerran</cp:lastModifiedBy>
  <cp:revision>14</cp:revision>
  <dcterms:created xsi:type="dcterms:W3CDTF">2011-09-16T06:56:52Z</dcterms:created>
  <dcterms:modified xsi:type="dcterms:W3CDTF">2011-09-16T08:25:51Z</dcterms:modified>
</cp:coreProperties>
</file>