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4" r:id="rId15"/>
    <p:sldId id="306" r:id="rId16"/>
    <p:sldId id="270" r:id="rId17"/>
    <p:sldId id="272" r:id="rId18"/>
    <p:sldId id="269" r:id="rId19"/>
    <p:sldId id="273" r:id="rId20"/>
    <p:sldId id="275" r:id="rId21"/>
    <p:sldId id="276" r:id="rId22"/>
    <p:sldId id="277" r:id="rId23"/>
    <p:sldId id="279" r:id="rId24"/>
    <p:sldId id="280" r:id="rId25"/>
    <p:sldId id="281" r:id="rId26"/>
    <p:sldId id="291" r:id="rId27"/>
    <p:sldId id="292" r:id="rId28"/>
    <p:sldId id="293" r:id="rId29"/>
    <p:sldId id="294" r:id="rId30"/>
    <p:sldId id="282" r:id="rId31"/>
    <p:sldId id="284" r:id="rId32"/>
    <p:sldId id="285" r:id="rId33"/>
    <p:sldId id="283" r:id="rId34"/>
    <p:sldId id="278" r:id="rId35"/>
    <p:sldId id="290" r:id="rId36"/>
    <p:sldId id="289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7" r:id="rId49"/>
    <p:sldId id="271" r:id="rId50"/>
    <p:sldId id="308" r:id="rId51"/>
    <p:sldId id="286" r:id="rId52"/>
    <p:sldId id="287" r:id="rId53"/>
    <p:sldId id="288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6" autoAdjust="0"/>
  </p:normalViewPr>
  <p:slideViewPr>
    <p:cSldViewPr snapToGrid="0" snapToObjects="1">
      <p:cViewPr>
        <p:scale>
          <a:sx n="90" d="100"/>
          <a:sy n="90" d="100"/>
        </p:scale>
        <p:origin x="-148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3.emf"/><Relationship Id="rId6" Type="http://schemas.openxmlformats.org/officeDocument/2006/relationships/image" Target="../media/image1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3.emf"/><Relationship Id="rId1" Type="http://schemas.openxmlformats.org/officeDocument/2006/relationships/image" Target="../media/image5.emf"/><Relationship Id="rId2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BE984-B87C-394E-844B-476597D0F85D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8C71F-622A-0A46-B2B3-D3888E9E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73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E59B-B679-DD41-A45D-41A2E940EFC3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7504A-6311-B54F-A134-D5F9BC8FA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36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8D25-D49C-C344-A30A-0B769017D2EF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6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8B7-67F1-7445-9844-7596D2A5C99C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DAAF-65A0-0445-AF4C-F15113E79EEF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C662-5F2E-9E4C-828F-F3800A61E914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3B9F-CB48-EC40-8BF5-40C48D94161A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21A-1E9D-0743-A333-4940C152C161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BB7FA-732F-5649-B4DA-FCFD84A7C22D}" type="datetime1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B2E39-DB03-5B47-883A-978D45B0F380}" type="datetime1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6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2378-8226-2B46-9DF5-670A1ECFEFDB}" type="datetime1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6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A80CF-7F10-3146-8A81-E18DFC19E0F6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1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30AB-5E9E-614A-BFD9-54E16BF9F90D}" type="datetime1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F58-A94C-1042-9B9A-6C008F18D525}" type="datetime1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D04B-29B3-2B48-BC23-599A7B0D4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9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oleObject" Target="../embeddings/oleObject6.bin"/><Relationship Id="rId14" Type="http://schemas.openxmlformats.org/officeDocument/2006/relationships/oleObject" Target="../embeddings/oleObject7.bin"/><Relationship Id="rId15" Type="http://schemas.openxmlformats.org/officeDocument/2006/relationships/oleObject" Target="../embeddings/oleObject8.bin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6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oleObject" Target="../embeddings/oleObject22.bin"/><Relationship Id="rId21" Type="http://schemas.openxmlformats.org/officeDocument/2006/relationships/image" Target="../media/image17.emf"/><Relationship Id="rId10" Type="http://schemas.openxmlformats.org/officeDocument/2006/relationships/oleObject" Target="../embeddings/oleObject15.bin"/><Relationship Id="rId11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15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16.emf"/><Relationship Id="rId17" Type="http://schemas.openxmlformats.org/officeDocument/2006/relationships/oleObject" Target="../embeddings/oleObject20.bin"/><Relationship Id="rId18" Type="http://schemas.openxmlformats.org/officeDocument/2006/relationships/image" Target="../media/image3.emf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20.emf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oleObject" Target="../embeddings/oleObject24.bin"/><Relationship Id="rId9" Type="http://schemas.openxmlformats.org/officeDocument/2006/relationships/image" Target="../media/image21.emf"/><Relationship Id="rId10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emf"/><Relationship Id="rId20" Type="http://schemas.openxmlformats.org/officeDocument/2006/relationships/oleObject" Target="../embeddings/oleObject37.bin"/><Relationship Id="rId21" Type="http://schemas.openxmlformats.org/officeDocument/2006/relationships/oleObject" Target="../embeddings/oleObject38.bin"/><Relationship Id="rId22" Type="http://schemas.openxmlformats.org/officeDocument/2006/relationships/image" Target="../media/image3.emf"/><Relationship Id="rId23" Type="http://schemas.openxmlformats.org/officeDocument/2006/relationships/oleObject" Target="../embeddings/oleObject39.bin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7.emf"/><Relationship Id="rId12" Type="http://schemas.openxmlformats.org/officeDocument/2006/relationships/oleObject" Target="../embeddings/oleObject30.bin"/><Relationship Id="rId13" Type="http://schemas.openxmlformats.org/officeDocument/2006/relationships/oleObject" Target="../embeddings/oleObject31.bin"/><Relationship Id="rId14" Type="http://schemas.openxmlformats.org/officeDocument/2006/relationships/oleObject" Target="../embeddings/oleObject32.bin"/><Relationship Id="rId15" Type="http://schemas.openxmlformats.org/officeDocument/2006/relationships/oleObject" Target="../embeddings/oleObject33.bin"/><Relationship Id="rId16" Type="http://schemas.openxmlformats.org/officeDocument/2006/relationships/oleObject" Target="../embeddings/oleObject34.bin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2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Leptonic</a:t>
            </a:r>
            <a:r>
              <a:rPr lang="en-US" dirty="0" smtClean="0"/>
              <a:t> SUSY Searches at CMS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Claudio Campagnari</a:t>
            </a:r>
          </a:p>
          <a:p>
            <a:pPr algn="r"/>
            <a:r>
              <a:rPr lang="en-US" dirty="0" smtClean="0"/>
              <a:t>UC Santa Barbara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77" y="72693"/>
            <a:ext cx="8229600" cy="600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Lepton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41779" y="980654"/>
            <a:ext cx="4072206" cy="3473706"/>
            <a:chOff x="4724400" y="980654"/>
            <a:chExt cx="4072206" cy="3473706"/>
          </a:xfrm>
        </p:grpSpPr>
        <p:pic>
          <p:nvPicPr>
            <p:cNvPr id="6" name="Picture 5" descr="muon-event-xxx24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030595"/>
              <a:ext cx="4072206" cy="342376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6316119" y="980654"/>
              <a:ext cx="292984" cy="119131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82668" y="1186782"/>
              <a:ext cx="699199" cy="1059959"/>
            </a:xfrm>
            <a:prstGeom prst="line">
              <a:avLst/>
            </a:prstGeom>
            <a:ln w="95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05014" y="3505330"/>
            <a:ext cx="883765" cy="400110"/>
            <a:chOff x="-915182" y="874298"/>
            <a:chExt cx="883765" cy="400110"/>
          </a:xfrm>
        </p:grpSpPr>
        <p:sp>
          <p:nvSpPr>
            <p:cNvPr id="10" name="Rectangle 9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0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26060" y="2982652"/>
            <a:ext cx="883765" cy="400110"/>
            <a:chOff x="-915182" y="874298"/>
            <a:chExt cx="883765" cy="400110"/>
          </a:xfrm>
        </p:grpSpPr>
        <p:sp>
          <p:nvSpPr>
            <p:cNvPr id="13" name="Rectangle 12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0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26758" y="2025178"/>
            <a:ext cx="883765" cy="400110"/>
            <a:chOff x="-915182" y="874298"/>
            <a:chExt cx="883765" cy="400110"/>
          </a:xfrm>
        </p:grpSpPr>
        <p:sp>
          <p:nvSpPr>
            <p:cNvPr id="16" name="Rectangle 15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0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1575" y="3739035"/>
            <a:ext cx="883765" cy="400110"/>
            <a:chOff x="-915182" y="874298"/>
            <a:chExt cx="883765" cy="400110"/>
          </a:xfrm>
        </p:grpSpPr>
        <p:sp>
          <p:nvSpPr>
            <p:cNvPr id="19" name="Rectangle 18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0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35282" y="1887471"/>
            <a:ext cx="883765" cy="400110"/>
            <a:chOff x="-915182" y="874298"/>
            <a:chExt cx="883765" cy="400110"/>
          </a:xfrm>
        </p:grpSpPr>
        <p:sp>
          <p:nvSpPr>
            <p:cNvPr id="22" name="Rectangle 21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muon</a:t>
              </a:r>
              <a:endParaRPr lang="en-US" sz="2000" b="1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43965" y="1479616"/>
            <a:ext cx="883765" cy="400110"/>
            <a:chOff x="-915182" y="874298"/>
            <a:chExt cx="883765" cy="400110"/>
          </a:xfrm>
        </p:grpSpPr>
        <p:sp>
          <p:nvSpPr>
            <p:cNvPr id="25" name="Rectangle 24"/>
            <p:cNvSpPr/>
            <p:nvPr/>
          </p:nvSpPr>
          <p:spPr>
            <a:xfrm>
              <a:off x="-915182" y="916755"/>
              <a:ext cx="883765" cy="348444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915182" y="874298"/>
              <a:ext cx="8837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MET</a:t>
              </a:r>
              <a:endParaRPr lang="en-US" sz="2000" b="1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02177" y="5049326"/>
            <a:ext cx="8892417" cy="1443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equire isolated lepton ➞ suppress QCD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Signature</a:t>
            </a:r>
            <a:r>
              <a:rPr lang="en-US" b="1" u="sng" dirty="0">
                <a:solidFill>
                  <a:srgbClr val="FF0000"/>
                </a:solidFill>
              </a:rPr>
              <a:t>: </a:t>
            </a:r>
            <a:r>
              <a:rPr lang="en-US" b="1" u="sng" dirty="0" smtClean="0">
                <a:solidFill>
                  <a:srgbClr val="FF0000"/>
                </a:solidFill>
              </a:rPr>
              <a:t>single lepton (e</a:t>
            </a:r>
            <a:r>
              <a:rPr lang="en-US" b="1" u="sng" dirty="0">
                <a:solidFill>
                  <a:srgbClr val="FF0000"/>
                </a:solidFill>
              </a:rPr>
              <a:t>/</a:t>
            </a:r>
            <a:r>
              <a:rPr lang="el-GR" b="1" u="sng" dirty="0" smtClean="0">
                <a:solidFill>
                  <a:srgbClr val="FF0000"/>
                </a:solidFill>
              </a:rPr>
              <a:t>μ</a:t>
            </a:r>
            <a:r>
              <a:rPr lang="en-US" b="1" u="sng" dirty="0" smtClean="0">
                <a:solidFill>
                  <a:srgbClr val="FF0000"/>
                </a:solidFill>
              </a:rPr>
              <a:t>) </a:t>
            </a:r>
            <a:r>
              <a:rPr lang="en-US" b="1" u="sng" dirty="0">
                <a:solidFill>
                  <a:srgbClr val="FF0000"/>
                </a:solidFill>
              </a:rPr>
              <a:t>+ </a:t>
            </a:r>
            <a:r>
              <a:rPr lang="en-US" b="1" u="sng" dirty="0" smtClean="0">
                <a:solidFill>
                  <a:srgbClr val="FF0000"/>
                </a:solidFill>
              </a:rPr>
              <a:t>jets </a:t>
            </a:r>
            <a:r>
              <a:rPr lang="en-US" b="1" u="sng" dirty="0">
                <a:solidFill>
                  <a:srgbClr val="FF0000"/>
                </a:solidFill>
              </a:rPr>
              <a:t>+ </a:t>
            </a:r>
            <a:r>
              <a:rPr lang="en-US" b="1" u="sng" dirty="0" smtClean="0">
                <a:solidFill>
                  <a:srgbClr val="FF0000"/>
                </a:solidFill>
              </a:rPr>
              <a:t>MET</a:t>
            </a:r>
          </a:p>
          <a:p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hallenge: estimating “tails” of </a:t>
            </a:r>
            <a:r>
              <a:rPr lang="en-US" dirty="0" err="1" smtClean="0">
                <a:solidFill>
                  <a:srgbClr val="0000FF"/>
                </a:solidFill>
              </a:rPr>
              <a:t>ttbar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W+jets</a:t>
            </a:r>
            <a:r>
              <a:rPr lang="en-US" dirty="0" smtClean="0">
                <a:solidFill>
                  <a:srgbClr val="0000FF"/>
                </a:solidFill>
              </a:rPr>
              <a:t> MET, H</a:t>
            </a:r>
            <a:r>
              <a:rPr lang="en-US" baseline="-25000" dirty="0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distributions</a:t>
            </a:r>
            <a:endParaRPr lang="en-US" sz="2500" dirty="0" smtClean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5983" y="1010190"/>
            <a:ext cx="359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example signal: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SUSY with </a:t>
            </a:r>
            <a:r>
              <a:rPr lang="el-GR" sz="2400" b="1" dirty="0">
                <a:solidFill>
                  <a:srgbClr val="000090"/>
                </a:solidFill>
                <a:latin typeface="Helvetica"/>
                <a:cs typeface="Helvetica"/>
              </a:rPr>
              <a:t>χ</a:t>
            </a:r>
            <a:r>
              <a:rPr lang="en-US" sz="2400" b="1" baseline="30000" dirty="0">
                <a:solidFill>
                  <a:srgbClr val="000090"/>
                </a:solidFill>
                <a:latin typeface="Helvetica"/>
                <a:cs typeface="Helvetica"/>
              </a:rPr>
              <a:t>±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decay 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762" y="1890548"/>
            <a:ext cx="3877405" cy="2273209"/>
            <a:chOff x="6136357" y="884746"/>
            <a:chExt cx="2931006" cy="1718364"/>
          </a:xfrm>
        </p:grpSpPr>
        <p:grpSp>
          <p:nvGrpSpPr>
            <p:cNvPr id="30" name="Group 29"/>
            <p:cNvGrpSpPr/>
            <p:nvPr/>
          </p:nvGrpSpPr>
          <p:grpSpPr>
            <a:xfrm>
              <a:off x="6136357" y="966460"/>
              <a:ext cx="2915172" cy="1539210"/>
              <a:chOff x="6136357" y="966460"/>
              <a:chExt cx="2915172" cy="1539210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6357" y="966460"/>
                <a:ext cx="2915172" cy="1539210"/>
              </a:xfrm>
              <a:prstGeom prst="rect">
                <a:avLst/>
              </a:prstGeom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85913" y="1644213"/>
                <a:ext cx="265615" cy="4381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002562" y="1601161"/>
                <a:ext cx="265615" cy="270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762478">
                <a:off x="8476302" y="1364694"/>
                <a:ext cx="265615" cy="2328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324441" y="1987694"/>
                <a:ext cx="346560" cy="3048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22560" y="1714957"/>
                <a:ext cx="346560" cy="934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0649662"/>
                </p:ext>
              </p:extLst>
            </p:nvPr>
          </p:nvGraphicFramePr>
          <p:xfrm>
            <a:off x="7494569" y="1984998"/>
            <a:ext cx="196412" cy="314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Equation" r:id="rId5" imgW="127000" imgH="203200" progId="Equation.3">
                    <p:embed/>
                  </p:oleObj>
                </mc:Choice>
                <mc:Fallback>
                  <p:oleObj name="Equation" r:id="rId5" imgW="127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94569" y="1984998"/>
                          <a:ext cx="196412" cy="3142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0269925"/>
                </p:ext>
              </p:extLst>
            </p:nvPr>
          </p:nvGraphicFramePr>
          <p:xfrm>
            <a:off x="7494569" y="1258679"/>
            <a:ext cx="196412" cy="314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Equation" r:id="rId7" imgW="127000" imgH="203200" progId="Equation.3">
                    <p:embed/>
                  </p:oleObj>
                </mc:Choice>
                <mc:Fallback>
                  <p:oleObj name="Equation" r:id="rId7" imgW="127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94569" y="1258679"/>
                          <a:ext cx="196412" cy="3142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0516860"/>
                </p:ext>
              </p:extLst>
            </p:nvPr>
          </p:nvGraphicFramePr>
          <p:xfrm>
            <a:off x="8664341" y="1842146"/>
            <a:ext cx="334011" cy="353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Equation" r:id="rId8" imgW="215900" imgH="228600" progId="Equation.3">
                    <p:embed/>
                  </p:oleObj>
                </mc:Choice>
                <mc:Fallback>
                  <p:oleObj name="Equation" r:id="rId8" imgW="215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664341" y="1842146"/>
                          <a:ext cx="334011" cy="3538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643578"/>
                </p:ext>
              </p:extLst>
            </p:nvPr>
          </p:nvGraphicFramePr>
          <p:xfrm>
            <a:off x="8511911" y="884746"/>
            <a:ext cx="196695" cy="2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Equation" r:id="rId10" imgW="127000" imgH="165100" progId="Equation.3">
                    <p:embed/>
                  </p:oleObj>
                </mc:Choice>
                <mc:Fallback>
                  <p:oleObj name="Equation" r:id="rId10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511911" y="884746"/>
                          <a:ext cx="196695" cy="25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647424"/>
                </p:ext>
              </p:extLst>
            </p:nvPr>
          </p:nvGraphicFramePr>
          <p:xfrm>
            <a:off x="8664311" y="1084816"/>
            <a:ext cx="196695" cy="2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12" imgW="127000" imgH="165100" progId="Equation.3">
                    <p:embed/>
                  </p:oleObj>
                </mc:Choice>
                <mc:Fallback>
                  <p:oleObj name="Equation" r:id="rId12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664311" y="1084816"/>
                          <a:ext cx="196695" cy="25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611269"/>
                </p:ext>
              </p:extLst>
            </p:nvPr>
          </p:nvGraphicFramePr>
          <p:xfrm>
            <a:off x="8626856" y="2163990"/>
            <a:ext cx="196695" cy="2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Equation" r:id="rId13" imgW="127000" imgH="165100" progId="Equation.3">
                    <p:embed/>
                  </p:oleObj>
                </mc:Choice>
                <mc:Fallback>
                  <p:oleObj name="Equation" r:id="rId13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626856" y="2163990"/>
                          <a:ext cx="196695" cy="25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746917"/>
                </p:ext>
              </p:extLst>
            </p:nvPr>
          </p:nvGraphicFramePr>
          <p:xfrm>
            <a:off x="8479616" y="2347035"/>
            <a:ext cx="196695" cy="2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14" imgW="127000" imgH="165100" progId="Equation.3">
                    <p:embed/>
                  </p:oleObj>
                </mc:Choice>
                <mc:Fallback>
                  <p:oleObj name="Equation" r:id="rId14" imgW="127000" imgH="165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479616" y="2347035"/>
                          <a:ext cx="196695" cy="256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7350458"/>
                </p:ext>
              </p:extLst>
            </p:nvPr>
          </p:nvGraphicFramePr>
          <p:xfrm>
            <a:off x="8690756" y="1555301"/>
            <a:ext cx="334011" cy="353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15" imgW="215900" imgH="228600" progId="Equation.3">
                    <p:embed/>
                  </p:oleObj>
                </mc:Choice>
                <mc:Fallback>
                  <p:oleObj name="Equation" r:id="rId15" imgW="215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690756" y="1555301"/>
                          <a:ext cx="334011" cy="3538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9" name="Straight Connector 38"/>
            <p:cNvCxnSpPr/>
            <p:nvPr/>
          </p:nvCxnSpPr>
          <p:spPr>
            <a:xfrm flipV="1">
              <a:off x="8479277" y="1448401"/>
              <a:ext cx="349637" cy="11846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473134" y="1572006"/>
              <a:ext cx="355780" cy="1285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3313683"/>
                </p:ext>
              </p:extLst>
            </p:nvPr>
          </p:nvGraphicFramePr>
          <p:xfrm>
            <a:off x="8810188" y="1187613"/>
            <a:ext cx="257175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16" imgW="165100" imgH="190500" progId="Equation.3">
                    <p:embed/>
                  </p:oleObj>
                </mc:Choice>
                <mc:Fallback>
                  <p:oleObj name="Equation" r:id="rId16" imgW="1651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810188" y="1187613"/>
                          <a:ext cx="257175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936678"/>
                </p:ext>
              </p:extLst>
            </p:nvPr>
          </p:nvGraphicFramePr>
          <p:xfrm>
            <a:off x="8785913" y="1449820"/>
            <a:ext cx="217488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18" imgW="139700" imgH="139700" progId="Equation.3">
                    <p:embed/>
                  </p:oleObj>
                </mc:Choice>
                <mc:Fallback>
                  <p:oleObj name="Equation" r:id="rId18" imgW="139700" imgH="139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785913" y="1449820"/>
                          <a:ext cx="217488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1266757"/>
                </p:ext>
              </p:extLst>
            </p:nvPr>
          </p:nvGraphicFramePr>
          <p:xfrm>
            <a:off x="8008095" y="1525444"/>
            <a:ext cx="334011" cy="353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quation" r:id="rId20" imgW="215900" imgH="228600" progId="Equation.3">
                    <p:embed/>
                  </p:oleObj>
                </mc:Choice>
                <mc:Fallback>
                  <p:oleObj name="Equation" r:id="rId20" imgW="2159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008095" y="1525444"/>
                          <a:ext cx="334011" cy="3538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3697177" y="2393610"/>
            <a:ext cx="107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}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9212" y="2852699"/>
            <a:ext cx="91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MET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1397" y="1733183"/>
            <a:ext cx="139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Helvetica"/>
                <a:cs typeface="Helvetica"/>
              </a:rPr>
              <a:t>jets</a:t>
            </a:r>
            <a:endParaRPr lang="en-US" sz="24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2617" y="3772736"/>
            <a:ext cx="139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Helvetica"/>
                <a:cs typeface="Helvetica"/>
              </a:rPr>
              <a:t>jets</a:t>
            </a:r>
            <a:endParaRPr lang="en-US" sz="24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19777" y="2218290"/>
            <a:ext cx="1395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lepton</a:t>
            </a:r>
            <a:endParaRPr lang="en-US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8618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leptons: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77" y="1417638"/>
            <a:ext cx="8229600" cy="5172251"/>
          </a:xfrm>
        </p:spPr>
        <p:txBody>
          <a:bodyPr>
            <a:noAutofit/>
          </a:bodyPr>
          <a:lstStyle/>
          <a:p>
            <a:r>
              <a:rPr lang="en-US" sz="2400" dirty="0" err="1"/>
              <a:t>W+jets</a:t>
            </a:r>
            <a:r>
              <a:rPr lang="en-US" sz="2400" dirty="0"/>
              <a:t> and </a:t>
            </a:r>
            <a:r>
              <a:rPr lang="en-US" sz="2400" dirty="0" err="1"/>
              <a:t>tt</a:t>
            </a:r>
            <a:r>
              <a:rPr lang="en-US" sz="2400" dirty="0"/>
              <a:t>➞ℓ+jets (~75%)</a:t>
            </a:r>
          </a:p>
          <a:p>
            <a:pPr lvl="1"/>
            <a:r>
              <a:rPr lang="en-US" sz="1800" b="1" u="sng" dirty="0">
                <a:solidFill>
                  <a:srgbClr val="0000FF"/>
                </a:solidFill>
              </a:rPr>
              <a:t>Challenge</a:t>
            </a:r>
            <a:r>
              <a:rPr lang="en-US" sz="1800" dirty="0">
                <a:solidFill>
                  <a:srgbClr val="0000FF"/>
                </a:solidFill>
              </a:rPr>
              <a:t>: dominant </a:t>
            </a:r>
            <a:r>
              <a:rPr lang="en-US" sz="1800" dirty="0" err="1">
                <a:solidFill>
                  <a:srgbClr val="0000FF"/>
                </a:solidFill>
              </a:rPr>
              <a:t>bkg</a:t>
            </a:r>
            <a:r>
              <a:rPr lang="en-US" sz="1800" dirty="0">
                <a:solidFill>
                  <a:srgbClr val="0000FF"/>
                </a:solidFill>
              </a:rPr>
              <a:t>, don’t want to rely solely on MC for tails of initial state radiation, large top boost</a:t>
            </a:r>
          </a:p>
          <a:p>
            <a:pPr lvl="1"/>
            <a:r>
              <a:rPr lang="en-US" sz="1800" b="1" u="sng" dirty="0" smtClean="0"/>
              <a:t>Two tricks (see following)</a:t>
            </a:r>
            <a:endParaRPr lang="en-US" sz="1800" b="1" u="sng" dirty="0"/>
          </a:p>
          <a:p>
            <a:r>
              <a:rPr lang="en-US" sz="2400" dirty="0" err="1">
                <a:solidFill>
                  <a:srgbClr val="000000"/>
                </a:solidFill>
              </a:rPr>
              <a:t>tt</a:t>
            </a:r>
            <a:r>
              <a:rPr lang="en-US" sz="2400" dirty="0">
                <a:solidFill>
                  <a:srgbClr val="000000"/>
                </a:solidFill>
              </a:rPr>
              <a:t>➞ℓ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ℓ</a:t>
            </a:r>
            <a:r>
              <a:rPr lang="en-US" sz="2400" baseline="300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 (~15%)</a:t>
            </a:r>
          </a:p>
          <a:p>
            <a:pPr lvl="1"/>
            <a:r>
              <a:rPr lang="en-US" sz="1800" dirty="0"/>
              <a:t>With lost lepton (not reconstructed/isolated, outside acceptance)</a:t>
            </a:r>
          </a:p>
          <a:p>
            <a:pPr lvl="1"/>
            <a:r>
              <a:rPr lang="en-US" sz="1800" dirty="0"/>
              <a:t>Estimate using </a:t>
            </a:r>
            <a:r>
              <a:rPr lang="en-US" sz="1800" dirty="0" err="1"/>
              <a:t>dilepton</a:t>
            </a:r>
            <a:r>
              <a:rPr lang="en-US" sz="1800" dirty="0"/>
              <a:t> data control sample, scale by probability to lose </a:t>
            </a:r>
            <a:r>
              <a:rPr lang="en-US" sz="1800" dirty="0" smtClean="0"/>
              <a:t>lepton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400" dirty="0" err="1">
                <a:solidFill>
                  <a:srgbClr val="000000"/>
                </a:solidFill>
              </a:rPr>
              <a:t>W+jets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ttbar</a:t>
            </a:r>
            <a:r>
              <a:rPr lang="en-US" sz="2400" dirty="0">
                <a:solidFill>
                  <a:srgbClr val="000000"/>
                </a:solidFill>
              </a:rPr>
              <a:t> with W➞ </a:t>
            </a:r>
            <a:r>
              <a:rPr lang="el-GR" sz="2400" dirty="0">
                <a:solidFill>
                  <a:srgbClr val="000000"/>
                </a:solidFill>
              </a:rPr>
              <a:t>τ</a:t>
            </a:r>
            <a:r>
              <a:rPr lang="en-US" sz="2400" dirty="0">
                <a:solidFill>
                  <a:srgbClr val="000000"/>
                </a:solidFill>
              </a:rPr>
              <a:t> ➞ e/</a:t>
            </a:r>
            <a:r>
              <a:rPr lang="el-GR" sz="2400" dirty="0">
                <a:solidFill>
                  <a:srgbClr val="000000"/>
                </a:solidFill>
              </a:rPr>
              <a:t>μ</a:t>
            </a:r>
            <a:r>
              <a:rPr lang="en-US" sz="2400" dirty="0">
                <a:solidFill>
                  <a:srgbClr val="000000"/>
                </a:solidFill>
              </a:rPr>
              <a:t> decays (~10%)</a:t>
            </a:r>
          </a:p>
          <a:p>
            <a:pPr lvl="1"/>
            <a:r>
              <a:rPr lang="en-US" sz="1800" dirty="0"/>
              <a:t>Estimate using </a:t>
            </a:r>
            <a:r>
              <a:rPr lang="el-GR" sz="1800" dirty="0"/>
              <a:t>μ</a:t>
            </a:r>
            <a:r>
              <a:rPr lang="en-US" sz="1800" dirty="0"/>
              <a:t>+jets data control sample, replace </a:t>
            </a:r>
            <a:r>
              <a:rPr lang="el-GR" sz="1800" dirty="0"/>
              <a:t>μ</a:t>
            </a:r>
            <a:r>
              <a:rPr lang="en-US" sz="1800" dirty="0"/>
              <a:t> with expected </a:t>
            </a:r>
            <a:r>
              <a:rPr lang="el-GR" sz="1800" dirty="0"/>
              <a:t>τ</a:t>
            </a:r>
            <a:r>
              <a:rPr lang="en-US" sz="1800" dirty="0"/>
              <a:t> </a:t>
            </a:r>
            <a:r>
              <a:rPr lang="en-US" sz="1800" dirty="0" smtClean="0"/>
              <a:t>response</a:t>
            </a:r>
            <a:endParaRPr lang="en-US" sz="1800" dirty="0"/>
          </a:p>
          <a:p>
            <a:r>
              <a:rPr lang="en-US" sz="2400" dirty="0">
                <a:solidFill>
                  <a:srgbClr val="000000"/>
                </a:solidFill>
              </a:rPr>
              <a:t>QCD </a:t>
            </a:r>
            <a:r>
              <a:rPr lang="en-US" sz="2400" dirty="0" err="1">
                <a:solidFill>
                  <a:srgbClr val="000000"/>
                </a:solidFill>
              </a:rPr>
              <a:t>bkg</a:t>
            </a:r>
            <a:r>
              <a:rPr lang="en-US" sz="2400" dirty="0">
                <a:solidFill>
                  <a:srgbClr val="000000"/>
                </a:solidFill>
              </a:rPr>
              <a:t> (~1%)</a:t>
            </a:r>
          </a:p>
          <a:p>
            <a:pPr lvl="1"/>
            <a:r>
              <a:rPr lang="en-US" sz="1800" dirty="0"/>
              <a:t>Small ➞ verify using data-driven technique, 2D extrapolation isolation vs. MET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Other </a:t>
            </a:r>
            <a:r>
              <a:rPr lang="en-US" sz="2400" dirty="0">
                <a:solidFill>
                  <a:srgbClr val="000000"/>
                </a:solidFill>
              </a:rPr>
              <a:t>backgrounds (~1%)</a:t>
            </a:r>
          </a:p>
          <a:p>
            <a:pPr lvl="1"/>
            <a:r>
              <a:rPr lang="en-US" sz="1800" dirty="0"/>
              <a:t>DY, single top ➞ small, obtained from MC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3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en-US" dirty="0" smtClean="0"/>
              <a:t>Single lepton: first </a:t>
            </a:r>
            <a:r>
              <a:rPr lang="en-US" dirty="0"/>
              <a:t>t</a:t>
            </a:r>
            <a:r>
              <a:rPr lang="en-US" dirty="0" smtClean="0"/>
              <a:t>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600200"/>
            <a:ext cx="890411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Signal: high MET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W</a:t>
            </a:r>
            <a:r>
              <a:rPr lang="en-US" dirty="0" err="1"/>
              <a:t>+jets</a:t>
            </a:r>
            <a:r>
              <a:rPr lang="en-US" dirty="0"/>
              <a:t> and </a:t>
            </a:r>
            <a:r>
              <a:rPr lang="en-US" dirty="0" err="1"/>
              <a:t>tt</a:t>
            </a:r>
            <a:r>
              <a:rPr lang="en-US" dirty="0"/>
              <a:t>➞ℓ+jets </a:t>
            </a:r>
            <a:r>
              <a:rPr lang="en-US" dirty="0" smtClean="0"/>
              <a:t>MET comes from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in W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ℓ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</a:p>
          <a:p>
            <a:r>
              <a:rPr lang="en-US" dirty="0" smtClean="0"/>
              <a:t>Assumption: P</a:t>
            </a:r>
            <a:r>
              <a:rPr lang="en-US" baseline="-25000" dirty="0" smtClean="0"/>
              <a:t>T</a:t>
            </a:r>
            <a:r>
              <a:rPr lang="en-US" dirty="0" smtClean="0"/>
              <a:t> spectrum of 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and ℓ are the same</a:t>
            </a:r>
          </a:p>
          <a:p>
            <a:r>
              <a:rPr lang="en-US" dirty="0" smtClean="0"/>
              <a:t>Not totally true, </a:t>
            </a:r>
            <a:r>
              <a:rPr lang="en-US" u="sng" dirty="0" smtClean="0"/>
              <a:t>need corrections</a:t>
            </a:r>
          </a:p>
          <a:p>
            <a:pPr lvl="1"/>
            <a:r>
              <a:rPr lang="en-US" dirty="0" smtClean="0"/>
              <a:t>ℓ can only be reconstructed in |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|&lt;2.4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 resolution, scale, not the same as ℓ</a:t>
            </a:r>
          </a:p>
          <a:p>
            <a:pPr lvl="1"/>
            <a:r>
              <a:rPr lang="en-US" dirty="0" smtClean="0"/>
              <a:t>W-polarization introduces a difference in the P</a:t>
            </a:r>
            <a:r>
              <a:rPr lang="en-US" baseline="-25000" dirty="0" smtClean="0">
                <a:cs typeface="Symbol" charset="2"/>
              </a:rPr>
              <a:t>T</a:t>
            </a:r>
            <a:r>
              <a:rPr lang="en-US" dirty="0" smtClean="0"/>
              <a:t> spectra in lab frame (</a:t>
            </a:r>
            <a:r>
              <a:rPr lang="en-US" u="sng" dirty="0" smtClean="0"/>
              <a:t>dominant effect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8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55"/>
            <a:ext cx="8229600" cy="15804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then use lepton P</a:t>
            </a:r>
            <a:r>
              <a:rPr lang="en-US" baseline="-25000" dirty="0" smtClean="0"/>
              <a:t>T</a:t>
            </a:r>
            <a:r>
              <a:rPr lang="en-US" dirty="0" smtClean="0"/>
              <a:t> spectrum after full selection (no. of jets, HT, </a:t>
            </a:r>
            <a:r>
              <a:rPr lang="en-US" dirty="0" err="1" smtClean="0"/>
              <a:t>etc</a:t>
            </a:r>
            <a:r>
              <a:rPr lang="en-US" dirty="0" smtClean="0"/>
              <a:t>) to </a:t>
            </a:r>
            <a:r>
              <a:rPr lang="en-US" u="sng" dirty="0" smtClean="0"/>
              <a:t>predict</a:t>
            </a:r>
            <a:r>
              <a:rPr lang="en-US" dirty="0" smtClean="0"/>
              <a:t> MET spectrum </a:t>
            </a:r>
            <a:r>
              <a:rPr lang="en-US" u="sng" dirty="0" smtClean="0"/>
              <a:t>without</a:t>
            </a:r>
            <a:r>
              <a:rPr lang="en-US" dirty="0" smtClean="0"/>
              <a:t> using </a:t>
            </a:r>
            <a:r>
              <a:rPr lang="en-US" dirty="0" err="1" smtClean="0"/>
              <a:t>tt</a:t>
            </a:r>
            <a:r>
              <a:rPr lang="en-US" dirty="0" smtClean="0"/>
              <a:t>/</a:t>
            </a:r>
            <a:r>
              <a:rPr lang="en-US" dirty="0" err="1" smtClean="0"/>
              <a:t>W+jets</a:t>
            </a:r>
            <a:r>
              <a:rPr lang="en-US" dirty="0" smtClean="0"/>
              <a:t> 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5770" y="1915070"/>
            <a:ext cx="3452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/>
                <a:cs typeface="Helvetica"/>
              </a:rPr>
              <a:t>data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total </a:t>
            </a:r>
            <a:r>
              <a:rPr lang="en-US" sz="20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bkg</a:t>
            </a:r>
            <a:r>
              <a:rPr lang="en-US" sz="2000" b="1" dirty="0" smtClean="0">
                <a:solidFill>
                  <a:srgbClr val="FF0000"/>
                </a:solidFill>
                <a:latin typeface="Helvetica"/>
                <a:cs typeface="Helvetica"/>
              </a:rPr>
              <a:t> prediction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Helvetica"/>
                <a:cs typeface="Helvetica"/>
              </a:rPr>
              <a:t>dilepton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+</a:t>
            </a:r>
            <a:r>
              <a:rPr lang="el-GR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τ</a:t>
            </a:r>
            <a:r>
              <a:rPr lang="en-US" sz="2000" b="1" dirty="0" smtClean="0">
                <a:solidFill>
                  <a:srgbClr val="0000FF"/>
                </a:solidFill>
                <a:latin typeface="Helvetica"/>
                <a:cs typeface="Helvetica"/>
              </a:rPr>
              <a:t> prediction</a:t>
            </a:r>
            <a:endParaRPr lang="en-US" sz="20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236" y="2883549"/>
            <a:ext cx="4141154" cy="3986820"/>
            <a:chOff x="61675" y="1842968"/>
            <a:chExt cx="3616343" cy="34851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1" r="511" b="7951"/>
            <a:stretch/>
          </p:blipFill>
          <p:spPr>
            <a:xfrm>
              <a:off x="61675" y="1842968"/>
              <a:ext cx="3529250" cy="308849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1240242" y="2717755"/>
              <a:ext cx="0" cy="2027599"/>
            </a:xfrm>
            <a:prstGeom prst="straightConnector1">
              <a:avLst/>
            </a:prstGeom>
            <a:ln>
              <a:solidFill>
                <a:srgbClr val="FF00E8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741692" y="3401613"/>
              <a:ext cx="0" cy="1343741"/>
            </a:xfrm>
            <a:prstGeom prst="straightConnector1">
              <a:avLst/>
            </a:prstGeom>
            <a:ln>
              <a:solidFill>
                <a:srgbClr val="FF00E8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95163" y="2363277"/>
              <a:ext cx="828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E8"/>
                  </a:solidFill>
                  <a:latin typeface="Helvetica"/>
                  <a:cs typeface="Helvetica"/>
                </a:rPr>
                <a:t>250</a:t>
              </a:r>
              <a:endParaRPr lang="en-US" dirty="0">
                <a:solidFill>
                  <a:srgbClr val="FF00E8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1267" y="3050429"/>
              <a:ext cx="828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E8"/>
                  </a:solidFill>
                  <a:latin typeface="Helvetica"/>
                  <a:cs typeface="Helvetica"/>
                </a:rPr>
                <a:t>350</a:t>
              </a:r>
              <a:endParaRPr lang="en-US" dirty="0">
                <a:solidFill>
                  <a:srgbClr val="FF00E8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5358" y="1853781"/>
              <a:ext cx="142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SUS-11-015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2474" y="4866473"/>
              <a:ext cx="1715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MET (</a:t>
              </a:r>
              <a:r>
                <a:rPr lang="en-US" sz="2400" dirty="0" err="1" smtClean="0">
                  <a:latin typeface="Helvetica"/>
                  <a:cs typeface="Helvetica"/>
                </a:rPr>
                <a:t>GeV</a:t>
              </a:r>
              <a:r>
                <a:rPr lang="en-US" sz="2400" dirty="0" smtClean="0">
                  <a:latin typeface="Helvetica"/>
                  <a:cs typeface="Helvetica"/>
                </a:rPr>
                <a:t>)</a:t>
              </a:r>
              <a:endParaRPr lang="en-US" sz="2400" dirty="0">
                <a:latin typeface="Helvetica"/>
                <a:cs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02144" y="2234198"/>
            <a:ext cx="542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2 signal regions (defined a priori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  <a:endParaRPr lang="en-US" sz="2000" dirty="0"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4 jets, HT&gt;500 GEV</a:t>
            </a:r>
            <a:endParaRPr lang="en-US" sz="2000" dirty="0" smtClean="0">
              <a:solidFill>
                <a:srgbClr val="FF00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MET </a:t>
            </a:r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&gt; 250 </a:t>
            </a:r>
            <a:r>
              <a:rPr lang="en-US" sz="2000" dirty="0" err="1" smtClean="0">
                <a:solidFill>
                  <a:srgbClr val="FF00FF"/>
                </a:solidFill>
                <a:latin typeface="Helvetica"/>
                <a:cs typeface="Helvetica"/>
              </a:rPr>
              <a:t>GeV</a:t>
            </a:r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(loose)</a:t>
            </a:r>
            <a:endParaRPr lang="en-US" sz="2000" dirty="0" smtClean="0">
              <a:solidFill>
                <a:srgbClr val="FF00FF"/>
              </a:solidFill>
              <a:latin typeface="Helvetica"/>
              <a:cs typeface="Helvetica"/>
            </a:endParaRPr>
          </a:p>
          <a:p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MET &gt; 350 </a:t>
            </a:r>
            <a:r>
              <a:rPr lang="en-US" sz="2000" dirty="0" err="1" smtClean="0">
                <a:solidFill>
                  <a:srgbClr val="FF00FF"/>
                </a:solidFill>
                <a:latin typeface="Helvetica"/>
                <a:cs typeface="Helvetica"/>
              </a:rPr>
              <a:t>GeV</a:t>
            </a:r>
            <a:r>
              <a:rPr lang="en-US" sz="2000" dirty="0" smtClean="0">
                <a:solidFill>
                  <a:srgbClr val="FF00FF"/>
                </a:solidFill>
                <a:latin typeface="Helvetica"/>
                <a:cs typeface="Helvetica"/>
              </a:rPr>
              <a:t> (tight)</a:t>
            </a:r>
            <a:endParaRPr lang="en-US" sz="2000" dirty="0">
              <a:solidFill>
                <a:srgbClr val="FF00FF"/>
              </a:solidFill>
              <a:latin typeface="Helvetica"/>
              <a:cs typeface="Helvetica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940206"/>
              </p:ext>
            </p:extLst>
          </p:nvPr>
        </p:nvGraphicFramePr>
        <p:xfrm>
          <a:off x="4074658" y="3557637"/>
          <a:ext cx="5003982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6122"/>
                <a:gridCol w="1878930"/>
                <a:gridCol w="1878930"/>
              </a:tblGrid>
              <a:tr h="34903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</a:t>
                      </a:r>
                      <a:r>
                        <a:rPr lang="en-US" baseline="0" dirty="0" smtClean="0"/>
                        <a:t> &gt; 250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MET</a:t>
                      </a:r>
                      <a:r>
                        <a:rPr lang="en-US" baseline="0" dirty="0" smtClean="0"/>
                        <a:t> &gt; 350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49.8 ± 8.8 ± 10.8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 ± 4.3 ± 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58729" y="4905593"/>
            <a:ext cx="46012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No excess.</a:t>
            </a:r>
          </a:p>
          <a:p>
            <a:r>
              <a:rPr lang="en-US" sz="2400" dirty="0" smtClean="0"/>
              <a:t>Caveat: any NP with </a:t>
            </a:r>
            <a:r>
              <a:rPr lang="en-US" sz="2400" dirty="0" err="1" smtClean="0"/>
              <a:t>lept</a:t>
            </a:r>
            <a:r>
              <a:rPr lang="en-US" sz="2400" dirty="0"/>
              <a:t>.</a:t>
            </a:r>
            <a:r>
              <a:rPr lang="en-US" sz="2400" dirty="0" smtClean="0"/>
              <a:t> spectrum</a:t>
            </a:r>
          </a:p>
          <a:p>
            <a:r>
              <a:rPr lang="en-US" sz="2400" dirty="0" smtClean="0"/>
              <a:t>= to MET spectrum would be 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alibrated away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25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48689" cy="1143000"/>
          </a:xfrm>
        </p:spPr>
        <p:txBody>
          <a:bodyPr/>
          <a:lstStyle/>
          <a:p>
            <a:r>
              <a:rPr lang="en-US" dirty="0" smtClean="0"/>
              <a:t>Single lepton: second trick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8924"/>
            <a:ext cx="8229600" cy="4525963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P</a:t>
            </a:r>
            <a:r>
              <a:rPr lang="en-US" dirty="0" smtClean="0"/>
              <a:t> tends to be small for SUSY and large for </a:t>
            </a:r>
            <a:r>
              <a:rPr lang="en-US" dirty="0" err="1" smtClean="0"/>
              <a:t>ttbar</a:t>
            </a:r>
            <a:r>
              <a:rPr lang="en-US" dirty="0" smtClean="0"/>
              <a:t> and </a:t>
            </a:r>
            <a:r>
              <a:rPr lang="en-US" dirty="0" err="1" smtClean="0"/>
              <a:t>Wjets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n-US" baseline="-25000" dirty="0" smtClean="0"/>
              <a:t>P</a:t>
            </a:r>
            <a:r>
              <a:rPr lang="en-US" dirty="0" smtClean="0"/>
              <a:t> is related to the decay angle of the W in </a:t>
            </a:r>
            <a:r>
              <a:rPr lang="en-US" dirty="0" err="1" smtClean="0"/>
              <a:t>ttbar</a:t>
            </a:r>
            <a:r>
              <a:rPr lang="en-US" dirty="0" smtClean="0"/>
              <a:t> and </a:t>
            </a:r>
            <a:r>
              <a:rPr lang="en-US" dirty="0" err="1" smtClean="0"/>
              <a:t>Wjets</a:t>
            </a:r>
            <a:r>
              <a:rPr lang="en-US" dirty="0" smtClean="0"/>
              <a:t>.  The decay angle depends on the W polarization, which is well known.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 	L</a:t>
            </a:r>
            <a:r>
              <a:rPr lang="en-US" baseline="-25000" dirty="0" smtClean="0">
                <a:sym typeface="Wingdings"/>
              </a:rPr>
              <a:t>P</a:t>
            </a:r>
            <a:r>
              <a:rPr lang="en-US" dirty="0" smtClean="0">
                <a:sym typeface="Wingdings"/>
              </a:rPr>
              <a:t> is under control for 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61" y="1123009"/>
            <a:ext cx="2711454" cy="95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251081"/>
            <a:ext cx="3859380" cy="3870517"/>
            <a:chOff x="6032508" y="914400"/>
            <a:chExt cx="3068157" cy="2787958"/>
          </a:xfrm>
        </p:grpSpPr>
        <p:grpSp>
          <p:nvGrpSpPr>
            <p:cNvPr id="5" name="Group 4"/>
            <p:cNvGrpSpPr/>
            <p:nvPr/>
          </p:nvGrpSpPr>
          <p:grpSpPr>
            <a:xfrm>
              <a:off x="6032508" y="1219201"/>
              <a:ext cx="2983382" cy="2483157"/>
              <a:chOff x="134671" y="3614802"/>
              <a:chExt cx="2405250" cy="267151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671" y="3614802"/>
                <a:ext cx="2349232" cy="2671510"/>
              </a:xfrm>
              <a:prstGeom prst="rect">
                <a:avLst/>
              </a:prstGeom>
            </p:spPr>
          </p:pic>
          <p:cxnSp>
            <p:nvCxnSpPr>
              <p:cNvPr id="7" name="Straight Connector 6"/>
              <p:cNvCxnSpPr/>
              <p:nvPr/>
            </p:nvCxnSpPr>
            <p:spPr>
              <a:xfrm>
                <a:off x="1331224" y="4173476"/>
                <a:ext cx="0" cy="1776394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01865" y="4173476"/>
                <a:ext cx="0" cy="177639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555795" y="4536920"/>
                <a:ext cx="9841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00FF"/>
                    </a:solidFill>
                  </a:rPr>
                  <a:t>control region</a:t>
                </a:r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9636" y="4301358"/>
                <a:ext cx="98412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</a:rPr>
                  <a:t>signal region</a:t>
                </a:r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1331224" y="4344990"/>
                <a:ext cx="367516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>
                <a:off x="834349" y="4344990"/>
                <a:ext cx="36751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6225215" y="914400"/>
              <a:ext cx="2875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FF6600"/>
                  </a:solidFill>
                </a:rPr>
                <a:t>μ</a:t>
              </a:r>
              <a:r>
                <a:rPr lang="en-US" b="1" dirty="0" smtClean="0">
                  <a:solidFill>
                    <a:srgbClr val="FF6600"/>
                  </a:solidFill>
                </a:rPr>
                <a:t>-channel,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S</a:t>
              </a:r>
              <a:r>
                <a:rPr lang="en-US" b="1" baseline="-25000" dirty="0" err="1" smtClean="0">
                  <a:solidFill>
                    <a:srgbClr val="FF6600"/>
                  </a:solidFill>
                </a:rPr>
                <a:t>T</a:t>
              </a:r>
              <a:r>
                <a:rPr lang="en-US" b="1" baseline="30000" dirty="0" err="1" smtClean="0">
                  <a:solidFill>
                    <a:srgbClr val="FF6600"/>
                  </a:solidFill>
                </a:rPr>
                <a:t>lep</a:t>
              </a:r>
              <a:r>
                <a:rPr lang="en-US" b="1" baseline="30000" dirty="0" smtClean="0">
                  <a:solidFill>
                    <a:srgbClr val="FF6600"/>
                  </a:solidFill>
                </a:rPr>
                <a:t> </a:t>
              </a:r>
              <a:r>
                <a:rPr lang="en-US" b="1" dirty="0" smtClean="0">
                  <a:solidFill>
                    <a:srgbClr val="FF6600"/>
                  </a:solidFill>
                </a:rPr>
                <a:t>250-350 </a:t>
              </a:r>
              <a:r>
                <a:rPr lang="en-US" b="1" dirty="0" err="1" smtClean="0">
                  <a:solidFill>
                    <a:srgbClr val="FF6600"/>
                  </a:solidFill>
                </a:rPr>
                <a:t>GeV</a:t>
              </a:r>
              <a:endParaRPr lang="en-US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23292" y="458340"/>
            <a:ext cx="5059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Analysis is performed by looking at L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in bins of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T</a:t>
            </a:r>
            <a:r>
              <a:rPr lang="en-US" sz="2400" baseline="30000" dirty="0" err="1" smtClean="0"/>
              <a:t>lep</a:t>
            </a:r>
            <a:r>
              <a:rPr lang="en-US" sz="2400" dirty="0" smtClean="0"/>
              <a:t> =  P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(ℓ) + MET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 signal would show up ay low L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and high </a:t>
            </a:r>
            <a:r>
              <a:rPr lang="en-US" sz="2400" dirty="0" err="1"/>
              <a:t>S</a:t>
            </a:r>
            <a:r>
              <a:rPr lang="en-US" sz="2400" baseline="-25000" dirty="0" err="1"/>
              <a:t>T</a:t>
            </a:r>
            <a:r>
              <a:rPr lang="en-US" sz="2400" baseline="30000" dirty="0" err="1"/>
              <a:t>lep</a:t>
            </a:r>
            <a:r>
              <a:rPr lang="en-US" sz="2400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80045" y="4442853"/>
            <a:ext cx="7163288" cy="1737814"/>
            <a:chOff x="3073695" y="4103042"/>
            <a:chExt cx="6043724" cy="13769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3695" y="4103042"/>
              <a:ext cx="6043724" cy="137697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460613" y="4344941"/>
              <a:ext cx="1619231" cy="1094361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45274" y="4344941"/>
              <a:ext cx="2030440" cy="1094361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91659" y="4042743"/>
            <a:ext cx="70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Hevl"/>
                <a:cs typeface="Hevl"/>
              </a:rPr>
              <a:t>signal region: ≥3 jets + </a:t>
            </a:r>
            <a:r>
              <a:rPr lang="en-US" sz="2000" dirty="0" smtClean="0">
                <a:solidFill>
                  <a:srgbClr val="008000"/>
                </a:solidFill>
              </a:rPr>
              <a:t>H</a:t>
            </a:r>
            <a:r>
              <a:rPr lang="en-US" sz="2000" baseline="-25000" dirty="0" smtClean="0">
                <a:solidFill>
                  <a:srgbClr val="008000"/>
                </a:solidFill>
              </a:rPr>
              <a:t>T</a:t>
            </a:r>
            <a:r>
              <a:rPr lang="en-US" sz="2000" dirty="0" smtClean="0">
                <a:solidFill>
                  <a:srgbClr val="008000"/>
                </a:solidFill>
              </a:rPr>
              <a:t> &gt; 500 </a:t>
            </a:r>
            <a:r>
              <a:rPr lang="en-US" sz="2000" dirty="0" err="1" smtClean="0">
                <a:solidFill>
                  <a:srgbClr val="008000"/>
                </a:solidFill>
              </a:rPr>
              <a:t>GeV</a:t>
            </a:r>
            <a:r>
              <a:rPr lang="en-US" sz="2000" dirty="0" smtClean="0">
                <a:solidFill>
                  <a:srgbClr val="008000"/>
                </a:solidFill>
              </a:rPr>
              <a:t>, 4 bins </a:t>
            </a:r>
            <a:r>
              <a:rPr lang="en-US" sz="2000" dirty="0" err="1" smtClean="0">
                <a:solidFill>
                  <a:srgbClr val="008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008000"/>
                </a:solidFill>
              </a:rPr>
              <a:t>T</a:t>
            </a:r>
            <a:r>
              <a:rPr lang="en-US" sz="2000" baseline="30000" dirty="0" err="1" smtClean="0">
                <a:solidFill>
                  <a:srgbClr val="008000"/>
                </a:solidFill>
              </a:rPr>
              <a:t>lep</a:t>
            </a:r>
            <a:r>
              <a:rPr lang="en-US" sz="2000" dirty="0" smtClean="0">
                <a:solidFill>
                  <a:srgbClr val="008000"/>
                </a:solidFill>
              </a:rPr>
              <a:t> = p</a:t>
            </a:r>
            <a:r>
              <a:rPr lang="en-US" sz="2000" baseline="-25000" dirty="0" smtClean="0">
                <a:solidFill>
                  <a:srgbClr val="008000"/>
                </a:solidFill>
              </a:rPr>
              <a:t>T</a:t>
            </a:r>
            <a:r>
              <a:rPr lang="en-US" sz="2000" dirty="0" smtClean="0">
                <a:solidFill>
                  <a:srgbClr val="008000"/>
                </a:solidFill>
              </a:rPr>
              <a:t>(l) + MET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68401" y="6134407"/>
            <a:ext cx="20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No </a:t>
            </a:r>
            <a:r>
              <a:rPr lang="en-US" sz="3600" b="1" u="sng" dirty="0" smtClean="0">
                <a:solidFill>
                  <a:srgbClr val="FF0000"/>
                </a:solidFill>
              </a:rPr>
              <a:t>excess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0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Opposite sign di-leptons (not from 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356" y="4853267"/>
            <a:ext cx="8903614" cy="1636196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Signature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: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opposite-sign (OS) leptons (</a:t>
            </a:r>
            <a:r>
              <a:rPr lang="en-US" sz="2200" b="1" u="sng" dirty="0" err="1" smtClean="0">
                <a:solidFill>
                  <a:srgbClr val="FF0000"/>
                </a:solidFill>
                <a:cs typeface="Helvetica"/>
              </a:rPr>
              <a:t>ee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/e</a:t>
            </a:r>
            <a:r>
              <a:rPr lang="el-GR" sz="2200" b="1" u="sng" dirty="0" smtClean="0">
                <a:solidFill>
                  <a:srgbClr val="FF0000"/>
                </a:solidFill>
                <a:cs typeface="Helvetica"/>
              </a:rPr>
              <a:t>μ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/e</a:t>
            </a:r>
            <a:r>
              <a:rPr lang="el-GR" sz="2200" b="1" u="sng" dirty="0" smtClean="0">
                <a:solidFill>
                  <a:srgbClr val="FF0000"/>
                </a:solidFill>
                <a:cs typeface="Helvetica"/>
              </a:rPr>
              <a:t>μ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) 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+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jets 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+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MET</a:t>
            </a:r>
          </a:p>
          <a:p>
            <a:r>
              <a:rPr lang="en-US" sz="2200" dirty="0" smtClean="0">
                <a:cs typeface="Helvetica"/>
              </a:rPr>
              <a:t>Search for “kinematic edge” in </a:t>
            </a:r>
            <a:r>
              <a:rPr lang="en-US" sz="2200" dirty="0" err="1" smtClean="0">
                <a:cs typeface="Helvetica"/>
              </a:rPr>
              <a:t>dilepton</a:t>
            </a:r>
            <a:r>
              <a:rPr lang="en-US" sz="2200" dirty="0" smtClean="0">
                <a:cs typeface="Helvetica"/>
              </a:rPr>
              <a:t> mass distribution </a:t>
            </a:r>
          </a:p>
          <a:p>
            <a:r>
              <a:rPr lang="en-US" sz="2200" dirty="0">
                <a:cs typeface="Helvetica"/>
              </a:rPr>
              <a:t>P</a:t>
            </a:r>
            <a:r>
              <a:rPr lang="en-US" sz="2200" dirty="0" smtClean="0">
                <a:cs typeface="Helvetica"/>
              </a:rPr>
              <a:t>erform </a:t>
            </a:r>
            <a:r>
              <a:rPr lang="en-US" sz="2200" dirty="0" smtClean="0">
                <a:cs typeface="Helvetica"/>
              </a:rPr>
              <a:t>counting experiment in high MET vs. H</a:t>
            </a:r>
            <a:r>
              <a:rPr lang="en-US" sz="2200" baseline="-25000" dirty="0" smtClean="0">
                <a:cs typeface="Helvetica"/>
              </a:rPr>
              <a:t>T</a:t>
            </a:r>
            <a:r>
              <a:rPr lang="en-US" sz="2200" dirty="0" smtClean="0">
                <a:cs typeface="Helvetica"/>
              </a:rPr>
              <a:t> signal region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9137" y="1124697"/>
            <a:ext cx="455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example signal: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SUSY with </a:t>
            </a:r>
            <a:r>
              <a:rPr lang="el-GR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χ</a:t>
            </a:r>
            <a:r>
              <a:rPr lang="en-US" sz="2400" b="1" baseline="-25000" dirty="0" smtClean="0">
                <a:solidFill>
                  <a:srgbClr val="000090"/>
                </a:solidFill>
                <a:latin typeface="Helvetica"/>
                <a:cs typeface="Helvetica"/>
              </a:rPr>
              <a:t>2</a:t>
            </a:r>
            <a:r>
              <a:rPr lang="en-US" sz="2400" b="1" baseline="30000" dirty="0" smtClean="0">
                <a:solidFill>
                  <a:srgbClr val="000090"/>
                </a:solidFill>
                <a:latin typeface="Helvetica"/>
                <a:cs typeface="Helvetica"/>
              </a:rPr>
              <a:t>0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➞ ℓ</a:t>
            </a:r>
            <a:r>
              <a:rPr lang="en-US" sz="2400" b="1" baseline="30000" dirty="0" smtClean="0">
                <a:solidFill>
                  <a:srgbClr val="000090"/>
                </a:solidFill>
                <a:latin typeface="Helvetica"/>
                <a:cs typeface="Helvetica"/>
              </a:rPr>
              <a:t>+ 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ℓ</a:t>
            </a:r>
            <a:r>
              <a:rPr lang="en-US" sz="2400" b="1" baseline="30000" dirty="0" smtClean="0">
                <a:solidFill>
                  <a:srgbClr val="000090"/>
                </a:solidFill>
                <a:latin typeface="Helvetica"/>
                <a:cs typeface="Helvetica"/>
              </a:rPr>
              <a:t>- </a:t>
            </a:r>
            <a:r>
              <a:rPr lang="el-GR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χ</a:t>
            </a:r>
            <a:r>
              <a:rPr lang="en-US" sz="2400" b="1" baseline="30000" dirty="0" smtClean="0">
                <a:solidFill>
                  <a:srgbClr val="000090"/>
                </a:solidFill>
                <a:latin typeface="Helvetica"/>
                <a:cs typeface="Helvetica"/>
              </a:rPr>
              <a:t>0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decay 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9163" y="1622078"/>
            <a:ext cx="4367221" cy="2742031"/>
            <a:chOff x="4648200" y="3668059"/>
            <a:chExt cx="4367221" cy="2742031"/>
          </a:xfrm>
        </p:grpSpPr>
        <p:pic>
          <p:nvPicPr>
            <p:cNvPr id="8" name="Picture 7" descr="lm6_W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758563"/>
              <a:ext cx="4367221" cy="265152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20061" y="5870430"/>
              <a:ext cx="9469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18922" y="4013589"/>
              <a:ext cx="94692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Helvetica"/>
                  <a:cs typeface="Helvetica"/>
                </a:rPr>
                <a:t>jet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6001" y="4741723"/>
              <a:ext cx="11421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Helvetica"/>
                  <a:cs typeface="Helvetica"/>
                </a:rPr>
                <a:t>muon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+</a:t>
              </a:r>
              <a:endParaRPr lang="en-US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5077" y="5199831"/>
              <a:ext cx="14844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electron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-</a:t>
              </a:r>
              <a:endParaRPr lang="en-US" sz="2400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0700" y="3668059"/>
              <a:ext cx="2057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MET</a:t>
              </a:r>
              <a:endParaRPr lang="en-US" sz="2400" b="1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992986" y="4109797"/>
              <a:ext cx="844027" cy="98524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0162" y="1919769"/>
            <a:ext cx="4651857" cy="2357222"/>
            <a:chOff x="10162" y="1859777"/>
            <a:chExt cx="4651857" cy="2357222"/>
          </a:xfrm>
        </p:grpSpPr>
        <p:grpSp>
          <p:nvGrpSpPr>
            <p:cNvPr id="16" name="Group 15"/>
            <p:cNvGrpSpPr/>
            <p:nvPr/>
          </p:nvGrpSpPr>
          <p:grpSpPr>
            <a:xfrm>
              <a:off x="10162" y="2049532"/>
              <a:ext cx="3386292" cy="2012349"/>
              <a:chOff x="6109950" y="3912540"/>
              <a:chExt cx="2941578" cy="174807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109950" y="3912540"/>
                <a:ext cx="2941578" cy="1748072"/>
                <a:chOff x="6109950" y="3912540"/>
                <a:chExt cx="2941578" cy="1748072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6109950" y="4038600"/>
                  <a:ext cx="2941578" cy="1492951"/>
                  <a:chOff x="6109950" y="4038600"/>
                  <a:chExt cx="2941578" cy="1492951"/>
                </a:xfrm>
              </p:grpSpPr>
              <p:pic>
                <p:nvPicPr>
                  <p:cNvPr id="36" name="Picture 3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b="3473"/>
                  <a:stretch/>
                </p:blipFill>
                <p:spPr>
                  <a:xfrm>
                    <a:off x="6109950" y="4038600"/>
                    <a:ext cx="2941578" cy="1492951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/>
                  <p:cNvSpPr/>
                  <p:nvPr/>
                </p:nvSpPr>
                <p:spPr>
                  <a:xfrm>
                    <a:off x="8781944" y="4205786"/>
                    <a:ext cx="242824" cy="111944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8099282" y="4670125"/>
                    <a:ext cx="242824" cy="3357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aphicFrame>
              <p:nvGraphicFramePr>
                <p:cNvPr id="26" name="Object 2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47367668"/>
                    </p:ext>
                  </p:extLst>
                </p:nvPr>
              </p:nvGraphicFramePr>
              <p:xfrm>
                <a:off x="8639283" y="4907075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9" name="Equation" r:id="rId5" imgW="215900" imgH="228600" progId="Equation.3">
                        <p:embed/>
                      </p:oleObj>
                    </mc:Choice>
                    <mc:Fallback>
                      <p:oleObj name="Equation" r:id="rId5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9283" y="4907075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7" name="Object 2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7290463"/>
                    </p:ext>
                  </p:extLst>
                </p:nvPr>
              </p:nvGraphicFramePr>
              <p:xfrm>
                <a:off x="8457145" y="3912540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0" name="Equation" r:id="rId7" imgW="127000" imgH="165100" progId="Equation.3">
                        <p:embed/>
                      </p:oleObj>
                    </mc:Choice>
                    <mc:Fallback>
                      <p:oleObj name="Equation" r:id="rId7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457145" y="3912540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8" name="Object 2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60712835"/>
                    </p:ext>
                  </p:extLst>
                </p:nvPr>
              </p:nvGraphicFramePr>
              <p:xfrm>
                <a:off x="8631826" y="4105183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1" name="Equation" r:id="rId9" imgW="127000" imgH="165100" progId="Equation.3">
                        <p:embed/>
                      </p:oleObj>
                    </mc:Choice>
                    <mc:Fallback>
                      <p:oleObj name="Equation" r:id="rId9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1826" y="4105183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9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43441914"/>
                    </p:ext>
                  </p:extLst>
                </p:nvPr>
              </p:nvGraphicFramePr>
              <p:xfrm>
                <a:off x="8616486" y="5236346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2" name="Equation" r:id="rId10" imgW="127000" imgH="165100" progId="Equation.3">
                        <p:embed/>
                      </p:oleObj>
                    </mc:Choice>
                    <mc:Fallback>
                      <p:oleObj name="Equation" r:id="rId10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16486" y="5236346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0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9534520"/>
                    </p:ext>
                  </p:extLst>
                </p:nvPr>
              </p:nvGraphicFramePr>
              <p:xfrm>
                <a:off x="8484266" y="5404537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3" name="Equation" r:id="rId11" imgW="127000" imgH="165100" progId="Equation.3">
                        <p:embed/>
                      </p:oleObj>
                    </mc:Choice>
                    <mc:Fallback>
                      <p:oleObj name="Equation" r:id="rId11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484266" y="5404537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3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83734610"/>
                    </p:ext>
                  </p:extLst>
                </p:nvPr>
              </p:nvGraphicFramePr>
              <p:xfrm>
                <a:off x="8687979" y="4649938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4" name="Equation" r:id="rId12" imgW="215900" imgH="228600" progId="Equation.3">
                        <p:embed/>
                      </p:oleObj>
                    </mc:Choice>
                    <mc:Fallback>
                      <p:oleObj name="Equation" r:id="rId12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87979" y="4649938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44944469"/>
                    </p:ext>
                  </p:extLst>
                </p:nvPr>
              </p:nvGraphicFramePr>
              <p:xfrm>
                <a:off x="8694237" y="4268676"/>
                <a:ext cx="257175" cy="293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5" name="Equation" r:id="rId13" imgW="165100" imgH="190500" progId="Equation.3">
                        <p:embed/>
                      </p:oleObj>
                    </mc:Choice>
                    <mc:Fallback>
                      <p:oleObj name="Equation" r:id="rId13" imgW="165100" imgH="1905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94237" y="4268676"/>
                              <a:ext cx="257175" cy="293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3" name="Object 3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63431416"/>
                    </p:ext>
                  </p:extLst>
                </p:nvPr>
              </p:nvGraphicFramePr>
              <p:xfrm>
                <a:off x="8730174" y="4495667"/>
                <a:ext cx="257175" cy="293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6" name="Equation" r:id="rId15" imgW="165100" imgH="190500" progId="Equation.3">
                        <p:embed/>
                      </p:oleObj>
                    </mc:Choice>
                    <mc:Fallback>
                      <p:oleObj name="Equation" r:id="rId15" imgW="165100" imgH="1905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730174" y="4495667"/>
                              <a:ext cx="257175" cy="293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63077074"/>
                    </p:ext>
                  </p:extLst>
                </p:nvPr>
              </p:nvGraphicFramePr>
              <p:xfrm>
                <a:off x="7445710" y="5040877"/>
                <a:ext cx="196412" cy="314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7" name="Equation" r:id="rId17" imgW="127000" imgH="203200" progId="Equation.3">
                        <p:embed/>
                      </p:oleObj>
                    </mc:Choice>
                    <mc:Fallback>
                      <p:oleObj name="Equation" r:id="rId17" imgW="1270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45710" y="5040877"/>
                              <a:ext cx="196412" cy="31425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04935121"/>
                    </p:ext>
                  </p:extLst>
                </p:nvPr>
              </p:nvGraphicFramePr>
              <p:xfrm>
                <a:off x="7445710" y="4314558"/>
                <a:ext cx="196412" cy="314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8" name="Equation" r:id="rId19" imgW="127000" imgH="203200" progId="Equation.3">
                        <p:embed/>
                      </p:oleObj>
                    </mc:Choice>
                    <mc:Fallback>
                      <p:oleObj name="Equation" r:id="rId19" imgW="127000" imgH="2032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445710" y="4314558"/>
                              <a:ext cx="196412" cy="31425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5317565"/>
                  </p:ext>
                </p:extLst>
              </p:nvPr>
            </p:nvGraphicFramePr>
            <p:xfrm>
              <a:off x="8099282" y="4612452"/>
              <a:ext cx="334011" cy="3538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9" name="Equation" r:id="rId20" imgW="215900" imgH="228600" progId="Equation.3">
                      <p:embed/>
                    </p:oleObj>
                  </mc:Choice>
                  <mc:Fallback>
                    <p:oleObj name="Equation" r:id="rId20" imgW="21590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099282" y="4612452"/>
                            <a:ext cx="334011" cy="35380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Box 16"/>
            <p:cNvSpPr txBox="1"/>
            <p:nvPr/>
          </p:nvSpPr>
          <p:spPr>
            <a:xfrm>
              <a:off x="3191865" y="2963432"/>
              <a:ext cx="10711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}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39828" y="3187361"/>
              <a:ext cx="913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MET</a:t>
              </a:r>
              <a:endParaRPr lang="en-US" sz="2400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8338" y="3755334"/>
              <a:ext cx="142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jets</a:t>
              </a:r>
              <a:endParaRPr lang="en-US" sz="24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2666" y="1859777"/>
              <a:ext cx="142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jets</a:t>
              </a:r>
              <a:endParaRPr lang="en-US" sz="2400" b="1" dirty="0">
                <a:solidFill>
                  <a:srgbClr val="008000"/>
                </a:solidFill>
                <a:latin typeface="Helvetica"/>
                <a:cs typeface="Helvetic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6675" y="2292772"/>
              <a:ext cx="107112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</a:rPr>
                <a:t>}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2879" y="2469669"/>
              <a:ext cx="119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leptons</a:t>
              </a:r>
              <a:endParaRPr lang="en-US" sz="2400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4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 Edge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3198547"/>
            <a:ext cx="4529626" cy="325495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91" y="934804"/>
            <a:ext cx="9357749" cy="2507533"/>
          </a:xfrm>
        </p:spPr>
        <p:txBody>
          <a:bodyPr>
            <a:noAutofit/>
          </a:bodyPr>
          <a:lstStyle/>
          <a:p>
            <a:r>
              <a:rPr lang="el-GR" sz="1800" dirty="0" smtClean="0"/>
              <a:t>χ</a:t>
            </a:r>
            <a:r>
              <a:rPr lang="en-US" sz="1800" baseline="-25000" dirty="0" smtClean="0"/>
              <a:t>2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➞ ℓ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ℓ</a:t>
            </a:r>
            <a:r>
              <a:rPr lang="en-US" sz="1800" baseline="30000" dirty="0" smtClean="0"/>
              <a:t>- </a:t>
            </a:r>
            <a:r>
              <a:rPr lang="el-GR" sz="1800" dirty="0" smtClean="0"/>
              <a:t>χ</a:t>
            </a:r>
            <a:r>
              <a:rPr lang="en-US" sz="1800" baseline="-25000" dirty="0" smtClean="0"/>
              <a:t>1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kinematic endpoint produces “edge” in </a:t>
            </a:r>
            <a:r>
              <a:rPr lang="en-US" sz="1800" dirty="0" err="1" smtClean="0"/>
              <a:t>ee</a:t>
            </a:r>
            <a:r>
              <a:rPr lang="en-US" sz="1800" dirty="0"/>
              <a:t>+</a:t>
            </a:r>
            <a:r>
              <a:rPr lang="el-GR" sz="1800" dirty="0" smtClean="0"/>
              <a:t>μμ</a:t>
            </a:r>
            <a:r>
              <a:rPr lang="en-US" sz="1800" dirty="0" smtClean="0"/>
              <a:t> </a:t>
            </a:r>
            <a:r>
              <a:rPr lang="en-US" sz="1800" dirty="0" err="1" smtClean="0"/>
              <a:t>dilepton</a:t>
            </a:r>
            <a:r>
              <a:rPr lang="en-US" sz="1800" dirty="0" smtClean="0"/>
              <a:t> mass distribution</a:t>
            </a:r>
          </a:p>
          <a:p>
            <a:pPr lvl="1"/>
            <a:r>
              <a:rPr lang="en-US" sz="1800" dirty="0" smtClean="0"/>
              <a:t>Potential “smoking gun” for new physics observation</a:t>
            </a:r>
          </a:p>
          <a:p>
            <a:pPr lvl="1"/>
            <a:r>
              <a:rPr lang="en-US" sz="1800" dirty="0" smtClean="0"/>
              <a:t>Relax cuts, exploit shape info ➞ complementary to high MET, H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searches</a:t>
            </a:r>
          </a:p>
          <a:p>
            <a:pPr lvl="1"/>
            <a:r>
              <a:rPr lang="en-US" sz="1800" b="1" dirty="0" smtClean="0">
                <a:solidFill>
                  <a:srgbClr val="FF00E8"/>
                </a:solidFill>
              </a:rPr>
              <a:t>Edge position (</a:t>
            </a:r>
            <a:r>
              <a:rPr lang="en-US" sz="1800" b="1" dirty="0" err="1" smtClean="0">
                <a:solidFill>
                  <a:srgbClr val="FF00E8"/>
                </a:solidFill>
              </a:rPr>
              <a:t>m</a:t>
            </a:r>
            <a:r>
              <a:rPr lang="en-US" sz="1800" b="1" baseline="-25000" dirty="0" err="1" smtClean="0">
                <a:solidFill>
                  <a:srgbClr val="FF00E8"/>
                </a:solidFill>
              </a:rPr>
              <a:t>cut</a:t>
            </a:r>
            <a:r>
              <a:rPr lang="en-US" sz="1800" b="1" dirty="0" smtClean="0">
                <a:solidFill>
                  <a:srgbClr val="FF00E8"/>
                </a:solidFill>
              </a:rPr>
              <a:t>) </a:t>
            </a:r>
            <a:r>
              <a:rPr lang="en-US" sz="1800" dirty="0" smtClean="0"/>
              <a:t>➞ precise measurement related to SUSY particle masses</a:t>
            </a:r>
          </a:p>
          <a:p>
            <a:r>
              <a:rPr lang="en-US" sz="1800" dirty="0" smtClean="0"/>
              <a:t>SM background: same yield/shape in opposite-flavor (e</a:t>
            </a:r>
            <a:r>
              <a:rPr lang="el-GR" sz="1800" dirty="0" smtClean="0"/>
              <a:t>μ</a:t>
            </a:r>
            <a:r>
              <a:rPr lang="en-US" sz="1800" dirty="0" smtClean="0"/>
              <a:t>) vs. same-flavor (</a:t>
            </a:r>
            <a:r>
              <a:rPr lang="en-US" sz="1800" dirty="0" err="1" smtClean="0"/>
              <a:t>ee</a:t>
            </a:r>
            <a:r>
              <a:rPr lang="en-US" sz="1800" dirty="0" smtClean="0"/>
              <a:t>+</a:t>
            </a:r>
            <a:r>
              <a:rPr lang="el-GR" sz="1800" dirty="0" smtClean="0"/>
              <a:t>μμ</a:t>
            </a:r>
            <a:r>
              <a:rPr lang="en-US" sz="1800" dirty="0" smtClean="0"/>
              <a:t>) 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Search for edge in </a:t>
            </a:r>
            <a:r>
              <a:rPr lang="en-US" sz="1800" b="1" dirty="0" err="1" smtClean="0">
                <a:solidFill>
                  <a:srgbClr val="FF0000"/>
                </a:solidFill>
              </a:rPr>
              <a:t>ee</a:t>
            </a:r>
            <a:r>
              <a:rPr lang="en-US" sz="1800" b="1" dirty="0" smtClean="0">
                <a:solidFill>
                  <a:srgbClr val="FF0000"/>
                </a:solidFill>
              </a:rPr>
              <a:t>+</a:t>
            </a:r>
            <a:r>
              <a:rPr lang="el-GR" sz="1800" b="1" dirty="0" smtClean="0">
                <a:solidFill>
                  <a:srgbClr val="FF0000"/>
                </a:solidFill>
              </a:rPr>
              <a:t>μμ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dilepton</a:t>
            </a:r>
            <a:r>
              <a:rPr lang="en-US" sz="1800" b="1" dirty="0" smtClean="0">
                <a:solidFill>
                  <a:srgbClr val="FF0000"/>
                </a:solidFill>
              </a:rPr>
              <a:t> mass, take </a:t>
            </a:r>
            <a:r>
              <a:rPr lang="en-US" sz="1800" b="1" dirty="0" err="1" smtClean="0">
                <a:solidFill>
                  <a:srgbClr val="FF0000"/>
                </a:solidFill>
              </a:rPr>
              <a:t>bkg</a:t>
            </a:r>
            <a:r>
              <a:rPr lang="en-US" sz="1800" b="1" dirty="0" smtClean="0">
                <a:solidFill>
                  <a:srgbClr val="FF0000"/>
                </a:solidFill>
              </a:rPr>
              <a:t> shape from e</a:t>
            </a:r>
            <a:r>
              <a:rPr lang="el-GR" sz="1800" b="1" dirty="0" smtClean="0">
                <a:solidFill>
                  <a:srgbClr val="FF0000"/>
                </a:solidFill>
              </a:rPr>
              <a:t>μ</a:t>
            </a:r>
            <a:r>
              <a:rPr lang="en-US" sz="1800" b="1" dirty="0" smtClean="0">
                <a:solidFill>
                  <a:srgbClr val="FF0000"/>
                </a:solidFill>
              </a:rPr>
              <a:t> sample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07689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dilepton</a:t>
            </a:r>
            <a:r>
              <a:rPr lang="en-US" sz="2000" dirty="0" smtClean="0">
                <a:latin typeface="Helvetica"/>
                <a:cs typeface="Helvetica"/>
              </a:rPr>
              <a:t> mass (</a:t>
            </a:r>
            <a:r>
              <a:rPr lang="en-US" sz="2000" dirty="0" err="1" smtClean="0">
                <a:latin typeface="Helvetica"/>
                <a:cs typeface="Helvetica"/>
              </a:rPr>
              <a:t>GeV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  <a:endParaRPr lang="en-US" sz="2000" dirty="0">
              <a:latin typeface="Helvetica"/>
              <a:cs typeface="Helvetica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495583"/>
              </p:ext>
            </p:extLst>
          </p:nvPr>
        </p:nvGraphicFramePr>
        <p:xfrm>
          <a:off x="2609529" y="3003083"/>
          <a:ext cx="17129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850900" imgH="431800" progId="Equation.3">
                  <p:embed/>
                </p:oleObj>
              </mc:Choice>
              <mc:Fallback>
                <p:oleObj name="Equation" r:id="rId4" imgW="850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529" y="3003083"/>
                        <a:ext cx="1712913" cy="86518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91" y="6076890"/>
            <a:ext cx="308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Helvetica"/>
                <a:cs typeface="Helvetica"/>
              </a:rPr>
              <a:t>dilepton</a:t>
            </a:r>
            <a:r>
              <a:rPr lang="en-US" sz="2000" dirty="0" smtClean="0">
                <a:latin typeface="Helvetica"/>
                <a:cs typeface="Helvetica"/>
              </a:rPr>
              <a:t> mass (</a:t>
            </a:r>
            <a:r>
              <a:rPr lang="en-US" sz="2000" dirty="0" err="1" smtClean="0">
                <a:latin typeface="Helvetica"/>
                <a:cs typeface="Helvetica"/>
              </a:rPr>
              <a:t>GeV</a:t>
            </a:r>
            <a:r>
              <a:rPr lang="en-US" sz="2000" dirty="0" smtClean="0">
                <a:latin typeface="Helvetica"/>
                <a:cs typeface="Helvetica"/>
              </a:rPr>
              <a:t>)</a:t>
            </a:r>
            <a:endParaRPr lang="en-US" sz="2000" dirty="0">
              <a:latin typeface="Helvetica"/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770936" y="4468271"/>
            <a:ext cx="815075" cy="776534"/>
          </a:xfrm>
          <a:prstGeom prst="straightConnector1">
            <a:avLst/>
          </a:prstGeom>
          <a:ln>
            <a:solidFill>
              <a:srgbClr val="FF00E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257799" y="3271814"/>
            <a:ext cx="3962399" cy="2860689"/>
            <a:chOff x="4857703" y="2982960"/>
            <a:chExt cx="4362496" cy="3149543"/>
          </a:xfrm>
        </p:grpSpPr>
        <p:grpSp>
          <p:nvGrpSpPr>
            <p:cNvPr id="12" name="Group 11"/>
            <p:cNvGrpSpPr/>
            <p:nvPr/>
          </p:nvGrpSpPr>
          <p:grpSpPr>
            <a:xfrm>
              <a:off x="4857703" y="2982960"/>
              <a:ext cx="4107314" cy="3149543"/>
              <a:chOff x="5498245" y="3265740"/>
              <a:chExt cx="3493355" cy="267875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/>
              <a:srcRect b="7053"/>
              <a:stretch/>
            </p:blipFill>
            <p:spPr>
              <a:xfrm>
                <a:off x="5498245" y="3265740"/>
                <a:ext cx="3493355" cy="2678751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010399" y="3937644"/>
                <a:ext cx="1549301" cy="6349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2610" y="3755413"/>
              <a:ext cx="539974" cy="81927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239000" y="3657600"/>
              <a:ext cx="1981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>
                  <a:latin typeface="Helvetica"/>
                  <a:cs typeface="Helvetica"/>
                </a:rPr>
                <a:t>ee</a:t>
              </a:r>
              <a:r>
                <a:rPr lang="en-US" sz="2600" dirty="0" smtClean="0">
                  <a:latin typeface="Helvetica"/>
                  <a:cs typeface="Helvetica"/>
                </a:rPr>
                <a:t> + </a:t>
              </a:r>
              <a:r>
                <a:rPr lang="el-GR" sz="2600" dirty="0" smtClean="0">
                  <a:latin typeface="Helvetica"/>
                  <a:cs typeface="Helvetica"/>
                </a:rPr>
                <a:t>μμ</a:t>
              </a:r>
              <a:r>
                <a:rPr lang="en-US" sz="2600" dirty="0" smtClean="0">
                  <a:latin typeface="Helvetica"/>
                  <a:cs typeface="Helvetica"/>
                </a:rPr>
                <a:t> </a:t>
              </a:r>
              <a:endParaRPr lang="en-US" sz="2600" dirty="0">
                <a:latin typeface="Helvetica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9990" y="4186535"/>
              <a:ext cx="12182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Helvetica"/>
                  <a:cs typeface="Helvetica"/>
                </a:rPr>
                <a:t>e</a:t>
              </a:r>
              <a:r>
                <a:rPr lang="el-GR" sz="2600" dirty="0" smtClean="0">
                  <a:latin typeface="Helvetica"/>
                  <a:cs typeface="Helvetica"/>
                </a:rPr>
                <a:t>μ</a:t>
              </a:r>
              <a:r>
                <a:rPr lang="en-US" sz="2600" dirty="0" smtClean="0">
                  <a:latin typeface="Helvetica"/>
                  <a:cs typeface="Helvetica"/>
                </a:rPr>
                <a:t> </a:t>
              </a:r>
              <a:endParaRPr lang="en-US" sz="2600" dirty="0">
                <a:latin typeface="Helvetica"/>
                <a:cs typeface="Helvetic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60186" y="3012555"/>
            <a:ext cx="2666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Helvetica"/>
                <a:cs typeface="Helvetica"/>
              </a:rPr>
              <a:t>SM MC</a:t>
            </a:r>
            <a:endParaRPr lang="en-US" sz="26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86011" y="4837789"/>
            <a:ext cx="2832317" cy="7620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93838"/>
              </p:ext>
            </p:extLst>
          </p:nvPr>
        </p:nvGraphicFramePr>
        <p:xfrm>
          <a:off x="2667874" y="5003505"/>
          <a:ext cx="26844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8" imgW="1333500" imgH="241300" progId="Equation.3">
                  <p:embed/>
                </p:oleObj>
              </mc:Choice>
              <mc:Fallback>
                <p:oleObj name="Equation" r:id="rId8" imgW="1333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874" y="5003505"/>
                        <a:ext cx="2684462" cy="482600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09231" y="3025592"/>
            <a:ext cx="2666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FF"/>
                </a:solidFill>
                <a:latin typeface="Helvetica"/>
                <a:cs typeface="Helvetica"/>
              </a:rPr>
              <a:t>SUSY</a:t>
            </a:r>
            <a:r>
              <a:rPr lang="en-US" sz="2600" dirty="0" smtClean="0">
                <a:latin typeface="Helvetica"/>
                <a:cs typeface="Helvetica"/>
              </a:rPr>
              <a:t> with </a:t>
            </a:r>
            <a:endParaRPr lang="en-US" sz="2600" dirty="0">
              <a:latin typeface="Helvetica"/>
              <a:cs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1842" y="3868271"/>
            <a:ext cx="1636828" cy="10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55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Edge search results (1.1/</a:t>
            </a:r>
            <a:r>
              <a:rPr lang="en-US" dirty="0" err="1" smtClean="0"/>
              <a:t>fb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63206" y="919678"/>
            <a:ext cx="8242794" cy="3880922"/>
            <a:chOff x="675936" y="1032609"/>
            <a:chExt cx="8242794" cy="38809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82"/>
            <a:stretch/>
          </p:blipFill>
          <p:spPr>
            <a:xfrm>
              <a:off x="675936" y="1032609"/>
              <a:ext cx="7401264" cy="3280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981200" y="4267200"/>
              <a:ext cx="693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Helvetica"/>
                  <a:cs typeface="Helvetica"/>
                </a:rPr>
                <a:t>dilepton</a:t>
              </a:r>
              <a:r>
                <a:rPr lang="en-US" dirty="0" smtClean="0">
                  <a:latin typeface="Helvetica"/>
                  <a:cs typeface="Helvetica"/>
                </a:rPr>
                <a:t> mass (</a:t>
              </a:r>
              <a:r>
                <a:rPr lang="en-US" dirty="0" err="1" smtClean="0">
                  <a:latin typeface="Helvetica"/>
                  <a:cs typeface="Helvetica"/>
                </a:rPr>
                <a:t>GeV</a:t>
              </a:r>
              <a:r>
                <a:rPr lang="en-US" dirty="0" smtClean="0">
                  <a:latin typeface="Helvetica"/>
                  <a:cs typeface="Helvetica"/>
                </a:rPr>
                <a:t>)                          </a:t>
              </a:r>
              <a:r>
                <a:rPr lang="en-US" dirty="0" err="1" smtClean="0">
                  <a:latin typeface="Helvetica"/>
                  <a:cs typeface="Helvetica"/>
                </a:rPr>
                <a:t>dilepton</a:t>
              </a:r>
              <a:r>
                <a:rPr lang="en-US" dirty="0" smtClean="0">
                  <a:latin typeface="Helvetica"/>
                  <a:cs typeface="Helvetica"/>
                </a:rPr>
                <a:t> </a:t>
              </a:r>
              <a:r>
                <a:rPr lang="en-US" dirty="0">
                  <a:latin typeface="Helvetica"/>
                  <a:cs typeface="Helvetica"/>
                </a:rPr>
                <a:t>mass (</a:t>
              </a:r>
              <a:r>
                <a:rPr lang="en-US" dirty="0" err="1">
                  <a:latin typeface="Helvetica"/>
                  <a:cs typeface="Helvetica"/>
                </a:rPr>
                <a:t>GeV</a:t>
              </a:r>
              <a:r>
                <a:rPr lang="en-US" dirty="0">
                  <a:latin typeface="Helvetica"/>
                  <a:cs typeface="Helvetica"/>
                </a:rPr>
                <a:t>)</a:t>
              </a:r>
            </a:p>
            <a:p>
              <a:endParaRPr lang="en-US" dirty="0">
                <a:latin typeface="Helvetica"/>
                <a:cs typeface="Helvetica"/>
              </a:endParaRPr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505" y="4650421"/>
            <a:ext cx="9305247" cy="2028277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No edge observed </a:t>
            </a:r>
            <a:r>
              <a:rPr lang="en-US" dirty="0" smtClean="0"/>
              <a:t>➞ extract signal yield UL using maximum likelihood fit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Signal shape depends on 1 parameter only (</a:t>
            </a:r>
            <a:r>
              <a:rPr lang="en-US" dirty="0" smtClean="0">
                <a:solidFill>
                  <a:srgbClr val="FF00E8"/>
                </a:solidFill>
              </a:rPr>
              <a:t>edge position </a:t>
            </a:r>
            <a:r>
              <a:rPr lang="en-US" dirty="0" err="1">
                <a:solidFill>
                  <a:srgbClr val="FF00E8"/>
                </a:solidFill>
              </a:rPr>
              <a:t>m</a:t>
            </a:r>
            <a:r>
              <a:rPr lang="en-US" baseline="-25000" dirty="0" err="1">
                <a:solidFill>
                  <a:srgbClr val="FF00E8"/>
                </a:solidFill>
              </a:rPr>
              <a:t>cut</a:t>
            </a:r>
            <a:r>
              <a:rPr lang="en-US" dirty="0" smtClean="0"/>
              <a:t>) ➞ scan </a:t>
            </a:r>
            <a:r>
              <a:rPr lang="en-US" dirty="0" err="1" smtClean="0">
                <a:solidFill>
                  <a:srgbClr val="FF00E8"/>
                </a:solidFill>
              </a:rPr>
              <a:t>m</a:t>
            </a:r>
            <a:r>
              <a:rPr lang="en-US" baseline="-25000" dirty="0" err="1" smtClean="0">
                <a:solidFill>
                  <a:srgbClr val="FF00E8"/>
                </a:solidFill>
              </a:rPr>
              <a:t>cut</a:t>
            </a:r>
            <a:r>
              <a:rPr lang="en-US" dirty="0" smtClean="0">
                <a:solidFill>
                  <a:srgbClr val="000000"/>
                </a:solidFill>
              </a:rPr>
              <a:t> and extract signal yield, and upper limit, at each point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Signal yield consistent with 0 within ~2</a:t>
            </a:r>
            <a:r>
              <a:rPr lang="el-GR" sz="3200" dirty="0" smtClean="0">
                <a:solidFill>
                  <a:srgbClr val="FF0000"/>
                </a:solidFill>
              </a:rPr>
              <a:t>σ</a:t>
            </a:r>
            <a:r>
              <a:rPr lang="en-US" sz="3200" dirty="0" smtClean="0">
                <a:solidFill>
                  <a:srgbClr val="FF0000"/>
                </a:solidFill>
              </a:rPr>
              <a:t> over full </a:t>
            </a:r>
            <a:r>
              <a:rPr lang="en-US" sz="3200" dirty="0" err="1" smtClean="0">
                <a:solidFill>
                  <a:srgbClr val="FF0000"/>
                </a:solidFill>
              </a:rPr>
              <a:t>m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cut</a:t>
            </a:r>
            <a:r>
              <a:rPr lang="en-US" sz="3200" dirty="0" smtClean="0">
                <a:solidFill>
                  <a:srgbClr val="FF0000"/>
                </a:solidFill>
              </a:rPr>
              <a:t> range (backup)</a:t>
            </a:r>
          </a:p>
          <a:p>
            <a:pPr lvl="1"/>
            <a:r>
              <a:rPr lang="en-US" sz="3200" dirty="0" smtClean="0"/>
              <a:t>Example fit shown: </a:t>
            </a:r>
            <a:r>
              <a:rPr lang="en-US" sz="3200" dirty="0" err="1" smtClean="0">
                <a:solidFill>
                  <a:srgbClr val="FF00E8"/>
                </a:solidFill>
              </a:rPr>
              <a:t>m</a:t>
            </a:r>
            <a:r>
              <a:rPr lang="en-US" sz="3200" baseline="-25000" dirty="0" err="1" smtClean="0">
                <a:solidFill>
                  <a:srgbClr val="FF00E8"/>
                </a:solidFill>
              </a:rPr>
              <a:t>cut</a:t>
            </a:r>
            <a:r>
              <a:rPr lang="en-US" sz="3200" dirty="0" smtClean="0"/>
              <a:t> ~ 80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1638" y="1491734"/>
            <a:ext cx="5758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ee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+</a:t>
            </a:r>
            <a:r>
              <a:rPr lang="el-GR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μμ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                            e</a:t>
            </a:r>
            <a:r>
              <a:rPr lang="el-GR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μ</a:t>
            </a:r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  </a:t>
            </a:r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45704" y="3225144"/>
            <a:ext cx="975934" cy="4324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2400" y="2971800"/>
            <a:ext cx="237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signal shape: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triangle ⊕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gaus</a:t>
            </a:r>
            <a:endParaRPr lang="en-US" sz="20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0870" y="11224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SUS-11-011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78470" y="11224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SUS-11-011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" y="1076633"/>
            <a:ext cx="1646307" cy="12231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85834" y="2557457"/>
            <a:ext cx="357755" cy="177155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2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778"/>
            <a:ext cx="9144000" cy="8466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OS counting experiment in tails of SM (1.1/</a:t>
            </a:r>
            <a:r>
              <a:rPr lang="en-US" sz="3600" dirty="0" err="1" smtClean="0"/>
              <a:t>fb</a:t>
            </a:r>
            <a:r>
              <a:rPr lang="en-US" sz="3600" dirty="0" smtClean="0"/>
              <a:t>)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17700"/>
            <a:ext cx="8509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7" y="1123834"/>
            <a:ext cx="634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leptons, PT&gt;20,10 </a:t>
            </a:r>
            <a:r>
              <a:rPr lang="en-US" sz="2400" dirty="0" err="1" smtClean="0"/>
              <a:t>GeV</a:t>
            </a:r>
            <a:r>
              <a:rPr lang="en-US" sz="2400" dirty="0" smtClean="0"/>
              <a:t>, two jets (</a:t>
            </a:r>
            <a:r>
              <a:rPr lang="en-US" sz="2400" dirty="0" err="1" smtClean="0"/>
              <a:t>Pt</a:t>
            </a:r>
            <a:r>
              <a:rPr lang="en-US" sz="2400" dirty="0" smtClean="0"/>
              <a:t>&gt;30 </a:t>
            </a:r>
            <a:r>
              <a:rPr lang="en-US" sz="2400" dirty="0" err="1" smtClean="0"/>
              <a:t>GeV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83778" y="2314223"/>
            <a:ext cx="1467555" cy="25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3778" y="4498623"/>
            <a:ext cx="1467555" cy="5390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1444" y="6184144"/>
            <a:ext cx="3420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Sample is mostly </a:t>
            </a:r>
            <a:r>
              <a:rPr lang="en-US" sz="2800" dirty="0" err="1" smtClean="0">
                <a:solidFill>
                  <a:srgbClr val="FF0000"/>
                </a:solidFill>
              </a:rPr>
              <a:t>ttbar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0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SUSY? What SUSY?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762999" cy="48626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Experimentalist </a:t>
            </a:r>
            <a:r>
              <a:rPr lang="en-US" dirty="0" smtClean="0"/>
              <a:t>view: search for new physics in events with lepton(s) and MET</a:t>
            </a:r>
          </a:p>
          <a:p>
            <a:pPr lvl="1"/>
            <a:r>
              <a:rPr lang="en-US" dirty="0" smtClean="0"/>
              <a:t>Well motivated by dark matter, SUSY or not</a:t>
            </a:r>
          </a:p>
          <a:p>
            <a:pPr lvl="1"/>
            <a:r>
              <a:rPr lang="en-US" dirty="0" smtClean="0"/>
              <a:t>CMS categories: </a:t>
            </a:r>
          </a:p>
          <a:p>
            <a:pPr lvl="2"/>
            <a:r>
              <a:rPr lang="en-US" dirty="0" smtClean="0"/>
              <a:t>New Physics where MET really matters: SUSY</a:t>
            </a:r>
          </a:p>
          <a:p>
            <a:pPr lvl="2"/>
            <a:r>
              <a:rPr lang="en-US" dirty="0" smtClean="0"/>
              <a:t>Other New Physics: EXOTICA</a:t>
            </a:r>
          </a:p>
          <a:p>
            <a:r>
              <a:rPr lang="en-US" dirty="0" err="1" smtClean="0"/>
              <a:t>Leptonic</a:t>
            </a:r>
            <a:r>
              <a:rPr lang="en-US" dirty="0" smtClean="0"/>
              <a:t> “SUSY” searches at CMS are </a:t>
            </a:r>
            <a:r>
              <a:rPr lang="en-US" u="sng" dirty="0" smtClean="0"/>
              <a:t>signature</a:t>
            </a:r>
            <a:r>
              <a:rPr lang="en-US" u="sng" dirty="0" smtClean="0"/>
              <a:t>-based searches</a:t>
            </a:r>
            <a:endParaRPr lang="en-US" dirty="0" smtClean="0"/>
          </a:p>
          <a:p>
            <a:pPr lvl="1"/>
            <a:r>
              <a:rPr lang="en-US" dirty="0" smtClean="0"/>
              <a:t>Strategies only loosely based on SUSY prejudices</a:t>
            </a:r>
          </a:p>
          <a:p>
            <a:pPr lvl="2"/>
            <a:r>
              <a:rPr lang="en-US" b="1" u="sng" dirty="0" smtClean="0"/>
              <a:t>Not</a:t>
            </a:r>
            <a:r>
              <a:rPr lang="en-US" dirty="0" smtClean="0"/>
              <a:t> optimized for the CMSSM at all</a:t>
            </a:r>
          </a:p>
          <a:p>
            <a:pPr lvl="1"/>
            <a:r>
              <a:rPr lang="en-US" dirty="0" smtClean="0"/>
              <a:t>This is likely to change in </a:t>
            </a:r>
            <a:r>
              <a:rPr lang="en-US" dirty="0" smtClean="0"/>
              <a:t>2012: </a:t>
            </a:r>
            <a:r>
              <a:rPr lang="en-US" dirty="0" smtClean="0"/>
              <a:t>we will have more searches </a:t>
            </a:r>
            <a:r>
              <a:rPr lang="en-US" dirty="0" smtClean="0"/>
              <a:t>targeted to specific final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17700"/>
            <a:ext cx="8509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7" y="1123834"/>
            <a:ext cx="634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leptons, PT&gt;20,10 </a:t>
            </a:r>
            <a:r>
              <a:rPr lang="en-US" sz="2400" dirty="0" err="1" smtClean="0"/>
              <a:t>GeV</a:t>
            </a:r>
            <a:r>
              <a:rPr lang="en-US" sz="2400" dirty="0" smtClean="0"/>
              <a:t>, two jets (</a:t>
            </a:r>
            <a:r>
              <a:rPr lang="en-US" sz="2400" dirty="0" err="1" smtClean="0"/>
              <a:t>Pt</a:t>
            </a:r>
            <a:r>
              <a:rPr lang="en-US" sz="2400" dirty="0" smtClean="0"/>
              <a:t>&gt;30 </a:t>
            </a:r>
            <a:r>
              <a:rPr lang="en-US" sz="2400" dirty="0" err="1" smtClean="0"/>
              <a:t>GeV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083778" y="5037667"/>
            <a:ext cx="1467555" cy="818443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3778" y="4498623"/>
            <a:ext cx="1467555" cy="5390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7555" y="5956300"/>
            <a:ext cx="6323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Plausible SUSY signals are small compared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to SM </a:t>
            </a:r>
            <a:r>
              <a:rPr lang="en-US" sz="2800" dirty="0" smtClean="0">
                <a:solidFill>
                  <a:srgbClr val="FF0000"/>
                </a:solidFill>
                <a:sym typeface="Wingdings"/>
              </a:rPr>
              <a:t> search in the tails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8778"/>
            <a:ext cx="9144000" cy="846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OS counting experiment in tails of SM (1.1/fb)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7272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917700"/>
            <a:ext cx="85090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667" y="1123834"/>
            <a:ext cx="634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leptons, PT&gt;20,10 </a:t>
            </a:r>
            <a:r>
              <a:rPr lang="en-US" sz="2400" dirty="0" err="1" smtClean="0"/>
              <a:t>GeV</a:t>
            </a:r>
            <a:r>
              <a:rPr lang="en-US" sz="2400" dirty="0" smtClean="0"/>
              <a:t>, two jets (</a:t>
            </a:r>
            <a:r>
              <a:rPr lang="en-US" sz="2400" dirty="0" err="1" smtClean="0"/>
              <a:t>Pt</a:t>
            </a:r>
            <a:r>
              <a:rPr lang="en-US" sz="2400" dirty="0" smtClean="0"/>
              <a:t>&gt;30 </a:t>
            </a:r>
            <a:r>
              <a:rPr lang="en-US" sz="2400" dirty="0" err="1" smtClean="0"/>
              <a:t>GeV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836333" y="5037667"/>
            <a:ext cx="2582334" cy="818443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17886" y="5037666"/>
            <a:ext cx="1467555" cy="8184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67555" y="5956300"/>
            <a:ext cx="6311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Many SUSY signals have more </a:t>
            </a:r>
            <a:r>
              <a:rPr lang="en-US" sz="2800" dirty="0" err="1" smtClean="0">
                <a:solidFill>
                  <a:srgbClr val="FF0000"/>
                </a:solidFill>
              </a:rPr>
              <a:t>SameFlavor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han </a:t>
            </a:r>
            <a:r>
              <a:rPr lang="en-US" sz="2800" dirty="0" err="1" smtClean="0">
                <a:solidFill>
                  <a:srgbClr val="FF0000"/>
                </a:solidFill>
              </a:rPr>
              <a:t>OppositeFlavor</a:t>
            </a:r>
            <a:r>
              <a:rPr lang="en-US" sz="2800" dirty="0" smtClean="0">
                <a:solidFill>
                  <a:srgbClr val="FF0000"/>
                </a:solidFill>
              </a:rPr>
              <a:t> pairs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17886" y="2029177"/>
            <a:ext cx="1467555" cy="31326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6333" y="2029177"/>
            <a:ext cx="2582334" cy="313267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98778"/>
            <a:ext cx="9144000" cy="8466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OS counting experiment in tails of SM (1.1/</a:t>
            </a:r>
            <a:r>
              <a:rPr lang="en-US" sz="3600" dirty="0" err="1" smtClean="0"/>
              <a:t>fb</a:t>
            </a:r>
            <a:r>
              <a:rPr lang="en-US" sz="3600" dirty="0" smtClean="0"/>
              <a:t>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244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88" y="-1"/>
            <a:ext cx="7659512" cy="6427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778" y="6259810"/>
            <a:ext cx="617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Nothing too exciting in kinematical distributions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818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8"/>
            <a:ext cx="8229600" cy="557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Counting experiment in tails of 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4" y="1290638"/>
            <a:ext cx="5097194" cy="48900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42348" y="1128890"/>
            <a:ext cx="4001652" cy="49972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Define two signal regions in tails of HT and MET</a:t>
            </a:r>
          </a:p>
          <a:p>
            <a:endParaRPr lang="en-US" sz="2800" dirty="0" smtClean="0"/>
          </a:p>
          <a:p>
            <a:r>
              <a:rPr lang="en-US" sz="2800" dirty="0" smtClean="0"/>
              <a:t>Tail = were expect “a few” SM events</a:t>
            </a:r>
          </a:p>
          <a:p>
            <a:endParaRPr lang="en-US" sz="2800" dirty="0" smtClean="0"/>
          </a:p>
          <a:p>
            <a:r>
              <a:rPr lang="en-US" sz="2800" dirty="0" smtClean="0"/>
              <a:t>Counting experiment</a:t>
            </a:r>
          </a:p>
          <a:p>
            <a:endParaRPr lang="en-US" sz="2800" dirty="0" smtClean="0"/>
          </a:p>
          <a:p>
            <a:r>
              <a:rPr lang="en-US" sz="2800" dirty="0" smtClean="0"/>
              <a:t>Compare OF </a:t>
            </a:r>
            <a:r>
              <a:rPr lang="en-US" sz="2800" dirty="0" err="1" smtClean="0"/>
              <a:t>vs</a:t>
            </a:r>
            <a:r>
              <a:rPr lang="en-US" sz="2800" dirty="0" smtClean="0"/>
              <a:t> SF yield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3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Tricks for counting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Same P</a:t>
            </a:r>
            <a:r>
              <a:rPr lang="en-US" baseline="-25000" dirty="0" smtClean="0"/>
              <a:t>T</a:t>
            </a:r>
            <a:r>
              <a:rPr lang="en-US" dirty="0" smtClean="0"/>
              <a:t> (ℓ)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 P</a:t>
            </a:r>
            <a:r>
              <a:rPr lang="en-US" baseline="-25000" dirty="0" smtClean="0"/>
              <a:t>T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n</a:t>
            </a:r>
            <a:r>
              <a:rPr lang="en-US" dirty="0" smtClean="0"/>
              <a:t>) method used in single lepton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Extrapolate from low MET, low HT region under the assumption that HT and MET/</a:t>
            </a:r>
            <a:r>
              <a:rPr lang="en-US" dirty="0" err="1" smtClean="0"/>
              <a:t>sqrt</a:t>
            </a:r>
            <a:r>
              <a:rPr lang="en-US" dirty="0" smtClean="0"/>
              <a:t>(HT) are (almost) uncorrelated</a:t>
            </a:r>
          </a:p>
          <a:p>
            <a:pPr marL="914400" lvl="1" indent="-514350"/>
            <a:r>
              <a:rPr lang="en-US" dirty="0" smtClean="0"/>
              <a:t>This is an empirical observation in </a:t>
            </a:r>
            <a:r>
              <a:rPr lang="en-US" dirty="0" err="1" smtClean="0"/>
              <a:t>ttbar</a:t>
            </a:r>
            <a:r>
              <a:rPr lang="en-US" dirty="0" smtClean="0"/>
              <a:t> MC validated in bulk of </a:t>
            </a:r>
            <a:r>
              <a:rPr lang="en-US" dirty="0" err="1" smtClean="0"/>
              <a:t>ttbar</a:t>
            </a:r>
            <a:r>
              <a:rPr lang="en-US" dirty="0" smtClean="0"/>
              <a:t> data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71"/>
            <a:ext cx="8229600" cy="6566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counting </a:t>
            </a:r>
            <a:r>
              <a:rPr lang="en-US" dirty="0" err="1" smtClean="0"/>
              <a:t>expt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2" y="736599"/>
            <a:ext cx="7457722" cy="265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398335"/>
            <a:ext cx="836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Data yield agrees with MC prediction as well as the two data driven methods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44" y="4080934"/>
            <a:ext cx="721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3844" y="5906646"/>
            <a:ext cx="7281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charset="0"/>
              <a:buChar char="D"/>
            </a:pPr>
            <a:r>
              <a:rPr lang="en-US" sz="2000" b="1" dirty="0" smtClean="0">
                <a:solidFill>
                  <a:srgbClr val="000090"/>
                </a:solidFill>
              </a:rPr>
              <a:t>= efficiency corrected excess of SF events over OF events</a:t>
            </a:r>
          </a:p>
          <a:p>
            <a:r>
              <a:rPr lang="en-US" sz="2000" b="1" dirty="0" smtClean="0">
                <a:solidFill>
                  <a:srgbClr val="000090"/>
                </a:solidFill>
              </a:rPr>
              <a:t>No excess of SF events as would be expected in some SUSY models</a:t>
            </a:r>
            <a:endParaRPr lang="en-US" sz="2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5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967140"/>
          </a:xfrm>
        </p:spPr>
        <p:txBody>
          <a:bodyPr/>
          <a:lstStyle/>
          <a:p>
            <a:r>
              <a:rPr lang="en-US" dirty="0" smtClean="0"/>
              <a:t>Opposite sign Z+MET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40655" y="1623132"/>
            <a:ext cx="5324122" cy="2877254"/>
            <a:chOff x="1844322" y="1765301"/>
            <a:chExt cx="5789788" cy="3168792"/>
          </a:xfrm>
        </p:grpSpPr>
        <p:pic>
          <p:nvPicPr>
            <p:cNvPr id="6" name="Picture 5" descr="T5zz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322" y="1765301"/>
              <a:ext cx="5578122" cy="316879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644444" y="3428999"/>
              <a:ext cx="1989666" cy="15050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9137" y="818201"/>
            <a:ext cx="915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example signal: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SUSY with </a:t>
            </a:r>
            <a:r>
              <a:rPr lang="en-US" sz="2400" b="1" dirty="0" smtClean="0">
                <a:solidFill>
                  <a:srgbClr val="000090"/>
                </a:solidFill>
              </a:rPr>
              <a:t> </a:t>
            </a:r>
            <a:r>
              <a:rPr lang="el-GR" sz="2400" b="1" dirty="0" smtClean="0">
                <a:solidFill>
                  <a:srgbClr val="000090"/>
                </a:solidFill>
              </a:rPr>
              <a:t>χ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0</a:t>
            </a:r>
            <a:r>
              <a:rPr lang="en-US" sz="2400" b="1" baseline="-25000" dirty="0" smtClean="0">
                <a:solidFill>
                  <a:srgbClr val="000090"/>
                </a:solidFill>
              </a:rPr>
              <a:t>2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Z </a:t>
            </a:r>
            <a:r>
              <a:rPr lang="el-GR" sz="2400" b="1" dirty="0" smtClean="0">
                <a:solidFill>
                  <a:srgbClr val="000090"/>
                </a:solidFill>
              </a:rPr>
              <a:t>χ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0</a:t>
            </a:r>
            <a:r>
              <a:rPr lang="en-US" sz="2400" b="1" dirty="0" smtClean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decay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7248" y="4500385"/>
            <a:ext cx="8903614" cy="2117726"/>
          </a:xfrm>
        </p:spPr>
        <p:txBody>
          <a:bodyPr>
            <a:no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Signature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: 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Z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+ jets 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+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MET</a:t>
            </a:r>
          </a:p>
          <a:p>
            <a:r>
              <a:rPr lang="en-US" sz="2200" b="1" dirty="0" smtClean="0">
                <a:solidFill>
                  <a:srgbClr val="0000FF"/>
                </a:solidFill>
                <a:cs typeface="Helvetica"/>
              </a:rPr>
              <a:t>Backgrounds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Instrumental MET in </a:t>
            </a:r>
            <a:r>
              <a:rPr lang="en-US" sz="2000" b="1" dirty="0" err="1" smtClean="0">
                <a:solidFill>
                  <a:srgbClr val="008000"/>
                </a:solidFill>
                <a:cs typeface="Helvetica"/>
              </a:rPr>
              <a:t>pp</a:t>
            </a:r>
            <a:r>
              <a:rPr lang="en-US" sz="2000" b="1" dirty="0" err="1" smtClean="0">
                <a:solidFill>
                  <a:srgbClr val="008000"/>
                </a:solidFill>
                <a:cs typeface="Helvetica"/>
                <a:sym typeface="Wingdings"/>
              </a:rPr>
              <a:t></a:t>
            </a:r>
            <a:r>
              <a:rPr lang="en-US" sz="2000" b="1" dirty="0" err="1" smtClean="0">
                <a:solidFill>
                  <a:srgbClr val="008000"/>
                </a:solidFill>
                <a:cs typeface="Helvetica"/>
              </a:rPr>
              <a:t>Z+jets</a:t>
            </a:r>
            <a:endParaRPr lang="en-US" sz="2000" b="1" dirty="0" smtClean="0">
              <a:solidFill>
                <a:srgbClr val="008000"/>
              </a:solidFill>
              <a:cs typeface="Helvetica"/>
            </a:endParaRPr>
          </a:p>
          <a:p>
            <a:pPr lvl="2"/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Data driven</a:t>
            </a:r>
          </a:p>
          <a:p>
            <a:pPr lvl="1"/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tt</a:t>
            </a:r>
            <a:r>
              <a:rPr lang="en-US" sz="2000" b="1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b="1" dirty="0" err="1" smtClean="0">
                <a:solidFill>
                  <a:srgbClr val="008000"/>
                </a:solidFill>
                <a:sym typeface="Wingdings"/>
              </a:rPr>
              <a:t>e</a:t>
            </a:r>
            <a:r>
              <a:rPr lang="en-US" sz="2000" b="1" baseline="30000" dirty="0" err="1" smtClean="0">
                <a:solidFill>
                  <a:srgbClr val="008000"/>
                </a:solidFill>
              </a:rPr>
              <a:t>+</a:t>
            </a:r>
            <a:r>
              <a:rPr lang="en-US" sz="2000" b="1" dirty="0" err="1" smtClean="0">
                <a:solidFill>
                  <a:srgbClr val="008000"/>
                </a:solidFill>
              </a:rPr>
              <a:t>e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- </a:t>
            </a:r>
            <a:r>
              <a:rPr lang="en-US" sz="2000" b="1" dirty="0" smtClean="0">
                <a:solidFill>
                  <a:srgbClr val="008000"/>
                </a:solidFill>
              </a:rPr>
              <a:t>or </a:t>
            </a:r>
            <a:r>
              <a:rPr lang="en-US" sz="20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baseline="30000" dirty="0" err="1" smtClean="0">
                <a:solidFill>
                  <a:srgbClr val="008000"/>
                </a:solidFill>
              </a:rPr>
              <a:t>+</a:t>
            </a:r>
            <a:r>
              <a:rPr lang="en-US" sz="20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- </a:t>
            </a:r>
            <a:r>
              <a:rPr lang="en-US" sz="2000" b="1" dirty="0" smtClean="0">
                <a:solidFill>
                  <a:srgbClr val="008000"/>
                </a:solidFill>
              </a:rPr>
              <a:t>where the </a:t>
            </a:r>
            <a:r>
              <a:rPr lang="en-US" sz="2000" b="1" dirty="0" err="1" smtClean="0">
                <a:solidFill>
                  <a:srgbClr val="008000"/>
                </a:solidFill>
              </a:rPr>
              <a:t>dilepton</a:t>
            </a:r>
            <a:r>
              <a:rPr lang="en-US" sz="2000" b="1" dirty="0" smtClean="0">
                <a:solidFill>
                  <a:srgbClr val="008000"/>
                </a:solidFill>
              </a:rPr>
              <a:t> mass is consistent with the Z</a:t>
            </a:r>
          </a:p>
          <a:p>
            <a:pPr lvl="2"/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From MC or (better) fro </a:t>
            </a:r>
            <a:r>
              <a:rPr lang="en-US" sz="2000" b="1" dirty="0" err="1" smtClean="0">
                <a:solidFill>
                  <a:srgbClr val="008000"/>
                </a:solidFill>
                <a:cs typeface="Helvetica"/>
              </a:rPr>
              <a:t>e</a:t>
            </a:r>
            <a:r>
              <a:rPr lang="en-US" sz="20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solidFill>
                  <a:srgbClr val="008000"/>
                </a:solidFill>
                <a:cs typeface="Helvetica"/>
              </a:rPr>
              <a:t> sample</a:t>
            </a:r>
            <a:endParaRPr lang="en-US" sz="2000" b="1" dirty="0">
              <a:solidFill>
                <a:srgbClr val="008000"/>
              </a:solidFill>
              <a:cs typeface="Helvetica"/>
            </a:endParaRPr>
          </a:p>
          <a:p>
            <a:pPr lvl="1"/>
            <a:endParaRPr lang="en-US" sz="2000" dirty="0" smtClean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0190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data driven methods for </a:t>
            </a:r>
            <a:r>
              <a:rPr lang="en-US" dirty="0" err="1" smtClean="0"/>
              <a:t>Z+jets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“Template” method</a:t>
            </a:r>
          </a:p>
          <a:p>
            <a:pPr lvl="1"/>
            <a:r>
              <a:rPr lang="en-US" dirty="0" smtClean="0"/>
              <a:t>Use measured MET distributions in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+jets</a:t>
            </a:r>
            <a:r>
              <a:rPr lang="en-US" dirty="0" smtClean="0"/>
              <a:t> and </a:t>
            </a:r>
            <a:r>
              <a:rPr lang="en-US" dirty="0" err="1" smtClean="0"/>
              <a:t>multijet</a:t>
            </a:r>
            <a:r>
              <a:rPr lang="en-US" dirty="0" smtClean="0"/>
              <a:t> events as a function of HT,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jets</a:t>
            </a:r>
            <a:r>
              <a:rPr lang="en-US" dirty="0" smtClean="0"/>
              <a:t>, … to obtain a predicted MET distribution in the </a:t>
            </a:r>
            <a:r>
              <a:rPr lang="en-US" dirty="0" err="1" smtClean="0"/>
              <a:t>Z+jets</a:t>
            </a:r>
            <a:r>
              <a:rPr lang="en-US" dirty="0" smtClean="0"/>
              <a:t> sample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                                            method</a:t>
            </a:r>
          </a:p>
          <a:p>
            <a:pPr lvl="1"/>
            <a:r>
              <a:rPr lang="en-US" dirty="0" smtClean="0"/>
              <a:t>Signal: large positive JZB</a:t>
            </a:r>
          </a:p>
          <a:p>
            <a:pPr lvl="1"/>
            <a:r>
              <a:rPr lang="en-US" dirty="0" err="1" smtClean="0"/>
              <a:t>Z+jets</a:t>
            </a:r>
            <a:r>
              <a:rPr lang="en-US" dirty="0" smtClean="0"/>
              <a:t> background: symmetric (+</a:t>
            </a:r>
            <a:r>
              <a:rPr lang="en-US" dirty="0" err="1" smtClean="0"/>
              <a:t>ve</a:t>
            </a:r>
            <a:r>
              <a:rPr lang="en-US" dirty="0" smtClean="0"/>
              <a:t> or –</a:t>
            </a:r>
            <a:r>
              <a:rPr lang="en-US" dirty="0" err="1" smtClean="0"/>
              <a:t>ve</a:t>
            </a:r>
            <a:r>
              <a:rPr lang="en-US" dirty="0" smtClean="0"/>
              <a:t>) JZB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–</a:t>
            </a:r>
            <a:r>
              <a:rPr lang="en-US" dirty="0" err="1" smtClean="0"/>
              <a:t>ve</a:t>
            </a:r>
            <a:r>
              <a:rPr lang="en-US" dirty="0" smtClean="0"/>
              <a:t> JZB events to subtract off </a:t>
            </a:r>
            <a:r>
              <a:rPr lang="en-US" dirty="0" err="1" smtClean="0"/>
              <a:t>Z+jets</a:t>
            </a:r>
            <a:r>
              <a:rPr lang="en-US" dirty="0" smtClean="0"/>
              <a:t> in signal region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06514"/>
              </p:ext>
            </p:extLst>
          </p:nvPr>
        </p:nvGraphicFramePr>
        <p:xfrm>
          <a:off x="1100694" y="3578578"/>
          <a:ext cx="385309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574800" imgH="228600" progId="Equation.3">
                  <p:embed/>
                </p:oleObj>
              </mc:Choice>
              <mc:Fallback>
                <p:oleObj name="Equation" r:id="rId3" imgW="1574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694" y="3578578"/>
                        <a:ext cx="385309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9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305"/>
            <a:ext cx="8229600" cy="868362"/>
          </a:xfrm>
        </p:spPr>
        <p:txBody>
          <a:bodyPr/>
          <a:lstStyle/>
          <a:p>
            <a:r>
              <a:rPr lang="en-US" dirty="0" smtClean="0"/>
              <a:t>Z + Met template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446"/>
            <a:ext cx="5858933" cy="39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91746"/>
            <a:ext cx="7627056" cy="20293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778" y="5531556"/>
            <a:ext cx="7401278" cy="43744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778" y="4791746"/>
            <a:ext cx="7401278" cy="33058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7222" y="1298222"/>
            <a:ext cx="30947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excess of events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90"/>
                </a:solidFill>
              </a:rPr>
              <a:t>Note that at high MET</a:t>
            </a:r>
          </a:p>
          <a:p>
            <a:r>
              <a:rPr lang="en-US" sz="2400" b="1" dirty="0">
                <a:solidFill>
                  <a:srgbClr val="000090"/>
                </a:solidFill>
              </a:rPr>
              <a:t>t</a:t>
            </a:r>
            <a:r>
              <a:rPr lang="en-US" sz="2400" b="1" dirty="0" smtClean="0">
                <a:solidFill>
                  <a:srgbClr val="000090"/>
                </a:solidFill>
              </a:rPr>
              <a:t>he </a:t>
            </a:r>
            <a:r>
              <a:rPr lang="en-US" sz="2400" b="1" dirty="0" err="1" smtClean="0">
                <a:solidFill>
                  <a:srgbClr val="000090"/>
                </a:solidFill>
              </a:rPr>
              <a:t>Z+jets</a:t>
            </a:r>
            <a:r>
              <a:rPr lang="en-US" sz="2400" b="1" dirty="0" smtClean="0">
                <a:solidFill>
                  <a:srgbClr val="000090"/>
                </a:solidFill>
              </a:rPr>
              <a:t> BG becomes</a:t>
            </a:r>
          </a:p>
          <a:p>
            <a:r>
              <a:rPr lang="en-US" sz="2400" b="1" dirty="0" smtClean="0">
                <a:solidFill>
                  <a:srgbClr val="000090"/>
                </a:solidFill>
              </a:rPr>
              <a:t>~ irrelevant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7222" y="2286000"/>
            <a:ext cx="1233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≥ 2 jets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699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826029"/>
          </a:xfrm>
        </p:spPr>
        <p:txBody>
          <a:bodyPr/>
          <a:lstStyle/>
          <a:p>
            <a:r>
              <a:rPr lang="en-US" dirty="0" smtClean="0"/>
              <a:t>JZB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6089" y="6405033"/>
            <a:ext cx="2133600" cy="365125"/>
          </a:xfrm>
        </p:spPr>
        <p:txBody>
          <a:bodyPr/>
          <a:lstStyle/>
          <a:p>
            <a:fld id="{BF77D04B-29B3-2B48-BC23-599A7B0D4288}" type="slidenum">
              <a:rPr lang="en-US" smtClean="0"/>
              <a:t>29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733778"/>
            <a:ext cx="5444329" cy="5221111"/>
            <a:chOff x="457200" y="860778"/>
            <a:chExt cx="5444329" cy="52211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860778"/>
              <a:ext cx="5444329" cy="5221111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4614333" y="1876778"/>
              <a:ext cx="7761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5791200"/>
            <a:ext cx="8445500" cy="1066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0222" y="2469444"/>
            <a:ext cx="2700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 excess of events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92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Common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 searches target high cross-section</a:t>
            </a:r>
          </a:p>
          <a:p>
            <a:r>
              <a:rPr lang="en-US" dirty="0" smtClean="0"/>
              <a:t>High cross-section means strong production</a:t>
            </a:r>
          </a:p>
          <a:p>
            <a:r>
              <a:rPr lang="en-US" dirty="0" smtClean="0"/>
              <a:t>Strong production means there must be jets in the final state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 All searches require jets in addition to leptons and MET</a:t>
            </a:r>
          </a:p>
          <a:p>
            <a:r>
              <a:rPr lang="en-US" dirty="0" smtClean="0">
                <a:sym typeface="Wingdings"/>
              </a:rPr>
              <a:t>Also generally high H</a:t>
            </a:r>
            <a:r>
              <a:rPr lang="en-US" baseline="-25000" dirty="0" smtClean="0">
                <a:sym typeface="Wingdings"/>
              </a:rPr>
              <a:t>T</a:t>
            </a:r>
          </a:p>
          <a:p>
            <a:pPr lvl="1"/>
            <a:r>
              <a:rPr lang="en-US" dirty="0" smtClean="0">
                <a:sym typeface="Wingdings"/>
              </a:rPr>
              <a:t>Prejudice: New Physics at high mass  high HT</a:t>
            </a:r>
          </a:p>
          <a:p>
            <a:pPr lvl="1"/>
            <a:r>
              <a:rPr lang="en-US" dirty="0" smtClean="0">
                <a:sym typeface="Wingdings"/>
              </a:rPr>
              <a:t>High H</a:t>
            </a:r>
            <a:r>
              <a:rPr lang="en-US" baseline="-25000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 Less SM background</a:t>
            </a:r>
          </a:p>
          <a:p>
            <a:r>
              <a:rPr lang="en-US" dirty="0" smtClean="0">
                <a:sym typeface="Wingdings"/>
              </a:rPr>
              <a:t>This is also likely to change in 2012, </a:t>
            </a:r>
            <a:r>
              <a:rPr lang="en-US" dirty="0" err="1" smtClean="0">
                <a:sym typeface="Wingdings"/>
              </a:rPr>
              <a:t>eg</a:t>
            </a:r>
            <a:r>
              <a:rPr lang="en-US" dirty="0" smtClean="0">
                <a:sym typeface="Wingdings"/>
              </a:rPr>
              <a:t>, EWK-</a:t>
            </a:r>
            <a:r>
              <a:rPr lang="en-US" dirty="0" err="1" smtClean="0">
                <a:sym typeface="Wingdings"/>
              </a:rPr>
              <a:t>ino</a:t>
            </a:r>
            <a:r>
              <a:rPr lang="en-US" dirty="0" smtClean="0">
                <a:sym typeface="Wingdings"/>
              </a:rPr>
              <a:t> searches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8201"/>
          </a:xfrm>
        </p:spPr>
        <p:txBody>
          <a:bodyPr>
            <a:normAutofit/>
          </a:bodyPr>
          <a:lstStyle/>
          <a:p>
            <a:r>
              <a:rPr lang="en-US" dirty="0" smtClean="0"/>
              <a:t>Same Sign </a:t>
            </a:r>
            <a:r>
              <a:rPr lang="en-US" dirty="0" err="1" smtClean="0"/>
              <a:t>Dileptons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14470" y="1732012"/>
            <a:ext cx="4581030" cy="2758695"/>
            <a:chOff x="0" y="3760706"/>
            <a:chExt cx="2998412" cy="1805643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760706"/>
              <a:ext cx="2998412" cy="1805643"/>
              <a:chOff x="0" y="3760706"/>
              <a:chExt cx="2998412" cy="180564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3873279"/>
                <a:ext cx="2998412" cy="1693070"/>
                <a:chOff x="-16272" y="4038600"/>
                <a:chExt cx="2998412" cy="1693070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16272" y="4038600"/>
                  <a:ext cx="2998412" cy="1555169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2687577" y="4314559"/>
                  <a:ext cx="251176" cy="10936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13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2820115"/>
                    </p:ext>
                  </p:extLst>
                </p:nvPr>
              </p:nvGraphicFramePr>
              <p:xfrm>
                <a:off x="2513177" y="4081192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1" name="Equation" r:id="rId4" imgW="127000" imgH="165100" progId="Equation.3">
                        <p:embed/>
                      </p:oleObj>
                    </mc:Choice>
                    <mc:Fallback>
                      <p:oleObj name="Equation" r:id="rId4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13177" y="4081192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3635304"/>
                    </p:ext>
                  </p:extLst>
                </p:nvPr>
              </p:nvGraphicFramePr>
              <p:xfrm>
                <a:off x="2628746" y="4487662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2" name="Equation" r:id="rId6" imgW="215900" imgH="228600" progId="Equation.3">
                        <p:embed/>
                      </p:oleObj>
                    </mc:Choice>
                    <mc:Fallback>
                      <p:oleObj name="Equation" r:id="rId6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28746" y="4487662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46343751"/>
                    </p:ext>
                  </p:extLst>
                </p:nvPr>
              </p:nvGraphicFramePr>
              <p:xfrm>
                <a:off x="2587220" y="4175540"/>
                <a:ext cx="257175" cy="293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3" name="Equation" r:id="rId8" imgW="165100" imgH="190500" progId="Equation.3">
                        <p:embed/>
                      </p:oleObj>
                    </mc:Choice>
                    <mc:Fallback>
                      <p:oleObj name="Equation" r:id="rId8" imgW="165100" imgH="1905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87220" y="4175540"/>
                              <a:ext cx="257175" cy="293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3012247"/>
                    </p:ext>
                  </p:extLst>
                </p:nvPr>
              </p:nvGraphicFramePr>
              <p:xfrm>
                <a:off x="2649633" y="4421360"/>
                <a:ext cx="217488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4" name="Equation" r:id="rId10" imgW="139700" imgH="139700" progId="Equation.3">
                        <p:embed/>
                      </p:oleObj>
                    </mc:Choice>
                    <mc:Fallback>
                      <p:oleObj name="Equation" r:id="rId10" imgW="139700" imgH="1397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49633" y="4421360"/>
                              <a:ext cx="217488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98872947"/>
                    </p:ext>
                  </p:extLst>
                </p:nvPr>
              </p:nvGraphicFramePr>
              <p:xfrm>
                <a:off x="2498886" y="5322651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5" name="Equation" r:id="rId12" imgW="127000" imgH="165100" progId="Equation.3">
                        <p:embed/>
                      </p:oleObj>
                    </mc:Choice>
                    <mc:Fallback>
                      <p:oleObj name="Equation" r:id="rId12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98886" y="5322651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45619833"/>
                    </p:ext>
                  </p:extLst>
                </p:nvPr>
              </p:nvGraphicFramePr>
              <p:xfrm>
                <a:off x="2373704" y="5475595"/>
                <a:ext cx="196695" cy="25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6" name="Equation" r:id="rId13" imgW="127000" imgH="165100" progId="Equation.3">
                        <p:embed/>
                      </p:oleObj>
                    </mc:Choice>
                    <mc:Fallback>
                      <p:oleObj name="Equation" r:id="rId13" imgW="127000" imgH="1651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373704" y="5475595"/>
                              <a:ext cx="196695" cy="2560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" name="Object 1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037856"/>
                    </p:ext>
                  </p:extLst>
                </p:nvPr>
              </p:nvGraphicFramePr>
              <p:xfrm>
                <a:off x="2628746" y="4709121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7" name="Equation" r:id="rId14" imgW="215900" imgH="228600" progId="Equation.3">
                        <p:embed/>
                      </p:oleObj>
                    </mc:Choice>
                    <mc:Fallback>
                      <p:oleObj name="Equation" r:id="rId14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28746" y="4709121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05801051"/>
                    </p:ext>
                  </p:extLst>
                </p:nvPr>
              </p:nvGraphicFramePr>
              <p:xfrm>
                <a:off x="2596994" y="5085038"/>
                <a:ext cx="257175" cy="2936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8" name="Equation" r:id="rId15" imgW="165100" imgH="190500" progId="Equation.3">
                        <p:embed/>
                      </p:oleObj>
                    </mc:Choice>
                    <mc:Fallback>
                      <p:oleObj name="Equation" r:id="rId15" imgW="165100" imgH="1905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596994" y="5085038"/>
                              <a:ext cx="257175" cy="2936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" name="Object 2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59609402"/>
                    </p:ext>
                  </p:extLst>
                </p:nvPr>
              </p:nvGraphicFramePr>
              <p:xfrm>
                <a:off x="2685798" y="4996554"/>
                <a:ext cx="217488" cy="2159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59" name="Equation" r:id="rId16" imgW="139700" imgH="139700" progId="Equation.3">
                        <p:embed/>
                      </p:oleObj>
                    </mc:Choice>
                    <mc:Fallback>
                      <p:oleObj name="Equation" r:id="rId16" imgW="139700" imgH="1397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85798" y="4996554"/>
                              <a:ext cx="217488" cy="2159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Rectangle 21"/>
                <p:cNvSpPr/>
                <p:nvPr/>
              </p:nvSpPr>
              <p:spPr>
                <a:xfrm>
                  <a:off x="2037150" y="4589943"/>
                  <a:ext cx="260756" cy="1994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aphicFrame>
              <p:nvGraphicFramePr>
                <p:cNvPr id="23" name="Object 2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7955967"/>
                    </p:ext>
                  </p:extLst>
                </p:nvPr>
              </p:nvGraphicFramePr>
              <p:xfrm>
                <a:off x="2065349" y="4480041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60" name="Equation" r:id="rId17" imgW="215900" imgH="228600" progId="Equation.3">
                        <p:embed/>
                      </p:oleObj>
                    </mc:Choice>
                    <mc:Fallback>
                      <p:oleObj name="Equation" r:id="rId17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65349" y="4480041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9929797"/>
                    </p:ext>
                  </p:extLst>
                </p:nvPr>
              </p:nvGraphicFramePr>
              <p:xfrm>
                <a:off x="2044150" y="4756915"/>
                <a:ext cx="334011" cy="35380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261" name="Equation" r:id="rId19" imgW="215900" imgH="228600" progId="Equation.3">
                        <p:embed/>
                      </p:oleObj>
                    </mc:Choice>
                    <mc:Fallback>
                      <p:oleObj name="Equation" r:id="rId19" imgW="215900" imgH="2286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44150" y="4756915"/>
                              <a:ext cx="334011" cy="35380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" name="Rectangle 24"/>
                <p:cNvSpPr/>
                <p:nvPr/>
              </p:nvSpPr>
              <p:spPr>
                <a:xfrm>
                  <a:off x="2084473" y="5147469"/>
                  <a:ext cx="213433" cy="2312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895346" y="5134580"/>
                  <a:ext cx="628574" cy="256569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1914588" y="5144201"/>
                  <a:ext cx="503501" cy="384854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5140584"/>
                  </p:ext>
                </p:extLst>
              </p:nvPr>
            </p:nvGraphicFramePr>
            <p:xfrm>
              <a:off x="2398264" y="3760706"/>
              <a:ext cx="196695" cy="25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62" name="Equation" r:id="rId20" imgW="127000" imgH="165100" progId="Equation.3">
                      <p:embed/>
                    </p:oleObj>
                  </mc:Choice>
                  <mc:Fallback>
                    <p:oleObj name="Equation" r:id="rId20" imgW="127000" imgH="1651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398264" y="3760706"/>
                            <a:ext cx="196695" cy="2560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215293"/>
                </p:ext>
              </p:extLst>
            </p:nvPr>
          </p:nvGraphicFramePr>
          <p:xfrm>
            <a:off x="1285501" y="4896192"/>
            <a:ext cx="196412" cy="314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3" name="Equation" r:id="rId21" imgW="127000" imgH="203200" progId="Equation.3">
                    <p:embed/>
                  </p:oleObj>
                </mc:Choice>
                <mc:Fallback>
                  <p:oleObj name="Equation" r:id="rId21" imgW="127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285501" y="4896192"/>
                          <a:ext cx="196412" cy="3142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2469493"/>
                </p:ext>
              </p:extLst>
            </p:nvPr>
          </p:nvGraphicFramePr>
          <p:xfrm>
            <a:off x="1285501" y="4169873"/>
            <a:ext cx="196412" cy="314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4" name="Equation" r:id="rId23" imgW="127000" imgH="203200" progId="Equation.3">
                    <p:embed/>
                  </p:oleObj>
                </mc:Choice>
                <mc:Fallback>
                  <p:oleObj name="Equation" r:id="rId23" imgW="1270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285501" y="4169873"/>
                          <a:ext cx="196412" cy="3142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57248" y="4929792"/>
            <a:ext cx="8903614" cy="1636196"/>
          </a:xfrm>
        </p:spPr>
        <p:txBody>
          <a:bodyPr>
            <a:noAutofit/>
          </a:bodyPr>
          <a:lstStyle/>
          <a:p>
            <a:r>
              <a:rPr lang="en-US" sz="2200" dirty="0">
                <a:cs typeface="Helvetica"/>
              </a:rPr>
              <a:t>R</a:t>
            </a:r>
            <a:r>
              <a:rPr lang="en-US" sz="2200" dirty="0" smtClean="0">
                <a:cs typeface="Helvetica"/>
              </a:rPr>
              <a:t>equire 2</a:t>
            </a:r>
            <a:r>
              <a:rPr lang="en-US" sz="2200" baseline="30000" dirty="0" smtClean="0">
                <a:cs typeface="Helvetica"/>
              </a:rPr>
              <a:t>nd</a:t>
            </a:r>
            <a:r>
              <a:rPr lang="en-US" sz="2200" dirty="0" smtClean="0">
                <a:cs typeface="Helvetica"/>
              </a:rPr>
              <a:t> same-sign lepton ➞ </a:t>
            </a:r>
            <a:r>
              <a:rPr lang="en-US" sz="2200" b="1" u="sng" dirty="0" smtClean="0">
                <a:cs typeface="Helvetica"/>
              </a:rPr>
              <a:t>suppress SM backgrounds</a:t>
            </a:r>
          </a:p>
          <a:p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S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ignature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: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sign-sign (SS) leptons + jets </a:t>
            </a:r>
            <a:r>
              <a:rPr lang="en-US" sz="2200" b="1" u="sng" dirty="0">
                <a:solidFill>
                  <a:srgbClr val="FF0000"/>
                </a:solidFill>
                <a:cs typeface="Helvetica"/>
              </a:rPr>
              <a:t>+ </a:t>
            </a:r>
            <a:r>
              <a:rPr lang="en-US" sz="2200" b="1" u="sng" dirty="0" smtClean="0">
                <a:solidFill>
                  <a:srgbClr val="FF0000"/>
                </a:solidFill>
                <a:cs typeface="Helvetica"/>
              </a:rPr>
              <a:t>MET</a:t>
            </a:r>
          </a:p>
          <a:p>
            <a:r>
              <a:rPr lang="en-US" sz="2200" b="1" dirty="0">
                <a:solidFill>
                  <a:srgbClr val="0000FF"/>
                </a:solidFill>
                <a:cs typeface="Helvetica"/>
              </a:rPr>
              <a:t>C</a:t>
            </a:r>
            <a:r>
              <a:rPr lang="en-US" sz="2200" b="1" dirty="0" smtClean="0">
                <a:solidFill>
                  <a:srgbClr val="0000FF"/>
                </a:solidFill>
                <a:cs typeface="Helvetica"/>
              </a:rPr>
              <a:t>hallenge: estimating backgrounds from fake leptons</a:t>
            </a:r>
            <a:endParaRPr lang="en-US" sz="1800" dirty="0" smtClean="0"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9137" y="818201"/>
            <a:ext cx="9153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example signal: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SUSY with 2 </a:t>
            </a:r>
            <a:r>
              <a:rPr lang="el-GR" sz="2400" b="1" dirty="0" smtClean="0">
                <a:solidFill>
                  <a:srgbClr val="000090"/>
                </a:solidFill>
              </a:rPr>
              <a:t>χ</a:t>
            </a:r>
            <a:r>
              <a:rPr lang="en-US" sz="2400" b="1" baseline="30000" dirty="0" smtClean="0">
                <a:solidFill>
                  <a:srgbClr val="000090"/>
                </a:solidFill>
              </a:rPr>
              <a:t>±</a:t>
            </a:r>
            <a:r>
              <a:rPr lang="en-US" sz="2400" b="1" dirty="0" smtClean="0">
                <a:solidFill>
                  <a:srgbClr val="000090"/>
                </a:solidFill>
              </a:rPr>
              <a:t> decays 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772" y="2383082"/>
            <a:ext cx="107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</a:rPr>
              <a:t>}</a:t>
            </a:r>
            <a:endParaRPr lang="en-US" sz="72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4830" y="2851678"/>
            <a:ext cx="913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MET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0823" y="4178307"/>
            <a:ext cx="142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Helvetica"/>
                <a:cs typeface="Helvetica"/>
              </a:rPr>
              <a:t>jets</a:t>
            </a:r>
            <a:endParaRPr lang="en-US" sz="24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55578" y="1595947"/>
            <a:ext cx="142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Helvetica"/>
                <a:cs typeface="Helvetica"/>
              </a:rPr>
              <a:t>jets</a:t>
            </a:r>
            <a:endParaRPr lang="en-US" sz="24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8301" y="2818647"/>
            <a:ext cx="189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Helvetica"/>
                <a:cs typeface="Helvetica"/>
              </a:rPr>
              <a:t>SS leptons</a:t>
            </a:r>
            <a:endParaRPr lang="en-US" sz="24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6075025" y="2325618"/>
            <a:ext cx="13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075025" y="3767361"/>
            <a:ext cx="13717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46775" y="2323489"/>
            <a:ext cx="0" cy="476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437638" y="3290495"/>
            <a:ext cx="0" cy="4768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70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 search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600200"/>
            <a:ext cx="8833555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complementary samples</a:t>
            </a:r>
          </a:p>
          <a:p>
            <a:pPr lvl="1"/>
            <a:r>
              <a:rPr lang="en-US" dirty="0" err="1" smtClean="0"/>
              <a:t>ee</a:t>
            </a:r>
            <a:r>
              <a:rPr lang="en-US" dirty="0" smtClean="0"/>
              <a:t>, </a:t>
            </a:r>
            <a:r>
              <a:rPr lang="en-US" dirty="0" err="1" smtClean="0"/>
              <a:t>e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mm</a:t>
            </a:r>
            <a:r>
              <a:rPr lang="en-US" dirty="0" smtClean="0"/>
              <a:t> high P</a:t>
            </a:r>
            <a:r>
              <a:rPr lang="en-US" baseline="-25000" dirty="0" smtClean="0"/>
              <a:t>T</a:t>
            </a:r>
            <a:r>
              <a:rPr lang="en-US" dirty="0" smtClean="0"/>
              <a:t> (P</a:t>
            </a:r>
            <a:r>
              <a:rPr lang="en-US" baseline="-25000" dirty="0" smtClean="0"/>
              <a:t>T</a:t>
            </a:r>
            <a:r>
              <a:rPr lang="en-US" dirty="0" smtClean="0"/>
              <a:t>&gt;20,10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/>
              <a:t>ee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dirty="0" err="1">
                <a:latin typeface="Symbol" charset="2"/>
                <a:cs typeface="Symbol" charset="2"/>
              </a:rPr>
              <a:t>m</a:t>
            </a:r>
            <a:r>
              <a:rPr lang="en-US" dirty="0"/>
              <a:t>, </a:t>
            </a:r>
            <a:r>
              <a:rPr lang="en-US" dirty="0">
                <a:latin typeface="Symbol" charset="2"/>
                <a:cs typeface="Symbol" charset="2"/>
              </a:rPr>
              <a:t>mm</a:t>
            </a:r>
            <a:r>
              <a:rPr lang="en-US" dirty="0"/>
              <a:t> </a:t>
            </a:r>
            <a:r>
              <a:rPr lang="en-US" dirty="0" smtClean="0"/>
              <a:t>low </a:t>
            </a: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(P</a:t>
            </a:r>
            <a:r>
              <a:rPr lang="en-US" baseline="-25000" dirty="0"/>
              <a:t>T</a:t>
            </a:r>
            <a:r>
              <a:rPr lang="en-US" dirty="0" smtClean="0"/>
              <a:t>&gt;10 for e,  </a:t>
            </a: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 smtClean="0"/>
              <a:t>&gt; 5  for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More sensitive to compressed SUSY spectra, but higher BG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dirty="0" err="1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, </a:t>
            </a:r>
            <a:r>
              <a:rPr lang="en-US" dirty="0" err="1" smtClean="0">
                <a:latin typeface="Symbol" charset="2"/>
                <a:cs typeface="Symbol" charset="2"/>
              </a:rPr>
              <a:t>tt</a:t>
            </a:r>
            <a:r>
              <a:rPr lang="en-US" dirty="0" smtClean="0"/>
              <a:t> (</a:t>
            </a:r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&gt;</a:t>
            </a:r>
            <a:r>
              <a:rPr lang="en-US" dirty="0" smtClean="0"/>
              <a:t>15 </a:t>
            </a:r>
            <a:r>
              <a:rPr lang="en-US" dirty="0"/>
              <a:t>for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, P</a:t>
            </a:r>
            <a:r>
              <a:rPr lang="en-US" baseline="-25000" dirty="0" smtClean="0"/>
              <a:t>T</a:t>
            </a:r>
            <a:r>
              <a:rPr lang="en-US" dirty="0"/>
              <a:t>&gt;10 for e,  P</a:t>
            </a:r>
            <a:r>
              <a:rPr lang="en-US" baseline="-25000" dirty="0"/>
              <a:t>T</a:t>
            </a:r>
            <a:r>
              <a:rPr lang="en-US" dirty="0"/>
              <a:t>&gt; 5  for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 case New Physics likes </a:t>
            </a:r>
            <a:r>
              <a:rPr lang="en-US" dirty="0" err="1" smtClean="0"/>
              <a:t>taus</a:t>
            </a:r>
            <a:endParaRPr lang="en-US" dirty="0" smtClean="0"/>
          </a:p>
          <a:p>
            <a:r>
              <a:rPr lang="en-US" dirty="0" smtClean="0"/>
              <a:t>Several signal regions at high MET and HT</a:t>
            </a:r>
          </a:p>
          <a:p>
            <a:pPr lvl="1"/>
            <a:r>
              <a:rPr lang="en-US" dirty="0" smtClean="0"/>
              <a:t>Where we expect only a few SM events</a:t>
            </a:r>
          </a:p>
          <a:p>
            <a:pPr lvl="1"/>
            <a:r>
              <a:rPr lang="en-US" dirty="0" smtClean="0"/>
              <a:t>Chosen with an eye towards possible SUSY features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29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848386" cy="3683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540" y="1913734"/>
            <a:ext cx="3746995" cy="3538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77" y="3508994"/>
            <a:ext cx="3493609" cy="334900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3222" y="620889"/>
            <a:ext cx="122766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92511" y="2523067"/>
            <a:ext cx="122766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844" y="4103511"/>
            <a:ext cx="1227667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80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26029"/>
          </a:xfrm>
        </p:spPr>
        <p:txBody>
          <a:bodyPr/>
          <a:lstStyle/>
          <a:p>
            <a:r>
              <a:rPr lang="en-US" dirty="0" smtClean="0"/>
              <a:t>Same Sign Backgrounds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18" y="2981435"/>
            <a:ext cx="8888846" cy="364772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vents with “fake” (non-W/Z) leptons (dominant)</a:t>
            </a:r>
          </a:p>
          <a:p>
            <a:pPr lvl="1"/>
            <a:r>
              <a:rPr lang="en-US" b="1" u="sng" dirty="0" smtClean="0">
                <a:solidFill>
                  <a:srgbClr val="0000FF"/>
                </a:solidFill>
              </a:rPr>
              <a:t>Must be a data driven BG estimate</a:t>
            </a:r>
            <a:endParaRPr lang="en-US" dirty="0" smtClean="0">
              <a:solidFill>
                <a:srgbClr val="0000FF"/>
              </a:solidFill>
            </a:endParaRPr>
          </a:p>
          <a:p>
            <a:pPr lvl="2"/>
            <a:r>
              <a:rPr lang="en-US" sz="2600" dirty="0" smtClean="0"/>
              <a:t>Fake rate method (same as discussed yesterday for </a:t>
            </a:r>
            <a:r>
              <a:rPr lang="en-US" sz="2600" dirty="0" err="1" smtClean="0"/>
              <a:t>Wjets</a:t>
            </a:r>
            <a:r>
              <a:rPr lang="en-US" sz="2600" dirty="0" smtClean="0"/>
              <a:t> BG in H</a:t>
            </a:r>
            <a:r>
              <a:rPr lang="en-US" sz="2600" dirty="0" smtClean="0">
                <a:sym typeface="Wingdings"/>
              </a:rPr>
              <a:t>WW talk)</a:t>
            </a:r>
            <a:endParaRPr lang="en-US" sz="2600" dirty="0" smtClean="0"/>
          </a:p>
          <a:p>
            <a:pPr lvl="2">
              <a:spcAft>
                <a:spcPts val="1000"/>
              </a:spcAft>
            </a:pPr>
            <a:r>
              <a:rPr lang="en-US" sz="2600" dirty="0" smtClean="0"/>
              <a:t>B tag-and-probe ➞ </a:t>
            </a:r>
            <a:r>
              <a:rPr lang="en-US" sz="2600" dirty="0"/>
              <a:t>e</a:t>
            </a:r>
            <a:r>
              <a:rPr lang="en-US" sz="2600" dirty="0" smtClean="0"/>
              <a:t>xtract b➞ℓ</a:t>
            </a:r>
            <a:r>
              <a:rPr lang="en-US" sz="2600" baseline="30000" dirty="0" smtClean="0"/>
              <a:t>±</a:t>
            </a:r>
            <a:r>
              <a:rPr lang="en-US" sz="2600" dirty="0" smtClean="0"/>
              <a:t> isolation distributions from b-enriched sample </a:t>
            </a:r>
            <a:endParaRPr lang="en-US" sz="2600" dirty="0" smtClean="0"/>
          </a:p>
          <a:p>
            <a:pPr lvl="1">
              <a:spcAft>
                <a:spcPts val="1000"/>
              </a:spcAft>
            </a:pPr>
            <a:r>
              <a:rPr lang="en-US" sz="3000" dirty="0" smtClean="0"/>
              <a:t>Validated in lower MET, lower HT control region</a:t>
            </a:r>
            <a:endParaRPr lang="en-US" sz="3000" dirty="0"/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FF0000"/>
                </a:solidFill>
              </a:rPr>
              <a:t>Rare SM processes with SS leptons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from MC</a:t>
            </a:r>
          </a:p>
          <a:p>
            <a:pPr lvl="1"/>
            <a:r>
              <a:rPr lang="en-US" dirty="0" err="1"/>
              <a:t>ttW</a:t>
            </a:r>
            <a:r>
              <a:rPr lang="en-US" dirty="0"/>
              <a:t>, </a:t>
            </a:r>
            <a:r>
              <a:rPr lang="en-US" dirty="0" err="1"/>
              <a:t>qq➞q’q’W</a:t>
            </a:r>
            <a:r>
              <a:rPr lang="en-US" baseline="30000" dirty="0" err="1"/>
              <a:t>±</a:t>
            </a:r>
            <a:r>
              <a:rPr lang="en-US" dirty="0" err="1"/>
              <a:t>W</a:t>
            </a:r>
            <a:r>
              <a:rPr lang="en-US" baseline="30000" dirty="0"/>
              <a:t>±</a:t>
            </a:r>
            <a:r>
              <a:rPr lang="en-US" dirty="0"/>
              <a:t>: never measured in </a:t>
            </a:r>
            <a:r>
              <a:rPr lang="en-US" dirty="0" err="1"/>
              <a:t>pp</a:t>
            </a:r>
            <a:r>
              <a:rPr lang="en-US" dirty="0"/>
              <a:t> collisions ➞ </a:t>
            </a:r>
            <a:r>
              <a:rPr lang="en-US" b="1" u="sng" dirty="0"/>
              <a:t>measurement critical for future SS analysis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Opposite-sign leptons with charge </a:t>
            </a:r>
            <a:r>
              <a:rPr lang="en-US" dirty="0" err="1" smtClean="0">
                <a:solidFill>
                  <a:srgbClr val="FF0000"/>
                </a:solidFill>
              </a:rPr>
              <a:t>mis</a:t>
            </a:r>
            <a:r>
              <a:rPr lang="en-US" dirty="0" smtClean="0">
                <a:solidFill>
                  <a:srgbClr val="FF0000"/>
                </a:solidFill>
              </a:rPr>
              <a:t>-ID (~10%)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Charge </a:t>
            </a:r>
            <a:r>
              <a:rPr lang="en-US" dirty="0" err="1" smtClean="0"/>
              <a:t>mis</a:t>
            </a:r>
            <a:r>
              <a:rPr lang="en-US" dirty="0" smtClean="0"/>
              <a:t>-ID rate validated using same-sign Z sample in data</a:t>
            </a:r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3869" y="1370378"/>
            <a:ext cx="3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dominant background</a:t>
            </a:r>
            <a:r>
              <a:rPr lang="en-US" sz="2400" b="1" dirty="0">
                <a:solidFill>
                  <a:srgbClr val="000090"/>
                </a:solidFill>
                <a:latin typeface="Helvetica"/>
                <a:cs typeface="Helvetica"/>
              </a:rPr>
              <a:t>: </a:t>
            </a:r>
            <a:endParaRPr lang="en-US" sz="24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ttbar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400" b="1" dirty="0">
                <a:solidFill>
                  <a:srgbClr val="000090"/>
                </a:solidFill>
                <a:latin typeface="Helvetica"/>
                <a:cs typeface="Helvetica"/>
              </a:rPr>
              <a:t>with 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“fake” lepton from b➞ℓ</a:t>
            </a:r>
            <a:r>
              <a:rPr lang="en-US" sz="2400" b="1" baseline="30000" dirty="0" smtClean="0">
                <a:solidFill>
                  <a:srgbClr val="000090"/>
                </a:solidFill>
                <a:latin typeface="Helvetica"/>
                <a:cs typeface="Helvetica"/>
              </a:rPr>
              <a:t>±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91001" y="1025692"/>
            <a:ext cx="4563254" cy="1806093"/>
            <a:chOff x="4750025" y="1128671"/>
            <a:chExt cx="4004229" cy="1584836"/>
          </a:xfrm>
        </p:grpSpPr>
        <p:grpSp>
          <p:nvGrpSpPr>
            <p:cNvPr id="8" name="Group 7"/>
            <p:cNvGrpSpPr/>
            <p:nvPr/>
          </p:nvGrpSpPr>
          <p:grpSpPr>
            <a:xfrm>
              <a:off x="4750025" y="1178595"/>
              <a:ext cx="3227574" cy="1534912"/>
              <a:chOff x="4750025" y="1178595"/>
              <a:chExt cx="3227574" cy="15349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t="16752" b="12237"/>
              <a:stretch/>
            </p:blipFill>
            <p:spPr>
              <a:xfrm>
                <a:off x="4750025" y="1242548"/>
                <a:ext cx="3227574" cy="147095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560987" y="1178595"/>
                <a:ext cx="283251" cy="283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836828" y="1970542"/>
                <a:ext cx="283251" cy="2832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475053" y="1128671"/>
              <a:ext cx="1279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ℓ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-</a:t>
              </a:r>
              <a:endParaRPr lang="en-US" sz="2400" b="1" baseline="30000" dirty="0">
                <a:solidFill>
                  <a:srgbClr val="FF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87862" y="2205680"/>
              <a:ext cx="1279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ℓ</a:t>
              </a:r>
              <a:r>
                <a:rPr lang="en-US" sz="2400" b="1" baseline="300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-</a:t>
              </a:r>
              <a:endParaRPr lang="en-US" sz="2400" b="1" baseline="30000" dirty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55763" y="817863"/>
            <a:ext cx="26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isolated lepton</a:t>
            </a:r>
            <a:endParaRPr lang="en-US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2474449"/>
            <a:ext cx="350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elvetica"/>
                <a:cs typeface="Helvetica"/>
              </a:rPr>
              <a:t>non-isolated “fake” lepton</a:t>
            </a:r>
            <a:endParaRPr lang="en-US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07" y="2956061"/>
            <a:ext cx="8971088" cy="157360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9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769585"/>
          </a:xfrm>
        </p:spPr>
        <p:txBody>
          <a:bodyPr>
            <a:normAutofit/>
          </a:bodyPr>
          <a:lstStyle/>
          <a:p>
            <a:r>
              <a:rPr lang="en-US" dirty="0" smtClean="0"/>
              <a:t>SS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0848" y="5320584"/>
            <a:ext cx="9013152" cy="1071606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Good agreement observed yields vs. both </a:t>
            </a:r>
            <a:r>
              <a:rPr lang="en-US" sz="2200" dirty="0" err="1" smtClean="0">
                <a:solidFill>
                  <a:srgbClr val="000000"/>
                </a:solidFill>
              </a:rPr>
              <a:t>bkg</a:t>
            </a:r>
            <a:r>
              <a:rPr lang="en-US" sz="2200" dirty="0" smtClean="0">
                <a:solidFill>
                  <a:srgbClr val="000000"/>
                </a:solidFill>
              </a:rPr>
              <a:t> predictions in all samples and signal regions ➞ </a:t>
            </a:r>
            <a:r>
              <a:rPr lang="en-US" sz="2800" b="1" u="sng" dirty="0" smtClean="0">
                <a:solidFill>
                  <a:srgbClr val="FF0000"/>
                </a:solidFill>
              </a:rPr>
              <a:t>no signs of new physics</a:t>
            </a:r>
          </a:p>
          <a:p>
            <a:pPr lvl="1"/>
            <a:r>
              <a:rPr lang="en-US" sz="2000" dirty="0" smtClean="0"/>
              <a:t>Note sizable contribution from </a:t>
            </a:r>
            <a:r>
              <a:rPr lang="en-US" sz="2000" b="1" dirty="0" smtClean="0">
                <a:solidFill>
                  <a:srgbClr val="0000FF"/>
                </a:solidFill>
              </a:rPr>
              <a:t>SM SS processes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-9137" y="6492875"/>
            <a:ext cx="2133600" cy="365125"/>
          </a:xfrm>
        </p:spPr>
        <p:txBody>
          <a:bodyPr/>
          <a:lstStyle/>
          <a:p>
            <a:r>
              <a:rPr lang="en-US" smtClean="0"/>
              <a:t>Sept. 23rd,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FNAL W&amp;C Seminar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5DF6C9-771D-734E-99D8-0DE3F80CCB6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48" y="868993"/>
            <a:ext cx="632588" cy="1323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833" y="834040"/>
            <a:ext cx="2932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single fake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double fake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SM SS processes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charge </a:t>
            </a:r>
            <a:r>
              <a:rPr lang="en-US" sz="2000" dirty="0" err="1" smtClean="0">
                <a:latin typeface="Helvetica"/>
                <a:cs typeface="Helvetica"/>
              </a:rPr>
              <a:t>mis</a:t>
            </a:r>
            <a:r>
              <a:rPr lang="en-US" sz="2000" dirty="0" smtClean="0">
                <a:latin typeface="Helvetica"/>
                <a:cs typeface="Helvetica"/>
              </a:rPr>
              <a:t>-ID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78" y="2457682"/>
            <a:ext cx="4066521" cy="2925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421"/>
          <a:stretch/>
        </p:blipFill>
        <p:spPr>
          <a:xfrm>
            <a:off x="610236" y="2446491"/>
            <a:ext cx="3494533" cy="2861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7985" y="2157479"/>
            <a:ext cx="278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high </a:t>
            </a:r>
            <a:r>
              <a:rPr lang="en-US" b="1" dirty="0" smtClean="0">
                <a:latin typeface="Helvetica"/>
                <a:cs typeface="Helvetica"/>
              </a:rPr>
              <a:t>P</a:t>
            </a:r>
            <a:r>
              <a:rPr lang="en-US" b="1" baseline="-25000" dirty="0" smtClean="0">
                <a:latin typeface="Helvetica"/>
                <a:cs typeface="Helvetica"/>
              </a:rPr>
              <a:t>T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lepton sample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5192" y="2167339"/>
            <a:ext cx="6203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Low P</a:t>
            </a:r>
            <a:r>
              <a:rPr lang="en-US" b="1" baseline="-25000" dirty="0" smtClean="0">
                <a:solidFill>
                  <a:srgbClr val="000000"/>
                </a:solidFill>
                <a:latin typeface="Helvetica"/>
                <a:cs typeface="Helvetica"/>
              </a:rPr>
              <a:t>T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lepton +  </a:t>
            </a:r>
            <a:r>
              <a:rPr lang="el-GR" b="1" dirty="0" smtClean="0">
                <a:solidFill>
                  <a:srgbClr val="000000"/>
                </a:solidFill>
                <a:latin typeface="Helvetica"/>
                <a:cs typeface="Helvetica"/>
              </a:rPr>
              <a:t>τ</a:t>
            </a:r>
            <a:r>
              <a:rPr lang="en-US" b="1" dirty="0" smtClean="0">
                <a:solidFill>
                  <a:srgbClr val="000000"/>
                </a:solidFill>
                <a:latin typeface="Helvetica"/>
                <a:cs typeface="Helvetica"/>
              </a:rPr>
              <a:t> ➞ hadrons sample</a:t>
            </a:r>
            <a:endParaRPr lang="en-US" b="1" dirty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4691" y="2801207"/>
            <a:ext cx="209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systematic uncertainty band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6843723" y="3155150"/>
            <a:ext cx="280968" cy="5779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0327" y="3734608"/>
            <a:ext cx="1298025" cy="70866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E8"/>
                </a:solidFill>
                <a:latin typeface="Helvetica"/>
                <a:cs typeface="Helvetica"/>
              </a:rPr>
              <a:t>4 search</a:t>
            </a:r>
          </a:p>
          <a:p>
            <a:pPr algn="ctr"/>
            <a:r>
              <a:rPr lang="en-US" b="1" dirty="0" smtClean="0">
                <a:solidFill>
                  <a:srgbClr val="FF00E8"/>
                </a:solidFill>
                <a:latin typeface="Helvetica"/>
                <a:cs typeface="Helvetica"/>
              </a:rPr>
              <a:t>regions</a:t>
            </a:r>
            <a:endParaRPr lang="en-US" b="1" dirty="0">
              <a:solidFill>
                <a:srgbClr val="FF00E8"/>
              </a:solidFill>
              <a:latin typeface="Helvetica"/>
              <a:cs typeface="Helvetica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" y="4441776"/>
            <a:ext cx="0" cy="663624"/>
          </a:xfrm>
          <a:prstGeom prst="line">
            <a:avLst/>
          </a:prstGeom>
          <a:ln>
            <a:solidFill>
              <a:srgbClr val="FF00E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2000" y="5113141"/>
            <a:ext cx="664248" cy="0"/>
          </a:xfrm>
          <a:prstGeom prst="straightConnector1">
            <a:avLst/>
          </a:prstGeom>
          <a:ln>
            <a:solidFill>
              <a:srgbClr val="FF00E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2334" y="2686787"/>
            <a:ext cx="1455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SUS-11-010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88637" y="2698665"/>
            <a:ext cx="1455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SUS-11-010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1398" y="1037945"/>
            <a:ext cx="4330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 alternative (but similar) fake 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stimates are shown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632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6"/>
            <a:ext cx="8229600" cy="642584"/>
          </a:xfrm>
        </p:spPr>
        <p:txBody>
          <a:bodyPr>
            <a:noAutofit/>
          </a:bodyPr>
          <a:lstStyle/>
          <a:p>
            <a:r>
              <a:rPr lang="en-US" sz="5400" dirty="0" smtClean="0"/>
              <a:t>Interpretation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 descr="poster6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8"/>
          <a:stretch/>
        </p:blipFill>
        <p:spPr>
          <a:xfrm>
            <a:off x="831349" y="959556"/>
            <a:ext cx="7353095" cy="5805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3222" y="5671445"/>
            <a:ext cx="327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Interpreting LHC non-Discoveries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32111" y="6237111"/>
            <a:ext cx="3880555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49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 of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cMSSM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Simplified Models</a:t>
            </a:r>
          </a:p>
          <a:p>
            <a:endParaRPr lang="en-US" dirty="0" smtClean="0"/>
          </a:p>
          <a:p>
            <a:r>
              <a:rPr lang="en-US" dirty="0" smtClean="0"/>
              <a:t>“Outreach”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7778" y="5658556"/>
            <a:ext cx="6485895" cy="64633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Disclaimer: opinions expressed are mine and not necessarily shared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By CMS.  Although they should be.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10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4" y="183444"/>
            <a:ext cx="9011355" cy="4737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643" y="4921338"/>
            <a:ext cx="8870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“currency” to communicate results.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Or to show that “I am better than you”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eople have told me “this is the most useless plot  ever”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Others think it’s great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Truth probably in the middle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3725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simplified models have been probed, more are added every week</a:t>
            </a:r>
          </a:p>
          <a:p>
            <a:r>
              <a:rPr lang="en-US" dirty="0" smtClean="0"/>
              <a:t>A nice industry</a:t>
            </a:r>
          </a:p>
          <a:p>
            <a:r>
              <a:rPr lang="en-US" dirty="0" smtClean="0"/>
              <a:t>I think that for </a:t>
            </a:r>
            <a:r>
              <a:rPr lang="en-US" dirty="0" err="1" smtClean="0"/>
              <a:t>leptonic</a:t>
            </a:r>
            <a:r>
              <a:rPr lang="en-US" dirty="0" smtClean="0"/>
              <a:t> final states it is difficult to make general use of the information presented this way</a:t>
            </a:r>
          </a:p>
          <a:p>
            <a:pPr lvl="1"/>
            <a:r>
              <a:rPr lang="en-US" dirty="0" smtClean="0"/>
              <a:t>Because leptons in SUSY come at end of complicated decay chains</a:t>
            </a:r>
          </a:p>
          <a:p>
            <a:pPr lvl="1"/>
            <a:r>
              <a:rPr lang="en-US" dirty="0" smtClean="0"/>
              <a:t>And there are two decay chains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be more useful for </a:t>
            </a:r>
            <a:r>
              <a:rPr lang="en-US" dirty="0" err="1" smtClean="0"/>
              <a:t>hadronic</a:t>
            </a:r>
            <a:r>
              <a:rPr lang="en-US" dirty="0" smtClean="0"/>
              <a:t> final states?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3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6527"/>
            <a:ext cx="9031111" cy="835907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of </a:t>
            </a:r>
            <a:r>
              <a:rPr lang="en-US" sz="3600" dirty="0" err="1" smtClean="0"/>
              <a:t>leptonic</a:t>
            </a:r>
            <a:r>
              <a:rPr lang="en-US" sz="3600" dirty="0" smtClean="0"/>
              <a:t> simplified model (T5zz)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T5z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008419"/>
            <a:ext cx="4152900" cy="2359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33" y="824090"/>
            <a:ext cx="4580467" cy="4305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6889" y="3567668"/>
            <a:ext cx="4467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Used to “interpret”  </a:t>
            </a:r>
            <a:r>
              <a:rPr lang="en-US" dirty="0" err="1" smtClean="0"/>
              <a:t>Z+jets</a:t>
            </a:r>
            <a:r>
              <a:rPr lang="en-US" dirty="0" smtClean="0"/>
              <a:t> search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Would like results to be applicable with a </a:t>
            </a:r>
          </a:p>
          <a:p>
            <a:r>
              <a:rPr lang="en-US" dirty="0" smtClean="0"/>
              <a:t>     minimum of effort to similar processes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Here we have 100% BR for the decay chain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Unrealistic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5628" y="5073447"/>
            <a:ext cx="8058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You cannot simply rescale results based on branching ratios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Because efficiencies for various cuts depend on what happens on both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background, stupid!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23" y="1600200"/>
            <a:ext cx="8748888" cy="4525963"/>
          </a:xfrm>
        </p:spPr>
        <p:txBody>
          <a:bodyPr/>
          <a:lstStyle/>
          <a:p>
            <a:r>
              <a:rPr lang="en-US" dirty="0" smtClean="0"/>
              <a:t>All the work goes in estimating the background</a:t>
            </a:r>
          </a:p>
          <a:p>
            <a:r>
              <a:rPr lang="en-US" dirty="0" smtClean="0"/>
              <a:t>“Instrumental backgrounds”, </a:t>
            </a:r>
            <a:r>
              <a:rPr lang="en-US" dirty="0" err="1" smtClean="0"/>
              <a:t>eg</a:t>
            </a:r>
            <a:r>
              <a:rPr lang="en-US" dirty="0" smtClean="0"/>
              <a:t>, fake leptons, are clearly data driven.</a:t>
            </a:r>
          </a:p>
          <a:p>
            <a:r>
              <a:rPr lang="en-US" dirty="0" smtClean="0"/>
              <a:t>CMS has gone to great lengths to minimize reliance on Monte Carlo also for “physics backgrounds”, </a:t>
            </a:r>
            <a:r>
              <a:rPr lang="en-US" dirty="0" err="1" smtClean="0"/>
              <a:t>ie</a:t>
            </a:r>
            <a:r>
              <a:rPr lang="en-US" dirty="0" smtClean="0"/>
              <a:t>, for tail of SM physics processes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60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1" y="1600200"/>
            <a:ext cx="9002889" cy="512127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clear definitions of signal regions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Present event yields, background predictions with uncertainties</a:t>
            </a:r>
          </a:p>
          <a:p>
            <a:pPr marL="914400" lvl="1" indent="-514350"/>
            <a:r>
              <a:rPr lang="en-US" dirty="0" smtClean="0"/>
              <a:t>Possibly even recast as upper limits on number of events beyond the Standard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resent clear instructions on how to do an approximate detector simulation so that anybody can interpret the results for they favorite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 back, relax, and let JoAnne et al. do their thing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This approach has been taken by some analysis-authors at CMS, but there is still not full buy-in from the collaboration</a:t>
            </a:r>
          </a:p>
          <a:p>
            <a:pPr lvl="1"/>
            <a:r>
              <a:rPr lang="en-US" dirty="0" smtClean="0"/>
              <a:t>Under this discussion</a:t>
            </a:r>
          </a:p>
          <a:p>
            <a:r>
              <a:rPr lang="en-US" dirty="0" smtClean="0"/>
              <a:t>I think it makes sense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1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 example (from 2010 Same Sign </a:t>
            </a:r>
            <a:r>
              <a:rPr lang="en-US" dirty="0" err="1" smtClean="0"/>
              <a:t>Dilepton</a:t>
            </a:r>
            <a:r>
              <a:rPr lang="en-US" dirty="0" smtClean="0"/>
              <a:t> Search)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226734"/>
            <a:ext cx="7442200" cy="27305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35111" y="4332111"/>
            <a:ext cx="5108222" cy="28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1889" y="4597399"/>
            <a:ext cx="71938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01889" y="4823178"/>
            <a:ext cx="1933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61935" y="5349501"/>
            <a:ext cx="790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It is in the abstract.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To emphasize that this is a major part of the scientific result in the paper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0806" y="1706223"/>
            <a:ext cx="2092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JHEP 1106:077,2011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50348" y="2075555"/>
            <a:ext cx="3125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/abs/1104.3168</a:t>
            </a:r>
          </a:p>
        </p:txBody>
      </p:sp>
    </p:spTree>
    <p:extLst>
      <p:ext uri="{BB962C8B-B14F-4D97-AF65-F5344CB8AC3E}">
        <p14:creationId xmlns:p14="http://schemas.microsoft.com/office/powerpoint/2010/main" val="3553895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0756"/>
            <a:ext cx="8255000" cy="492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0" y="400756"/>
            <a:ext cx="1786467" cy="49276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800" y="5710019"/>
            <a:ext cx="8255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Upper yields in number of events are given.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model that “predicts” more than this number of events after all cuts is excluded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37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32178"/>
            <a:ext cx="8102600" cy="4508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755444" y="1552222"/>
            <a:ext cx="3753556" cy="14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1444" y="1775178"/>
            <a:ext cx="7828846" cy="14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1444" y="2000953"/>
            <a:ext cx="781473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77333" y="2240840"/>
            <a:ext cx="21590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1444" y="2833503"/>
            <a:ext cx="7659514" cy="141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77333" y="3059288"/>
            <a:ext cx="784295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91444" y="3313289"/>
            <a:ext cx="7659514" cy="1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91444" y="3553177"/>
            <a:ext cx="428977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21109" y="3764844"/>
            <a:ext cx="272344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891852" y="4682043"/>
            <a:ext cx="4617148" cy="14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7333" y="4893708"/>
            <a:ext cx="3753556" cy="14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4200" y="5743222"/>
            <a:ext cx="7520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Tells you how to calculate HT and MET from </a:t>
            </a:r>
            <a:r>
              <a:rPr lang="en-US" sz="2000" b="1" dirty="0" err="1" smtClean="0">
                <a:solidFill>
                  <a:srgbClr val="FF0000"/>
                </a:solidFill>
              </a:rPr>
              <a:t>parton</a:t>
            </a:r>
            <a:r>
              <a:rPr lang="en-US" sz="2000" b="1" dirty="0" smtClean="0">
                <a:solidFill>
                  <a:srgbClr val="FF0000"/>
                </a:solidFill>
              </a:rPr>
              <a:t> level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Tells you what the response and the resolution on these quantities is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17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856"/>
            <a:ext cx="8824694" cy="406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5111" y="5319889"/>
            <a:ext cx="496031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Gives you efficiency </a:t>
            </a:r>
            <a:r>
              <a:rPr lang="en-US" sz="2400" b="1" dirty="0" err="1" smtClean="0">
                <a:solidFill>
                  <a:srgbClr val="FF0000"/>
                </a:solidFill>
              </a:rPr>
              <a:t>parametrizations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8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3" y="115711"/>
            <a:ext cx="7910689" cy="5791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4889" y="649111"/>
            <a:ext cx="2159000" cy="6632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2533" y="5907671"/>
            <a:ext cx="779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Demonstrates that if instead of the full CMS simulation you only had the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efficiency model described in the paper, you would get ~ the same </a:t>
            </a:r>
            <a:r>
              <a:rPr lang="en-US" b="1" dirty="0" err="1" smtClean="0">
                <a:solidFill>
                  <a:srgbClr val="FF0000"/>
                </a:solidFill>
              </a:rPr>
              <a:t>cMSSM</a:t>
            </a:r>
            <a:r>
              <a:rPr lang="en-US" b="1" dirty="0" smtClean="0">
                <a:solidFill>
                  <a:srgbClr val="FF0000"/>
                </a:solidFill>
              </a:rPr>
              <a:t> limit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40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No sign of new physics with ~ 1/</a:t>
            </a:r>
            <a:r>
              <a:rPr lang="en-US" dirty="0" err="1" smtClean="0"/>
              <a:t>fb</a:t>
            </a:r>
            <a:endParaRPr lang="en-US" dirty="0" smtClean="0"/>
          </a:p>
          <a:p>
            <a:r>
              <a:rPr lang="en-US" dirty="0" smtClean="0"/>
              <a:t>Results with ~ 5/</a:t>
            </a:r>
            <a:r>
              <a:rPr lang="en-US" dirty="0" err="1" smtClean="0"/>
              <a:t>fb</a:t>
            </a:r>
            <a:r>
              <a:rPr lang="en-US" dirty="0" smtClean="0"/>
              <a:t> to come over the next few months</a:t>
            </a:r>
          </a:p>
          <a:p>
            <a:r>
              <a:rPr lang="en-US" dirty="0" smtClean="0"/>
              <a:t>How to best communicate our “zeroes” to the phenomenology community is an ongoing process</a:t>
            </a:r>
          </a:p>
          <a:p>
            <a:r>
              <a:rPr lang="en-US" dirty="0" smtClean="0"/>
              <a:t>Most of our searches have been general and signature based</a:t>
            </a:r>
            <a:endParaRPr lang="en-US" dirty="0"/>
          </a:p>
          <a:p>
            <a:pPr lvl="1"/>
            <a:r>
              <a:rPr lang="en-US" dirty="0" smtClean="0"/>
              <a:t>But some signatures still not very explored (</a:t>
            </a:r>
            <a:r>
              <a:rPr lang="en-US" dirty="0" err="1" smtClean="0"/>
              <a:t>eg</a:t>
            </a:r>
            <a:r>
              <a:rPr lang="en-US" dirty="0" smtClean="0"/>
              <a:t>: events with leptons with and without b-quarks)</a:t>
            </a:r>
          </a:p>
          <a:p>
            <a:r>
              <a:rPr lang="en-US" dirty="0" smtClean="0"/>
              <a:t>In 2012 likely to add more targeted searches to more specific signatures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3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7" y="2645305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82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932"/>
            <a:ext cx="8229600" cy="713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lepton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8" y="631208"/>
            <a:ext cx="7636692" cy="61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Results_Exclusive_Mul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9365" y="-118163"/>
            <a:ext cx="3951110" cy="41874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852332"/>
            <a:ext cx="8229600" cy="250401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“Tried and true” background estimation recipe: </a:t>
            </a:r>
          </a:p>
          <a:p>
            <a:pPr lvl="1"/>
            <a:r>
              <a:rPr lang="en-US" sz="2400" dirty="0" smtClean="0"/>
              <a:t>Check SM MC prediction in a background control region</a:t>
            </a:r>
          </a:p>
          <a:p>
            <a:pPr lvl="2"/>
            <a:r>
              <a:rPr lang="en-US" sz="2000" dirty="0" smtClean="0"/>
              <a:t>Maybe normalize to the control region	</a:t>
            </a:r>
          </a:p>
          <a:p>
            <a:pPr lvl="1"/>
            <a:r>
              <a:rPr lang="en-US" sz="2600" dirty="0" smtClean="0"/>
              <a:t>Use the SM MC tail prediction with uncertainties</a:t>
            </a:r>
          </a:p>
          <a:p>
            <a:r>
              <a:rPr lang="en-US" sz="3000" dirty="0" smtClean="0"/>
              <a:t>CMS “SUSY” </a:t>
            </a:r>
            <a:r>
              <a:rPr lang="en-US" sz="3000" dirty="0" err="1"/>
              <a:t>l</a:t>
            </a:r>
            <a:r>
              <a:rPr lang="en-US" sz="3000" dirty="0" err="1" smtClean="0"/>
              <a:t>eptonic</a:t>
            </a:r>
            <a:r>
              <a:rPr lang="en-US" sz="3000" dirty="0" smtClean="0"/>
              <a:t> analyses rely as little as possible on this procedure.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8177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09700"/>
            <a:ext cx="8255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16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2100"/>
            <a:ext cx="6708422" cy="54040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556" y="6356350"/>
            <a:ext cx="21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err="1" smtClean="0"/>
              <a:t>pt</a:t>
            </a:r>
            <a:r>
              <a:rPr lang="en-US" dirty="0" smtClean="0"/>
              <a:t> control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81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0200"/>
            <a:ext cx="7759700" cy="618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3333" y="6356350"/>
            <a:ext cx="223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control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267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30200"/>
            <a:ext cx="76454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8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done instead?  Tricks!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55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Less reliance on modeling of SM tails…what if the tool that we use is wrong?</a:t>
            </a:r>
          </a:p>
          <a:p>
            <a:pPr lvl="1"/>
            <a:r>
              <a:rPr lang="en-US" dirty="0" smtClean="0"/>
              <a:t>A good trick relies on well understood physics arguments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Hard</a:t>
            </a:r>
          </a:p>
          <a:p>
            <a:pPr lvl="1"/>
            <a:r>
              <a:rPr lang="en-US" dirty="0" smtClean="0"/>
              <a:t>Most of these tricks are not perfect</a:t>
            </a:r>
          </a:p>
          <a:p>
            <a:pPr lvl="2"/>
            <a:r>
              <a:rPr lang="en-US" dirty="0" smtClean="0"/>
              <a:t>Corrections, arguments, …..</a:t>
            </a:r>
          </a:p>
          <a:p>
            <a:pPr lvl="1"/>
            <a:r>
              <a:rPr lang="en-US" dirty="0" smtClean="0"/>
              <a:t>A trick not well motivated and well understood can be a trap</a:t>
            </a:r>
          </a:p>
          <a:p>
            <a:r>
              <a:rPr lang="en-US" dirty="0" smtClean="0"/>
              <a:t>Important: does not mean you throw away the SM prediction.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54"/>
            <a:ext cx="8229600" cy="789340"/>
          </a:xfrm>
        </p:spPr>
        <p:txBody>
          <a:bodyPr/>
          <a:lstStyle/>
          <a:p>
            <a:r>
              <a:rPr lang="en-US" dirty="0" smtClean="0"/>
              <a:t>(Extreme) E</a:t>
            </a:r>
            <a:r>
              <a:rPr lang="en-US" dirty="0" smtClean="0"/>
              <a:t>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6" y="1063978"/>
            <a:ext cx="800100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749"/>
            <a:ext cx="8229600" cy="910695"/>
          </a:xfrm>
        </p:spPr>
        <p:txBody>
          <a:bodyPr/>
          <a:lstStyle/>
          <a:p>
            <a:r>
              <a:rPr lang="en-US" dirty="0" smtClean="0"/>
              <a:t>Multiple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5" y="1261533"/>
            <a:ext cx="8791222" cy="54599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CMS a signature is often probed by multiple techniques, multiple overlapping signal regions</a:t>
            </a:r>
          </a:p>
          <a:p>
            <a:r>
              <a:rPr lang="en-US" dirty="0" smtClean="0"/>
              <a:t>What is then the “bottom line limit” for a given channel?</a:t>
            </a:r>
          </a:p>
          <a:p>
            <a:pPr lvl="1"/>
            <a:r>
              <a:rPr lang="en-US" dirty="0" smtClean="0"/>
              <a:t>If more than 140 characters, it does not fit in a tweet</a:t>
            </a:r>
          </a:p>
          <a:p>
            <a:endParaRPr lang="en-US" dirty="0"/>
          </a:p>
          <a:p>
            <a:r>
              <a:rPr lang="en-US" dirty="0" smtClean="0"/>
              <a:t>Who cares, that is not the point</a:t>
            </a:r>
          </a:p>
          <a:p>
            <a:pPr lvl="1"/>
            <a:r>
              <a:rPr lang="en-US" dirty="0" smtClean="0"/>
              <a:t>We want find “something new”</a:t>
            </a:r>
          </a:p>
          <a:p>
            <a:pPr lvl="1"/>
            <a:r>
              <a:rPr lang="en-US" dirty="0" smtClean="0"/>
              <a:t>We do not know what the “something new” is  </a:t>
            </a:r>
          </a:p>
          <a:p>
            <a:pPr lvl="1"/>
            <a:r>
              <a:rPr lang="en-US" dirty="0" smtClean="0"/>
              <a:t>We must search broadly</a:t>
            </a:r>
          </a:p>
          <a:p>
            <a:pPr lvl="1"/>
            <a:r>
              <a:rPr lang="en-US" dirty="0" smtClean="0"/>
              <a:t>Limit setting is not the goal</a:t>
            </a:r>
          </a:p>
          <a:p>
            <a:pPr lvl="2"/>
            <a:r>
              <a:rPr lang="en-US" dirty="0" smtClean="0"/>
              <a:t>But it can be done anyway </a:t>
            </a:r>
          </a:p>
          <a:p>
            <a:pPr lvl="2"/>
            <a:r>
              <a:rPr lang="en-US" dirty="0" smtClean="0"/>
              <a:t>Efficient communication of the information on what it is that we did not find is important </a:t>
            </a:r>
          </a:p>
          <a:p>
            <a:pPr lvl="3"/>
            <a:r>
              <a:rPr lang="en-US" dirty="0" smtClean="0"/>
              <a:t>Some comments at the end of the talk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D04B-29B3-2B48-BC23-599A7B0D428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65380"/>
              </p:ext>
            </p:extLst>
          </p:nvPr>
        </p:nvGraphicFramePr>
        <p:xfrm>
          <a:off x="147401" y="1042605"/>
          <a:ext cx="5969962" cy="52043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6967"/>
                <a:gridCol w="1922746"/>
                <a:gridCol w="1561384"/>
                <a:gridCol w="908865"/>
              </a:tblGrid>
              <a:tr h="19977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Channel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Signature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Helvetica"/>
                          <a:cs typeface="Helvetica"/>
                        </a:rPr>
                        <a:t>Documentation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Helvetica"/>
                          <a:cs typeface="Helvetica"/>
                        </a:rPr>
                        <a:t>Lumi</a:t>
                      </a:r>
                      <a:endParaRPr lang="en-US" sz="140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all-</a:t>
                      </a:r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hadronic</a:t>
                      </a:r>
                      <a:endParaRPr lang="en-US" sz="1400" b="0" dirty="0" smtClean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inclusive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jets+MHT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SUS-11-004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(0-leptons)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400" b="0" baseline="-2500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H</a:t>
                      </a:r>
                      <a:r>
                        <a:rPr lang="en-US" sz="1400" b="0" baseline="-250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T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arXiv:1109.2532</a:t>
                      </a:r>
                      <a:endParaRPr lang="en-US" sz="1400" dirty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MT2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SUS-11-005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razor</a:t>
                      </a:r>
                      <a:endParaRPr lang="en-US" sz="1400" b="0" baseline="-250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arXiv:1107.1279</a:t>
                      </a:r>
                      <a:endParaRPr lang="en-US" sz="1400" dirty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35 pb</a:t>
                      </a:r>
                      <a:r>
                        <a:rPr lang="en-US" sz="140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b-jets +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MET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SUS-11-006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 smtClean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single lepton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e/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μ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jets +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MET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SUS-11-015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di-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lepton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opposite-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sign (no Z)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SUS-11-011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0.98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Z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(MET templates)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SUS-11-017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0.98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Z + (JZB)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SUS-11-012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0.19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same-sign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013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2.1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mullti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-lepton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≥3 leptons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35 pb</a:t>
                      </a:r>
                      <a:r>
                        <a:rPr lang="en-US" sz="140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baseline="0" dirty="0" err="1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lepton+photon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e/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μ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</a:t>
                      </a:r>
                      <a:r>
                        <a:rPr lang="el-GR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γ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MET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arXiv:1105.3152</a:t>
                      </a:r>
                      <a:endParaRPr lang="en-US" sz="1400" dirty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35 pb</a:t>
                      </a:r>
                      <a:r>
                        <a:rPr lang="en-US" sz="1400" baseline="30000" dirty="0" smtClean="0">
                          <a:solidFill>
                            <a:srgbClr val="008000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8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photons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γ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/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γγ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 + jets + MET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SUS-11-009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long-lived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displaced fermions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EXO-11-004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Helvetica"/>
                          <a:cs typeface="Helvetica"/>
                        </a:rPr>
                        <a:t>particles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stopped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gluinos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EXO-11-020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0.89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  <a:endParaRPr lang="en-US" sz="1400" baseline="300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25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rgbClr val="000000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R-hadrons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EXO-11-022</a:t>
                      </a:r>
                      <a:endParaRPr lang="en-US" sz="140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1.1 fb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7401" y="2894966"/>
            <a:ext cx="5969962" cy="152181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910695"/>
          </a:xfrm>
        </p:spPr>
        <p:txBody>
          <a:bodyPr/>
          <a:lstStyle/>
          <a:p>
            <a:r>
              <a:rPr lang="en-US" dirty="0" smtClean="0"/>
              <a:t>CMS “SUSY” searches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08519" y="1042606"/>
            <a:ext cx="2922591" cy="520439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Signatures with </a:t>
            </a:r>
            <a:r>
              <a:rPr lang="en-US" sz="2400" dirty="0" err="1" smtClean="0"/>
              <a:t>taus</a:t>
            </a:r>
            <a:r>
              <a:rPr lang="en-US" sz="2400" dirty="0" smtClean="0"/>
              <a:t> not well explored</a:t>
            </a:r>
          </a:p>
          <a:p>
            <a:endParaRPr lang="en-US" sz="2400" dirty="0" smtClean="0"/>
          </a:p>
          <a:p>
            <a:r>
              <a:rPr lang="en-US" sz="2400" dirty="0"/>
              <a:t>b</a:t>
            </a:r>
            <a:r>
              <a:rPr lang="en-US" sz="2400" dirty="0" smtClean="0"/>
              <a:t>-content (with </a:t>
            </a:r>
            <a:r>
              <a:rPr lang="en-US" sz="2400" u="sng" dirty="0" smtClean="0"/>
              <a:t>or</a:t>
            </a:r>
            <a:r>
              <a:rPr lang="en-US" sz="2400" dirty="0" smtClean="0"/>
              <a:t> without) of </a:t>
            </a:r>
            <a:r>
              <a:rPr lang="en-US" sz="2400" dirty="0" err="1" smtClean="0"/>
              <a:t>lept</a:t>
            </a:r>
            <a:r>
              <a:rPr lang="en-US" sz="2400" dirty="0" smtClean="0"/>
              <a:t>. signatures not explored at all</a:t>
            </a:r>
          </a:p>
          <a:p>
            <a:endParaRPr lang="en-US" sz="2400" dirty="0"/>
          </a:p>
          <a:p>
            <a:r>
              <a:rPr lang="en-US" sz="2400" dirty="0" smtClean="0"/>
              <a:t>This is will improve in the future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0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2927</Words>
  <Application>Microsoft Macintosh PowerPoint</Application>
  <PresentationFormat>On-screen Show (4:3)</PresentationFormat>
  <Paragraphs>464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Leptonic SUSY Searches at CMS</vt:lpstr>
      <vt:lpstr>SUSY? What SUSY?</vt:lpstr>
      <vt:lpstr>One Common Theme</vt:lpstr>
      <vt:lpstr>It’s the background, stupid!</vt:lpstr>
      <vt:lpstr>PowerPoint Presentation</vt:lpstr>
      <vt:lpstr>So what is done instead?  Tricks!</vt:lpstr>
      <vt:lpstr>(Extreme) Example</vt:lpstr>
      <vt:lpstr>Multiple techniques</vt:lpstr>
      <vt:lpstr>CMS “SUSY” searches</vt:lpstr>
      <vt:lpstr>Single Lepton Search</vt:lpstr>
      <vt:lpstr>Single leptons: backgrounds</vt:lpstr>
      <vt:lpstr>Single lepton: first trick</vt:lpstr>
      <vt:lpstr>PowerPoint Presentation</vt:lpstr>
      <vt:lpstr>Single lepton: second trick</vt:lpstr>
      <vt:lpstr>PowerPoint Presentation</vt:lpstr>
      <vt:lpstr>Opposite sign di-leptons (not from Z)</vt:lpstr>
      <vt:lpstr>OS Edge search</vt:lpstr>
      <vt:lpstr>Edge search results (1.1/fb)</vt:lpstr>
      <vt:lpstr>OS counting experiment in tails of SM (1.1/fb) </vt:lpstr>
      <vt:lpstr>PowerPoint Presentation</vt:lpstr>
      <vt:lpstr>OS counting experiment in tails of SM (1.1/fb) </vt:lpstr>
      <vt:lpstr>PowerPoint Presentation</vt:lpstr>
      <vt:lpstr>Counting experiment in tails of SM</vt:lpstr>
      <vt:lpstr>Tricks for counting experiment</vt:lpstr>
      <vt:lpstr>Summary of counting expt results</vt:lpstr>
      <vt:lpstr>Opposite sign Z+MET</vt:lpstr>
      <vt:lpstr>Two data driven methods for Z+jets</vt:lpstr>
      <vt:lpstr>Z + Met template results</vt:lpstr>
      <vt:lpstr>JZB results</vt:lpstr>
      <vt:lpstr>Same Sign Dileptons</vt:lpstr>
      <vt:lpstr>SS search strategy</vt:lpstr>
      <vt:lpstr>PowerPoint Presentation</vt:lpstr>
      <vt:lpstr>Same Sign Backgrounds</vt:lpstr>
      <vt:lpstr>SS Results</vt:lpstr>
      <vt:lpstr>Interpretation</vt:lpstr>
      <vt:lpstr>Three type of interpretation</vt:lpstr>
      <vt:lpstr>PowerPoint Presentation</vt:lpstr>
      <vt:lpstr>Simplified models</vt:lpstr>
      <vt:lpstr>Example of leptonic simplified model (T5zz)</vt:lpstr>
      <vt:lpstr>PowerPoint Presentation</vt:lpstr>
      <vt:lpstr>Outreach</vt:lpstr>
      <vt:lpstr>Outreach example (from 2010 Same Sign Dilepton Search)</vt:lpstr>
      <vt:lpstr>PowerPoint Presentation</vt:lpstr>
      <vt:lpstr>PowerPoint Presentation</vt:lpstr>
      <vt:lpstr>PowerPoint Presentation</vt:lpstr>
      <vt:lpstr>PowerPoint Presentation</vt:lpstr>
      <vt:lpstr>Conclusion</vt:lpstr>
      <vt:lpstr>The End</vt:lpstr>
      <vt:lpstr>Single lepton tables</vt:lpstr>
      <vt:lpstr>PowerPoint Presentation</vt:lpstr>
      <vt:lpstr>PowerPoint Presentation</vt:lpstr>
      <vt:lpstr>PowerPoint Presentation</vt:lpstr>
      <vt:lpstr>PowerPoint Presentation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Campagnari</dc:creator>
  <cp:lastModifiedBy>Claudio Campagnari</cp:lastModifiedBy>
  <cp:revision>39</cp:revision>
  <dcterms:created xsi:type="dcterms:W3CDTF">2011-11-08T13:27:33Z</dcterms:created>
  <dcterms:modified xsi:type="dcterms:W3CDTF">2011-11-09T08:08:55Z</dcterms:modified>
</cp:coreProperties>
</file>