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414" r:id="rId2"/>
    <p:sldId id="507" r:id="rId3"/>
    <p:sldId id="485" r:id="rId4"/>
    <p:sldId id="489" r:id="rId5"/>
    <p:sldId id="490" r:id="rId6"/>
    <p:sldId id="547" r:id="rId7"/>
    <p:sldId id="548" r:id="rId8"/>
    <p:sldId id="549" r:id="rId9"/>
    <p:sldId id="565" r:id="rId10"/>
    <p:sldId id="550" r:id="rId11"/>
    <p:sldId id="551" r:id="rId12"/>
    <p:sldId id="552" r:id="rId13"/>
    <p:sldId id="556" r:id="rId14"/>
    <p:sldId id="557" r:id="rId15"/>
    <p:sldId id="558" r:id="rId16"/>
    <p:sldId id="555" r:id="rId17"/>
    <p:sldId id="559" r:id="rId18"/>
    <p:sldId id="560" r:id="rId19"/>
    <p:sldId id="562" r:id="rId20"/>
    <p:sldId id="563" r:id="rId21"/>
    <p:sldId id="564" r:id="rId22"/>
    <p:sldId id="566" r:id="rId23"/>
    <p:sldId id="567" r:id="rId24"/>
  </p:sldIdLst>
  <p:sldSz cx="9144000" cy="6858000" type="screen4x3"/>
  <p:notesSz cx="6858000" cy="9144000"/>
  <p:defaultTextStyle>
    <a:defPPr>
      <a:defRPr lang="en-US"/>
    </a:defPPr>
    <a:lvl1pPr algn="l" rtl="0" fontAlgn="base">
      <a:spcBef>
        <a:spcPct val="0"/>
      </a:spcBef>
      <a:spcAft>
        <a:spcPct val="0"/>
      </a:spcAft>
      <a:defRPr sz="2200" kern="1200">
        <a:solidFill>
          <a:schemeClr val="accent2"/>
        </a:solidFill>
        <a:latin typeface="Arial Unicode MS" pitchFamily="34" charset="-128"/>
        <a:ea typeface="+mn-ea"/>
        <a:cs typeface="Times New Roman" pitchFamily="18" charset="0"/>
      </a:defRPr>
    </a:lvl1pPr>
    <a:lvl2pPr marL="457200" algn="l" rtl="0" fontAlgn="base">
      <a:spcBef>
        <a:spcPct val="0"/>
      </a:spcBef>
      <a:spcAft>
        <a:spcPct val="0"/>
      </a:spcAft>
      <a:defRPr sz="2200" kern="1200">
        <a:solidFill>
          <a:schemeClr val="accent2"/>
        </a:solidFill>
        <a:latin typeface="Arial Unicode MS" pitchFamily="34" charset="-128"/>
        <a:ea typeface="+mn-ea"/>
        <a:cs typeface="Times New Roman" pitchFamily="18" charset="0"/>
      </a:defRPr>
    </a:lvl2pPr>
    <a:lvl3pPr marL="914400" algn="l" rtl="0" fontAlgn="base">
      <a:spcBef>
        <a:spcPct val="0"/>
      </a:spcBef>
      <a:spcAft>
        <a:spcPct val="0"/>
      </a:spcAft>
      <a:defRPr sz="2200" kern="1200">
        <a:solidFill>
          <a:schemeClr val="accent2"/>
        </a:solidFill>
        <a:latin typeface="Arial Unicode MS" pitchFamily="34" charset="-128"/>
        <a:ea typeface="+mn-ea"/>
        <a:cs typeface="Times New Roman" pitchFamily="18" charset="0"/>
      </a:defRPr>
    </a:lvl3pPr>
    <a:lvl4pPr marL="1371600" algn="l" rtl="0" fontAlgn="base">
      <a:spcBef>
        <a:spcPct val="0"/>
      </a:spcBef>
      <a:spcAft>
        <a:spcPct val="0"/>
      </a:spcAft>
      <a:defRPr sz="2200" kern="1200">
        <a:solidFill>
          <a:schemeClr val="accent2"/>
        </a:solidFill>
        <a:latin typeface="Arial Unicode MS" pitchFamily="34" charset="-128"/>
        <a:ea typeface="+mn-ea"/>
        <a:cs typeface="Times New Roman" pitchFamily="18" charset="0"/>
      </a:defRPr>
    </a:lvl4pPr>
    <a:lvl5pPr marL="1828800" algn="l" rtl="0" fontAlgn="base">
      <a:spcBef>
        <a:spcPct val="0"/>
      </a:spcBef>
      <a:spcAft>
        <a:spcPct val="0"/>
      </a:spcAft>
      <a:defRPr sz="2200" kern="1200">
        <a:solidFill>
          <a:schemeClr val="accent2"/>
        </a:solidFill>
        <a:latin typeface="Arial Unicode MS" pitchFamily="34" charset="-128"/>
        <a:ea typeface="+mn-ea"/>
        <a:cs typeface="Times New Roman" pitchFamily="18" charset="0"/>
      </a:defRPr>
    </a:lvl5pPr>
    <a:lvl6pPr marL="2286000" algn="l" defTabSz="914400" rtl="0" eaLnBrk="1" latinLnBrk="0" hangingPunct="1">
      <a:defRPr sz="2200" kern="1200">
        <a:solidFill>
          <a:schemeClr val="accent2"/>
        </a:solidFill>
        <a:latin typeface="Arial Unicode MS" pitchFamily="34" charset="-128"/>
        <a:ea typeface="+mn-ea"/>
        <a:cs typeface="Times New Roman" pitchFamily="18" charset="0"/>
      </a:defRPr>
    </a:lvl6pPr>
    <a:lvl7pPr marL="2743200" algn="l" defTabSz="914400" rtl="0" eaLnBrk="1" latinLnBrk="0" hangingPunct="1">
      <a:defRPr sz="2200" kern="1200">
        <a:solidFill>
          <a:schemeClr val="accent2"/>
        </a:solidFill>
        <a:latin typeface="Arial Unicode MS" pitchFamily="34" charset="-128"/>
        <a:ea typeface="+mn-ea"/>
        <a:cs typeface="Times New Roman" pitchFamily="18" charset="0"/>
      </a:defRPr>
    </a:lvl7pPr>
    <a:lvl8pPr marL="3200400" algn="l" defTabSz="914400" rtl="0" eaLnBrk="1" latinLnBrk="0" hangingPunct="1">
      <a:defRPr sz="2200" kern="1200">
        <a:solidFill>
          <a:schemeClr val="accent2"/>
        </a:solidFill>
        <a:latin typeface="Arial Unicode MS" pitchFamily="34" charset="-128"/>
        <a:ea typeface="+mn-ea"/>
        <a:cs typeface="Times New Roman" pitchFamily="18" charset="0"/>
      </a:defRPr>
    </a:lvl8pPr>
    <a:lvl9pPr marL="3657600" algn="l" defTabSz="914400" rtl="0" eaLnBrk="1" latinLnBrk="0" hangingPunct="1">
      <a:defRPr sz="2200" kern="1200">
        <a:solidFill>
          <a:schemeClr val="accent2"/>
        </a:solidFill>
        <a:latin typeface="Arial Unicode MS" pitchFamily="34" charset="-128"/>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C000"/>
    <a:srgbClr val="BC8F00"/>
    <a:srgbClr val="990000"/>
    <a:srgbClr val="000066"/>
    <a:srgbClr val="FF3300"/>
    <a:srgbClr val="00B050"/>
    <a:srgbClr val="00CC99"/>
    <a:srgbClr val="006600"/>
    <a:srgbClr val="FFCC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03" autoAdjust="0"/>
    <p:restoredTop sz="94694" autoAdjust="0"/>
  </p:normalViewPr>
  <p:slideViewPr>
    <p:cSldViewPr>
      <p:cViewPr varScale="1">
        <p:scale>
          <a:sx n="86" d="100"/>
          <a:sy n="86" d="100"/>
        </p:scale>
        <p:origin x="-104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781"/>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43.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46.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5" Type="http://schemas.openxmlformats.org/officeDocument/2006/relationships/image" Target="../media/image7.wmf"/><Relationship Id="rId4"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 Id="rId6" Type="http://schemas.openxmlformats.org/officeDocument/2006/relationships/image" Target="../media/image30.wmf"/><Relationship Id="rId5" Type="http://schemas.openxmlformats.org/officeDocument/2006/relationships/image" Target="../media/image29.wmf"/><Relationship Id="rId4" Type="http://schemas.openxmlformats.org/officeDocument/2006/relationships/image" Target="../media/image2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 Id="rId6" Type="http://schemas.openxmlformats.org/officeDocument/2006/relationships/image" Target="../media/image37.wmf"/><Relationship Id="rId5" Type="http://schemas.openxmlformats.org/officeDocument/2006/relationships/image" Target="../media/image36.wmf"/><Relationship Id="rId4" Type="http://schemas.openxmlformats.org/officeDocument/2006/relationships/image" Target="../media/image35.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image" Target="../media/image4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Times New Roman" pitchFamily="18" charset="0"/>
              </a:defRPr>
            </a:lvl1pPr>
          </a:lstStyle>
          <a:p>
            <a:endParaRPr lang="en-US"/>
          </a:p>
        </p:txBody>
      </p:sp>
      <p:sp>
        <p:nvSpPr>
          <p:cNvPr id="40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New Roman" pitchFamily="18" charset="0"/>
              </a:defRPr>
            </a:lvl1pPr>
          </a:lstStyle>
          <a:p>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Times New Roman" pitchFamily="18" charset="0"/>
              </a:defRPr>
            </a:lvl1pPr>
          </a:lstStyle>
          <a:p>
            <a:endParaRPr 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New Roman" pitchFamily="18" charset="0"/>
              </a:defRPr>
            </a:lvl1pPr>
          </a:lstStyle>
          <a:p>
            <a:fld id="{07E55BC3-745E-4E2E-BB5A-E59E5A639547}"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fontAlgn="base">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fontAlgn="base">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fontAlgn="base">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fontAlgn="base">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43"/>
          <p:cNvSpPr>
            <a:spLocks noGrp="1" noChangeArrowheads="1"/>
          </p:cNvSpPr>
          <p:nvPr>
            <p:ph type="sldNum" sz="quarter"/>
          </p:nvPr>
        </p:nvSpPr>
        <p:spPr>
          <a:noFill/>
        </p:spPr>
        <p:txBody>
          <a:bodyPr/>
          <a:lstStyle/>
          <a:p>
            <a:fld id="{060AC27D-6B7F-45CD-A67B-E62127352DAB}" type="slidenum">
              <a:rPr lang="en-US" smtClean="0"/>
              <a:pPr/>
              <a:t>10</a:t>
            </a:fld>
            <a:endParaRPr lang="en-US" smtClean="0"/>
          </a:p>
        </p:txBody>
      </p:sp>
      <p:sp>
        <p:nvSpPr>
          <p:cNvPr id="35843" name="Text Box 1"/>
          <p:cNvSpPr txBox="1">
            <a:spLocks noChangeArrowheads="1"/>
          </p:cNvSpPr>
          <p:nvPr/>
        </p:nvSpPr>
        <p:spPr bwMode="auto">
          <a:xfrm>
            <a:off x="1210236" y="694171"/>
            <a:ext cx="4437529" cy="3429000"/>
          </a:xfrm>
          <a:prstGeom prst="rect">
            <a:avLst/>
          </a:prstGeom>
          <a:solidFill>
            <a:srgbClr val="FFFFFF"/>
          </a:solidFill>
          <a:ln w="9360">
            <a:solidFill>
              <a:srgbClr val="000000"/>
            </a:solidFill>
            <a:miter lim="800000"/>
            <a:headEnd/>
            <a:tailEnd/>
          </a:ln>
        </p:spPr>
        <p:txBody>
          <a:bodyPr wrap="none" lIns="82058" tIns="41029" rIns="82058" bIns="41029" anchor="ctr"/>
          <a:lstStyle/>
          <a:p>
            <a:endParaRPr lang="en-US">
              <a:ea typeface="Lucida Sans Unicode" charset="0"/>
              <a:cs typeface="Lucida Sans Unicode" charset="0"/>
            </a:endParaRPr>
          </a:p>
        </p:txBody>
      </p:sp>
      <p:sp>
        <p:nvSpPr>
          <p:cNvPr id="35844" name="Text Box 2"/>
          <p:cNvSpPr>
            <a:spLocks noGrp="1" noChangeArrowheads="1"/>
          </p:cNvSpPr>
          <p:nvPr>
            <p:ph type="body"/>
          </p:nvPr>
        </p:nvSpPr>
        <p:spPr>
          <a:xfrm>
            <a:off x="686361" y="4342535"/>
            <a:ext cx="5476875" cy="4104409"/>
          </a:xfrm>
          <a:noFill/>
          <a:ln/>
        </p:spPr>
        <p:txBody>
          <a:bodyPr tIns="6784"/>
          <a:lstStyle/>
          <a:p>
            <a:pPr>
              <a:lnSpc>
                <a:spcPct val="95000"/>
              </a:lnSpc>
              <a:spcBef>
                <a:spcPts val="404"/>
              </a:spcBef>
              <a:tabLst>
                <a:tab pos="0" algn="l"/>
                <a:tab pos="410291" algn="l"/>
                <a:tab pos="820583" algn="l"/>
                <a:tab pos="1230874" algn="l"/>
                <a:tab pos="1641165" algn="l"/>
                <a:tab pos="2051456" algn="l"/>
                <a:tab pos="2461748" algn="l"/>
                <a:tab pos="2872039" algn="l"/>
                <a:tab pos="3282330" algn="l"/>
                <a:tab pos="3692622" algn="l"/>
                <a:tab pos="4102913" algn="l"/>
                <a:tab pos="4513204" algn="l"/>
                <a:tab pos="4923495" algn="l"/>
                <a:tab pos="5333787" algn="l"/>
                <a:tab pos="5744078" algn="l"/>
                <a:tab pos="6154369" algn="l"/>
                <a:tab pos="6564660" algn="l"/>
                <a:tab pos="6974952" algn="l"/>
                <a:tab pos="7385243" algn="l"/>
                <a:tab pos="7795534" algn="l"/>
                <a:tab pos="8205826" algn="l"/>
              </a:tabLst>
            </a:pPr>
            <a:r>
              <a:rPr lang="en-US" dirty="0" smtClean="0">
                <a:ea typeface="Lucida Sans Unicode" charset="0"/>
                <a:cs typeface="Lucida Sans Unicode" charset="0"/>
              </a:rPr>
              <a:t>Thank you for the opportunity to present this work that we did recently. I'll be presenting two projects, one of which is summarized in this paper and the other still  unpublished.</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43"/>
          <p:cNvSpPr>
            <a:spLocks noGrp="1" noChangeArrowheads="1"/>
          </p:cNvSpPr>
          <p:nvPr>
            <p:ph type="sldNum" sz="quarter"/>
          </p:nvPr>
        </p:nvSpPr>
        <p:spPr>
          <a:noFill/>
        </p:spPr>
        <p:txBody>
          <a:bodyPr/>
          <a:lstStyle/>
          <a:p>
            <a:fld id="{858196F3-C640-4972-B093-43C5FADBC5A4}" type="slidenum">
              <a:rPr lang="en-US" smtClean="0"/>
              <a:pPr/>
              <a:t>11</a:t>
            </a:fld>
            <a:endParaRPr lang="en-US" smtClean="0"/>
          </a:p>
        </p:txBody>
      </p:sp>
      <p:sp>
        <p:nvSpPr>
          <p:cNvPr id="36867" name="Text Box 1"/>
          <p:cNvSpPr txBox="1">
            <a:spLocks noChangeArrowheads="1"/>
          </p:cNvSpPr>
          <p:nvPr/>
        </p:nvSpPr>
        <p:spPr bwMode="auto">
          <a:xfrm>
            <a:off x="1210236" y="694171"/>
            <a:ext cx="4437529" cy="3429000"/>
          </a:xfrm>
          <a:prstGeom prst="rect">
            <a:avLst/>
          </a:prstGeom>
          <a:solidFill>
            <a:srgbClr val="FFFFFF"/>
          </a:solidFill>
          <a:ln w="9360">
            <a:solidFill>
              <a:srgbClr val="000000"/>
            </a:solidFill>
            <a:miter lim="800000"/>
            <a:headEnd/>
            <a:tailEnd/>
          </a:ln>
        </p:spPr>
        <p:txBody>
          <a:bodyPr wrap="none" lIns="82058" tIns="41029" rIns="82058" bIns="41029" anchor="ctr"/>
          <a:lstStyle/>
          <a:p>
            <a:endParaRPr lang="en-US">
              <a:ea typeface="Lucida Sans Unicode" charset="0"/>
              <a:cs typeface="Lucida Sans Unicode" charset="0"/>
            </a:endParaRPr>
          </a:p>
        </p:txBody>
      </p:sp>
      <p:sp>
        <p:nvSpPr>
          <p:cNvPr id="36868" name="Text Box 2"/>
          <p:cNvSpPr>
            <a:spLocks noGrp="1" noChangeArrowheads="1"/>
          </p:cNvSpPr>
          <p:nvPr>
            <p:ph type="body"/>
          </p:nvPr>
        </p:nvSpPr>
        <p:spPr>
          <a:xfrm>
            <a:off x="686361" y="4342535"/>
            <a:ext cx="5476875" cy="4104409"/>
          </a:xfrm>
          <a:noFill/>
          <a:ln/>
        </p:spPr>
        <p:txBody>
          <a:bodyPr tIns="6784"/>
          <a:lstStyle/>
          <a:p>
            <a:pPr>
              <a:lnSpc>
                <a:spcPct val="95000"/>
              </a:lnSpc>
              <a:spcBef>
                <a:spcPts val="404"/>
              </a:spcBef>
              <a:tabLst>
                <a:tab pos="0" algn="l"/>
                <a:tab pos="410291" algn="l"/>
                <a:tab pos="820583" algn="l"/>
                <a:tab pos="1230874" algn="l"/>
                <a:tab pos="1641165" algn="l"/>
                <a:tab pos="2051456" algn="l"/>
                <a:tab pos="2461748" algn="l"/>
                <a:tab pos="2872039" algn="l"/>
                <a:tab pos="3282330" algn="l"/>
                <a:tab pos="3692622" algn="l"/>
                <a:tab pos="4102913" algn="l"/>
                <a:tab pos="4513204" algn="l"/>
                <a:tab pos="4923495" algn="l"/>
                <a:tab pos="5333787" algn="l"/>
                <a:tab pos="5744078" algn="l"/>
                <a:tab pos="6154369" algn="l"/>
                <a:tab pos="6564660" algn="l"/>
                <a:tab pos="6974952" algn="l"/>
                <a:tab pos="7385243" algn="l"/>
                <a:tab pos="7795534" algn="l"/>
                <a:tab pos="8205826" algn="l"/>
              </a:tabLst>
            </a:pPr>
            <a:r>
              <a:rPr lang="en-US" dirty="0" smtClean="0">
                <a:ea typeface="Lucida Sans Unicode" charset="0"/>
                <a:cs typeface="Lucida Sans Unicode" charset="0"/>
              </a:rPr>
              <a:t>Thank you for the opportunity to present this work that we did recently. I'll be presenting two projects, one of which is summarized in this paper and the other still  unpublished.</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43"/>
          <p:cNvSpPr txBox="1">
            <a:spLocks noGrp="1" noChangeArrowheads="1"/>
          </p:cNvSpPr>
          <p:nvPr/>
        </p:nvSpPr>
        <p:spPr bwMode="auto">
          <a:xfrm>
            <a:off x="3881438" y="8686512"/>
            <a:ext cx="2923334" cy="402647"/>
          </a:xfrm>
          <a:prstGeom prst="rect">
            <a:avLst/>
          </a:prstGeom>
          <a:noFill/>
          <a:ln w="9525">
            <a:noFill/>
            <a:round/>
            <a:headEnd/>
            <a:tailEnd/>
          </a:ln>
        </p:spPr>
        <p:txBody>
          <a:bodyPr lIns="0" tIns="0" rIns="0" bIns="0" anchor="b"/>
          <a:lstStyle/>
          <a:p>
            <a:pPr algn="r">
              <a:lnSpc>
                <a:spcPct val="86000"/>
              </a:lnSpc>
              <a:tabLst>
                <a:tab pos="0" algn="l"/>
                <a:tab pos="410291" algn="l"/>
                <a:tab pos="820583" algn="l"/>
                <a:tab pos="1230874" algn="l"/>
                <a:tab pos="1641165" algn="l"/>
                <a:tab pos="2051456" algn="l"/>
                <a:tab pos="2461748" algn="l"/>
                <a:tab pos="2872039" algn="l"/>
                <a:tab pos="3282330" algn="l"/>
                <a:tab pos="3692622" algn="l"/>
                <a:tab pos="4102913" algn="l"/>
                <a:tab pos="4513204" algn="l"/>
                <a:tab pos="4923495" algn="l"/>
                <a:tab pos="5333787" algn="l"/>
                <a:tab pos="5744078" algn="l"/>
                <a:tab pos="6154369" algn="l"/>
                <a:tab pos="6564660" algn="l"/>
                <a:tab pos="6974952" algn="l"/>
                <a:tab pos="7385243" algn="l"/>
                <a:tab pos="7795534" algn="l"/>
                <a:tab pos="8205826" algn="l"/>
              </a:tabLst>
            </a:pPr>
            <a:fld id="{9D176B92-221F-4850-AE7E-6CB1E9531E01}" type="slidenum">
              <a:rPr lang="he-IL" sz="1300">
                <a:solidFill>
                  <a:srgbClr val="000000"/>
                </a:solidFill>
                <a:latin typeface="Times New Roman" pitchFamily="16" charset="0"/>
              </a:rPr>
              <a:pPr algn="r">
                <a:lnSpc>
                  <a:spcPct val="86000"/>
                </a:lnSpc>
                <a:tabLst>
                  <a:tab pos="0" algn="l"/>
                  <a:tab pos="410291" algn="l"/>
                  <a:tab pos="820583" algn="l"/>
                  <a:tab pos="1230874" algn="l"/>
                  <a:tab pos="1641165" algn="l"/>
                  <a:tab pos="2051456" algn="l"/>
                  <a:tab pos="2461748" algn="l"/>
                  <a:tab pos="2872039" algn="l"/>
                  <a:tab pos="3282330" algn="l"/>
                  <a:tab pos="3692622" algn="l"/>
                  <a:tab pos="4102913" algn="l"/>
                  <a:tab pos="4513204" algn="l"/>
                  <a:tab pos="4923495" algn="l"/>
                  <a:tab pos="5333787" algn="l"/>
                  <a:tab pos="5744078" algn="l"/>
                  <a:tab pos="6154369" algn="l"/>
                  <a:tab pos="6564660" algn="l"/>
                  <a:tab pos="6974952" algn="l"/>
                  <a:tab pos="7385243" algn="l"/>
                  <a:tab pos="7795534" algn="l"/>
                  <a:tab pos="8205826" algn="l"/>
                </a:tabLst>
              </a:pPr>
              <a:t>12</a:t>
            </a:fld>
            <a:endParaRPr lang="en-US" sz="1300" dirty="0">
              <a:solidFill>
                <a:srgbClr val="000000"/>
              </a:solidFill>
              <a:latin typeface="Times New Roman" pitchFamily="16" charset="0"/>
              <a:ea typeface="Lucida Sans Unicode" charset="0"/>
              <a:cs typeface="Lucida Sans Unicode" charset="0"/>
            </a:endParaRPr>
          </a:p>
        </p:txBody>
      </p:sp>
      <p:sp>
        <p:nvSpPr>
          <p:cNvPr id="37891" name="Text Box 1"/>
          <p:cNvSpPr txBox="1">
            <a:spLocks noChangeArrowheads="1"/>
          </p:cNvSpPr>
          <p:nvPr/>
        </p:nvSpPr>
        <p:spPr bwMode="auto">
          <a:xfrm>
            <a:off x="1210236" y="694171"/>
            <a:ext cx="4437529" cy="3429000"/>
          </a:xfrm>
          <a:prstGeom prst="rect">
            <a:avLst/>
          </a:prstGeom>
          <a:solidFill>
            <a:srgbClr val="FFFFFF"/>
          </a:solidFill>
          <a:ln w="9360">
            <a:solidFill>
              <a:srgbClr val="000000"/>
            </a:solidFill>
            <a:miter lim="800000"/>
            <a:headEnd/>
            <a:tailEnd/>
          </a:ln>
        </p:spPr>
        <p:txBody>
          <a:bodyPr wrap="none" lIns="82058" tIns="41029" rIns="82058" bIns="41029" anchor="ctr"/>
          <a:lstStyle/>
          <a:p>
            <a:endParaRPr lang="en-US">
              <a:ea typeface="Lucida Sans Unicode" charset="0"/>
              <a:cs typeface="Lucida Sans Unicode" charset="0"/>
            </a:endParaRPr>
          </a:p>
        </p:txBody>
      </p:sp>
      <p:sp>
        <p:nvSpPr>
          <p:cNvPr id="37892" name="Text Box 2"/>
          <p:cNvSpPr>
            <a:spLocks noGrp="1" noChangeArrowheads="1"/>
          </p:cNvSpPr>
          <p:nvPr>
            <p:ph type="body"/>
          </p:nvPr>
        </p:nvSpPr>
        <p:spPr>
          <a:xfrm>
            <a:off x="686361" y="4342535"/>
            <a:ext cx="5476875" cy="4104409"/>
          </a:xfrm>
          <a:noFill/>
          <a:ln/>
        </p:spPr>
        <p:txBody>
          <a:bodyPr tIns="6784"/>
          <a:lstStyle/>
          <a:p>
            <a:pPr>
              <a:lnSpc>
                <a:spcPct val="95000"/>
              </a:lnSpc>
              <a:spcBef>
                <a:spcPts val="404"/>
              </a:spcBef>
              <a:tabLst>
                <a:tab pos="0" algn="l"/>
                <a:tab pos="410291" algn="l"/>
                <a:tab pos="820583" algn="l"/>
                <a:tab pos="1230874" algn="l"/>
                <a:tab pos="1641165" algn="l"/>
                <a:tab pos="2051456" algn="l"/>
                <a:tab pos="2461748" algn="l"/>
                <a:tab pos="2872039" algn="l"/>
                <a:tab pos="3282330" algn="l"/>
                <a:tab pos="3692622" algn="l"/>
                <a:tab pos="4102913" algn="l"/>
                <a:tab pos="4513204" algn="l"/>
                <a:tab pos="4923495" algn="l"/>
                <a:tab pos="5333787" algn="l"/>
                <a:tab pos="5744078" algn="l"/>
                <a:tab pos="6154369" algn="l"/>
                <a:tab pos="6564660" algn="l"/>
                <a:tab pos="6974952" algn="l"/>
                <a:tab pos="7385243" algn="l"/>
                <a:tab pos="7795534" algn="l"/>
                <a:tab pos="8205826" algn="l"/>
              </a:tabLst>
            </a:pPr>
            <a:r>
              <a:rPr lang="en-US" dirty="0" smtClean="0">
                <a:ea typeface="Lucida Sans Unicode" charset="0"/>
                <a:cs typeface="Lucida Sans Unicode" charset="0"/>
              </a:rPr>
              <a:t>Thank you for the opportunity to present this work that we did recently. I'll be presenting two projects, one of which is summarized in this paper and the other still  unpublished.</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43"/>
          <p:cNvSpPr>
            <a:spLocks noGrp="1" noChangeArrowheads="1"/>
          </p:cNvSpPr>
          <p:nvPr>
            <p:ph type="sldNum" sz="quarter"/>
          </p:nvPr>
        </p:nvSpPr>
        <p:spPr>
          <a:noFill/>
        </p:spPr>
        <p:txBody>
          <a:bodyPr/>
          <a:lstStyle/>
          <a:p>
            <a:fld id="{3A51C845-DD9B-4A9F-B3EE-88DC987BC3E2}" type="slidenum">
              <a:rPr lang="en-US" smtClean="0"/>
              <a:pPr/>
              <a:t>13</a:t>
            </a:fld>
            <a:endParaRPr lang="en-US" smtClean="0"/>
          </a:p>
        </p:txBody>
      </p:sp>
      <p:sp>
        <p:nvSpPr>
          <p:cNvPr id="39939" name="Text Box 1"/>
          <p:cNvSpPr txBox="1">
            <a:spLocks noChangeArrowheads="1"/>
          </p:cNvSpPr>
          <p:nvPr/>
        </p:nvSpPr>
        <p:spPr bwMode="auto">
          <a:xfrm>
            <a:off x="1210236" y="694171"/>
            <a:ext cx="4437529" cy="3429000"/>
          </a:xfrm>
          <a:prstGeom prst="rect">
            <a:avLst/>
          </a:prstGeom>
          <a:solidFill>
            <a:srgbClr val="FFFFFF"/>
          </a:solidFill>
          <a:ln w="9360">
            <a:solidFill>
              <a:srgbClr val="000000"/>
            </a:solidFill>
            <a:miter lim="800000"/>
            <a:headEnd/>
            <a:tailEnd/>
          </a:ln>
        </p:spPr>
        <p:txBody>
          <a:bodyPr wrap="none" lIns="82058" tIns="41029" rIns="82058" bIns="41029" anchor="ctr"/>
          <a:lstStyle/>
          <a:p>
            <a:endParaRPr lang="en-US">
              <a:ea typeface="Lucida Sans Unicode" charset="0"/>
              <a:cs typeface="Lucida Sans Unicode" charset="0"/>
            </a:endParaRPr>
          </a:p>
        </p:txBody>
      </p:sp>
      <p:sp>
        <p:nvSpPr>
          <p:cNvPr id="39940" name="Text Box 2"/>
          <p:cNvSpPr>
            <a:spLocks noGrp="1" noChangeArrowheads="1"/>
          </p:cNvSpPr>
          <p:nvPr>
            <p:ph type="body"/>
          </p:nvPr>
        </p:nvSpPr>
        <p:spPr>
          <a:xfrm>
            <a:off x="686361" y="4342535"/>
            <a:ext cx="5476875" cy="4104409"/>
          </a:xfrm>
          <a:noFill/>
          <a:ln/>
        </p:spPr>
        <p:txBody>
          <a:bodyPr tIns="6784"/>
          <a:lstStyle/>
          <a:p>
            <a:pPr>
              <a:lnSpc>
                <a:spcPct val="95000"/>
              </a:lnSpc>
              <a:spcBef>
                <a:spcPts val="404"/>
              </a:spcBef>
              <a:tabLst>
                <a:tab pos="0" algn="l"/>
                <a:tab pos="410291" algn="l"/>
                <a:tab pos="820583" algn="l"/>
                <a:tab pos="1230874" algn="l"/>
                <a:tab pos="1641165" algn="l"/>
                <a:tab pos="2051456" algn="l"/>
                <a:tab pos="2461748" algn="l"/>
                <a:tab pos="2872039" algn="l"/>
                <a:tab pos="3282330" algn="l"/>
                <a:tab pos="3692622" algn="l"/>
                <a:tab pos="4102913" algn="l"/>
                <a:tab pos="4513204" algn="l"/>
                <a:tab pos="4923495" algn="l"/>
                <a:tab pos="5333787" algn="l"/>
                <a:tab pos="5744078" algn="l"/>
                <a:tab pos="6154369" algn="l"/>
                <a:tab pos="6564660" algn="l"/>
                <a:tab pos="6974952" algn="l"/>
                <a:tab pos="7385243" algn="l"/>
                <a:tab pos="7795534" algn="l"/>
                <a:tab pos="8205826" algn="l"/>
              </a:tabLst>
            </a:pPr>
            <a:r>
              <a:rPr lang="en-US" dirty="0" smtClean="0">
                <a:ea typeface="Lucida Sans Unicode" charset="0"/>
                <a:cs typeface="Lucida Sans Unicode" charset="0"/>
              </a:rPr>
              <a:t>Thank you for the opportunity to present this work that we did recently. I'll be presenting two projects, one of which is summarized in this paper and the other still  unpublished.</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43"/>
          <p:cNvSpPr>
            <a:spLocks noGrp="1" noChangeArrowheads="1"/>
          </p:cNvSpPr>
          <p:nvPr>
            <p:ph type="sldNum" sz="quarter"/>
          </p:nvPr>
        </p:nvSpPr>
        <p:spPr>
          <a:noFill/>
        </p:spPr>
        <p:txBody>
          <a:bodyPr/>
          <a:lstStyle/>
          <a:p>
            <a:fld id="{89E36586-B3AA-4BEF-BB17-7EFE4EF68BD0}" type="slidenum">
              <a:rPr lang="en-US" smtClean="0"/>
              <a:pPr/>
              <a:t>14</a:t>
            </a:fld>
            <a:endParaRPr lang="en-US" smtClean="0"/>
          </a:p>
        </p:txBody>
      </p:sp>
      <p:sp>
        <p:nvSpPr>
          <p:cNvPr id="40963" name="Text Box 1"/>
          <p:cNvSpPr txBox="1">
            <a:spLocks noChangeArrowheads="1"/>
          </p:cNvSpPr>
          <p:nvPr/>
        </p:nvSpPr>
        <p:spPr bwMode="auto">
          <a:xfrm>
            <a:off x="1210236" y="694171"/>
            <a:ext cx="4437529" cy="3429000"/>
          </a:xfrm>
          <a:prstGeom prst="rect">
            <a:avLst/>
          </a:prstGeom>
          <a:solidFill>
            <a:srgbClr val="FFFFFF"/>
          </a:solidFill>
          <a:ln w="9360">
            <a:solidFill>
              <a:srgbClr val="000000"/>
            </a:solidFill>
            <a:miter lim="800000"/>
            <a:headEnd/>
            <a:tailEnd/>
          </a:ln>
        </p:spPr>
        <p:txBody>
          <a:bodyPr wrap="none" lIns="82058" tIns="41029" rIns="82058" bIns="41029" anchor="ctr"/>
          <a:lstStyle/>
          <a:p>
            <a:endParaRPr lang="en-US">
              <a:ea typeface="Lucida Sans Unicode" charset="0"/>
              <a:cs typeface="Lucida Sans Unicode" charset="0"/>
            </a:endParaRPr>
          </a:p>
        </p:txBody>
      </p:sp>
      <p:sp>
        <p:nvSpPr>
          <p:cNvPr id="40964" name="Text Box 2"/>
          <p:cNvSpPr>
            <a:spLocks noGrp="1" noChangeArrowheads="1"/>
          </p:cNvSpPr>
          <p:nvPr>
            <p:ph type="body"/>
          </p:nvPr>
        </p:nvSpPr>
        <p:spPr>
          <a:xfrm>
            <a:off x="686361" y="4342535"/>
            <a:ext cx="5476875" cy="4104409"/>
          </a:xfrm>
          <a:noFill/>
          <a:ln/>
        </p:spPr>
        <p:txBody>
          <a:bodyPr tIns="6784"/>
          <a:lstStyle/>
          <a:p>
            <a:pPr>
              <a:lnSpc>
                <a:spcPct val="95000"/>
              </a:lnSpc>
              <a:spcBef>
                <a:spcPts val="404"/>
              </a:spcBef>
              <a:tabLst>
                <a:tab pos="0" algn="l"/>
                <a:tab pos="410291" algn="l"/>
                <a:tab pos="820583" algn="l"/>
                <a:tab pos="1230874" algn="l"/>
                <a:tab pos="1641165" algn="l"/>
                <a:tab pos="2051456" algn="l"/>
                <a:tab pos="2461748" algn="l"/>
                <a:tab pos="2872039" algn="l"/>
                <a:tab pos="3282330" algn="l"/>
                <a:tab pos="3692622" algn="l"/>
                <a:tab pos="4102913" algn="l"/>
                <a:tab pos="4513204" algn="l"/>
                <a:tab pos="4923495" algn="l"/>
                <a:tab pos="5333787" algn="l"/>
                <a:tab pos="5744078" algn="l"/>
                <a:tab pos="6154369" algn="l"/>
                <a:tab pos="6564660" algn="l"/>
                <a:tab pos="6974952" algn="l"/>
                <a:tab pos="7385243" algn="l"/>
                <a:tab pos="7795534" algn="l"/>
                <a:tab pos="8205826" algn="l"/>
              </a:tabLst>
            </a:pPr>
            <a:r>
              <a:rPr lang="en-US" dirty="0" smtClean="0">
                <a:ea typeface="Lucida Sans Unicode" charset="0"/>
                <a:cs typeface="Lucida Sans Unicode" charset="0"/>
              </a:rPr>
              <a:t>Thank you for the opportunity to present this work that we did recently. I'll be presenting two projects, one of which is summarized in this paper and the other still  unpublished.</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43"/>
          <p:cNvSpPr>
            <a:spLocks noGrp="1" noChangeArrowheads="1"/>
          </p:cNvSpPr>
          <p:nvPr>
            <p:ph type="sldNum" sz="quarter"/>
          </p:nvPr>
        </p:nvSpPr>
        <p:spPr>
          <a:noFill/>
        </p:spPr>
        <p:txBody>
          <a:bodyPr/>
          <a:lstStyle/>
          <a:p>
            <a:fld id="{8667064A-6F81-46F9-BA27-C724186489A3}" type="slidenum">
              <a:rPr lang="en-US" smtClean="0"/>
              <a:pPr/>
              <a:t>16</a:t>
            </a:fld>
            <a:endParaRPr lang="en-US" smtClean="0"/>
          </a:p>
        </p:txBody>
      </p:sp>
      <p:sp>
        <p:nvSpPr>
          <p:cNvPr id="38915" name="Text Box 1"/>
          <p:cNvSpPr txBox="1">
            <a:spLocks noChangeArrowheads="1"/>
          </p:cNvSpPr>
          <p:nvPr/>
        </p:nvSpPr>
        <p:spPr bwMode="auto">
          <a:xfrm>
            <a:off x="1210236" y="694171"/>
            <a:ext cx="4437529" cy="3429000"/>
          </a:xfrm>
          <a:prstGeom prst="rect">
            <a:avLst/>
          </a:prstGeom>
          <a:solidFill>
            <a:srgbClr val="FFFFFF"/>
          </a:solidFill>
          <a:ln w="9360">
            <a:solidFill>
              <a:srgbClr val="000000"/>
            </a:solidFill>
            <a:miter lim="800000"/>
            <a:headEnd/>
            <a:tailEnd/>
          </a:ln>
        </p:spPr>
        <p:txBody>
          <a:bodyPr wrap="none" lIns="82058" tIns="41029" rIns="82058" bIns="41029" anchor="ctr"/>
          <a:lstStyle/>
          <a:p>
            <a:endParaRPr lang="en-US">
              <a:ea typeface="Lucida Sans Unicode" charset="0"/>
              <a:cs typeface="Lucida Sans Unicode" charset="0"/>
            </a:endParaRPr>
          </a:p>
        </p:txBody>
      </p:sp>
      <p:sp>
        <p:nvSpPr>
          <p:cNvPr id="38916" name="Text Box 2"/>
          <p:cNvSpPr>
            <a:spLocks noGrp="1" noChangeArrowheads="1"/>
          </p:cNvSpPr>
          <p:nvPr>
            <p:ph type="body"/>
          </p:nvPr>
        </p:nvSpPr>
        <p:spPr>
          <a:xfrm>
            <a:off x="686361" y="4342535"/>
            <a:ext cx="5476875" cy="4104409"/>
          </a:xfrm>
          <a:noFill/>
          <a:ln/>
        </p:spPr>
        <p:txBody>
          <a:bodyPr tIns="6784"/>
          <a:lstStyle/>
          <a:p>
            <a:pPr>
              <a:lnSpc>
                <a:spcPct val="95000"/>
              </a:lnSpc>
              <a:spcBef>
                <a:spcPts val="404"/>
              </a:spcBef>
              <a:tabLst>
                <a:tab pos="0" algn="l"/>
                <a:tab pos="410291" algn="l"/>
                <a:tab pos="820583" algn="l"/>
                <a:tab pos="1230874" algn="l"/>
                <a:tab pos="1641165" algn="l"/>
                <a:tab pos="2051456" algn="l"/>
                <a:tab pos="2461748" algn="l"/>
                <a:tab pos="2872039" algn="l"/>
                <a:tab pos="3282330" algn="l"/>
                <a:tab pos="3692622" algn="l"/>
                <a:tab pos="4102913" algn="l"/>
                <a:tab pos="4513204" algn="l"/>
                <a:tab pos="4923495" algn="l"/>
                <a:tab pos="5333787" algn="l"/>
                <a:tab pos="5744078" algn="l"/>
                <a:tab pos="6154369" algn="l"/>
                <a:tab pos="6564660" algn="l"/>
                <a:tab pos="6974952" algn="l"/>
                <a:tab pos="7385243" algn="l"/>
                <a:tab pos="7795534" algn="l"/>
                <a:tab pos="8205826" algn="l"/>
              </a:tabLst>
            </a:pPr>
            <a:r>
              <a:rPr lang="en-US" dirty="0" smtClean="0">
                <a:ea typeface="Lucida Sans Unicode" charset="0"/>
                <a:cs typeface="Lucida Sans Unicode" charset="0"/>
              </a:rPr>
              <a:t>Thank you for the opportunity to present this work that we did recently. I'll be presenting two projects, one of which is summarized in this paper and the other still  unpublished.</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43"/>
          <p:cNvSpPr>
            <a:spLocks noGrp="1" noChangeArrowheads="1"/>
          </p:cNvSpPr>
          <p:nvPr>
            <p:ph type="sldNum" sz="quarter"/>
          </p:nvPr>
        </p:nvSpPr>
        <p:spPr>
          <a:noFill/>
        </p:spPr>
        <p:txBody>
          <a:bodyPr/>
          <a:lstStyle/>
          <a:p>
            <a:fld id="{B7589225-5DE1-4E98-A928-7A028A12EDFE}" type="slidenum">
              <a:rPr lang="en-US" smtClean="0"/>
              <a:pPr/>
              <a:t>19</a:t>
            </a:fld>
            <a:endParaRPr lang="en-US" smtClean="0"/>
          </a:p>
        </p:txBody>
      </p:sp>
      <p:sp>
        <p:nvSpPr>
          <p:cNvPr id="45059" name="Text Box 1"/>
          <p:cNvSpPr txBox="1">
            <a:spLocks noChangeArrowheads="1"/>
          </p:cNvSpPr>
          <p:nvPr/>
        </p:nvSpPr>
        <p:spPr bwMode="auto">
          <a:xfrm>
            <a:off x="1210236" y="694171"/>
            <a:ext cx="4437529" cy="3429000"/>
          </a:xfrm>
          <a:prstGeom prst="rect">
            <a:avLst/>
          </a:prstGeom>
          <a:solidFill>
            <a:srgbClr val="FFFFFF"/>
          </a:solidFill>
          <a:ln w="9360">
            <a:solidFill>
              <a:srgbClr val="000000"/>
            </a:solidFill>
            <a:miter lim="800000"/>
            <a:headEnd/>
            <a:tailEnd/>
          </a:ln>
        </p:spPr>
        <p:txBody>
          <a:bodyPr wrap="none" lIns="82058" tIns="41029" rIns="82058" bIns="41029" anchor="ctr"/>
          <a:lstStyle/>
          <a:p>
            <a:endParaRPr lang="en-US">
              <a:ea typeface="Lucida Sans Unicode" charset="0"/>
              <a:cs typeface="Lucida Sans Unicode" charset="0"/>
            </a:endParaRPr>
          </a:p>
        </p:txBody>
      </p:sp>
      <p:sp>
        <p:nvSpPr>
          <p:cNvPr id="45060" name="Text Box 2"/>
          <p:cNvSpPr>
            <a:spLocks noGrp="1" noChangeArrowheads="1"/>
          </p:cNvSpPr>
          <p:nvPr>
            <p:ph type="body"/>
          </p:nvPr>
        </p:nvSpPr>
        <p:spPr>
          <a:xfrm>
            <a:off x="686361" y="4342535"/>
            <a:ext cx="5476875" cy="4104409"/>
          </a:xfrm>
          <a:noFill/>
          <a:ln/>
        </p:spPr>
        <p:txBody>
          <a:bodyPr tIns="6784"/>
          <a:lstStyle/>
          <a:p>
            <a:pPr>
              <a:lnSpc>
                <a:spcPct val="95000"/>
              </a:lnSpc>
              <a:spcBef>
                <a:spcPts val="404"/>
              </a:spcBef>
              <a:tabLst>
                <a:tab pos="0" algn="l"/>
                <a:tab pos="410291" algn="l"/>
                <a:tab pos="820583" algn="l"/>
                <a:tab pos="1230874" algn="l"/>
                <a:tab pos="1641165" algn="l"/>
                <a:tab pos="2051456" algn="l"/>
                <a:tab pos="2461748" algn="l"/>
                <a:tab pos="2872039" algn="l"/>
                <a:tab pos="3282330" algn="l"/>
                <a:tab pos="3692622" algn="l"/>
                <a:tab pos="4102913" algn="l"/>
                <a:tab pos="4513204" algn="l"/>
                <a:tab pos="4923495" algn="l"/>
                <a:tab pos="5333787" algn="l"/>
                <a:tab pos="5744078" algn="l"/>
                <a:tab pos="6154369" algn="l"/>
                <a:tab pos="6564660" algn="l"/>
                <a:tab pos="6974952" algn="l"/>
                <a:tab pos="7385243" algn="l"/>
                <a:tab pos="7795534" algn="l"/>
                <a:tab pos="8205826" algn="l"/>
              </a:tabLst>
            </a:pPr>
            <a:r>
              <a:rPr lang="en-US" dirty="0" smtClean="0">
                <a:ea typeface="Lucida Sans Unicode" charset="0"/>
                <a:cs typeface="Lucida Sans Unicode" charset="0"/>
              </a:rPr>
              <a:t>Thank you for the opportunity to present this work that we did recently. I'll be presenting two projects, one of which is summarized in this paper and the other still  unpublished.</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5D778FB-4703-4F6A-94DC-4662BC1C39E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821C606-A5AF-4B0C-ADE1-0B32417EA16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924A272-312A-465B-9043-A8200A323C42}"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8400"/>
            <a:ext cx="1905000" cy="457200"/>
          </a:xfrm>
        </p:spPr>
        <p:txBody>
          <a:bodyPr/>
          <a:lstStyle>
            <a:lvl1pPr>
              <a:defRPr/>
            </a:lvl1pPr>
          </a:lstStyle>
          <a:p>
            <a:fld id="{6AA9EFA8-0B98-44AB-87D1-CFED286AB89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86DB7CB-0B93-4AEA-9EAA-5545379B2A5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E37089-9D6A-4038-93F0-E01EDFD1D50F}"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A85E17B-DA5D-4444-AD11-847CF429C000}"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5735133-4FE3-42FC-9FF5-C175ADCFEB7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AB43A8C-EDAF-4C73-80CA-0237D2F2E3CE}"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DA6178D-2870-446D-B119-046DE8E5865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152106D-EFD3-4513-A5E2-71CAE95BAD4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B6E91EE-01DD-4156-A183-901E77BA96A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latin typeface="+mn-lt"/>
              </a:defRPr>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tx1"/>
                </a:solidFill>
                <a:latin typeface="+mn-lt"/>
              </a:defRPr>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latin typeface="+mn-lt"/>
              </a:defRPr>
            </a:lvl1pPr>
          </a:lstStyle>
          <a:p>
            <a:fld id="{5EAA777A-65A2-495B-98B8-BBFBB9545326}"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cs typeface="Times New Roman" pitchFamily="18" charset="0"/>
        </a:defRPr>
      </a:lvl2pPr>
      <a:lvl3pPr algn="ctr" rtl="0" fontAlgn="base">
        <a:spcBef>
          <a:spcPct val="0"/>
        </a:spcBef>
        <a:spcAft>
          <a:spcPct val="0"/>
        </a:spcAft>
        <a:defRPr sz="4400">
          <a:solidFill>
            <a:schemeClr val="tx2"/>
          </a:solidFill>
          <a:latin typeface="Times New Roman" pitchFamily="18" charset="0"/>
          <a:cs typeface="Times New Roman" pitchFamily="18" charset="0"/>
        </a:defRPr>
      </a:lvl3pPr>
      <a:lvl4pPr algn="ctr" rtl="0" fontAlgn="base">
        <a:spcBef>
          <a:spcPct val="0"/>
        </a:spcBef>
        <a:spcAft>
          <a:spcPct val="0"/>
        </a:spcAft>
        <a:defRPr sz="4400">
          <a:solidFill>
            <a:schemeClr val="tx2"/>
          </a:solidFill>
          <a:latin typeface="Times New Roman" pitchFamily="18" charset="0"/>
          <a:cs typeface="Times New Roman" pitchFamily="18" charset="0"/>
        </a:defRPr>
      </a:lvl4pPr>
      <a:lvl5pPr algn="ctr" rtl="0" fontAlgn="base">
        <a:spcBef>
          <a:spcPct val="0"/>
        </a:spcBef>
        <a:spcAft>
          <a:spcPct val="0"/>
        </a:spcAft>
        <a:defRPr sz="4400">
          <a:solidFill>
            <a:schemeClr val="tx2"/>
          </a:solidFill>
          <a:latin typeface="Times New Roman" pitchFamily="18" charset="0"/>
          <a:cs typeface="Times New Roman" pitchFamily="18" charset="0"/>
        </a:defRPr>
      </a:lvl5pPr>
      <a:lvl6pPr marL="457200" algn="ctr" rtl="0" fontAlgn="base">
        <a:spcBef>
          <a:spcPct val="0"/>
        </a:spcBef>
        <a:spcAft>
          <a:spcPct val="0"/>
        </a:spcAft>
        <a:defRPr sz="4400">
          <a:solidFill>
            <a:schemeClr val="tx2"/>
          </a:solidFill>
          <a:latin typeface="Times New Roman" pitchFamily="18" charset="0"/>
          <a:cs typeface="Times New Roman" pitchFamily="18" charset="0"/>
        </a:defRPr>
      </a:lvl6pPr>
      <a:lvl7pPr marL="914400" algn="ctr" rtl="0" fontAlgn="base">
        <a:spcBef>
          <a:spcPct val="0"/>
        </a:spcBef>
        <a:spcAft>
          <a:spcPct val="0"/>
        </a:spcAft>
        <a:defRPr sz="4400">
          <a:solidFill>
            <a:schemeClr val="tx2"/>
          </a:solidFill>
          <a:latin typeface="Times New Roman" pitchFamily="18" charset="0"/>
          <a:cs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cs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cs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3.xml"/><Relationship Id="rId7"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oleObject" Target="../embeddings/oleObject8.bin"/><Relationship Id="rId3" Type="http://schemas.openxmlformats.org/officeDocument/2006/relationships/notesSlide" Target="../notesSlides/notesSlide4.xml"/><Relationship Id="rId7" Type="http://schemas.openxmlformats.org/officeDocument/2006/relationships/image" Target="../media/image13.png"/><Relationship Id="rId12"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notesSlide" Target="../notesSlides/notesSlide5.xml"/><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9.bin"/><Relationship Id="rId5" Type="http://schemas.openxmlformats.org/officeDocument/2006/relationships/image" Target="../media/image21.png"/><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4.bin"/><Relationship Id="rId5" Type="http://schemas.openxmlformats.org/officeDocument/2006/relationships/oleObject" Target="../embeddings/oleObject13.bin"/><Relationship Id="rId4" Type="http://schemas.openxmlformats.org/officeDocument/2006/relationships/oleObject" Target="../embeddings/oleObject12.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19.bin"/><Relationship Id="rId3" Type="http://schemas.openxmlformats.org/officeDocument/2006/relationships/notesSlide" Target="../notesSlides/notesSlide6.xml"/><Relationship Id="rId7"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7.bin"/><Relationship Id="rId5" Type="http://schemas.openxmlformats.org/officeDocument/2006/relationships/oleObject" Target="../embeddings/oleObject16.bin"/><Relationship Id="rId4" Type="http://schemas.openxmlformats.org/officeDocument/2006/relationships/oleObject" Target="../embeddings/oleObject15.bin"/><Relationship Id="rId9" Type="http://schemas.openxmlformats.org/officeDocument/2006/relationships/oleObject" Target="../embeddings/oleObject20.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23.bin"/><Relationship Id="rId3" Type="http://schemas.openxmlformats.org/officeDocument/2006/relationships/notesSlide" Target="../notesSlides/notesSlide7.xml"/><Relationship Id="rId7" Type="http://schemas.openxmlformats.org/officeDocument/2006/relationships/oleObject" Target="../embeddings/oleObject22.bin"/><Relationship Id="rId12"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40.png"/><Relationship Id="rId11" Type="http://schemas.openxmlformats.org/officeDocument/2006/relationships/oleObject" Target="../embeddings/oleObject26.bin"/><Relationship Id="rId5" Type="http://schemas.openxmlformats.org/officeDocument/2006/relationships/image" Target="../media/image39.png"/><Relationship Id="rId10" Type="http://schemas.openxmlformats.org/officeDocument/2006/relationships/oleObject" Target="../embeddings/oleObject25.bin"/><Relationship Id="rId4" Type="http://schemas.openxmlformats.org/officeDocument/2006/relationships/image" Target="../media/image38.png"/><Relationship Id="rId9" Type="http://schemas.openxmlformats.org/officeDocument/2006/relationships/oleObject" Target="../embeddings/oleObject24.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oleObject" Target="../embeddings/oleObject29.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oleObject" Target="../embeddings/oleObject32.bin"/><Relationship Id="rId4" Type="http://schemas.openxmlformats.org/officeDocument/2006/relationships/oleObject" Target="../embeddings/oleObject31.bin"/></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7.xml"/><Relationship Id="rId1" Type="http://schemas.openxmlformats.org/officeDocument/2006/relationships/vmlDrawing" Target="../drawings/vmlDrawing11.vml"/></Relationships>
</file>

<file path=ppt/slides/_rels/slide23.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ctrTitle"/>
          </p:nvPr>
        </p:nvSpPr>
        <p:spPr>
          <a:xfrm>
            <a:off x="685800" y="1425575"/>
            <a:ext cx="7772400" cy="1470025"/>
          </a:xfrm>
          <a:solidFill>
            <a:srgbClr val="A50021"/>
          </a:solidFill>
        </p:spPr>
        <p:txBody>
          <a:bodyPr/>
          <a:lstStyle/>
          <a:p>
            <a:pPr>
              <a:lnSpc>
                <a:spcPct val="125000"/>
              </a:lnSpc>
            </a:pPr>
            <a:r>
              <a:rPr lang="en-US" sz="2400" dirty="0" smtClean="0">
                <a:solidFill>
                  <a:schemeClr val="bg1"/>
                </a:solidFill>
                <a:latin typeface="Arial Unicode MS" pitchFamily="34" charset="-128"/>
                <a:ea typeface="Arial Unicode MS" pitchFamily="34" charset="-128"/>
                <a:cs typeface="Tahoma" pitchFamily="34" charset="0"/>
              </a:rPr>
              <a:t>From fractionalized topological insulators to fractionalized </a:t>
            </a:r>
            <a:r>
              <a:rPr lang="en-US" sz="2400" dirty="0" err="1" smtClean="0">
                <a:solidFill>
                  <a:schemeClr val="bg1"/>
                </a:solidFill>
                <a:latin typeface="Arial Unicode MS" pitchFamily="34" charset="-128"/>
                <a:ea typeface="Arial Unicode MS" pitchFamily="34" charset="-128"/>
                <a:cs typeface="Tahoma" pitchFamily="34" charset="0"/>
              </a:rPr>
              <a:t>Majoranas</a:t>
            </a:r>
            <a:r>
              <a:rPr lang="en-US" sz="2400" dirty="0" smtClean="0">
                <a:solidFill>
                  <a:schemeClr val="bg1"/>
                </a:solidFill>
                <a:latin typeface="Arial Unicode MS" pitchFamily="34" charset="-128"/>
                <a:ea typeface="Arial Unicode MS" pitchFamily="34" charset="-128"/>
                <a:cs typeface="Tahoma" pitchFamily="34" charset="0"/>
              </a:rPr>
              <a:t> </a:t>
            </a:r>
            <a:endParaRPr lang="en-US" sz="2400" dirty="0">
              <a:solidFill>
                <a:schemeClr val="bg1"/>
              </a:solidFill>
              <a:latin typeface="Arial Unicode MS" pitchFamily="34" charset="-128"/>
              <a:ea typeface="Arial Unicode MS" pitchFamily="34" charset="-128"/>
              <a:cs typeface="Tahoma" pitchFamily="34" charset="0"/>
            </a:endParaRPr>
          </a:p>
        </p:txBody>
      </p:sp>
      <p:sp>
        <p:nvSpPr>
          <p:cNvPr id="205827" name="Rectangle 3"/>
          <p:cNvSpPr>
            <a:spLocks noGrp="1" noChangeArrowheads="1"/>
          </p:cNvSpPr>
          <p:nvPr>
            <p:ph type="subTitle" idx="1"/>
          </p:nvPr>
        </p:nvSpPr>
        <p:spPr>
          <a:xfrm>
            <a:off x="609600" y="3581400"/>
            <a:ext cx="8001000" cy="2590800"/>
          </a:xfrm>
        </p:spPr>
        <p:txBody>
          <a:bodyPr/>
          <a:lstStyle/>
          <a:p>
            <a:pPr>
              <a:lnSpc>
                <a:spcPct val="125000"/>
              </a:lnSpc>
            </a:pPr>
            <a:r>
              <a:rPr lang="en-US" sz="2000" dirty="0" err="1" smtClean="0">
                <a:solidFill>
                  <a:srgbClr val="000066"/>
                </a:solidFill>
                <a:latin typeface="Arial Unicode MS" pitchFamily="34" charset="-128"/>
                <a:ea typeface="Arial Unicode MS" pitchFamily="34" charset="-128"/>
                <a:cs typeface="Arial Unicode MS" pitchFamily="34" charset="-128"/>
              </a:rPr>
              <a:t>Ady</a:t>
            </a:r>
            <a:r>
              <a:rPr lang="en-US" sz="2000" dirty="0" smtClean="0">
                <a:solidFill>
                  <a:srgbClr val="000066"/>
                </a:solidFill>
                <a:latin typeface="Arial Unicode MS" pitchFamily="34" charset="-128"/>
                <a:ea typeface="Arial Unicode MS" pitchFamily="34" charset="-128"/>
                <a:cs typeface="Arial Unicode MS" pitchFamily="34" charset="-128"/>
              </a:rPr>
              <a:t> </a:t>
            </a:r>
            <a:r>
              <a:rPr lang="en-US" sz="2000" dirty="0">
                <a:solidFill>
                  <a:srgbClr val="000066"/>
                </a:solidFill>
                <a:latin typeface="Arial Unicode MS" pitchFamily="34" charset="-128"/>
                <a:ea typeface="Arial Unicode MS" pitchFamily="34" charset="-128"/>
                <a:cs typeface="Arial Unicode MS" pitchFamily="34" charset="-128"/>
              </a:rPr>
              <a:t>Stern (Weizmann)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1"/>
          <p:cNvSpPr txBox="1">
            <a:spLocks noChangeArrowheads="1"/>
          </p:cNvSpPr>
          <p:nvPr/>
        </p:nvSpPr>
        <p:spPr bwMode="auto">
          <a:xfrm>
            <a:off x="560425" y="665071"/>
            <a:ext cx="8298320" cy="544149"/>
          </a:xfrm>
          <a:prstGeom prst="rect">
            <a:avLst/>
          </a:prstGeom>
          <a:noFill/>
          <a:ln w="9525">
            <a:noFill/>
            <a:round/>
            <a:headEnd/>
            <a:tailEnd/>
          </a:ln>
        </p:spPr>
        <p:txBody>
          <a:bodyPr lIns="81648" tIns="40824" rIns="81648" bIns="40824"/>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400" dirty="0" smtClean="0">
                <a:solidFill>
                  <a:srgbClr val="2300DC"/>
                </a:solidFill>
                <a:latin typeface="Comic Sans MS" pitchFamily="64" charset="0"/>
              </a:rPr>
              <a:t>And for a similar fractional system?</a:t>
            </a:r>
            <a:endParaRPr lang="en-US" sz="2400" dirty="0">
              <a:solidFill>
                <a:srgbClr val="2300DC"/>
              </a:solidFill>
              <a:latin typeface="Comic Sans MS" pitchFamily="64" charset="0"/>
            </a:endParaRPr>
          </a:p>
        </p:txBody>
      </p:sp>
      <p:grpSp>
        <p:nvGrpSpPr>
          <p:cNvPr id="2" name="Group 4"/>
          <p:cNvGrpSpPr>
            <a:grpSpLocks/>
          </p:cNvGrpSpPr>
          <p:nvPr/>
        </p:nvGrpSpPr>
        <p:grpSpPr bwMode="auto">
          <a:xfrm>
            <a:off x="5746876" y="1977937"/>
            <a:ext cx="3085938" cy="3036004"/>
            <a:chOff x="3744" y="2335"/>
            <a:chExt cx="2142" cy="2109"/>
          </a:xfrm>
        </p:grpSpPr>
        <p:sp>
          <p:nvSpPr>
            <p:cNvPr id="25614" name="Rectangle 5"/>
            <p:cNvSpPr>
              <a:spLocks noChangeArrowheads="1"/>
            </p:cNvSpPr>
            <p:nvPr/>
          </p:nvSpPr>
          <p:spPr bwMode="auto">
            <a:xfrm>
              <a:off x="3761" y="2361"/>
              <a:ext cx="904" cy="946"/>
            </a:xfrm>
            <a:prstGeom prst="rect">
              <a:avLst/>
            </a:prstGeom>
            <a:solidFill>
              <a:srgbClr val="666666">
                <a:alpha val="50195"/>
              </a:srgbClr>
            </a:solidFill>
            <a:ln w="9525">
              <a:miter lim="800000"/>
              <a:headEnd/>
              <a:tailEnd/>
            </a:ln>
            <a:scene3d>
              <a:camera prst="legacyObliqueTopRight"/>
              <a:lightRig rig="legacyFlat4" dir="t"/>
            </a:scene3d>
            <a:sp3d extrusionH="201600" prstMaterial="legacyMatte">
              <a:bevelT w="13500" h="13500" prst="angle"/>
              <a:bevelB w="13500" h="13500" prst="angle"/>
              <a:extrusionClr>
                <a:srgbClr val="666666"/>
              </a:extrusionClr>
            </a:sp3d>
          </p:spPr>
          <p:txBody>
            <a:bodyPr wrap="none" anchor="ctr">
              <a:flatTx/>
            </a:bodyPr>
            <a:lstStyle/>
            <a:p>
              <a:endParaRPr lang="en-US"/>
            </a:p>
          </p:txBody>
        </p:sp>
        <p:sp>
          <p:nvSpPr>
            <p:cNvPr id="25615" name="Rectangle 6"/>
            <p:cNvSpPr>
              <a:spLocks noChangeArrowheads="1"/>
            </p:cNvSpPr>
            <p:nvPr/>
          </p:nvSpPr>
          <p:spPr bwMode="auto">
            <a:xfrm>
              <a:off x="4722" y="3372"/>
              <a:ext cx="995" cy="946"/>
            </a:xfrm>
            <a:prstGeom prst="rect">
              <a:avLst/>
            </a:prstGeom>
            <a:solidFill>
              <a:srgbClr val="666666">
                <a:alpha val="50195"/>
              </a:srgbClr>
            </a:solidFill>
            <a:ln w="9525">
              <a:miter lim="800000"/>
              <a:headEnd/>
              <a:tailEnd/>
            </a:ln>
            <a:scene3d>
              <a:camera prst="legacyObliqueTopRight"/>
              <a:lightRig rig="legacyFlat4" dir="t"/>
            </a:scene3d>
            <a:sp3d extrusionH="201600" prstMaterial="legacyMatte">
              <a:bevelT w="13500" h="13500" prst="angle"/>
              <a:bevelB w="13500" h="13500" prst="angle"/>
              <a:extrusionClr>
                <a:srgbClr val="666666"/>
              </a:extrusionClr>
            </a:sp3d>
          </p:spPr>
          <p:txBody>
            <a:bodyPr wrap="none" anchor="ctr">
              <a:flatTx/>
            </a:bodyPr>
            <a:lstStyle/>
            <a:p>
              <a:endParaRPr lang="en-US"/>
            </a:p>
          </p:txBody>
        </p:sp>
        <p:sp>
          <p:nvSpPr>
            <p:cNvPr id="25616" name="Rectangle 7"/>
            <p:cNvSpPr>
              <a:spLocks noChangeArrowheads="1"/>
            </p:cNvSpPr>
            <p:nvPr/>
          </p:nvSpPr>
          <p:spPr bwMode="auto">
            <a:xfrm>
              <a:off x="3757" y="3372"/>
              <a:ext cx="900" cy="945"/>
            </a:xfrm>
            <a:prstGeom prst="rect">
              <a:avLst/>
            </a:prstGeom>
            <a:solidFill>
              <a:srgbClr val="FF0000">
                <a:alpha val="50195"/>
              </a:srgbClr>
            </a:solidFill>
            <a:ln w="9525">
              <a:miter lim="800000"/>
              <a:headEnd/>
              <a:tailEnd/>
            </a:ln>
            <a:scene3d>
              <a:camera prst="legacyObliqueTopRight"/>
              <a:lightRig rig="legacyFlat4" dir="t"/>
            </a:scene3d>
            <a:sp3d extrusionH="201600" prstMaterial="legacyMatte">
              <a:bevelT w="13500" h="13500" prst="angle"/>
              <a:bevelB w="13500" h="13500" prst="angle"/>
              <a:extrusionClr>
                <a:srgbClr val="FF0000"/>
              </a:extrusionClr>
            </a:sp3d>
          </p:spPr>
          <p:txBody>
            <a:bodyPr wrap="none" anchor="ctr">
              <a:flatTx/>
            </a:bodyPr>
            <a:lstStyle/>
            <a:p>
              <a:endParaRPr lang="en-US"/>
            </a:p>
          </p:txBody>
        </p:sp>
        <p:sp>
          <p:nvSpPr>
            <p:cNvPr id="25617" name="Rectangle 8"/>
            <p:cNvSpPr>
              <a:spLocks noChangeArrowheads="1"/>
            </p:cNvSpPr>
            <p:nvPr/>
          </p:nvSpPr>
          <p:spPr bwMode="auto">
            <a:xfrm>
              <a:off x="4722" y="2361"/>
              <a:ext cx="986" cy="950"/>
            </a:xfrm>
            <a:prstGeom prst="rect">
              <a:avLst/>
            </a:prstGeom>
            <a:solidFill>
              <a:srgbClr val="FF0000">
                <a:alpha val="50195"/>
              </a:srgbClr>
            </a:solidFill>
            <a:ln w="9525">
              <a:miter lim="800000"/>
              <a:headEnd/>
              <a:tailEnd/>
            </a:ln>
            <a:scene3d>
              <a:camera prst="legacyObliqueTopRight"/>
              <a:lightRig rig="legacyFlat4" dir="t"/>
            </a:scene3d>
            <a:sp3d extrusionH="201600" prstMaterial="legacyMatte">
              <a:bevelT w="13500" h="13500" prst="angle"/>
              <a:bevelB w="13500" h="13500" prst="angle"/>
              <a:extrusionClr>
                <a:srgbClr val="FF0000"/>
              </a:extrusionClr>
            </a:sp3d>
          </p:spPr>
          <p:txBody>
            <a:bodyPr wrap="none" anchor="ctr">
              <a:flatTx/>
            </a:bodyPr>
            <a:lstStyle/>
            <a:p>
              <a:endParaRPr lang="en-US"/>
            </a:p>
          </p:txBody>
        </p:sp>
        <p:sp>
          <p:nvSpPr>
            <p:cNvPr id="10249" name="AutoShape 9"/>
            <p:cNvSpPr>
              <a:spLocks noChangeArrowheads="1"/>
            </p:cNvSpPr>
            <p:nvPr/>
          </p:nvSpPr>
          <p:spPr bwMode="auto">
            <a:xfrm>
              <a:off x="3884" y="2470"/>
              <a:ext cx="1670" cy="1672"/>
            </a:xfrm>
            <a:custGeom>
              <a:avLst/>
              <a:gdLst>
                <a:gd name="G0" fmla="+- 10800 0 0"/>
                <a:gd name="G1" fmla="+- 21600 0 10800"/>
                <a:gd name="G2" fmla="+- 21600 0 108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0800" y="10800"/>
                  </a:moveTo>
                  <a:cubicBezTo>
                    <a:pt x="10800" y="10800"/>
                    <a:pt x="10800" y="10800"/>
                    <a:pt x="10800" y="10800"/>
                  </a:cubicBezTo>
                  <a:cubicBezTo>
                    <a:pt x="10800" y="10800"/>
                    <a:pt x="10800" y="10800"/>
                    <a:pt x="10800" y="10800"/>
                  </a:cubicBezTo>
                  <a:cubicBezTo>
                    <a:pt x="10800" y="10800"/>
                    <a:pt x="10800" y="10800"/>
                    <a:pt x="10800" y="10800"/>
                  </a:cubicBezTo>
                  <a:cubicBezTo>
                    <a:pt x="10800" y="10800"/>
                    <a:pt x="10800" y="10800"/>
                    <a:pt x="10800" y="10800"/>
                  </a:cubicBezTo>
                  <a:close/>
                </a:path>
              </a:pathLst>
            </a:custGeom>
            <a:solidFill>
              <a:srgbClr val="3DEB3D">
                <a:alpha val="89999"/>
              </a:srgbClr>
            </a:solidFill>
            <a:ln w="9360">
              <a:round/>
              <a:headEnd/>
              <a:tailEnd/>
            </a:ln>
            <a:effectLst/>
            <a:scene3d>
              <a:camera prst="legacyObliqueTopRight"/>
              <a:lightRig rig="legacyFlat1" dir="r"/>
            </a:scene3d>
            <a:sp3d extrusionH="201600" prstMaterial="legacyMatte">
              <a:bevelT w="13500" h="13500" prst="angle"/>
              <a:bevelB w="13500" h="13500" prst="angle"/>
              <a:extrusionClr>
                <a:srgbClr val="3DEB3D"/>
              </a:extrusionClr>
            </a:sp3d>
          </p:spPr>
          <p:txBody>
            <a:bodyPr wrap="none" anchor="ctr">
              <a:flatTx/>
            </a:bodyPr>
            <a:lstStyle/>
            <a:p>
              <a:pPr>
                <a:defRPr/>
              </a:pPr>
              <a:endParaRPr lang="en-US"/>
            </a:p>
          </p:txBody>
        </p:sp>
        <p:sp>
          <p:nvSpPr>
            <p:cNvPr id="25621" name="Freeform 10"/>
            <p:cNvSpPr>
              <a:spLocks noChangeArrowheads="1"/>
            </p:cNvSpPr>
            <p:nvPr/>
          </p:nvSpPr>
          <p:spPr bwMode="auto">
            <a:xfrm>
              <a:off x="4640" y="2392"/>
              <a:ext cx="134" cy="111"/>
            </a:xfrm>
            <a:custGeom>
              <a:avLst/>
              <a:gdLst>
                <a:gd name="T0" fmla="*/ 73 w 153"/>
                <a:gd name="T1" fmla="*/ 20 h 132"/>
                <a:gd name="T2" fmla="*/ 67 w 153"/>
                <a:gd name="T3" fmla="*/ 0 h 132"/>
                <a:gd name="T4" fmla="*/ 46 w 153"/>
                <a:gd name="T5" fmla="*/ 6 h 132"/>
                <a:gd name="T6" fmla="*/ 22 w 153"/>
                <a:gd name="T7" fmla="*/ 0 h 132"/>
                <a:gd name="T8" fmla="*/ 22 w 153"/>
                <a:gd name="T9" fmla="*/ 0 h 132"/>
                <a:gd name="T10" fmla="*/ 17 w 153"/>
                <a:gd name="T11" fmla="*/ 20 h 132"/>
                <a:gd name="T12" fmla="*/ 0 w 153"/>
                <a:gd name="T13" fmla="*/ 34 h 132"/>
                <a:gd name="T14" fmla="*/ 0 w 153"/>
                <a:gd name="T15" fmla="*/ 34 h 132"/>
                <a:gd name="T16" fmla="*/ 0 w 153"/>
                <a:gd name="T17" fmla="*/ 34 h 132"/>
                <a:gd name="T18" fmla="*/ 17 w 153"/>
                <a:gd name="T19" fmla="*/ 47 h 132"/>
                <a:gd name="T20" fmla="*/ 22 w 153"/>
                <a:gd name="T21" fmla="*/ 65 h 132"/>
                <a:gd name="T22" fmla="*/ 22 w 153"/>
                <a:gd name="T23" fmla="*/ 66 h 132"/>
                <a:gd name="T24" fmla="*/ 22 w 153"/>
                <a:gd name="T25" fmla="*/ 66 h 132"/>
                <a:gd name="T26" fmla="*/ 46 w 153"/>
                <a:gd name="T27" fmla="*/ 61 h 132"/>
                <a:gd name="T28" fmla="*/ 67 w 153"/>
                <a:gd name="T29" fmla="*/ 66 h 132"/>
                <a:gd name="T30" fmla="*/ 67 w 153"/>
                <a:gd name="T31" fmla="*/ 66 h 132"/>
                <a:gd name="T32" fmla="*/ 73 w 153"/>
                <a:gd name="T33" fmla="*/ 47 h 132"/>
                <a:gd name="T34" fmla="*/ 89 w 153"/>
                <a:gd name="T35" fmla="*/ 34 h 132"/>
                <a:gd name="T36" fmla="*/ 89 w 153"/>
                <a:gd name="T37" fmla="*/ 34 h 132"/>
                <a:gd name="T38" fmla="*/ 73 w 153"/>
                <a:gd name="T39" fmla="*/ 20 h 13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53"/>
                <a:gd name="T61" fmla="*/ 0 h 132"/>
                <a:gd name="T62" fmla="*/ 153 w 153"/>
                <a:gd name="T63" fmla="*/ 132 h 13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53" h="132">
                  <a:moveTo>
                    <a:pt x="123" y="39"/>
                  </a:moveTo>
                  <a:cubicBezTo>
                    <a:pt x="116" y="26"/>
                    <a:pt x="113" y="13"/>
                    <a:pt x="114" y="0"/>
                  </a:cubicBezTo>
                  <a:cubicBezTo>
                    <a:pt x="103" y="7"/>
                    <a:pt x="90" y="11"/>
                    <a:pt x="76" y="11"/>
                  </a:cubicBezTo>
                  <a:cubicBezTo>
                    <a:pt x="62" y="11"/>
                    <a:pt x="49" y="7"/>
                    <a:pt x="38" y="0"/>
                  </a:cubicBezTo>
                  <a:cubicBezTo>
                    <a:pt x="37" y="0"/>
                    <a:pt x="37" y="0"/>
                    <a:pt x="37" y="0"/>
                  </a:cubicBezTo>
                  <a:cubicBezTo>
                    <a:pt x="38" y="13"/>
                    <a:pt x="35" y="27"/>
                    <a:pt x="28" y="39"/>
                  </a:cubicBezTo>
                  <a:cubicBezTo>
                    <a:pt x="22" y="51"/>
                    <a:pt x="11" y="60"/>
                    <a:pt x="0" y="66"/>
                  </a:cubicBezTo>
                  <a:cubicBezTo>
                    <a:pt x="0" y="66"/>
                    <a:pt x="0" y="66"/>
                    <a:pt x="0" y="66"/>
                  </a:cubicBezTo>
                  <a:cubicBezTo>
                    <a:pt x="0" y="67"/>
                    <a:pt x="0" y="67"/>
                    <a:pt x="0" y="67"/>
                  </a:cubicBezTo>
                  <a:cubicBezTo>
                    <a:pt x="12" y="73"/>
                    <a:pt x="22" y="82"/>
                    <a:pt x="28" y="93"/>
                  </a:cubicBezTo>
                  <a:cubicBezTo>
                    <a:pt x="35" y="105"/>
                    <a:pt x="38" y="119"/>
                    <a:pt x="38" y="131"/>
                  </a:cubicBezTo>
                  <a:cubicBezTo>
                    <a:pt x="38" y="132"/>
                    <a:pt x="38" y="132"/>
                    <a:pt x="38" y="132"/>
                  </a:cubicBezTo>
                  <a:cubicBezTo>
                    <a:pt x="38" y="132"/>
                    <a:pt x="38" y="132"/>
                    <a:pt x="38" y="132"/>
                  </a:cubicBezTo>
                  <a:cubicBezTo>
                    <a:pt x="49" y="125"/>
                    <a:pt x="62" y="121"/>
                    <a:pt x="76" y="121"/>
                  </a:cubicBezTo>
                  <a:cubicBezTo>
                    <a:pt x="90" y="121"/>
                    <a:pt x="103" y="125"/>
                    <a:pt x="114" y="132"/>
                  </a:cubicBezTo>
                  <a:cubicBezTo>
                    <a:pt x="114" y="132"/>
                    <a:pt x="114" y="132"/>
                    <a:pt x="114" y="132"/>
                  </a:cubicBezTo>
                  <a:cubicBezTo>
                    <a:pt x="113" y="119"/>
                    <a:pt x="116" y="106"/>
                    <a:pt x="123" y="93"/>
                  </a:cubicBezTo>
                  <a:cubicBezTo>
                    <a:pt x="130" y="81"/>
                    <a:pt x="141" y="72"/>
                    <a:pt x="153" y="66"/>
                  </a:cubicBezTo>
                  <a:cubicBezTo>
                    <a:pt x="153" y="66"/>
                    <a:pt x="153" y="66"/>
                    <a:pt x="153" y="66"/>
                  </a:cubicBezTo>
                  <a:cubicBezTo>
                    <a:pt x="141" y="60"/>
                    <a:pt x="130" y="51"/>
                    <a:pt x="123" y="39"/>
                  </a:cubicBezTo>
                  <a:close/>
                </a:path>
              </a:pathLst>
            </a:custGeom>
            <a:solidFill>
              <a:srgbClr val="FF0000"/>
            </a:solidFill>
            <a:ln w="9360">
              <a:solidFill>
                <a:srgbClr val="000000"/>
              </a:solidFill>
              <a:round/>
              <a:headEnd/>
              <a:tailEnd/>
            </a:ln>
          </p:spPr>
          <p:txBody>
            <a:bodyPr wrap="none" anchor="ctr"/>
            <a:lstStyle/>
            <a:p>
              <a:endParaRPr lang="en-US"/>
            </a:p>
          </p:txBody>
        </p:sp>
        <p:sp>
          <p:nvSpPr>
            <p:cNvPr id="25622" name="Freeform 11"/>
            <p:cNvSpPr>
              <a:spLocks noChangeArrowheads="1"/>
            </p:cNvSpPr>
            <p:nvPr/>
          </p:nvSpPr>
          <p:spPr bwMode="auto">
            <a:xfrm>
              <a:off x="3823" y="3281"/>
              <a:ext cx="134" cy="111"/>
            </a:xfrm>
            <a:custGeom>
              <a:avLst/>
              <a:gdLst>
                <a:gd name="T0" fmla="*/ 73 w 153"/>
                <a:gd name="T1" fmla="*/ 20 h 132"/>
                <a:gd name="T2" fmla="*/ 67 w 153"/>
                <a:gd name="T3" fmla="*/ 0 h 132"/>
                <a:gd name="T4" fmla="*/ 46 w 153"/>
                <a:gd name="T5" fmla="*/ 6 h 132"/>
                <a:gd name="T6" fmla="*/ 22 w 153"/>
                <a:gd name="T7" fmla="*/ 0 h 132"/>
                <a:gd name="T8" fmla="*/ 22 w 153"/>
                <a:gd name="T9" fmla="*/ 0 h 132"/>
                <a:gd name="T10" fmla="*/ 17 w 153"/>
                <a:gd name="T11" fmla="*/ 20 h 132"/>
                <a:gd name="T12" fmla="*/ 0 w 153"/>
                <a:gd name="T13" fmla="*/ 34 h 132"/>
                <a:gd name="T14" fmla="*/ 0 w 153"/>
                <a:gd name="T15" fmla="*/ 34 h 132"/>
                <a:gd name="T16" fmla="*/ 0 w 153"/>
                <a:gd name="T17" fmla="*/ 34 h 132"/>
                <a:gd name="T18" fmla="*/ 17 w 153"/>
                <a:gd name="T19" fmla="*/ 47 h 132"/>
                <a:gd name="T20" fmla="*/ 22 w 153"/>
                <a:gd name="T21" fmla="*/ 65 h 132"/>
                <a:gd name="T22" fmla="*/ 22 w 153"/>
                <a:gd name="T23" fmla="*/ 66 h 132"/>
                <a:gd name="T24" fmla="*/ 22 w 153"/>
                <a:gd name="T25" fmla="*/ 66 h 132"/>
                <a:gd name="T26" fmla="*/ 46 w 153"/>
                <a:gd name="T27" fmla="*/ 61 h 132"/>
                <a:gd name="T28" fmla="*/ 67 w 153"/>
                <a:gd name="T29" fmla="*/ 66 h 132"/>
                <a:gd name="T30" fmla="*/ 67 w 153"/>
                <a:gd name="T31" fmla="*/ 66 h 132"/>
                <a:gd name="T32" fmla="*/ 73 w 153"/>
                <a:gd name="T33" fmla="*/ 47 h 132"/>
                <a:gd name="T34" fmla="*/ 89 w 153"/>
                <a:gd name="T35" fmla="*/ 34 h 132"/>
                <a:gd name="T36" fmla="*/ 89 w 153"/>
                <a:gd name="T37" fmla="*/ 34 h 132"/>
                <a:gd name="T38" fmla="*/ 73 w 153"/>
                <a:gd name="T39" fmla="*/ 20 h 13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53"/>
                <a:gd name="T61" fmla="*/ 0 h 132"/>
                <a:gd name="T62" fmla="*/ 153 w 153"/>
                <a:gd name="T63" fmla="*/ 132 h 13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53" h="132">
                  <a:moveTo>
                    <a:pt x="123" y="39"/>
                  </a:moveTo>
                  <a:cubicBezTo>
                    <a:pt x="116" y="26"/>
                    <a:pt x="113" y="13"/>
                    <a:pt x="114" y="0"/>
                  </a:cubicBezTo>
                  <a:cubicBezTo>
                    <a:pt x="103" y="7"/>
                    <a:pt x="90" y="11"/>
                    <a:pt x="76" y="11"/>
                  </a:cubicBezTo>
                  <a:cubicBezTo>
                    <a:pt x="62" y="11"/>
                    <a:pt x="49" y="7"/>
                    <a:pt x="38" y="0"/>
                  </a:cubicBezTo>
                  <a:cubicBezTo>
                    <a:pt x="37" y="0"/>
                    <a:pt x="37" y="0"/>
                    <a:pt x="37" y="0"/>
                  </a:cubicBezTo>
                  <a:cubicBezTo>
                    <a:pt x="38" y="13"/>
                    <a:pt x="35" y="27"/>
                    <a:pt x="28" y="39"/>
                  </a:cubicBezTo>
                  <a:cubicBezTo>
                    <a:pt x="22" y="51"/>
                    <a:pt x="11" y="60"/>
                    <a:pt x="0" y="66"/>
                  </a:cubicBezTo>
                  <a:cubicBezTo>
                    <a:pt x="0" y="66"/>
                    <a:pt x="0" y="66"/>
                    <a:pt x="0" y="66"/>
                  </a:cubicBezTo>
                  <a:cubicBezTo>
                    <a:pt x="0" y="67"/>
                    <a:pt x="0" y="67"/>
                    <a:pt x="0" y="67"/>
                  </a:cubicBezTo>
                  <a:cubicBezTo>
                    <a:pt x="12" y="73"/>
                    <a:pt x="22" y="82"/>
                    <a:pt x="28" y="93"/>
                  </a:cubicBezTo>
                  <a:cubicBezTo>
                    <a:pt x="35" y="105"/>
                    <a:pt x="38" y="119"/>
                    <a:pt x="38" y="131"/>
                  </a:cubicBezTo>
                  <a:cubicBezTo>
                    <a:pt x="38" y="132"/>
                    <a:pt x="38" y="132"/>
                    <a:pt x="38" y="132"/>
                  </a:cubicBezTo>
                  <a:cubicBezTo>
                    <a:pt x="38" y="132"/>
                    <a:pt x="38" y="132"/>
                    <a:pt x="38" y="132"/>
                  </a:cubicBezTo>
                  <a:cubicBezTo>
                    <a:pt x="49" y="125"/>
                    <a:pt x="62" y="121"/>
                    <a:pt x="76" y="121"/>
                  </a:cubicBezTo>
                  <a:cubicBezTo>
                    <a:pt x="90" y="121"/>
                    <a:pt x="103" y="125"/>
                    <a:pt x="114" y="132"/>
                  </a:cubicBezTo>
                  <a:cubicBezTo>
                    <a:pt x="114" y="132"/>
                    <a:pt x="114" y="132"/>
                    <a:pt x="114" y="132"/>
                  </a:cubicBezTo>
                  <a:cubicBezTo>
                    <a:pt x="113" y="119"/>
                    <a:pt x="116" y="106"/>
                    <a:pt x="123" y="93"/>
                  </a:cubicBezTo>
                  <a:cubicBezTo>
                    <a:pt x="130" y="81"/>
                    <a:pt x="141" y="72"/>
                    <a:pt x="153" y="66"/>
                  </a:cubicBezTo>
                  <a:cubicBezTo>
                    <a:pt x="153" y="66"/>
                    <a:pt x="153" y="66"/>
                    <a:pt x="153" y="66"/>
                  </a:cubicBezTo>
                  <a:cubicBezTo>
                    <a:pt x="141" y="60"/>
                    <a:pt x="130" y="51"/>
                    <a:pt x="123" y="39"/>
                  </a:cubicBezTo>
                  <a:close/>
                </a:path>
              </a:pathLst>
            </a:custGeom>
            <a:solidFill>
              <a:srgbClr val="FF0000"/>
            </a:solidFill>
            <a:ln w="9360">
              <a:solidFill>
                <a:srgbClr val="000000"/>
              </a:solidFill>
              <a:round/>
              <a:headEnd/>
              <a:tailEnd/>
            </a:ln>
          </p:spPr>
          <p:txBody>
            <a:bodyPr wrap="none" anchor="ctr"/>
            <a:lstStyle/>
            <a:p>
              <a:endParaRPr lang="en-US"/>
            </a:p>
          </p:txBody>
        </p:sp>
        <p:sp>
          <p:nvSpPr>
            <p:cNvPr id="25623" name="Freeform 12"/>
            <p:cNvSpPr>
              <a:spLocks noChangeArrowheads="1"/>
            </p:cNvSpPr>
            <p:nvPr/>
          </p:nvSpPr>
          <p:spPr bwMode="auto">
            <a:xfrm>
              <a:off x="4636" y="4090"/>
              <a:ext cx="134" cy="111"/>
            </a:xfrm>
            <a:custGeom>
              <a:avLst/>
              <a:gdLst>
                <a:gd name="T0" fmla="*/ 73 w 153"/>
                <a:gd name="T1" fmla="*/ 20 h 132"/>
                <a:gd name="T2" fmla="*/ 67 w 153"/>
                <a:gd name="T3" fmla="*/ 0 h 132"/>
                <a:gd name="T4" fmla="*/ 46 w 153"/>
                <a:gd name="T5" fmla="*/ 6 h 132"/>
                <a:gd name="T6" fmla="*/ 22 w 153"/>
                <a:gd name="T7" fmla="*/ 0 h 132"/>
                <a:gd name="T8" fmla="*/ 22 w 153"/>
                <a:gd name="T9" fmla="*/ 0 h 132"/>
                <a:gd name="T10" fmla="*/ 17 w 153"/>
                <a:gd name="T11" fmla="*/ 20 h 132"/>
                <a:gd name="T12" fmla="*/ 0 w 153"/>
                <a:gd name="T13" fmla="*/ 34 h 132"/>
                <a:gd name="T14" fmla="*/ 0 w 153"/>
                <a:gd name="T15" fmla="*/ 34 h 132"/>
                <a:gd name="T16" fmla="*/ 0 w 153"/>
                <a:gd name="T17" fmla="*/ 34 h 132"/>
                <a:gd name="T18" fmla="*/ 17 w 153"/>
                <a:gd name="T19" fmla="*/ 47 h 132"/>
                <a:gd name="T20" fmla="*/ 22 w 153"/>
                <a:gd name="T21" fmla="*/ 65 h 132"/>
                <a:gd name="T22" fmla="*/ 22 w 153"/>
                <a:gd name="T23" fmla="*/ 66 h 132"/>
                <a:gd name="T24" fmla="*/ 22 w 153"/>
                <a:gd name="T25" fmla="*/ 66 h 132"/>
                <a:gd name="T26" fmla="*/ 46 w 153"/>
                <a:gd name="T27" fmla="*/ 61 h 132"/>
                <a:gd name="T28" fmla="*/ 67 w 153"/>
                <a:gd name="T29" fmla="*/ 66 h 132"/>
                <a:gd name="T30" fmla="*/ 67 w 153"/>
                <a:gd name="T31" fmla="*/ 66 h 132"/>
                <a:gd name="T32" fmla="*/ 73 w 153"/>
                <a:gd name="T33" fmla="*/ 47 h 132"/>
                <a:gd name="T34" fmla="*/ 89 w 153"/>
                <a:gd name="T35" fmla="*/ 34 h 132"/>
                <a:gd name="T36" fmla="*/ 89 w 153"/>
                <a:gd name="T37" fmla="*/ 34 h 132"/>
                <a:gd name="T38" fmla="*/ 73 w 153"/>
                <a:gd name="T39" fmla="*/ 20 h 13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53"/>
                <a:gd name="T61" fmla="*/ 0 h 132"/>
                <a:gd name="T62" fmla="*/ 153 w 153"/>
                <a:gd name="T63" fmla="*/ 132 h 13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53" h="132">
                  <a:moveTo>
                    <a:pt x="123" y="39"/>
                  </a:moveTo>
                  <a:cubicBezTo>
                    <a:pt x="116" y="26"/>
                    <a:pt x="113" y="13"/>
                    <a:pt x="114" y="0"/>
                  </a:cubicBezTo>
                  <a:cubicBezTo>
                    <a:pt x="103" y="7"/>
                    <a:pt x="90" y="11"/>
                    <a:pt x="76" y="11"/>
                  </a:cubicBezTo>
                  <a:cubicBezTo>
                    <a:pt x="62" y="11"/>
                    <a:pt x="49" y="7"/>
                    <a:pt x="38" y="0"/>
                  </a:cubicBezTo>
                  <a:cubicBezTo>
                    <a:pt x="37" y="0"/>
                    <a:pt x="37" y="0"/>
                    <a:pt x="37" y="0"/>
                  </a:cubicBezTo>
                  <a:cubicBezTo>
                    <a:pt x="38" y="13"/>
                    <a:pt x="35" y="27"/>
                    <a:pt x="28" y="39"/>
                  </a:cubicBezTo>
                  <a:cubicBezTo>
                    <a:pt x="22" y="51"/>
                    <a:pt x="11" y="60"/>
                    <a:pt x="0" y="66"/>
                  </a:cubicBezTo>
                  <a:cubicBezTo>
                    <a:pt x="0" y="66"/>
                    <a:pt x="0" y="66"/>
                    <a:pt x="0" y="66"/>
                  </a:cubicBezTo>
                  <a:cubicBezTo>
                    <a:pt x="0" y="67"/>
                    <a:pt x="0" y="67"/>
                    <a:pt x="0" y="67"/>
                  </a:cubicBezTo>
                  <a:cubicBezTo>
                    <a:pt x="12" y="73"/>
                    <a:pt x="22" y="82"/>
                    <a:pt x="28" y="93"/>
                  </a:cubicBezTo>
                  <a:cubicBezTo>
                    <a:pt x="35" y="105"/>
                    <a:pt x="38" y="119"/>
                    <a:pt x="38" y="131"/>
                  </a:cubicBezTo>
                  <a:cubicBezTo>
                    <a:pt x="38" y="132"/>
                    <a:pt x="38" y="132"/>
                    <a:pt x="38" y="132"/>
                  </a:cubicBezTo>
                  <a:cubicBezTo>
                    <a:pt x="38" y="132"/>
                    <a:pt x="38" y="132"/>
                    <a:pt x="38" y="132"/>
                  </a:cubicBezTo>
                  <a:cubicBezTo>
                    <a:pt x="49" y="125"/>
                    <a:pt x="62" y="121"/>
                    <a:pt x="76" y="121"/>
                  </a:cubicBezTo>
                  <a:cubicBezTo>
                    <a:pt x="90" y="121"/>
                    <a:pt x="103" y="125"/>
                    <a:pt x="114" y="132"/>
                  </a:cubicBezTo>
                  <a:cubicBezTo>
                    <a:pt x="114" y="132"/>
                    <a:pt x="114" y="132"/>
                    <a:pt x="114" y="132"/>
                  </a:cubicBezTo>
                  <a:cubicBezTo>
                    <a:pt x="113" y="119"/>
                    <a:pt x="116" y="106"/>
                    <a:pt x="123" y="93"/>
                  </a:cubicBezTo>
                  <a:cubicBezTo>
                    <a:pt x="130" y="81"/>
                    <a:pt x="141" y="72"/>
                    <a:pt x="153" y="66"/>
                  </a:cubicBezTo>
                  <a:cubicBezTo>
                    <a:pt x="153" y="66"/>
                    <a:pt x="153" y="66"/>
                    <a:pt x="153" y="66"/>
                  </a:cubicBezTo>
                  <a:cubicBezTo>
                    <a:pt x="141" y="60"/>
                    <a:pt x="130" y="51"/>
                    <a:pt x="123" y="39"/>
                  </a:cubicBezTo>
                  <a:close/>
                </a:path>
              </a:pathLst>
            </a:custGeom>
            <a:solidFill>
              <a:srgbClr val="FF0000"/>
            </a:solidFill>
            <a:ln w="9360">
              <a:solidFill>
                <a:srgbClr val="000000"/>
              </a:solidFill>
              <a:round/>
              <a:headEnd/>
              <a:tailEnd/>
            </a:ln>
          </p:spPr>
          <p:txBody>
            <a:bodyPr wrap="none" anchor="ctr"/>
            <a:lstStyle/>
            <a:p>
              <a:endParaRPr lang="en-US"/>
            </a:p>
          </p:txBody>
        </p:sp>
        <p:sp>
          <p:nvSpPr>
            <p:cNvPr id="25624" name="Freeform 13"/>
            <p:cNvSpPr>
              <a:spLocks noChangeArrowheads="1"/>
            </p:cNvSpPr>
            <p:nvPr/>
          </p:nvSpPr>
          <p:spPr bwMode="auto">
            <a:xfrm>
              <a:off x="5497" y="3268"/>
              <a:ext cx="134" cy="111"/>
            </a:xfrm>
            <a:custGeom>
              <a:avLst/>
              <a:gdLst>
                <a:gd name="T0" fmla="*/ 73 w 153"/>
                <a:gd name="T1" fmla="*/ 20 h 132"/>
                <a:gd name="T2" fmla="*/ 67 w 153"/>
                <a:gd name="T3" fmla="*/ 0 h 132"/>
                <a:gd name="T4" fmla="*/ 46 w 153"/>
                <a:gd name="T5" fmla="*/ 6 h 132"/>
                <a:gd name="T6" fmla="*/ 22 w 153"/>
                <a:gd name="T7" fmla="*/ 0 h 132"/>
                <a:gd name="T8" fmla="*/ 22 w 153"/>
                <a:gd name="T9" fmla="*/ 0 h 132"/>
                <a:gd name="T10" fmla="*/ 17 w 153"/>
                <a:gd name="T11" fmla="*/ 20 h 132"/>
                <a:gd name="T12" fmla="*/ 0 w 153"/>
                <a:gd name="T13" fmla="*/ 34 h 132"/>
                <a:gd name="T14" fmla="*/ 0 w 153"/>
                <a:gd name="T15" fmla="*/ 34 h 132"/>
                <a:gd name="T16" fmla="*/ 0 w 153"/>
                <a:gd name="T17" fmla="*/ 34 h 132"/>
                <a:gd name="T18" fmla="*/ 17 w 153"/>
                <a:gd name="T19" fmla="*/ 47 h 132"/>
                <a:gd name="T20" fmla="*/ 22 w 153"/>
                <a:gd name="T21" fmla="*/ 65 h 132"/>
                <a:gd name="T22" fmla="*/ 22 w 153"/>
                <a:gd name="T23" fmla="*/ 66 h 132"/>
                <a:gd name="T24" fmla="*/ 22 w 153"/>
                <a:gd name="T25" fmla="*/ 66 h 132"/>
                <a:gd name="T26" fmla="*/ 46 w 153"/>
                <a:gd name="T27" fmla="*/ 61 h 132"/>
                <a:gd name="T28" fmla="*/ 67 w 153"/>
                <a:gd name="T29" fmla="*/ 66 h 132"/>
                <a:gd name="T30" fmla="*/ 67 w 153"/>
                <a:gd name="T31" fmla="*/ 66 h 132"/>
                <a:gd name="T32" fmla="*/ 73 w 153"/>
                <a:gd name="T33" fmla="*/ 47 h 132"/>
                <a:gd name="T34" fmla="*/ 89 w 153"/>
                <a:gd name="T35" fmla="*/ 34 h 132"/>
                <a:gd name="T36" fmla="*/ 89 w 153"/>
                <a:gd name="T37" fmla="*/ 34 h 132"/>
                <a:gd name="T38" fmla="*/ 73 w 153"/>
                <a:gd name="T39" fmla="*/ 20 h 13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53"/>
                <a:gd name="T61" fmla="*/ 0 h 132"/>
                <a:gd name="T62" fmla="*/ 153 w 153"/>
                <a:gd name="T63" fmla="*/ 132 h 13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53" h="132">
                  <a:moveTo>
                    <a:pt x="123" y="39"/>
                  </a:moveTo>
                  <a:cubicBezTo>
                    <a:pt x="116" y="26"/>
                    <a:pt x="113" y="13"/>
                    <a:pt x="114" y="0"/>
                  </a:cubicBezTo>
                  <a:cubicBezTo>
                    <a:pt x="103" y="7"/>
                    <a:pt x="90" y="11"/>
                    <a:pt x="76" y="11"/>
                  </a:cubicBezTo>
                  <a:cubicBezTo>
                    <a:pt x="62" y="11"/>
                    <a:pt x="49" y="7"/>
                    <a:pt x="38" y="0"/>
                  </a:cubicBezTo>
                  <a:cubicBezTo>
                    <a:pt x="37" y="0"/>
                    <a:pt x="37" y="0"/>
                    <a:pt x="37" y="0"/>
                  </a:cubicBezTo>
                  <a:cubicBezTo>
                    <a:pt x="38" y="13"/>
                    <a:pt x="35" y="27"/>
                    <a:pt x="28" y="39"/>
                  </a:cubicBezTo>
                  <a:cubicBezTo>
                    <a:pt x="22" y="51"/>
                    <a:pt x="11" y="60"/>
                    <a:pt x="0" y="66"/>
                  </a:cubicBezTo>
                  <a:cubicBezTo>
                    <a:pt x="0" y="66"/>
                    <a:pt x="0" y="66"/>
                    <a:pt x="0" y="66"/>
                  </a:cubicBezTo>
                  <a:cubicBezTo>
                    <a:pt x="0" y="67"/>
                    <a:pt x="0" y="67"/>
                    <a:pt x="0" y="67"/>
                  </a:cubicBezTo>
                  <a:cubicBezTo>
                    <a:pt x="12" y="73"/>
                    <a:pt x="22" y="82"/>
                    <a:pt x="28" y="93"/>
                  </a:cubicBezTo>
                  <a:cubicBezTo>
                    <a:pt x="35" y="105"/>
                    <a:pt x="38" y="119"/>
                    <a:pt x="38" y="131"/>
                  </a:cubicBezTo>
                  <a:cubicBezTo>
                    <a:pt x="38" y="132"/>
                    <a:pt x="38" y="132"/>
                    <a:pt x="38" y="132"/>
                  </a:cubicBezTo>
                  <a:cubicBezTo>
                    <a:pt x="38" y="132"/>
                    <a:pt x="38" y="132"/>
                    <a:pt x="38" y="132"/>
                  </a:cubicBezTo>
                  <a:cubicBezTo>
                    <a:pt x="49" y="125"/>
                    <a:pt x="62" y="121"/>
                    <a:pt x="76" y="121"/>
                  </a:cubicBezTo>
                  <a:cubicBezTo>
                    <a:pt x="90" y="121"/>
                    <a:pt x="103" y="125"/>
                    <a:pt x="114" y="132"/>
                  </a:cubicBezTo>
                  <a:cubicBezTo>
                    <a:pt x="114" y="132"/>
                    <a:pt x="114" y="132"/>
                    <a:pt x="114" y="132"/>
                  </a:cubicBezTo>
                  <a:cubicBezTo>
                    <a:pt x="113" y="119"/>
                    <a:pt x="116" y="106"/>
                    <a:pt x="123" y="93"/>
                  </a:cubicBezTo>
                  <a:cubicBezTo>
                    <a:pt x="130" y="81"/>
                    <a:pt x="141" y="72"/>
                    <a:pt x="153" y="66"/>
                  </a:cubicBezTo>
                  <a:cubicBezTo>
                    <a:pt x="153" y="66"/>
                    <a:pt x="153" y="66"/>
                    <a:pt x="153" y="66"/>
                  </a:cubicBezTo>
                  <a:cubicBezTo>
                    <a:pt x="141" y="60"/>
                    <a:pt x="130" y="51"/>
                    <a:pt x="123" y="39"/>
                  </a:cubicBezTo>
                  <a:close/>
                </a:path>
              </a:pathLst>
            </a:custGeom>
            <a:solidFill>
              <a:srgbClr val="FF0000"/>
            </a:solidFill>
            <a:ln w="9360">
              <a:solidFill>
                <a:srgbClr val="000000"/>
              </a:solidFill>
              <a:round/>
              <a:headEnd/>
              <a:tailEnd/>
            </a:ln>
          </p:spPr>
          <p:txBody>
            <a:bodyPr wrap="none" anchor="ctr"/>
            <a:lstStyle/>
            <a:p>
              <a:endParaRPr lang="en-US"/>
            </a:p>
          </p:txBody>
        </p:sp>
        <p:sp>
          <p:nvSpPr>
            <p:cNvPr id="25625" name="Text Box 14"/>
            <p:cNvSpPr txBox="1">
              <a:spLocks noChangeArrowheads="1"/>
            </p:cNvSpPr>
            <p:nvPr/>
          </p:nvSpPr>
          <p:spPr bwMode="auto">
            <a:xfrm>
              <a:off x="4044" y="2386"/>
              <a:ext cx="1435" cy="1518"/>
            </a:xfrm>
            <a:prstGeom prst="rect">
              <a:avLst/>
            </a:prstGeom>
            <a:noFill/>
            <a:ln w="9525">
              <a:noFill/>
              <a:round/>
              <a:headEnd/>
              <a:tailEnd/>
            </a:ln>
          </p:spPr>
          <p:txBody>
            <a:bodyPr wrap="none" lIns="90000" tIns="45000" rIns="90000" bIns="45000"/>
            <a:lstStyle/>
            <a:p>
              <a:pPr algn="ct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3300" dirty="0">
                  <a:solidFill>
                    <a:srgbClr val="000000"/>
                  </a:solidFill>
                  <a:latin typeface="Times New Roman" pitchFamily="16" charset="0"/>
                </a:rPr>
                <a:t/>
              </a:r>
              <a:br>
                <a:rPr lang="en-US" sz="3300" dirty="0">
                  <a:solidFill>
                    <a:srgbClr val="000000"/>
                  </a:solidFill>
                  <a:latin typeface="Times New Roman" pitchFamily="16" charset="0"/>
                </a:rPr>
              </a:br>
              <a:r>
                <a:rPr lang="en-US" sz="2900" b="1" dirty="0">
                  <a:solidFill>
                    <a:srgbClr val="000000"/>
                  </a:solidFill>
                  <a:latin typeface="Times New Roman" pitchFamily="16" charset="0"/>
                </a:rPr>
                <a:t>Fractional</a:t>
              </a:r>
            </a:p>
            <a:p>
              <a:pPr algn="ct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900" b="1" dirty="0">
                  <a:solidFill>
                    <a:srgbClr val="000000"/>
                  </a:solidFill>
                  <a:latin typeface="Times New Roman" pitchFamily="16" charset="0"/>
                </a:rPr>
                <a:t>Topological</a:t>
              </a:r>
            </a:p>
            <a:p>
              <a:pPr algn="ct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900" b="1" dirty="0">
                  <a:solidFill>
                    <a:srgbClr val="000000"/>
                  </a:solidFill>
                  <a:latin typeface="Times New Roman" pitchFamily="16" charset="0"/>
                </a:rPr>
                <a:t>Insulator</a:t>
              </a:r>
            </a:p>
            <a:p>
              <a:pPr algn="ct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900" b="1" dirty="0">
                  <a:solidFill>
                    <a:srgbClr val="000000"/>
                  </a:solidFill>
                  <a:latin typeface="Times New Roman" pitchFamily="16" charset="0"/>
                </a:rPr>
                <a:t>(FTI)</a:t>
              </a:r>
            </a:p>
          </p:txBody>
        </p:sp>
        <p:sp>
          <p:nvSpPr>
            <p:cNvPr id="25626" name="Text Box 15"/>
            <p:cNvSpPr txBox="1">
              <a:spLocks noChangeArrowheads="1"/>
            </p:cNvSpPr>
            <p:nvPr/>
          </p:nvSpPr>
          <p:spPr bwMode="auto">
            <a:xfrm>
              <a:off x="3744" y="2335"/>
              <a:ext cx="629" cy="440"/>
            </a:xfrm>
            <a:prstGeom prst="rect">
              <a:avLst/>
            </a:prstGeom>
            <a:noFill/>
            <a:ln w="9525">
              <a:noFill/>
              <a:round/>
              <a:headEnd/>
              <a:tailEnd/>
            </a:ln>
          </p:spPr>
          <p:txBody>
            <a:bodyPr wrap="none"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3300" dirty="0">
                  <a:solidFill>
                    <a:srgbClr val="000000"/>
                  </a:solidFill>
                  <a:latin typeface="Times New Roman" pitchFamily="16" charset="0"/>
                </a:rPr>
                <a:t>FM</a:t>
              </a:r>
              <a:r>
                <a:rPr lang="en-US" sz="3300" baseline="-33000" dirty="0">
                  <a:solidFill>
                    <a:srgbClr val="000000"/>
                  </a:solidFill>
                  <a:latin typeface="Times New Roman" pitchFamily="16" charset="0"/>
                </a:rPr>
                <a:t>1</a:t>
              </a:r>
            </a:p>
          </p:txBody>
        </p:sp>
        <p:sp>
          <p:nvSpPr>
            <p:cNvPr id="25627" name="Text Box 16"/>
            <p:cNvSpPr txBox="1">
              <a:spLocks noChangeArrowheads="1"/>
            </p:cNvSpPr>
            <p:nvPr/>
          </p:nvSpPr>
          <p:spPr bwMode="auto">
            <a:xfrm>
              <a:off x="5257" y="3992"/>
              <a:ext cx="629" cy="440"/>
            </a:xfrm>
            <a:prstGeom prst="rect">
              <a:avLst/>
            </a:prstGeom>
            <a:noFill/>
            <a:ln w="9525">
              <a:noFill/>
              <a:round/>
              <a:headEnd/>
              <a:tailEnd/>
            </a:ln>
          </p:spPr>
          <p:txBody>
            <a:bodyPr wrap="none"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3300" dirty="0">
                  <a:solidFill>
                    <a:srgbClr val="000000"/>
                  </a:solidFill>
                  <a:latin typeface="Times New Roman" pitchFamily="16" charset="0"/>
                </a:rPr>
                <a:t>FM</a:t>
              </a:r>
              <a:r>
                <a:rPr lang="en-US" sz="3300" baseline="-33000" dirty="0">
                  <a:solidFill>
                    <a:srgbClr val="000000"/>
                  </a:solidFill>
                  <a:latin typeface="Times New Roman" pitchFamily="16" charset="0"/>
                </a:rPr>
                <a:t>2</a:t>
              </a:r>
            </a:p>
          </p:txBody>
        </p:sp>
        <p:sp>
          <p:nvSpPr>
            <p:cNvPr id="25628" name="Text Box 17"/>
            <p:cNvSpPr txBox="1">
              <a:spLocks noChangeArrowheads="1"/>
            </p:cNvSpPr>
            <p:nvPr/>
          </p:nvSpPr>
          <p:spPr bwMode="auto">
            <a:xfrm>
              <a:off x="5321" y="2339"/>
              <a:ext cx="565" cy="440"/>
            </a:xfrm>
            <a:prstGeom prst="rect">
              <a:avLst/>
            </a:prstGeom>
            <a:noFill/>
            <a:ln w="9525">
              <a:noFill/>
              <a:round/>
              <a:headEnd/>
              <a:tailEnd/>
            </a:ln>
          </p:spPr>
          <p:txBody>
            <a:bodyPr wrap="none"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3300" dirty="0">
                  <a:solidFill>
                    <a:srgbClr val="000000"/>
                  </a:solidFill>
                  <a:latin typeface="Times New Roman" pitchFamily="16" charset="0"/>
                </a:rPr>
                <a:t>SC</a:t>
              </a:r>
              <a:r>
                <a:rPr lang="en-US" sz="3300" baseline="-33000" dirty="0">
                  <a:solidFill>
                    <a:srgbClr val="000000"/>
                  </a:solidFill>
                  <a:latin typeface="Times New Roman" pitchFamily="16" charset="0"/>
                </a:rPr>
                <a:t>1</a:t>
              </a:r>
            </a:p>
          </p:txBody>
        </p:sp>
        <p:sp>
          <p:nvSpPr>
            <p:cNvPr id="25629" name="Text Box 18"/>
            <p:cNvSpPr txBox="1">
              <a:spLocks noChangeArrowheads="1"/>
            </p:cNvSpPr>
            <p:nvPr/>
          </p:nvSpPr>
          <p:spPr bwMode="auto">
            <a:xfrm>
              <a:off x="3749" y="4004"/>
              <a:ext cx="565" cy="440"/>
            </a:xfrm>
            <a:prstGeom prst="rect">
              <a:avLst/>
            </a:prstGeom>
            <a:noFill/>
            <a:ln w="9525">
              <a:noFill/>
              <a:round/>
              <a:headEnd/>
              <a:tailEnd/>
            </a:ln>
          </p:spPr>
          <p:txBody>
            <a:bodyPr wrap="none"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3300" dirty="0">
                  <a:solidFill>
                    <a:srgbClr val="000000"/>
                  </a:solidFill>
                  <a:latin typeface="Times New Roman" pitchFamily="16" charset="0"/>
                </a:rPr>
                <a:t>SC</a:t>
              </a:r>
              <a:r>
                <a:rPr lang="en-US" sz="3300" baseline="-33000" dirty="0">
                  <a:solidFill>
                    <a:srgbClr val="000000"/>
                  </a:solidFill>
                  <a:latin typeface="Times New Roman" pitchFamily="16" charset="0"/>
                </a:rPr>
                <a:t>2</a:t>
              </a:r>
            </a:p>
          </p:txBody>
        </p:sp>
      </p:grpSp>
      <p:sp>
        <p:nvSpPr>
          <p:cNvPr id="25612" name="Text Box 20"/>
          <p:cNvSpPr txBox="1">
            <a:spLocks noChangeArrowheads="1"/>
          </p:cNvSpPr>
          <p:nvPr/>
        </p:nvSpPr>
        <p:spPr bwMode="auto">
          <a:xfrm>
            <a:off x="205489" y="1977937"/>
            <a:ext cx="4976111" cy="2712106"/>
          </a:xfrm>
          <a:prstGeom prst="rect">
            <a:avLst/>
          </a:prstGeom>
          <a:noFill/>
          <a:ln w="9525">
            <a:noFill/>
            <a:round/>
            <a:headEnd/>
            <a:tailEnd/>
          </a:ln>
        </p:spPr>
        <p:txBody>
          <a:bodyPr lIns="0" tIns="0" rIns="0" bIns="0" anchor="ctr"/>
          <a:lstStyle/>
          <a:p>
            <a:pPr algn="ctr">
              <a:lnSpc>
                <a:spcPct val="117000"/>
              </a:lnSpc>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400" b="1" dirty="0">
                <a:solidFill>
                  <a:srgbClr val="0000FF"/>
                </a:solidFill>
                <a:latin typeface="Comic Sans MS" pitchFamily="64" charset="0"/>
              </a:rPr>
              <a:t>“</a:t>
            </a:r>
            <a:r>
              <a:rPr lang="en-US" sz="2400" dirty="0">
                <a:solidFill>
                  <a:srgbClr val="0000FF"/>
                </a:solidFill>
                <a:latin typeface="Comic Sans MS" pitchFamily="64" charset="0"/>
              </a:rPr>
              <a:t>Fractional</a:t>
            </a:r>
            <a:r>
              <a:rPr lang="en-US" sz="2400" b="1" dirty="0">
                <a:solidFill>
                  <a:srgbClr val="0000FF"/>
                </a:solidFill>
                <a:latin typeface="Comic Sans MS" pitchFamily="64" charset="0"/>
              </a:rPr>
              <a:t> </a:t>
            </a:r>
            <a:r>
              <a:rPr lang="en-US" sz="2400" dirty="0">
                <a:solidFill>
                  <a:srgbClr val="0000FF"/>
                </a:solidFill>
                <a:latin typeface="Comic Sans MS" pitchFamily="64" charset="0"/>
              </a:rPr>
              <a:t>topological insulator”:</a:t>
            </a:r>
            <a:r>
              <a:rPr lang="en-US" sz="2400" dirty="0">
                <a:solidFill>
                  <a:srgbClr val="000000"/>
                </a:solidFill>
                <a:latin typeface="Comic Sans MS" pitchFamily="64" charset="0"/>
              </a:rPr>
              <a:t> </a:t>
            </a:r>
            <a:br>
              <a:rPr lang="en-US" sz="2400" dirty="0">
                <a:solidFill>
                  <a:srgbClr val="000000"/>
                </a:solidFill>
                <a:latin typeface="Comic Sans MS" pitchFamily="64" charset="0"/>
              </a:rPr>
            </a:br>
            <a:r>
              <a:rPr lang="en-US" sz="2400" dirty="0">
                <a:solidFill>
                  <a:srgbClr val="000000"/>
                </a:solidFill>
                <a:latin typeface="Comic Sans MS" pitchFamily="64" charset="0"/>
              </a:rPr>
              <a:t>Laughlin Quantum Hall state with: </a:t>
            </a:r>
            <a:br>
              <a:rPr lang="en-US" sz="2400" dirty="0">
                <a:solidFill>
                  <a:srgbClr val="000000"/>
                </a:solidFill>
                <a:latin typeface="Comic Sans MS" pitchFamily="64" charset="0"/>
              </a:rPr>
            </a:br>
            <a:r>
              <a:rPr lang="en-US" sz="2400" dirty="0">
                <a:solidFill>
                  <a:srgbClr val="000000"/>
                </a:solidFill>
                <a:latin typeface="Symbol" charset="2"/>
              </a:rPr>
              <a:t></a:t>
            </a:r>
            <a:r>
              <a:rPr lang="en-US" sz="2400" dirty="0">
                <a:solidFill>
                  <a:srgbClr val="000000"/>
                </a:solidFill>
                <a:latin typeface="Comic Sans MS" pitchFamily="64" charset="0"/>
              </a:rPr>
              <a:t>=1/m for spin up</a:t>
            </a:r>
            <a:br>
              <a:rPr lang="en-US" sz="2400" dirty="0">
                <a:solidFill>
                  <a:srgbClr val="000000"/>
                </a:solidFill>
                <a:latin typeface="Comic Sans MS" pitchFamily="64" charset="0"/>
              </a:rPr>
            </a:br>
            <a:r>
              <a:rPr lang="en-US" sz="2400" dirty="0">
                <a:solidFill>
                  <a:srgbClr val="000000"/>
                </a:solidFill>
                <a:latin typeface="Symbol" charset="2"/>
              </a:rPr>
              <a:t></a:t>
            </a:r>
            <a:r>
              <a:rPr lang="en-US" sz="2400" dirty="0">
                <a:solidFill>
                  <a:srgbClr val="000000"/>
                </a:solidFill>
                <a:latin typeface="Comic Sans MS" pitchFamily="64" charset="0"/>
              </a:rPr>
              <a:t>=-1/m for spin down</a:t>
            </a:r>
          </a:p>
          <a:p>
            <a:pPr algn="ctr">
              <a:lnSpc>
                <a:spcPct val="117000"/>
              </a:lnSpc>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400" dirty="0">
                <a:solidFill>
                  <a:srgbClr val="000000"/>
                </a:solidFill>
                <a:latin typeface="Comic Sans MS" pitchFamily="64" charset="0"/>
              </a:rPr>
              <a:t> (m odd)</a:t>
            </a:r>
          </a:p>
        </p:txBody>
      </p:sp>
      <p:grpSp>
        <p:nvGrpSpPr>
          <p:cNvPr id="4" name="Group 32"/>
          <p:cNvGrpSpPr>
            <a:grpSpLocks/>
          </p:cNvGrpSpPr>
          <p:nvPr/>
        </p:nvGrpSpPr>
        <p:grpSpPr bwMode="auto">
          <a:xfrm>
            <a:off x="5608570" y="1494250"/>
            <a:ext cx="3111870" cy="3394451"/>
            <a:chOff x="6028531" y="1724025"/>
            <a:chExt cx="3429000" cy="3742532"/>
          </a:xfrm>
        </p:grpSpPr>
        <p:sp>
          <p:nvSpPr>
            <p:cNvPr id="28" name="Arc 27"/>
            <p:cNvSpPr/>
            <p:nvPr/>
          </p:nvSpPr>
          <p:spPr bwMode="auto">
            <a:xfrm rot="16200000">
              <a:off x="6138400" y="2376027"/>
              <a:ext cx="3133061" cy="3048000"/>
            </a:xfrm>
            <a:prstGeom prst="arc">
              <a:avLst>
                <a:gd name="adj1" fmla="val 17321026"/>
                <a:gd name="adj2" fmla="val 4143725"/>
              </a:avLst>
            </a:prstGeom>
            <a:noFill/>
            <a:ln w="50800" cap="flat" cmpd="sng" algn="ctr">
              <a:solidFill>
                <a:schemeClr val="accent2"/>
              </a:solidFill>
              <a:prstDash val="solid"/>
              <a:round/>
              <a:headEnd type="arrow" w="med" len="med"/>
              <a:tailEnd type="none" w="med" len="med"/>
            </a:ln>
            <a:effectLst/>
          </p:spPr>
          <p:txBody>
            <a:bodyPr/>
            <a:lstStyle/>
            <a:p>
              <a:pPr>
                <a:defRPr/>
              </a:pPr>
              <a:endParaRPr lang="en-US"/>
            </a:p>
          </p:txBody>
        </p:sp>
        <p:grpSp>
          <p:nvGrpSpPr>
            <p:cNvPr id="5" name="Group 31"/>
            <p:cNvGrpSpPr>
              <a:grpSpLocks/>
            </p:cNvGrpSpPr>
            <p:nvPr/>
          </p:nvGrpSpPr>
          <p:grpSpPr bwMode="auto">
            <a:xfrm>
              <a:off x="6028531" y="1724025"/>
              <a:ext cx="3429000" cy="3581400"/>
              <a:chOff x="5952331" y="1724025"/>
              <a:chExt cx="3429000" cy="3581400"/>
            </a:xfrm>
          </p:grpSpPr>
          <p:sp>
            <p:nvSpPr>
              <p:cNvPr id="25608" name="Oval 22"/>
              <p:cNvSpPr>
                <a:spLocks noChangeArrowheads="1"/>
              </p:cNvSpPr>
              <p:nvPr/>
            </p:nvSpPr>
            <p:spPr bwMode="auto">
              <a:xfrm>
                <a:off x="6257131" y="2562225"/>
                <a:ext cx="2667000" cy="2743200"/>
              </a:xfrm>
              <a:prstGeom prst="ellipse">
                <a:avLst/>
              </a:prstGeom>
              <a:solidFill>
                <a:srgbClr val="3AF42C"/>
              </a:solidFill>
              <a:ln w="9525" algn="ctr">
                <a:noFill/>
                <a:round/>
                <a:headEnd/>
                <a:tailEnd/>
              </a:ln>
            </p:spPr>
            <p:txBody>
              <a:bodyPr/>
              <a:lstStyle/>
              <a:p>
                <a:endParaRPr lang="en-US"/>
              </a:p>
            </p:txBody>
          </p:sp>
          <p:sp>
            <p:nvSpPr>
              <p:cNvPr id="29" name="Arc 28"/>
              <p:cNvSpPr/>
              <p:nvPr/>
            </p:nvSpPr>
            <p:spPr bwMode="auto">
              <a:xfrm rot="16200000">
                <a:off x="6100365" y="1880791"/>
                <a:ext cx="3132932" cy="3429000"/>
              </a:xfrm>
              <a:prstGeom prst="arc">
                <a:avLst>
                  <a:gd name="adj1" fmla="val 17321026"/>
                  <a:gd name="adj2" fmla="val 4143725"/>
                </a:avLst>
              </a:prstGeom>
              <a:noFill/>
              <a:ln w="50800" cap="flat" cmpd="sng" algn="ctr">
                <a:solidFill>
                  <a:schemeClr val="accent2"/>
                </a:solidFill>
                <a:prstDash val="solid"/>
                <a:round/>
                <a:headEnd type="none" w="med" len="med"/>
                <a:tailEnd type="arrow" w="med" len="med"/>
              </a:ln>
              <a:effectLst/>
              <a:scene3d>
                <a:camera prst="orthographicFront">
                  <a:rot lat="0" lon="300000" rev="0"/>
                </a:camera>
                <a:lightRig rig="threePt" dir="t"/>
              </a:scene3d>
            </p:spPr>
            <p:txBody>
              <a:bodyPr/>
              <a:lstStyle/>
              <a:p>
                <a:pPr>
                  <a:defRPr/>
                </a:pPr>
                <a:endParaRPr lang="en-US"/>
              </a:p>
            </p:txBody>
          </p:sp>
          <p:sp>
            <p:nvSpPr>
              <p:cNvPr id="25610" name="Down Arrow 29"/>
              <p:cNvSpPr>
                <a:spLocks noChangeArrowheads="1"/>
              </p:cNvSpPr>
              <p:nvPr/>
            </p:nvSpPr>
            <p:spPr bwMode="auto">
              <a:xfrm flipH="1" flipV="1">
                <a:off x="7323931" y="2105025"/>
                <a:ext cx="457200" cy="609600"/>
              </a:xfrm>
              <a:prstGeom prst="downArrow">
                <a:avLst>
                  <a:gd name="adj1" fmla="val 50000"/>
                  <a:gd name="adj2" fmla="val 50000"/>
                </a:avLst>
              </a:prstGeom>
              <a:solidFill>
                <a:srgbClr val="00B8FF"/>
              </a:solidFill>
              <a:ln w="9525" algn="ctr">
                <a:solidFill>
                  <a:schemeClr val="tx1"/>
                </a:solidFill>
                <a:round/>
                <a:headEnd/>
                <a:tailEnd/>
              </a:ln>
            </p:spPr>
            <p:txBody>
              <a:bodyPr/>
              <a:lstStyle/>
              <a:p>
                <a:endParaRPr lang="en-US"/>
              </a:p>
            </p:txBody>
          </p:sp>
          <p:sp>
            <p:nvSpPr>
              <p:cNvPr id="25611" name="Down Arrow 30"/>
              <p:cNvSpPr>
                <a:spLocks noChangeArrowheads="1"/>
              </p:cNvSpPr>
              <p:nvPr/>
            </p:nvSpPr>
            <p:spPr bwMode="auto">
              <a:xfrm rot="10800000" flipV="1">
                <a:off x="7781131" y="1724025"/>
                <a:ext cx="381000" cy="609600"/>
              </a:xfrm>
              <a:prstGeom prst="downArrow">
                <a:avLst>
                  <a:gd name="adj1" fmla="val 50000"/>
                  <a:gd name="adj2" fmla="val 50000"/>
                </a:avLst>
              </a:prstGeom>
              <a:solidFill>
                <a:srgbClr val="00B8FF"/>
              </a:solidFill>
              <a:ln w="9525" algn="ctr">
                <a:solidFill>
                  <a:schemeClr val="tx1"/>
                </a:solidFill>
                <a:round/>
                <a:headEnd/>
                <a:tailEnd/>
              </a:ln>
            </p:spPr>
            <p:txBody>
              <a:bodyPr/>
              <a:lstStyle/>
              <a:p>
                <a:endParaRPr lang="en-US"/>
              </a:p>
            </p:txBody>
          </p:sp>
        </p:grpSp>
      </p:grpSp>
      <p:sp>
        <p:nvSpPr>
          <p:cNvPr id="30" name="TextBox 29"/>
          <p:cNvSpPr txBox="1"/>
          <p:nvPr/>
        </p:nvSpPr>
        <p:spPr>
          <a:xfrm>
            <a:off x="76200" y="5791200"/>
            <a:ext cx="8896987" cy="430887"/>
          </a:xfrm>
          <a:prstGeom prst="rect">
            <a:avLst/>
          </a:prstGeom>
          <a:noFill/>
        </p:spPr>
        <p:txBody>
          <a:bodyPr wrap="none" rtlCol="0">
            <a:spAutoFit/>
          </a:bodyPr>
          <a:lstStyle/>
          <a:p>
            <a:r>
              <a:rPr lang="en-US" dirty="0" smtClean="0">
                <a:solidFill>
                  <a:srgbClr val="002060"/>
                </a:solidFill>
                <a:latin typeface="Comic Sans MS" pitchFamily="66" charset="0"/>
              </a:rPr>
              <a:t>For m=1 – the Fu-Kane </a:t>
            </a:r>
            <a:r>
              <a:rPr lang="en-US" dirty="0" err="1" smtClean="0">
                <a:solidFill>
                  <a:srgbClr val="002060"/>
                </a:solidFill>
                <a:latin typeface="Comic Sans MS" pitchFamily="66" charset="0"/>
              </a:rPr>
              <a:t>Majorana</a:t>
            </a:r>
            <a:r>
              <a:rPr lang="en-US" dirty="0" smtClean="0">
                <a:solidFill>
                  <a:srgbClr val="002060"/>
                </a:solidFill>
                <a:latin typeface="Comic Sans MS" pitchFamily="66" charset="0"/>
              </a:rPr>
              <a:t> operators form on the interfaces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2"/>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5612"/>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12" grpId="0"/>
      <p:bldP spid="3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1037290" y="3524011"/>
            <a:ext cx="1864241" cy="2070068"/>
            <a:chOff x="720" y="2448"/>
            <a:chExt cx="1294" cy="1438"/>
          </a:xfrm>
        </p:grpSpPr>
        <p:sp>
          <p:nvSpPr>
            <p:cNvPr id="26677" name="AutoShape 2"/>
            <p:cNvSpPr>
              <a:spLocks noChangeArrowheads="1"/>
            </p:cNvSpPr>
            <p:nvPr/>
          </p:nvSpPr>
          <p:spPr bwMode="auto">
            <a:xfrm>
              <a:off x="720" y="2448"/>
              <a:ext cx="1294" cy="1438"/>
            </a:xfrm>
            <a:prstGeom prst="roundRect">
              <a:avLst>
                <a:gd name="adj" fmla="val 74"/>
              </a:avLst>
            </a:prstGeom>
            <a:solidFill>
              <a:srgbClr val="FF3366">
                <a:alpha val="39999"/>
              </a:srgbClr>
            </a:solidFill>
            <a:ln w="9525">
              <a:noFill/>
              <a:round/>
              <a:headEnd/>
              <a:tailEnd/>
            </a:ln>
          </p:spPr>
          <p:txBody>
            <a:bodyPr wrap="none" anchor="ctr"/>
            <a:lstStyle/>
            <a:p>
              <a:endParaRPr lang="en-US"/>
            </a:p>
          </p:txBody>
        </p:sp>
      </p:grpSp>
      <p:sp>
        <p:nvSpPr>
          <p:cNvPr id="26627" name="Text Box 3"/>
          <p:cNvSpPr txBox="1">
            <a:spLocks noChangeArrowheads="1"/>
          </p:cNvSpPr>
          <p:nvPr/>
        </p:nvSpPr>
        <p:spPr bwMode="auto">
          <a:xfrm>
            <a:off x="560425" y="457776"/>
            <a:ext cx="8298320" cy="544149"/>
          </a:xfrm>
          <a:prstGeom prst="rect">
            <a:avLst/>
          </a:prstGeom>
          <a:noFill/>
          <a:ln w="9525">
            <a:noFill/>
            <a:round/>
            <a:headEnd/>
            <a:tailEnd/>
          </a:ln>
        </p:spPr>
        <p:txBody>
          <a:bodyPr lIns="81648" tIns="40824" rIns="81648" bIns="40824"/>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400" dirty="0" smtClean="0">
                <a:solidFill>
                  <a:srgbClr val="2300DC"/>
                </a:solidFill>
                <a:latin typeface="Comic Sans MS" pitchFamily="64" charset="0"/>
              </a:rPr>
              <a:t>Two alternative systems with the same edge structure:</a:t>
            </a:r>
          </a:p>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400" dirty="0" smtClean="0">
                <a:solidFill>
                  <a:srgbClr val="2300DC"/>
                </a:solidFill>
                <a:latin typeface="Comic Sans MS" pitchFamily="64" charset="0"/>
              </a:rPr>
              <a:t> </a:t>
            </a:r>
          </a:p>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400" dirty="0" smtClean="0">
                <a:solidFill>
                  <a:srgbClr val="2300DC"/>
                </a:solidFill>
                <a:latin typeface="Comic Sans MS" pitchFamily="64" charset="0"/>
              </a:rPr>
              <a:t>I. </a:t>
            </a:r>
            <a:endParaRPr lang="en-US" sz="2400" dirty="0">
              <a:solidFill>
                <a:srgbClr val="2300DC"/>
              </a:solidFill>
              <a:latin typeface="Comic Sans MS" pitchFamily="64" charset="0"/>
            </a:endParaRPr>
          </a:p>
        </p:txBody>
      </p:sp>
      <p:grpSp>
        <p:nvGrpSpPr>
          <p:cNvPr id="3" name="Group 4"/>
          <p:cNvGrpSpPr>
            <a:grpSpLocks/>
          </p:cNvGrpSpPr>
          <p:nvPr/>
        </p:nvGrpSpPr>
        <p:grpSpPr bwMode="auto">
          <a:xfrm>
            <a:off x="4796026" y="2319110"/>
            <a:ext cx="3706871" cy="3689557"/>
            <a:chOff x="3329" y="1611"/>
            <a:chExt cx="2573" cy="2563"/>
          </a:xfrm>
        </p:grpSpPr>
        <p:sp>
          <p:nvSpPr>
            <p:cNvPr id="26648" name="Rectangle 5"/>
            <p:cNvSpPr>
              <a:spLocks noChangeArrowheads="1"/>
            </p:cNvSpPr>
            <p:nvPr/>
          </p:nvSpPr>
          <p:spPr bwMode="auto">
            <a:xfrm>
              <a:off x="3353" y="1641"/>
              <a:ext cx="1155" cy="1207"/>
            </a:xfrm>
            <a:prstGeom prst="rect">
              <a:avLst/>
            </a:prstGeom>
            <a:solidFill>
              <a:srgbClr val="666666">
                <a:alpha val="50195"/>
              </a:srgbClr>
            </a:solidFill>
            <a:ln w="9525">
              <a:miter lim="800000"/>
              <a:headEnd/>
              <a:tailEnd/>
            </a:ln>
            <a:scene3d>
              <a:camera prst="legacyObliqueTopRight"/>
              <a:lightRig rig="legacyFlat4" dir="t"/>
            </a:scene3d>
            <a:sp3d extrusionH="201600" prstMaterial="legacyMatte">
              <a:bevelT w="13500" h="13500" prst="angle"/>
              <a:bevelB w="13500" h="13500" prst="angle"/>
              <a:extrusionClr>
                <a:srgbClr val="666666"/>
              </a:extrusionClr>
            </a:sp3d>
          </p:spPr>
          <p:txBody>
            <a:bodyPr wrap="none" anchor="ctr">
              <a:flatTx/>
            </a:bodyPr>
            <a:lstStyle/>
            <a:p>
              <a:endParaRPr lang="en-US"/>
            </a:p>
          </p:txBody>
        </p:sp>
        <p:sp>
          <p:nvSpPr>
            <p:cNvPr id="26649" name="Rectangle 6"/>
            <p:cNvSpPr>
              <a:spLocks noChangeArrowheads="1"/>
            </p:cNvSpPr>
            <p:nvPr/>
          </p:nvSpPr>
          <p:spPr bwMode="auto">
            <a:xfrm>
              <a:off x="4579" y="2930"/>
              <a:ext cx="1270" cy="1207"/>
            </a:xfrm>
            <a:prstGeom prst="rect">
              <a:avLst/>
            </a:prstGeom>
            <a:solidFill>
              <a:srgbClr val="666666">
                <a:alpha val="50195"/>
              </a:srgbClr>
            </a:solidFill>
            <a:ln w="9525">
              <a:miter lim="800000"/>
              <a:headEnd/>
              <a:tailEnd/>
            </a:ln>
            <a:scene3d>
              <a:camera prst="legacyObliqueTopRight"/>
              <a:lightRig rig="legacyFlat4" dir="t"/>
            </a:scene3d>
            <a:sp3d extrusionH="201600" prstMaterial="legacyMatte">
              <a:bevelT w="13500" h="13500" prst="angle"/>
              <a:bevelB w="13500" h="13500" prst="angle"/>
              <a:extrusionClr>
                <a:srgbClr val="666666"/>
              </a:extrusionClr>
            </a:sp3d>
          </p:spPr>
          <p:txBody>
            <a:bodyPr wrap="none" anchor="ctr">
              <a:flatTx/>
            </a:bodyPr>
            <a:lstStyle/>
            <a:p>
              <a:endParaRPr lang="en-US"/>
            </a:p>
          </p:txBody>
        </p:sp>
        <p:sp>
          <p:nvSpPr>
            <p:cNvPr id="26650" name="Rectangle 7"/>
            <p:cNvSpPr>
              <a:spLocks noChangeArrowheads="1"/>
            </p:cNvSpPr>
            <p:nvPr/>
          </p:nvSpPr>
          <p:spPr bwMode="auto">
            <a:xfrm>
              <a:off x="3347" y="2930"/>
              <a:ext cx="1149" cy="1205"/>
            </a:xfrm>
            <a:prstGeom prst="rect">
              <a:avLst/>
            </a:prstGeom>
            <a:solidFill>
              <a:srgbClr val="FF0000">
                <a:alpha val="50195"/>
              </a:srgbClr>
            </a:solidFill>
            <a:ln w="9525">
              <a:miter lim="800000"/>
              <a:headEnd/>
              <a:tailEnd/>
            </a:ln>
            <a:scene3d>
              <a:camera prst="legacyObliqueTopRight"/>
              <a:lightRig rig="legacyFlat4" dir="t"/>
            </a:scene3d>
            <a:sp3d extrusionH="201600" prstMaterial="legacyMatte">
              <a:bevelT w="13500" h="13500" prst="angle"/>
              <a:bevelB w="13500" h="13500" prst="angle"/>
              <a:extrusionClr>
                <a:srgbClr val="FF0000"/>
              </a:extrusionClr>
            </a:sp3d>
          </p:spPr>
          <p:txBody>
            <a:bodyPr wrap="none" anchor="ctr">
              <a:flatTx/>
            </a:bodyPr>
            <a:lstStyle/>
            <a:p>
              <a:endParaRPr lang="en-US"/>
            </a:p>
          </p:txBody>
        </p:sp>
        <p:sp>
          <p:nvSpPr>
            <p:cNvPr id="26651" name="Rectangle 8"/>
            <p:cNvSpPr>
              <a:spLocks noChangeArrowheads="1"/>
            </p:cNvSpPr>
            <p:nvPr/>
          </p:nvSpPr>
          <p:spPr bwMode="auto">
            <a:xfrm>
              <a:off x="4579" y="1641"/>
              <a:ext cx="1259" cy="1212"/>
            </a:xfrm>
            <a:prstGeom prst="rect">
              <a:avLst/>
            </a:prstGeom>
            <a:solidFill>
              <a:srgbClr val="FF0000">
                <a:alpha val="50195"/>
              </a:srgbClr>
            </a:solidFill>
            <a:ln w="9525">
              <a:miter lim="800000"/>
              <a:headEnd/>
              <a:tailEnd/>
            </a:ln>
            <a:scene3d>
              <a:camera prst="legacyObliqueTopRight"/>
              <a:lightRig rig="legacyFlat4" dir="t"/>
            </a:scene3d>
            <a:sp3d extrusionH="201600" prstMaterial="legacyMatte">
              <a:bevelT w="13500" h="13500" prst="angle"/>
              <a:bevelB w="13500" h="13500" prst="angle"/>
              <a:extrusionClr>
                <a:srgbClr val="FF0000"/>
              </a:extrusionClr>
            </a:sp3d>
          </p:spPr>
          <p:txBody>
            <a:bodyPr wrap="none" anchor="ctr">
              <a:flatTx/>
            </a:bodyPr>
            <a:lstStyle/>
            <a:p>
              <a:endParaRPr lang="en-US"/>
            </a:p>
          </p:txBody>
        </p:sp>
        <p:sp>
          <p:nvSpPr>
            <p:cNvPr id="23561" name="AutoShape 9"/>
            <p:cNvSpPr>
              <a:spLocks noChangeArrowheads="1"/>
            </p:cNvSpPr>
            <p:nvPr/>
          </p:nvSpPr>
          <p:spPr bwMode="auto">
            <a:xfrm>
              <a:off x="3448" y="1749"/>
              <a:ext cx="2242" cy="2242"/>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3DEB3D">
                <a:alpha val="89999"/>
              </a:srgbClr>
            </a:solidFill>
            <a:ln w="9360">
              <a:round/>
              <a:headEnd/>
              <a:tailEnd/>
            </a:ln>
            <a:effectLst/>
            <a:scene3d>
              <a:camera prst="legacyObliqueTopRight"/>
              <a:lightRig rig="legacyFlat1" dir="r"/>
            </a:scene3d>
            <a:sp3d extrusionH="201600" prstMaterial="legacyMatte">
              <a:bevelT w="13500" h="13500" prst="angle"/>
              <a:bevelB w="13500" h="13500" prst="angle"/>
              <a:extrusionClr>
                <a:srgbClr val="3DEB3D"/>
              </a:extrusionClr>
            </a:sp3d>
          </p:spPr>
          <p:txBody>
            <a:bodyPr wrap="none" anchor="ctr">
              <a:flatTx/>
            </a:bodyPr>
            <a:lstStyle/>
            <a:p>
              <a:pPr>
                <a:defRPr/>
              </a:pPr>
              <a:endParaRPr lang="en-US"/>
            </a:p>
          </p:txBody>
        </p:sp>
        <p:sp>
          <p:nvSpPr>
            <p:cNvPr id="26655" name="Text Box 10"/>
            <p:cNvSpPr txBox="1">
              <a:spLocks noChangeArrowheads="1"/>
            </p:cNvSpPr>
            <p:nvPr/>
          </p:nvSpPr>
          <p:spPr bwMode="auto">
            <a:xfrm>
              <a:off x="4261" y="1768"/>
              <a:ext cx="689" cy="374"/>
            </a:xfrm>
            <a:prstGeom prst="rect">
              <a:avLst/>
            </a:prstGeom>
            <a:noFill/>
            <a:ln w="9525">
              <a:noFill/>
              <a:round/>
              <a:headEnd/>
              <a:tailEnd/>
            </a:ln>
          </p:spPr>
          <p:txBody>
            <a:bodyPr wrap="none"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3300" dirty="0">
                  <a:solidFill>
                    <a:srgbClr val="000000"/>
                  </a:solidFill>
                  <a:latin typeface="Times New Roman" pitchFamily="16" charset="0"/>
                </a:rPr>
                <a:t>FQH</a:t>
              </a:r>
            </a:p>
          </p:txBody>
        </p:sp>
        <p:sp>
          <p:nvSpPr>
            <p:cNvPr id="23563" name="AutoShape 11"/>
            <p:cNvSpPr>
              <a:spLocks noChangeArrowheads="1"/>
            </p:cNvSpPr>
            <p:nvPr/>
          </p:nvSpPr>
          <p:spPr bwMode="auto">
            <a:xfrm>
              <a:off x="4101" y="2408"/>
              <a:ext cx="920" cy="920"/>
            </a:xfrm>
            <a:custGeom>
              <a:avLst/>
              <a:gdLst>
                <a:gd name="G0" fmla="+- 10800 0 0"/>
                <a:gd name="G1" fmla="+- 21600 0 10800"/>
                <a:gd name="G2" fmla="+- 21600 0 108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0800" y="10800"/>
                  </a:moveTo>
                  <a:cubicBezTo>
                    <a:pt x="10800" y="10800"/>
                    <a:pt x="10800" y="10800"/>
                    <a:pt x="10800" y="10800"/>
                  </a:cubicBezTo>
                  <a:cubicBezTo>
                    <a:pt x="10800" y="10800"/>
                    <a:pt x="10800" y="10800"/>
                    <a:pt x="10800" y="10800"/>
                  </a:cubicBezTo>
                  <a:cubicBezTo>
                    <a:pt x="10800" y="10800"/>
                    <a:pt x="10800" y="10800"/>
                    <a:pt x="10800" y="10800"/>
                  </a:cubicBezTo>
                  <a:cubicBezTo>
                    <a:pt x="10800" y="10800"/>
                    <a:pt x="10800" y="10800"/>
                    <a:pt x="10800" y="10800"/>
                  </a:cubicBezTo>
                  <a:close/>
                </a:path>
              </a:pathLst>
            </a:custGeom>
            <a:solidFill>
              <a:srgbClr val="3DEB3D">
                <a:alpha val="89999"/>
              </a:srgbClr>
            </a:solidFill>
            <a:ln w="9360">
              <a:round/>
              <a:headEnd/>
              <a:tailEnd/>
            </a:ln>
            <a:effectLst/>
            <a:scene3d>
              <a:camera prst="legacyObliqueTopRight"/>
              <a:lightRig rig="legacyFlat1" dir="r"/>
            </a:scene3d>
            <a:sp3d extrusionH="201600" prstMaterial="legacyMatte">
              <a:bevelT w="13500" h="13500" prst="angle"/>
              <a:bevelB w="13500" h="13500" prst="angle"/>
              <a:extrusionClr>
                <a:srgbClr val="3DEB3D"/>
              </a:extrusionClr>
            </a:sp3d>
          </p:spPr>
          <p:txBody>
            <a:bodyPr wrap="none" anchor="ctr">
              <a:flatTx/>
            </a:bodyPr>
            <a:lstStyle/>
            <a:p>
              <a:pPr>
                <a:defRPr/>
              </a:pPr>
              <a:endParaRPr lang="en-US"/>
            </a:p>
          </p:txBody>
        </p:sp>
        <p:sp>
          <p:nvSpPr>
            <p:cNvPr id="26659" name="Text Box 12"/>
            <p:cNvSpPr txBox="1">
              <a:spLocks noChangeArrowheads="1"/>
            </p:cNvSpPr>
            <p:nvPr/>
          </p:nvSpPr>
          <p:spPr bwMode="auto">
            <a:xfrm>
              <a:off x="4291" y="2662"/>
              <a:ext cx="625" cy="339"/>
            </a:xfrm>
            <a:prstGeom prst="rect">
              <a:avLst/>
            </a:prstGeom>
            <a:noFill/>
            <a:ln w="9525">
              <a:noFill/>
              <a:round/>
              <a:headEnd/>
              <a:tailEnd/>
            </a:ln>
          </p:spPr>
          <p:txBody>
            <a:bodyPr wrap="none"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900" dirty="0">
                  <a:solidFill>
                    <a:srgbClr val="000000"/>
                  </a:solidFill>
                  <a:latin typeface="Times New Roman" pitchFamily="16" charset="0"/>
                </a:rPr>
                <a:t>FQH</a:t>
              </a:r>
            </a:p>
          </p:txBody>
        </p:sp>
        <p:sp>
          <p:nvSpPr>
            <p:cNvPr id="26660" name="Text Box 13"/>
            <p:cNvSpPr txBox="1">
              <a:spLocks noChangeArrowheads="1"/>
            </p:cNvSpPr>
            <p:nvPr/>
          </p:nvSpPr>
          <p:spPr bwMode="auto">
            <a:xfrm>
              <a:off x="5337" y="1611"/>
              <a:ext cx="565" cy="441"/>
            </a:xfrm>
            <a:prstGeom prst="rect">
              <a:avLst/>
            </a:prstGeom>
            <a:noFill/>
            <a:ln w="9525">
              <a:noFill/>
              <a:round/>
              <a:headEnd/>
              <a:tailEnd/>
            </a:ln>
          </p:spPr>
          <p:txBody>
            <a:bodyPr wrap="none"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3300" dirty="0">
                  <a:solidFill>
                    <a:srgbClr val="000000"/>
                  </a:solidFill>
                  <a:latin typeface="Times New Roman" pitchFamily="16" charset="0"/>
                </a:rPr>
                <a:t>SC</a:t>
              </a:r>
              <a:r>
                <a:rPr lang="en-US" sz="3300" baseline="-33000" dirty="0">
                  <a:solidFill>
                    <a:srgbClr val="000000"/>
                  </a:solidFill>
                  <a:latin typeface="Times New Roman" pitchFamily="16" charset="0"/>
                </a:rPr>
                <a:t>1</a:t>
              </a:r>
            </a:p>
          </p:txBody>
        </p:sp>
        <p:sp>
          <p:nvSpPr>
            <p:cNvPr id="26661" name="Text Box 14"/>
            <p:cNvSpPr txBox="1">
              <a:spLocks noChangeArrowheads="1"/>
            </p:cNvSpPr>
            <p:nvPr/>
          </p:nvSpPr>
          <p:spPr bwMode="auto">
            <a:xfrm>
              <a:off x="3329" y="3733"/>
              <a:ext cx="565" cy="441"/>
            </a:xfrm>
            <a:prstGeom prst="rect">
              <a:avLst/>
            </a:prstGeom>
            <a:noFill/>
            <a:ln w="9525">
              <a:noFill/>
              <a:round/>
              <a:headEnd/>
              <a:tailEnd/>
            </a:ln>
          </p:spPr>
          <p:txBody>
            <a:bodyPr wrap="none"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3300" dirty="0">
                  <a:solidFill>
                    <a:srgbClr val="000000"/>
                  </a:solidFill>
                  <a:latin typeface="Times New Roman" pitchFamily="16" charset="0"/>
                </a:rPr>
                <a:t>SC</a:t>
              </a:r>
              <a:r>
                <a:rPr lang="en-US" sz="3300" baseline="-33000" dirty="0">
                  <a:solidFill>
                    <a:srgbClr val="000000"/>
                  </a:solidFill>
                  <a:latin typeface="Times New Roman" pitchFamily="16" charset="0"/>
                </a:rPr>
                <a:t>2</a:t>
              </a:r>
            </a:p>
          </p:txBody>
        </p:sp>
        <p:sp>
          <p:nvSpPr>
            <p:cNvPr id="26662" name="Freeform 15"/>
            <p:cNvSpPr>
              <a:spLocks noChangeArrowheads="1"/>
            </p:cNvSpPr>
            <p:nvPr/>
          </p:nvSpPr>
          <p:spPr bwMode="auto">
            <a:xfrm>
              <a:off x="4483" y="2281"/>
              <a:ext cx="171" cy="143"/>
            </a:xfrm>
            <a:custGeom>
              <a:avLst/>
              <a:gdLst>
                <a:gd name="T0" fmla="*/ 191 w 153"/>
                <a:gd name="T1" fmla="*/ 53 h 132"/>
                <a:gd name="T2" fmla="*/ 178 w 153"/>
                <a:gd name="T3" fmla="*/ 0 h 132"/>
                <a:gd name="T4" fmla="*/ 118 w 153"/>
                <a:gd name="T5" fmla="*/ 15 h 132"/>
                <a:gd name="T6" fmla="*/ 59 w 153"/>
                <a:gd name="T7" fmla="*/ 0 h 132"/>
                <a:gd name="T8" fmla="*/ 57 w 153"/>
                <a:gd name="T9" fmla="*/ 0 h 132"/>
                <a:gd name="T10" fmla="*/ 44 w 153"/>
                <a:gd name="T11" fmla="*/ 53 h 132"/>
                <a:gd name="T12" fmla="*/ 0 w 153"/>
                <a:gd name="T13" fmla="*/ 91 h 132"/>
                <a:gd name="T14" fmla="*/ 0 w 153"/>
                <a:gd name="T15" fmla="*/ 91 h 132"/>
                <a:gd name="T16" fmla="*/ 0 w 153"/>
                <a:gd name="T17" fmla="*/ 93 h 132"/>
                <a:gd name="T18" fmla="*/ 44 w 153"/>
                <a:gd name="T19" fmla="*/ 128 h 132"/>
                <a:gd name="T20" fmla="*/ 59 w 153"/>
                <a:gd name="T21" fmla="*/ 181 h 132"/>
                <a:gd name="T22" fmla="*/ 59 w 153"/>
                <a:gd name="T23" fmla="*/ 182 h 132"/>
                <a:gd name="T24" fmla="*/ 59 w 153"/>
                <a:gd name="T25" fmla="*/ 182 h 132"/>
                <a:gd name="T26" fmla="*/ 118 w 153"/>
                <a:gd name="T27" fmla="*/ 167 h 132"/>
                <a:gd name="T28" fmla="*/ 178 w 153"/>
                <a:gd name="T29" fmla="*/ 182 h 132"/>
                <a:gd name="T30" fmla="*/ 178 w 153"/>
                <a:gd name="T31" fmla="*/ 182 h 132"/>
                <a:gd name="T32" fmla="*/ 191 w 153"/>
                <a:gd name="T33" fmla="*/ 128 h 132"/>
                <a:gd name="T34" fmla="*/ 238 w 153"/>
                <a:gd name="T35" fmla="*/ 91 h 132"/>
                <a:gd name="T36" fmla="*/ 238 w 153"/>
                <a:gd name="T37" fmla="*/ 91 h 132"/>
                <a:gd name="T38" fmla="*/ 191 w 153"/>
                <a:gd name="T39" fmla="*/ 53 h 13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53"/>
                <a:gd name="T61" fmla="*/ 0 h 132"/>
                <a:gd name="T62" fmla="*/ 153 w 153"/>
                <a:gd name="T63" fmla="*/ 132 h 13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53" h="132">
                  <a:moveTo>
                    <a:pt x="123" y="39"/>
                  </a:moveTo>
                  <a:cubicBezTo>
                    <a:pt x="116" y="26"/>
                    <a:pt x="113" y="13"/>
                    <a:pt x="114" y="0"/>
                  </a:cubicBezTo>
                  <a:cubicBezTo>
                    <a:pt x="103" y="7"/>
                    <a:pt x="90" y="11"/>
                    <a:pt x="76" y="11"/>
                  </a:cubicBezTo>
                  <a:cubicBezTo>
                    <a:pt x="62" y="11"/>
                    <a:pt x="49" y="7"/>
                    <a:pt x="38" y="0"/>
                  </a:cubicBezTo>
                  <a:cubicBezTo>
                    <a:pt x="37" y="0"/>
                    <a:pt x="37" y="0"/>
                    <a:pt x="37" y="0"/>
                  </a:cubicBezTo>
                  <a:cubicBezTo>
                    <a:pt x="38" y="13"/>
                    <a:pt x="35" y="27"/>
                    <a:pt x="28" y="39"/>
                  </a:cubicBezTo>
                  <a:cubicBezTo>
                    <a:pt x="22" y="51"/>
                    <a:pt x="11" y="60"/>
                    <a:pt x="0" y="66"/>
                  </a:cubicBezTo>
                  <a:cubicBezTo>
                    <a:pt x="0" y="66"/>
                    <a:pt x="0" y="66"/>
                    <a:pt x="0" y="66"/>
                  </a:cubicBezTo>
                  <a:cubicBezTo>
                    <a:pt x="0" y="67"/>
                    <a:pt x="0" y="67"/>
                    <a:pt x="0" y="67"/>
                  </a:cubicBezTo>
                  <a:cubicBezTo>
                    <a:pt x="12" y="73"/>
                    <a:pt x="22" y="82"/>
                    <a:pt x="28" y="93"/>
                  </a:cubicBezTo>
                  <a:cubicBezTo>
                    <a:pt x="35" y="105"/>
                    <a:pt x="38" y="119"/>
                    <a:pt x="38" y="131"/>
                  </a:cubicBezTo>
                  <a:cubicBezTo>
                    <a:pt x="38" y="132"/>
                    <a:pt x="38" y="132"/>
                    <a:pt x="38" y="132"/>
                  </a:cubicBezTo>
                  <a:cubicBezTo>
                    <a:pt x="38" y="132"/>
                    <a:pt x="38" y="132"/>
                    <a:pt x="38" y="132"/>
                  </a:cubicBezTo>
                  <a:cubicBezTo>
                    <a:pt x="49" y="125"/>
                    <a:pt x="62" y="121"/>
                    <a:pt x="76" y="121"/>
                  </a:cubicBezTo>
                  <a:cubicBezTo>
                    <a:pt x="90" y="121"/>
                    <a:pt x="103" y="125"/>
                    <a:pt x="114" y="132"/>
                  </a:cubicBezTo>
                  <a:cubicBezTo>
                    <a:pt x="114" y="132"/>
                    <a:pt x="114" y="132"/>
                    <a:pt x="114" y="132"/>
                  </a:cubicBezTo>
                  <a:cubicBezTo>
                    <a:pt x="113" y="119"/>
                    <a:pt x="116" y="106"/>
                    <a:pt x="123" y="93"/>
                  </a:cubicBezTo>
                  <a:cubicBezTo>
                    <a:pt x="130" y="81"/>
                    <a:pt x="141" y="72"/>
                    <a:pt x="153" y="66"/>
                  </a:cubicBezTo>
                  <a:cubicBezTo>
                    <a:pt x="153" y="66"/>
                    <a:pt x="153" y="66"/>
                    <a:pt x="153" y="66"/>
                  </a:cubicBezTo>
                  <a:cubicBezTo>
                    <a:pt x="141" y="60"/>
                    <a:pt x="130" y="51"/>
                    <a:pt x="123" y="39"/>
                  </a:cubicBezTo>
                  <a:close/>
                </a:path>
              </a:pathLst>
            </a:custGeom>
            <a:solidFill>
              <a:srgbClr val="FF0000"/>
            </a:solidFill>
            <a:ln w="9360">
              <a:solidFill>
                <a:srgbClr val="000000"/>
              </a:solidFill>
              <a:round/>
              <a:headEnd/>
              <a:tailEnd/>
            </a:ln>
          </p:spPr>
          <p:txBody>
            <a:bodyPr wrap="none" anchor="ctr"/>
            <a:lstStyle/>
            <a:p>
              <a:endParaRPr lang="en-US"/>
            </a:p>
          </p:txBody>
        </p:sp>
        <p:sp>
          <p:nvSpPr>
            <p:cNvPr id="26663" name="Freeform 16"/>
            <p:cNvSpPr>
              <a:spLocks noChangeArrowheads="1"/>
            </p:cNvSpPr>
            <p:nvPr/>
          </p:nvSpPr>
          <p:spPr bwMode="auto">
            <a:xfrm>
              <a:off x="5005" y="2802"/>
              <a:ext cx="171" cy="143"/>
            </a:xfrm>
            <a:custGeom>
              <a:avLst/>
              <a:gdLst>
                <a:gd name="T0" fmla="*/ 191 w 153"/>
                <a:gd name="T1" fmla="*/ 53 h 132"/>
                <a:gd name="T2" fmla="*/ 178 w 153"/>
                <a:gd name="T3" fmla="*/ 0 h 132"/>
                <a:gd name="T4" fmla="*/ 118 w 153"/>
                <a:gd name="T5" fmla="*/ 15 h 132"/>
                <a:gd name="T6" fmla="*/ 59 w 153"/>
                <a:gd name="T7" fmla="*/ 0 h 132"/>
                <a:gd name="T8" fmla="*/ 57 w 153"/>
                <a:gd name="T9" fmla="*/ 0 h 132"/>
                <a:gd name="T10" fmla="*/ 44 w 153"/>
                <a:gd name="T11" fmla="*/ 53 h 132"/>
                <a:gd name="T12" fmla="*/ 0 w 153"/>
                <a:gd name="T13" fmla="*/ 91 h 132"/>
                <a:gd name="T14" fmla="*/ 0 w 153"/>
                <a:gd name="T15" fmla="*/ 91 h 132"/>
                <a:gd name="T16" fmla="*/ 0 w 153"/>
                <a:gd name="T17" fmla="*/ 93 h 132"/>
                <a:gd name="T18" fmla="*/ 44 w 153"/>
                <a:gd name="T19" fmla="*/ 128 h 132"/>
                <a:gd name="T20" fmla="*/ 59 w 153"/>
                <a:gd name="T21" fmla="*/ 181 h 132"/>
                <a:gd name="T22" fmla="*/ 59 w 153"/>
                <a:gd name="T23" fmla="*/ 182 h 132"/>
                <a:gd name="T24" fmla="*/ 59 w 153"/>
                <a:gd name="T25" fmla="*/ 182 h 132"/>
                <a:gd name="T26" fmla="*/ 118 w 153"/>
                <a:gd name="T27" fmla="*/ 167 h 132"/>
                <a:gd name="T28" fmla="*/ 178 w 153"/>
                <a:gd name="T29" fmla="*/ 182 h 132"/>
                <a:gd name="T30" fmla="*/ 178 w 153"/>
                <a:gd name="T31" fmla="*/ 182 h 132"/>
                <a:gd name="T32" fmla="*/ 191 w 153"/>
                <a:gd name="T33" fmla="*/ 128 h 132"/>
                <a:gd name="T34" fmla="*/ 238 w 153"/>
                <a:gd name="T35" fmla="*/ 91 h 132"/>
                <a:gd name="T36" fmla="*/ 238 w 153"/>
                <a:gd name="T37" fmla="*/ 91 h 132"/>
                <a:gd name="T38" fmla="*/ 191 w 153"/>
                <a:gd name="T39" fmla="*/ 53 h 13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53"/>
                <a:gd name="T61" fmla="*/ 0 h 132"/>
                <a:gd name="T62" fmla="*/ 153 w 153"/>
                <a:gd name="T63" fmla="*/ 132 h 13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53" h="132">
                  <a:moveTo>
                    <a:pt x="123" y="39"/>
                  </a:moveTo>
                  <a:cubicBezTo>
                    <a:pt x="116" y="26"/>
                    <a:pt x="113" y="13"/>
                    <a:pt x="114" y="0"/>
                  </a:cubicBezTo>
                  <a:cubicBezTo>
                    <a:pt x="103" y="7"/>
                    <a:pt x="90" y="11"/>
                    <a:pt x="76" y="11"/>
                  </a:cubicBezTo>
                  <a:cubicBezTo>
                    <a:pt x="62" y="11"/>
                    <a:pt x="49" y="7"/>
                    <a:pt x="38" y="0"/>
                  </a:cubicBezTo>
                  <a:cubicBezTo>
                    <a:pt x="37" y="0"/>
                    <a:pt x="37" y="0"/>
                    <a:pt x="37" y="0"/>
                  </a:cubicBezTo>
                  <a:cubicBezTo>
                    <a:pt x="38" y="13"/>
                    <a:pt x="35" y="27"/>
                    <a:pt x="28" y="39"/>
                  </a:cubicBezTo>
                  <a:cubicBezTo>
                    <a:pt x="22" y="51"/>
                    <a:pt x="11" y="60"/>
                    <a:pt x="0" y="66"/>
                  </a:cubicBezTo>
                  <a:cubicBezTo>
                    <a:pt x="0" y="66"/>
                    <a:pt x="0" y="66"/>
                    <a:pt x="0" y="66"/>
                  </a:cubicBezTo>
                  <a:cubicBezTo>
                    <a:pt x="0" y="67"/>
                    <a:pt x="0" y="67"/>
                    <a:pt x="0" y="67"/>
                  </a:cubicBezTo>
                  <a:cubicBezTo>
                    <a:pt x="12" y="73"/>
                    <a:pt x="22" y="82"/>
                    <a:pt x="28" y="93"/>
                  </a:cubicBezTo>
                  <a:cubicBezTo>
                    <a:pt x="35" y="105"/>
                    <a:pt x="38" y="119"/>
                    <a:pt x="38" y="131"/>
                  </a:cubicBezTo>
                  <a:cubicBezTo>
                    <a:pt x="38" y="132"/>
                    <a:pt x="38" y="132"/>
                    <a:pt x="38" y="132"/>
                  </a:cubicBezTo>
                  <a:cubicBezTo>
                    <a:pt x="38" y="132"/>
                    <a:pt x="38" y="132"/>
                    <a:pt x="38" y="132"/>
                  </a:cubicBezTo>
                  <a:cubicBezTo>
                    <a:pt x="49" y="125"/>
                    <a:pt x="62" y="121"/>
                    <a:pt x="76" y="121"/>
                  </a:cubicBezTo>
                  <a:cubicBezTo>
                    <a:pt x="90" y="121"/>
                    <a:pt x="103" y="125"/>
                    <a:pt x="114" y="132"/>
                  </a:cubicBezTo>
                  <a:cubicBezTo>
                    <a:pt x="114" y="132"/>
                    <a:pt x="114" y="132"/>
                    <a:pt x="114" y="132"/>
                  </a:cubicBezTo>
                  <a:cubicBezTo>
                    <a:pt x="113" y="119"/>
                    <a:pt x="116" y="106"/>
                    <a:pt x="123" y="93"/>
                  </a:cubicBezTo>
                  <a:cubicBezTo>
                    <a:pt x="130" y="81"/>
                    <a:pt x="141" y="72"/>
                    <a:pt x="153" y="66"/>
                  </a:cubicBezTo>
                  <a:cubicBezTo>
                    <a:pt x="153" y="66"/>
                    <a:pt x="153" y="66"/>
                    <a:pt x="153" y="66"/>
                  </a:cubicBezTo>
                  <a:cubicBezTo>
                    <a:pt x="141" y="60"/>
                    <a:pt x="130" y="51"/>
                    <a:pt x="123" y="39"/>
                  </a:cubicBezTo>
                  <a:close/>
                </a:path>
              </a:pathLst>
            </a:custGeom>
            <a:solidFill>
              <a:srgbClr val="FF0000"/>
            </a:solidFill>
            <a:ln w="9360">
              <a:solidFill>
                <a:srgbClr val="000000"/>
              </a:solidFill>
              <a:round/>
              <a:headEnd/>
              <a:tailEnd/>
            </a:ln>
          </p:spPr>
          <p:txBody>
            <a:bodyPr wrap="none" anchor="ctr"/>
            <a:lstStyle/>
            <a:p>
              <a:endParaRPr lang="en-US"/>
            </a:p>
          </p:txBody>
        </p:sp>
        <p:sp>
          <p:nvSpPr>
            <p:cNvPr id="26664" name="Freeform 17"/>
            <p:cNvSpPr>
              <a:spLocks noChangeArrowheads="1"/>
            </p:cNvSpPr>
            <p:nvPr/>
          </p:nvSpPr>
          <p:spPr bwMode="auto">
            <a:xfrm>
              <a:off x="4461" y="3301"/>
              <a:ext cx="171" cy="143"/>
            </a:xfrm>
            <a:custGeom>
              <a:avLst/>
              <a:gdLst>
                <a:gd name="T0" fmla="*/ 191 w 153"/>
                <a:gd name="T1" fmla="*/ 53 h 132"/>
                <a:gd name="T2" fmla="*/ 178 w 153"/>
                <a:gd name="T3" fmla="*/ 0 h 132"/>
                <a:gd name="T4" fmla="*/ 118 w 153"/>
                <a:gd name="T5" fmla="*/ 15 h 132"/>
                <a:gd name="T6" fmla="*/ 59 w 153"/>
                <a:gd name="T7" fmla="*/ 0 h 132"/>
                <a:gd name="T8" fmla="*/ 57 w 153"/>
                <a:gd name="T9" fmla="*/ 0 h 132"/>
                <a:gd name="T10" fmla="*/ 44 w 153"/>
                <a:gd name="T11" fmla="*/ 53 h 132"/>
                <a:gd name="T12" fmla="*/ 0 w 153"/>
                <a:gd name="T13" fmla="*/ 91 h 132"/>
                <a:gd name="T14" fmla="*/ 0 w 153"/>
                <a:gd name="T15" fmla="*/ 91 h 132"/>
                <a:gd name="T16" fmla="*/ 0 w 153"/>
                <a:gd name="T17" fmla="*/ 93 h 132"/>
                <a:gd name="T18" fmla="*/ 44 w 153"/>
                <a:gd name="T19" fmla="*/ 128 h 132"/>
                <a:gd name="T20" fmla="*/ 59 w 153"/>
                <a:gd name="T21" fmla="*/ 181 h 132"/>
                <a:gd name="T22" fmla="*/ 59 w 153"/>
                <a:gd name="T23" fmla="*/ 182 h 132"/>
                <a:gd name="T24" fmla="*/ 59 w 153"/>
                <a:gd name="T25" fmla="*/ 182 h 132"/>
                <a:gd name="T26" fmla="*/ 118 w 153"/>
                <a:gd name="T27" fmla="*/ 167 h 132"/>
                <a:gd name="T28" fmla="*/ 178 w 153"/>
                <a:gd name="T29" fmla="*/ 182 h 132"/>
                <a:gd name="T30" fmla="*/ 178 w 153"/>
                <a:gd name="T31" fmla="*/ 182 h 132"/>
                <a:gd name="T32" fmla="*/ 191 w 153"/>
                <a:gd name="T33" fmla="*/ 128 h 132"/>
                <a:gd name="T34" fmla="*/ 238 w 153"/>
                <a:gd name="T35" fmla="*/ 91 h 132"/>
                <a:gd name="T36" fmla="*/ 238 w 153"/>
                <a:gd name="T37" fmla="*/ 91 h 132"/>
                <a:gd name="T38" fmla="*/ 191 w 153"/>
                <a:gd name="T39" fmla="*/ 53 h 13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53"/>
                <a:gd name="T61" fmla="*/ 0 h 132"/>
                <a:gd name="T62" fmla="*/ 153 w 153"/>
                <a:gd name="T63" fmla="*/ 132 h 13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53" h="132">
                  <a:moveTo>
                    <a:pt x="123" y="39"/>
                  </a:moveTo>
                  <a:cubicBezTo>
                    <a:pt x="116" y="26"/>
                    <a:pt x="113" y="13"/>
                    <a:pt x="114" y="0"/>
                  </a:cubicBezTo>
                  <a:cubicBezTo>
                    <a:pt x="103" y="7"/>
                    <a:pt x="90" y="11"/>
                    <a:pt x="76" y="11"/>
                  </a:cubicBezTo>
                  <a:cubicBezTo>
                    <a:pt x="62" y="11"/>
                    <a:pt x="49" y="7"/>
                    <a:pt x="38" y="0"/>
                  </a:cubicBezTo>
                  <a:cubicBezTo>
                    <a:pt x="37" y="0"/>
                    <a:pt x="37" y="0"/>
                    <a:pt x="37" y="0"/>
                  </a:cubicBezTo>
                  <a:cubicBezTo>
                    <a:pt x="38" y="13"/>
                    <a:pt x="35" y="27"/>
                    <a:pt x="28" y="39"/>
                  </a:cubicBezTo>
                  <a:cubicBezTo>
                    <a:pt x="22" y="51"/>
                    <a:pt x="11" y="60"/>
                    <a:pt x="0" y="66"/>
                  </a:cubicBezTo>
                  <a:cubicBezTo>
                    <a:pt x="0" y="66"/>
                    <a:pt x="0" y="66"/>
                    <a:pt x="0" y="66"/>
                  </a:cubicBezTo>
                  <a:cubicBezTo>
                    <a:pt x="0" y="67"/>
                    <a:pt x="0" y="67"/>
                    <a:pt x="0" y="67"/>
                  </a:cubicBezTo>
                  <a:cubicBezTo>
                    <a:pt x="12" y="73"/>
                    <a:pt x="22" y="82"/>
                    <a:pt x="28" y="93"/>
                  </a:cubicBezTo>
                  <a:cubicBezTo>
                    <a:pt x="35" y="105"/>
                    <a:pt x="38" y="119"/>
                    <a:pt x="38" y="131"/>
                  </a:cubicBezTo>
                  <a:cubicBezTo>
                    <a:pt x="38" y="132"/>
                    <a:pt x="38" y="132"/>
                    <a:pt x="38" y="132"/>
                  </a:cubicBezTo>
                  <a:cubicBezTo>
                    <a:pt x="38" y="132"/>
                    <a:pt x="38" y="132"/>
                    <a:pt x="38" y="132"/>
                  </a:cubicBezTo>
                  <a:cubicBezTo>
                    <a:pt x="49" y="125"/>
                    <a:pt x="62" y="121"/>
                    <a:pt x="76" y="121"/>
                  </a:cubicBezTo>
                  <a:cubicBezTo>
                    <a:pt x="90" y="121"/>
                    <a:pt x="103" y="125"/>
                    <a:pt x="114" y="132"/>
                  </a:cubicBezTo>
                  <a:cubicBezTo>
                    <a:pt x="114" y="132"/>
                    <a:pt x="114" y="132"/>
                    <a:pt x="114" y="132"/>
                  </a:cubicBezTo>
                  <a:cubicBezTo>
                    <a:pt x="113" y="119"/>
                    <a:pt x="116" y="106"/>
                    <a:pt x="123" y="93"/>
                  </a:cubicBezTo>
                  <a:cubicBezTo>
                    <a:pt x="130" y="81"/>
                    <a:pt x="141" y="72"/>
                    <a:pt x="153" y="66"/>
                  </a:cubicBezTo>
                  <a:cubicBezTo>
                    <a:pt x="153" y="66"/>
                    <a:pt x="153" y="66"/>
                    <a:pt x="153" y="66"/>
                  </a:cubicBezTo>
                  <a:cubicBezTo>
                    <a:pt x="141" y="60"/>
                    <a:pt x="130" y="51"/>
                    <a:pt x="123" y="39"/>
                  </a:cubicBezTo>
                  <a:close/>
                </a:path>
              </a:pathLst>
            </a:custGeom>
            <a:solidFill>
              <a:srgbClr val="FF0000"/>
            </a:solidFill>
            <a:ln w="9360">
              <a:solidFill>
                <a:srgbClr val="000000"/>
              </a:solidFill>
              <a:round/>
              <a:headEnd/>
              <a:tailEnd/>
            </a:ln>
          </p:spPr>
          <p:txBody>
            <a:bodyPr wrap="none" anchor="ctr"/>
            <a:lstStyle/>
            <a:p>
              <a:endParaRPr lang="en-US"/>
            </a:p>
          </p:txBody>
        </p:sp>
        <p:sp>
          <p:nvSpPr>
            <p:cNvPr id="26665" name="Freeform 18"/>
            <p:cNvSpPr>
              <a:spLocks noChangeArrowheads="1"/>
            </p:cNvSpPr>
            <p:nvPr/>
          </p:nvSpPr>
          <p:spPr bwMode="auto">
            <a:xfrm>
              <a:off x="3985" y="2802"/>
              <a:ext cx="171" cy="143"/>
            </a:xfrm>
            <a:custGeom>
              <a:avLst/>
              <a:gdLst>
                <a:gd name="T0" fmla="*/ 191 w 153"/>
                <a:gd name="T1" fmla="*/ 53 h 132"/>
                <a:gd name="T2" fmla="*/ 178 w 153"/>
                <a:gd name="T3" fmla="*/ 0 h 132"/>
                <a:gd name="T4" fmla="*/ 118 w 153"/>
                <a:gd name="T5" fmla="*/ 15 h 132"/>
                <a:gd name="T6" fmla="*/ 59 w 153"/>
                <a:gd name="T7" fmla="*/ 0 h 132"/>
                <a:gd name="T8" fmla="*/ 57 w 153"/>
                <a:gd name="T9" fmla="*/ 0 h 132"/>
                <a:gd name="T10" fmla="*/ 44 w 153"/>
                <a:gd name="T11" fmla="*/ 53 h 132"/>
                <a:gd name="T12" fmla="*/ 0 w 153"/>
                <a:gd name="T13" fmla="*/ 91 h 132"/>
                <a:gd name="T14" fmla="*/ 0 w 153"/>
                <a:gd name="T15" fmla="*/ 91 h 132"/>
                <a:gd name="T16" fmla="*/ 0 w 153"/>
                <a:gd name="T17" fmla="*/ 93 h 132"/>
                <a:gd name="T18" fmla="*/ 44 w 153"/>
                <a:gd name="T19" fmla="*/ 128 h 132"/>
                <a:gd name="T20" fmla="*/ 59 w 153"/>
                <a:gd name="T21" fmla="*/ 181 h 132"/>
                <a:gd name="T22" fmla="*/ 59 w 153"/>
                <a:gd name="T23" fmla="*/ 182 h 132"/>
                <a:gd name="T24" fmla="*/ 59 w 153"/>
                <a:gd name="T25" fmla="*/ 182 h 132"/>
                <a:gd name="T26" fmla="*/ 118 w 153"/>
                <a:gd name="T27" fmla="*/ 167 h 132"/>
                <a:gd name="T28" fmla="*/ 178 w 153"/>
                <a:gd name="T29" fmla="*/ 182 h 132"/>
                <a:gd name="T30" fmla="*/ 178 w 153"/>
                <a:gd name="T31" fmla="*/ 182 h 132"/>
                <a:gd name="T32" fmla="*/ 191 w 153"/>
                <a:gd name="T33" fmla="*/ 128 h 132"/>
                <a:gd name="T34" fmla="*/ 238 w 153"/>
                <a:gd name="T35" fmla="*/ 91 h 132"/>
                <a:gd name="T36" fmla="*/ 238 w 153"/>
                <a:gd name="T37" fmla="*/ 91 h 132"/>
                <a:gd name="T38" fmla="*/ 191 w 153"/>
                <a:gd name="T39" fmla="*/ 53 h 13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53"/>
                <a:gd name="T61" fmla="*/ 0 h 132"/>
                <a:gd name="T62" fmla="*/ 153 w 153"/>
                <a:gd name="T63" fmla="*/ 132 h 13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53" h="132">
                  <a:moveTo>
                    <a:pt x="123" y="39"/>
                  </a:moveTo>
                  <a:cubicBezTo>
                    <a:pt x="116" y="26"/>
                    <a:pt x="113" y="13"/>
                    <a:pt x="114" y="0"/>
                  </a:cubicBezTo>
                  <a:cubicBezTo>
                    <a:pt x="103" y="7"/>
                    <a:pt x="90" y="11"/>
                    <a:pt x="76" y="11"/>
                  </a:cubicBezTo>
                  <a:cubicBezTo>
                    <a:pt x="62" y="11"/>
                    <a:pt x="49" y="7"/>
                    <a:pt x="38" y="0"/>
                  </a:cubicBezTo>
                  <a:cubicBezTo>
                    <a:pt x="37" y="0"/>
                    <a:pt x="37" y="0"/>
                    <a:pt x="37" y="0"/>
                  </a:cubicBezTo>
                  <a:cubicBezTo>
                    <a:pt x="38" y="13"/>
                    <a:pt x="35" y="27"/>
                    <a:pt x="28" y="39"/>
                  </a:cubicBezTo>
                  <a:cubicBezTo>
                    <a:pt x="22" y="51"/>
                    <a:pt x="11" y="60"/>
                    <a:pt x="0" y="66"/>
                  </a:cubicBezTo>
                  <a:cubicBezTo>
                    <a:pt x="0" y="66"/>
                    <a:pt x="0" y="66"/>
                    <a:pt x="0" y="66"/>
                  </a:cubicBezTo>
                  <a:cubicBezTo>
                    <a:pt x="0" y="67"/>
                    <a:pt x="0" y="67"/>
                    <a:pt x="0" y="67"/>
                  </a:cubicBezTo>
                  <a:cubicBezTo>
                    <a:pt x="12" y="73"/>
                    <a:pt x="22" y="82"/>
                    <a:pt x="28" y="93"/>
                  </a:cubicBezTo>
                  <a:cubicBezTo>
                    <a:pt x="35" y="105"/>
                    <a:pt x="38" y="119"/>
                    <a:pt x="38" y="131"/>
                  </a:cubicBezTo>
                  <a:cubicBezTo>
                    <a:pt x="38" y="132"/>
                    <a:pt x="38" y="132"/>
                    <a:pt x="38" y="132"/>
                  </a:cubicBezTo>
                  <a:cubicBezTo>
                    <a:pt x="38" y="132"/>
                    <a:pt x="38" y="132"/>
                    <a:pt x="38" y="132"/>
                  </a:cubicBezTo>
                  <a:cubicBezTo>
                    <a:pt x="49" y="125"/>
                    <a:pt x="62" y="121"/>
                    <a:pt x="76" y="121"/>
                  </a:cubicBezTo>
                  <a:cubicBezTo>
                    <a:pt x="90" y="121"/>
                    <a:pt x="103" y="125"/>
                    <a:pt x="114" y="132"/>
                  </a:cubicBezTo>
                  <a:cubicBezTo>
                    <a:pt x="114" y="132"/>
                    <a:pt x="114" y="132"/>
                    <a:pt x="114" y="132"/>
                  </a:cubicBezTo>
                  <a:cubicBezTo>
                    <a:pt x="113" y="119"/>
                    <a:pt x="116" y="106"/>
                    <a:pt x="123" y="93"/>
                  </a:cubicBezTo>
                  <a:cubicBezTo>
                    <a:pt x="130" y="81"/>
                    <a:pt x="141" y="72"/>
                    <a:pt x="153" y="66"/>
                  </a:cubicBezTo>
                  <a:cubicBezTo>
                    <a:pt x="153" y="66"/>
                    <a:pt x="153" y="66"/>
                    <a:pt x="153" y="66"/>
                  </a:cubicBezTo>
                  <a:cubicBezTo>
                    <a:pt x="141" y="60"/>
                    <a:pt x="130" y="51"/>
                    <a:pt x="123" y="39"/>
                  </a:cubicBezTo>
                  <a:close/>
                </a:path>
              </a:pathLst>
            </a:custGeom>
            <a:solidFill>
              <a:srgbClr val="FF0000"/>
            </a:solidFill>
            <a:ln w="9360">
              <a:solidFill>
                <a:srgbClr val="000000"/>
              </a:solidFill>
              <a:round/>
              <a:headEnd/>
              <a:tailEnd/>
            </a:ln>
          </p:spPr>
          <p:txBody>
            <a:bodyPr wrap="none" anchor="ctr"/>
            <a:lstStyle/>
            <a:p>
              <a:endParaRPr lang="en-US"/>
            </a:p>
          </p:txBody>
        </p:sp>
        <p:sp>
          <p:nvSpPr>
            <p:cNvPr id="26666" name="Freeform 19"/>
            <p:cNvSpPr>
              <a:spLocks/>
            </p:cNvSpPr>
            <p:nvPr/>
          </p:nvSpPr>
          <p:spPr bwMode="auto">
            <a:xfrm>
              <a:off x="4506" y="2882"/>
              <a:ext cx="1149" cy="1074"/>
            </a:xfrm>
            <a:custGeom>
              <a:avLst/>
              <a:gdLst>
                <a:gd name="T0" fmla="*/ 13 w 5076"/>
                <a:gd name="T1" fmla="*/ 0 h 4744"/>
                <a:gd name="T2" fmla="*/ 0 w 5076"/>
                <a:gd name="T3" fmla="*/ 12 h 4744"/>
                <a:gd name="T4" fmla="*/ 0 60000 65536"/>
                <a:gd name="T5" fmla="*/ 0 60000 65536"/>
                <a:gd name="T6" fmla="*/ 0 w 5076"/>
                <a:gd name="T7" fmla="*/ 0 h 4744"/>
                <a:gd name="T8" fmla="*/ 5076 w 5076"/>
                <a:gd name="T9" fmla="*/ 4744 h 4744"/>
              </a:gdLst>
              <a:ahLst/>
              <a:cxnLst>
                <a:cxn ang="T4">
                  <a:pos x="T0" y="T1"/>
                </a:cxn>
                <a:cxn ang="T5">
                  <a:pos x="T2" y="T3"/>
                </a:cxn>
              </a:cxnLst>
              <a:rect l="T6" t="T7" r="T8" b="T9"/>
              <a:pathLst>
                <a:path w="5076" h="4744">
                  <a:moveTo>
                    <a:pt x="5075" y="0"/>
                  </a:moveTo>
                  <a:cubicBezTo>
                    <a:pt x="4820" y="3596"/>
                    <a:pt x="1785" y="4743"/>
                    <a:pt x="0" y="4688"/>
                  </a:cubicBezTo>
                </a:path>
              </a:pathLst>
            </a:custGeom>
            <a:noFill/>
            <a:ln w="36720">
              <a:solidFill>
                <a:srgbClr val="280099"/>
              </a:solidFill>
              <a:prstDash val="sysDot"/>
              <a:round/>
              <a:headEnd type="triangle" w="med" len="med"/>
              <a:tailEnd/>
            </a:ln>
          </p:spPr>
          <p:txBody>
            <a:bodyPr wrap="none" anchor="ctr"/>
            <a:lstStyle/>
            <a:p>
              <a:endParaRPr lang="en-US"/>
            </a:p>
          </p:txBody>
        </p:sp>
        <p:sp>
          <p:nvSpPr>
            <p:cNvPr id="26667" name="Freeform 20"/>
            <p:cNvSpPr>
              <a:spLocks/>
            </p:cNvSpPr>
            <p:nvPr/>
          </p:nvSpPr>
          <p:spPr bwMode="auto">
            <a:xfrm>
              <a:off x="4535" y="2859"/>
              <a:ext cx="449" cy="419"/>
            </a:xfrm>
            <a:custGeom>
              <a:avLst/>
              <a:gdLst>
                <a:gd name="T0" fmla="*/ 5 w 1990"/>
                <a:gd name="T1" fmla="*/ 0 h 1857"/>
                <a:gd name="T2" fmla="*/ 0 w 1990"/>
                <a:gd name="T3" fmla="*/ 5 h 1857"/>
                <a:gd name="T4" fmla="*/ 0 60000 65536"/>
                <a:gd name="T5" fmla="*/ 0 60000 65536"/>
                <a:gd name="T6" fmla="*/ 0 w 1990"/>
                <a:gd name="T7" fmla="*/ 0 h 1857"/>
                <a:gd name="T8" fmla="*/ 1990 w 1990"/>
                <a:gd name="T9" fmla="*/ 1857 h 1857"/>
              </a:gdLst>
              <a:ahLst/>
              <a:cxnLst>
                <a:cxn ang="T4">
                  <a:pos x="T0" y="T1"/>
                </a:cxn>
                <a:cxn ang="T5">
                  <a:pos x="T2" y="T3"/>
                </a:cxn>
              </a:cxnLst>
              <a:rect l="T6" t="T7" r="T8" b="T9"/>
              <a:pathLst>
                <a:path w="1990" h="1857">
                  <a:moveTo>
                    <a:pt x="1989" y="0"/>
                  </a:moveTo>
                  <a:cubicBezTo>
                    <a:pt x="1889" y="1408"/>
                    <a:pt x="699" y="1856"/>
                    <a:pt x="0" y="1835"/>
                  </a:cubicBezTo>
                </a:path>
              </a:pathLst>
            </a:custGeom>
            <a:noFill/>
            <a:ln w="36720">
              <a:solidFill>
                <a:srgbClr val="280099"/>
              </a:solidFill>
              <a:prstDash val="sysDot"/>
              <a:round/>
              <a:headEnd type="triangle" w="med" len="med"/>
              <a:tailEnd/>
            </a:ln>
          </p:spPr>
          <p:txBody>
            <a:bodyPr wrap="none" anchor="ctr"/>
            <a:lstStyle/>
            <a:p>
              <a:endParaRPr lang="en-US"/>
            </a:p>
          </p:txBody>
        </p:sp>
        <p:sp>
          <p:nvSpPr>
            <p:cNvPr id="26668" name="Freeform 21"/>
            <p:cNvSpPr>
              <a:spLocks/>
            </p:cNvSpPr>
            <p:nvPr/>
          </p:nvSpPr>
          <p:spPr bwMode="auto">
            <a:xfrm>
              <a:off x="4564" y="2946"/>
              <a:ext cx="611" cy="536"/>
            </a:xfrm>
            <a:custGeom>
              <a:avLst/>
              <a:gdLst>
                <a:gd name="T0" fmla="*/ 7 w 2704"/>
                <a:gd name="T1" fmla="*/ 0 h 2374"/>
                <a:gd name="T2" fmla="*/ 0 w 2704"/>
                <a:gd name="T3" fmla="*/ 6 h 2374"/>
                <a:gd name="T4" fmla="*/ 0 60000 65536"/>
                <a:gd name="T5" fmla="*/ 0 60000 65536"/>
                <a:gd name="T6" fmla="*/ 0 w 2704"/>
                <a:gd name="T7" fmla="*/ 0 h 2374"/>
                <a:gd name="T8" fmla="*/ 2704 w 2704"/>
                <a:gd name="T9" fmla="*/ 2374 h 2374"/>
              </a:gdLst>
              <a:ahLst/>
              <a:cxnLst>
                <a:cxn ang="T4">
                  <a:pos x="T0" y="T1"/>
                </a:cxn>
                <a:cxn ang="T5">
                  <a:pos x="T2" y="T3"/>
                </a:cxn>
              </a:cxnLst>
              <a:rect l="T6" t="T7" r="T8" b="T9"/>
              <a:pathLst>
                <a:path w="2704" h="2374">
                  <a:moveTo>
                    <a:pt x="2703" y="0"/>
                  </a:moveTo>
                  <a:cubicBezTo>
                    <a:pt x="2525" y="1479"/>
                    <a:pt x="951" y="2373"/>
                    <a:pt x="0" y="2345"/>
                  </a:cubicBezTo>
                </a:path>
              </a:pathLst>
            </a:custGeom>
            <a:noFill/>
            <a:ln w="36720">
              <a:solidFill>
                <a:srgbClr val="280099"/>
              </a:solidFill>
              <a:prstDash val="sysDot"/>
              <a:round/>
              <a:headEnd/>
              <a:tailEnd type="triangle" w="med" len="med"/>
            </a:ln>
          </p:spPr>
          <p:txBody>
            <a:bodyPr wrap="none" anchor="ctr"/>
            <a:lstStyle/>
            <a:p>
              <a:endParaRPr lang="en-US"/>
            </a:p>
          </p:txBody>
        </p:sp>
        <p:sp>
          <p:nvSpPr>
            <p:cNvPr id="26669" name="Line 22"/>
            <p:cNvSpPr>
              <a:spLocks noChangeShapeType="1"/>
            </p:cNvSpPr>
            <p:nvPr/>
          </p:nvSpPr>
          <p:spPr bwMode="auto">
            <a:xfrm>
              <a:off x="4026" y="2735"/>
              <a:ext cx="85" cy="10"/>
            </a:xfrm>
            <a:prstGeom prst="line">
              <a:avLst/>
            </a:prstGeom>
            <a:noFill/>
            <a:ln w="36720">
              <a:solidFill>
                <a:srgbClr val="00AE00"/>
              </a:solidFill>
              <a:round/>
              <a:headEnd/>
              <a:tailEnd/>
            </a:ln>
          </p:spPr>
          <p:txBody>
            <a:bodyPr/>
            <a:lstStyle/>
            <a:p>
              <a:endParaRPr lang="en-US"/>
            </a:p>
          </p:txBody>
        </p:sp>
        <p:sp>
          <p:nvSpPr>
            <p:cNvPr id="26670" name="Line 23"/>
            <p:cNvSpPr>
              <a:spLocks noChangeShapeType="1"/>
            </p:cNvSpPr>
            <p:nvPr/>
          </p:nvSpPr>
          <p:spPr bwMode="auto">
            <a:xfrm>
              <a:off x="4088" y="2565"/>
              <a:ext cx="77" cy="48"/>
            </a:xfrm>
            <a:prstGeom prst="line">
              <a:avLst/>
            </a:prstGeom>
            <a:noFill/>
            <a:ln w="36720">
              <a:solidFill>
                <a:srgbClr val="00AE00"/>
              </a:solidFill>
              <a:round/>
              <a:headEnd/>
              <a:tailEnd/>
            </a:ln>
          </p:spPr>
          <p:txBody>
            <a:bodyPr/>
            <a:lstStyle/>
            <a:p>
              <a:endParaRPr lang="en-US"/>
            </a:p>
          </p:txBody>
        </p:sp>
        <p:sp>
          <p:nvSpPr>
            <p:cNvPr id="26671" name="Line 24"/>
            <p:cNvSpPr>
              <a:spLocks noChangeShapeType="1"/>
            </p:cNvSpPr>
            <p:nvPr/>
          </p:nvSpPr>
          <p:spPr bwMode="auto">
            <a:xfrm>
              <a:off x="4213" y="2429"/>
              <a:ext cx="66" cy="71"/>
            </a:xfrm>
            <a:prstGeom prst="line">
              <a:avLst/>
            </a:prstGeom>
            <a:noFill/>
            <a:ln w="36720">
              <a:solidFill>
                <a:srgbClr val="00AE00"/>
              </a:solidFill>
              <a:round/>
              <a:headEnd/>
              <a:tailEnd/>
            </a:ln>
          </p:spPr>
          <p:txBody>
            <a:bodyPr/>
            <a:lstStyle/>
            <a:p>
              <a:endParaRPr lang="en-US"/>
            </a:p>
          </p:txBody>
        </p:sp>
        <p:sp>
          <p:nvSpPr>
            <p:cNvPr id="26672" name="Line 25"/>
            <p:cNvSpPr>
              <a:spLocks noChangeShapeType="1"/>
            </p:cNvSpPr>
            <p:nvPr/>
          </p:nvSpPr>
          <p:spPr bwMode="auto">
            <a:xfrm>
              <a:off x="4382" y="2338"/>
              <a:ext cx="32" cy="94"/>
            </a:xfrm>
            <a:prstGeom prst="line">
              <a:avLst/>
            </a:prstGeom>
            <a:noFill/>
            <a:ln w="36720">
              <a:solidFill>
                <a:srgbClr val="00AE00"/>
              </a:solidFill>
              <a:round/>
              <a:headEnd/>
              <a:tailEnd/>
            </a:ln>
          </p:spPr>
          <p:txBody>
            <a:bodyPr/>
            <a:lstStyle/>
            <a:p>
              <a:endParaRPr lang="en-US"/>
            </a:p>
          </p:txBody>
        </p:sp>
        <p:sp>
          <p:nvSpPr>
            <p:cNvPr id="26673" name="Line 26"/>
            <p:cNvSpPr>
              <a:spLocks noChangeShapeType="1"/>
            </p:cNvSpPr>
            <p:nvPr/>
          </p:nvSpPr>
          <p:spPr bwMode="auto">
            <a:xfrm>
              <a:off x="5024" y="2971"/>
              <a:ext cx="85" cy="10"/>
            </a:xfrm>
            <a:prstGeom prst="line">
              <a:avLst/>
            </a:prstGeom>
            <a:noFill/>
            <a:ln w="36720">
              <a:solidFill>
                <a:srgbClr val="00AE00"/>
              </a:solidFill>
              <a:round/>
              <a:headEnd/>
              <a:tailEnd/>
            </a:ln>
          </p:spPr>
          <p:txBody>
            <a:bodyPr/>
            <a:lstStyle/>
            <a:p>
              <a:endParaRPr lang="en-US"/>
            </a:p>
          </p:txBody>
        </p:sp>
        <p:sp>
          <p:nvSpPr>
            <p:cNvPr id="26674" name="Line 27"/>
            <p:cNvSpPr>
              <a:spLocks noChangeShapeType="1"/>
            </p:cNvSpPr>
            <p:nvPr/>
          </p:nvSpPr>
          <p:spPr bwMode="auto">
            <a:xfrm>
              <a:off x="4970" y="3095"/>
              <a:ext cx="77" cy="48"/>
            </a:xfrm>
            <a:prstGeom prst="line">
              <a:avLst/>
            </a:prstGeom>
            <a:noFill/>
            <a:ln w="36720">
              <a:solidFill>
                <a:srgbClr val="00AE00"/>
              </a:solidFill>
              <a:round/>
              <a:headEnd/>
              <a:tailEnd/>
            </a:ln>
          </p:spPr>
          <p:txBody>
            <a:bodyPr/>
            <a:lstStyle/>
            <a:p>
              <a:endParaRPr lang="en-US"/>
            </a:p>
          </p:txBody>
        </p:sp>
        <p:sp>
          <p:nvSpPr>
            <p:cNvPr id="26675" name="Line 28"/>
            <p:cNvSpPr>
              <a:spLocks noChangeShapeType="1"/>
            </p:cNvSpPr>
            <p:nvPr/>
          </p:nvSpPr>
          <p:spPr bwMode="auto">
            <a:xfrm>
              <a:off x="4866" y="3207"/>
              <a:ext cx="66" cy="71"/>
            </a:xfrm>
            <a:prstGeom prst="line">
              <a:avLst/>
            </a:prstGeom>
            <a:noFill/>
            <a:ln w="36720">
              <a:solidFill>
                <a:srgbClr val="00AE00"/>
              </a:solidFill>
              <a:round/>
              <a:headEnd/>
              <a:tailEnd/>
            </a:ln>
          </p:spPr>
          <p:txBody>
            <a:bodyPr/>
            <a:lstStyle/>
            <a:p>
              <a:endParaRPr lang="en-US"/>
            </a:p>
          </p:txBody>
        </p:sp>
        <p:sp>
          <p:nvSpPr>
            <p:cNvPr id="26676" name="Line 29"/>
            <p:cNvSpPr>
              <a:spLocks noChangeShapeType="1"/>
            </p:cNvSpPr>
            <p:nvPr/>
          </p:nvSpPr>
          <p:spPr bwMode="auto">
            <a:xfrm>
              <a:off x="4725" y="3294"/>
              <a:ext cx="32" cy="94"/>
            </a:xfrm>
            <a:prstGeom prst="line">
              <a:avLst/>
            </a:prstGeom>
            <a:noFill/>
            <a:ln w="36720">
              <a:solidFill>
                <a:srgbClr val="00AE00"/>
              </a:solidFill>
              <a:round/>
              <a:headEnd/>
              <a:tailEnd/>
            </a:ln>
          </p:spPr>
          <p:txBody>
            <a:bodyPr/>
            <a:lstStyle/>
            <a:p>
              <a:endParaRPr lang="en-US"/>
            </a:p>
          </p:txBody>
        </p:sp>
      </p:grpSp>
      <p:sp>
        <p:nvSpPr>
          <p:cNvPr id="23583" name="AutoShape 31"/>
          <p:cNvSpPr>
            <a:spLocks noChangeArrowheads="1"/>
          </p:cNvSpPr>
          <p:nvPr/>
        </p:nvSpPr>
        <p:spPr bwMode="auto">
          <a:xfrm>
            <a:off x="2130767" y="3109421"/>
            <a:ext cx="1037290" cy="2902126"/>
          </a:xfrm>
          <a:prstGeom prst="roundRect">
            <a:avLst>
              <a:gd name="adj" fmla="val 139"/>
            </a:avLst>
          </a:prstGeom>
          <a:gradFill rotWithShape="0">
            <a:gsLst>
              <a:gs pos="0">
                <a:srgbClr val="00AE00"/>
              </a:gs>
              <a:gs pos="100000">
                <a:srgbClr val="FFFFFF">
                  <a:alpha val="70000"/>
                </a:srgbClr>
              </a:gs>
            </a:gsLst>
            <a:lin ang="0" scaled="1"/>
          </a:gradFill>
          <a:ln w="9525">
            <a:noFill/>
            <a:round/>
            <a:headEnd/>
            <a:tailEnd/>
          </a:ln>
        </p:spPr>
        <p:txBody>
          <a:bodyPr wrap="none" lIns="82954" tIns="41477" rIns="82954" bIns="41477" anchor="ctr"/>
          <a:lstStyle/>
          <a:p>
            <a:endParaRPr lang="en-US"/>
          </a:p>
        </p:txBody>
      </p:sp>
      <p:sp>
        <p:nvSpPr>
          <p:cNvPr id="23584" name="AutoShape 32"/>
          <p:cNvSpPr>
            <a:spLocks noChangeArrowheads="1"/>
          </p:cNvSpPr>
          <p:nvPr/>
        </p:nvSpPr>
        <p:spPr bwMode="auto">
          <a:xfrm>
            <a:off x="743391" y="3109421"/>
            <a:ext cx="1037290" cy="2902126"/>
          </a:xfrm>
          <a:prstGeom prst="roundRect">
            <a:avLst>
              <a:gd name="adj" fmla="val 139"/>
            </a:avLst>
          </a:prstGeom>
          <a:gradFill rotWithShape="0">
            <a:gsLst>
              <a:gs pos="0">
                <a:srgbClr val="00AE00"/>
              </a:gs>
              <a:gs pos="100000">
                <a:srgbClr val="FFFFFF">
                  <a:alpha val="70000"/>
                </a:srgbClr>
              </a:gs>
            </a:gsLst>
            <a:lin ang="10800000" scaled="1"/>
          </a:gradFill>
          <a:ln w="9525">
            <a:noFill/>
            <a:round/>
            <a:headEnd/>
            <a:tailEnd/>
          </a:ln>
        </p:spPr>
        <p:txBody>
          <a:bodyPr wrap="none" lIns="82954" tIns="41477" rIns="82954" bIns="41477" anchor="ctr"/>
          <a:lstStyle/>
          <a:p>
            <a:endParaRPr lang="en-US"/>
          </a:p>
        </p:txBody>
      </p:sp>
      <p:sp>
        <p:nvSpPr>
          <p:cNvPr id="23585" name="Text Box 33"/>
          <p:cNvSpPr txBox="1">
            <a:spLocks noChangeArrowheads="1"/>
          </p:cNvSpPr>
          <p:nvPr/>
        </p:nvSpPr>
        <p:spPr bwMode="auto">
          <a:xfrm>
            <a:off x="200255" y="3938599"/>
            <a:ext cx="1361443" cy="1007683"/>
          </a:xfrm>
          <a:prstGeom prst="rect">
            <a:avLst/>
          </a:prstGeom>
          <a:noFill/>
          <a:ln w="9525">
            <a:noFill/>
            <a:round/>
            <a:headEnd/>
            <a:tailEnd/>
          </a:ln>
        </p:spPr>
        <p:txBody>
          <a:bodyPr wrap="none" lIns="81648" tIns="40824" rIns="81648" bIns="40824"/>
          <a:lstStyle/>
          <a:p>
            <a:pPr algn="ct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3300" dirty="0">
                <a:solidFill>
                  <a:srgbClr val="000000"/>
                </a:solidFill>
                <a:latin typeface="Times New Roman" pitchFamily="16" charset="0"/>
              </a:rPr>
              <a:t>FQH</a:t>
            </a:r>
          </a:p>
          <a:p>
            <a:pPr algn="ct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3300" i="1" dirty="0">
                <a:solidFill>
                  <a:srgbClr val="000000"/>
                </a:solidFill>
                <a:latin typeface="Symbol" charset="2"/>
              </a:rPr>
              <a:t></a:t>
            </a:r>
            <a:r>
              <a:rPr lang="en-US" sz="3300" dirty="0">
                <a:solidFill>
                  <a:srgbClr val="000000"/>
                </a:solidFill>
                <a:latin typeface="Times New Roman" pitchFamily="16" charset="0"/>
              </a:rPr>
              <a:t>=1/m</a:t>
            </a:r>
          </a:p>
        </p:txBody>
      </p:sp>
      <p:sp>
        <p:nvSpPr>
          <p:cNvPr id="23586" name="Line 34"/>
          <p:cNvSpPr>
            <a:spLocks noChangeShapeType="1"/>
          </p:cNvSpPr>
          <p:nvPr/>
        </p:nvSpPr>
        <p:spPr bwMode="auto">
          <a:xfrm flipV="1">
            <a:off x="1724496" y="3630536"/>
            <a:ext cx="1440" cy="1664116"/>
          </a:xfrm>
          <a:prstGeom prst="line">
            <a:avLst/>
          </a:prstGeom>
          <a:noFill/>
          <a:ln w="54720">
            <a:solidFill>
              <a:srgbClr val="2300DC"/>
            </a:solidFill>
            <a:prstDash val="sysDot"/>
            <a:round/>
            <a:headEnd/>
            <a:tailEnd type="triangle" w="med" len="med"/>
          </a:ln>
        </p:spPr>
        <p:txBody>
          <a:bodyPr lIns="82954" tIns="41477" rIns="82954" bIns="41477"/>
          <a:lstStyle/>
          <a:p>
            <a:endParaRPr lang="en-US"/>
          </a:p>
        </p:txBody>
      </p:sp>
      <p:sp>
        <p:nvSpPr>
          <p:cNvPr id="23587" name="Line 35"/>
          <p:cNvSpPr>
            <a:spLocks noChangeShapeType="1"/>
          </p:cNvSpPr>
          <p:nvPr/>
        </p:nvSpPr>
        <p:spPr bwMode="auto">
          <a:xfrm>
            <a:off x="2181190" y="3893974"/>
            <a:ext cx="1441" cy="1658358"/>
          </a:xfrm>
          <a:prstGeom prst="line">
            <a:avLst/>
          </a:prstGeom>
          <a:noFill/>
          <a:ln w="54720">
            <a:solidFill>
              <a:srgbClr val="2300DC"/>
            </a:solidFill>
            <a:prstDash val="sysDot"/>
            <a:round/>
            <a:headEnd/>
            <a:tailEnd type="triangle" w="med" len="med"/>
          </a:ln>
        </p:spPr>
        <p:txBody>
          <a:bodyPr lIns="82954" tIns="41477" rIns="82954" bIns="41477"/>
          <a:lstStyle/>
          <a:p>
            <a:endParaRPr lang="en-US"/>
          </a:p>
        </p:txBody>
      </p:sp>
      <p:sp>
        <p:nvSpPr>
          <p:cNvPr id="23588" name="Text Box 36"/>
          <p:cNvSpPr txBox="1">
            <a:spLocks noChangeArrowheads="1"/>
          </p:cNvSpPr>
          <p:nvPr/>
        </p:nvSpPr>
        <p:spPr bwMode="auto">
          <a:xfrm>
            <a:off x="2489496" y="3938599"/>
            <a:ext cx="1361444" cy="1007683"/>
          </a:xfrm>
          <a:prstGeom prst="rect">
            <a:avLst/>
          </a:prstGeom>
          <a:noFill/>
          <a:ln w="9525">
            <a:noFill/>
            <a:round/>
            <a:headEnd/>
            <a:tailEnd/>
          </a:ln>
        </p:spPr>
        <p:txBody>
          <a:bodyPr wrap="none" lIns="81648" tIns="40824" rIns="81648" bIns="40824"/>
          <a:lstStyle/>
          <a:p>
            <a:pPr algn="ct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3300" dirty="0">
                <a:solidFill>
                  <a:srgbClr val="000000"/>
                </a:solidFill>
                <a:latin typeface="Times New Roman" pitchFamily="16" charset="0"/>
              </a:rPr>
              <a:t>FQH</a:t>
            </a:r>
          </a:p>
          <a:p>
            <a:pPr algn="ct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3300" i="1" dirty="0">
                <a:solidFill>
                  <a:srgbClr val="000000"/>
                </a:solidFill>
                <a:latin typeface="Symbol" charset="2"/>
              </a:rPr>
              <a:t></a:t>
            </a:r>
            <a:r>
              <a:rPr lang="en-US" sz="3300" dirty="0">
                <a:solidFill>
                  <a:srgbClr val="000000"/>
                </a:solidFill>
                <a:latin typeface="Times New Roman" pitchFamily="16" charset="0"/>
              </a:rPr>
              <a:t>=1/m</a:t>
            </a:r>
          </a:p>
        </p:txBody>
      </p:sp>
      <p:sp>
        <p:nvSpPr>
          <p:cNvPr id="23589" name="Text Box 37"/>
          <p:cNvSpPr txBox="1">
            <a:spLocks noChangeArrowheads="1"/>
          </p:cNvSpPr>
          <p:nvPr/>
        </p:nvSpPr>
        <p:spPr bwMode="auto">
          <a:xfrm>
            <a:off x="622374" y="5155017"/>
            <a:ext cx="1037290" cy="441940"/>
          </a:xfrm>
          <a:prstGeom prst="rect">
            <a:avLst/>
          </a:prstGeom>
          <a:noFill/>
          <a:ln w="9525">
            <a:noFill/>
            <a:round/>
            <a:headEnd/>
            <a:tailEnd/>
          </a:ln>
        </p:spPr>
        <p:txBody>
          <a:bodyPr lIns="81648" tIns="40824" rIns="81648" bIns="40824"/>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rgbClr val="000000"/>
                </a:solidFill>
                <a:latin typeface="Times New Roman" pitchFamily="16" charset="0"/>
              </a:rPr>
              <a:t>g&gt;0</a:t>
            </a:r>
          </a:p>
        </p:txBody>
      </p:sp>
      <p:sp>
        <p:nvSpPr>
          <p:cNvPr id="23590" name="Text Box 38"/>
          <p:cNvSpPr txBox="1">
            <a:spLocks noChangeArrowheads="1"/>
          </p:cNvSpPr>
          <p:nvPr/>
        </p:nvSpPr>
        <p:spPr bwMode="auto">
          <a:xfrm>
            <a:off x="2696954" y="5155017"/>
            <a:ext cx="1037290" cy="441940"/>
          </a:xfrm>
          <a:prstGeom prst="rect">
            <a:avLst/>
          </a:prstGeom>
          <a:noFill/>
          <a:ln w="9525">
            <a:noFill/>
            <a:round/>
            <a:headEnd/>
            <a:tailEnd/>
          </a:ln>
        </p:spPr>
        <p:txBody>
          <a:bodyPr lIns="81648" tIns="40824" rIns="81648" bIns="40824"/>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rgbClr val="000000"/>
                </a:solidFill>
                <a:latin typeface="Times New Roman" pitchFamily="16" charset="0"/>
              </a:rPr>
              <a:t>g&lt;0</a:t>
            </a:r>
          </a:p>
        </p:txBody>
      </p:sp>
      <p:grpSp>
        <p:nvGrpSpPr>
          <p:cNvPr id="4" name="Group 39"/>
          <p:cNvGrpSpPr>
            <a:grpSpLocks/>
          </p:cNvGrpSpPr>
          <p:nvPr/>
        </p:nvGrpSpPr>
        <p:grpSpPr bwMode="auto">
          <a:xfrm>
            <a:off x="1736021" y="5619990"/>
            <a:ext cx="412035" cy="323898"/>
            <a:chOff x="1205" y="3904"/>
            <a:chExt cx="286" cy="225"/>
          </a:xfrm>
        </p:grpSpPr>
        <p:sp>
          <p:nvSpPr>
            <p:cNvPr id="26645" name="Line 40"/>
            <p:cNvSpPr>
              <a:spLocks noChangeShapeType="1"/>
            </p:cNvSpPr>
            <p:nvPr/>
          </p:nvSpPr>
          <p:spPr bwMode="auto">
            <a:xfrm>
              <a:off x="1205" y="4130"/>
              <a:ext cx="286" cy="0"/>
            </a:xfrm>
            <a:prstGeom prst="line">
              <a:avLst/>
            </a:prstGeom>
            <a:noFill/>
            <a:ln w="54720">
              <a:solidFill>
                <a:srgbClr val="00AE00"/>
              </a:solidFill>
              <a:prstDash val="sysDot"/>
              <a:round/>
              <a:headEnd/>
              <a:tailEnd/>
            </a:ln>
          </p:spPr>
          <p:txBody>
            <a:bodyPr/>
            <a:lstStyle/>
            <a:p>
              <a:endParaRPr lang="en-US"/>
            </a:p>
          </p:txBody>
        </p:sp>
        <p:sp>
          <p:nvSpPr>
            <p:cNvPr id="26646" name="Line 41"/>
            <p:cNvSpPr>
              <a:spLocks noChangeShapeType="1"/>
            </p:cNvSpPr>
            <p:nvPr/>
          </p:nvSpPr>
          <p:spPr bwMode="auto">
            <a:xfrm>
              <a:off x="1205" y="4016"/>
              <a:ext cx="286" cy="0"/>
            </a:xfrm>
            <a:prstGeom prst="line">
              <a:avLst/>
            </a:prstGeom>
            <a:noFill/>
            <a:ln w="54720">
              <a:solidFill>
                <a:srgbClr val="00AE00"/>
              </a:solidFill>
              <a:prstDash val="sysDot"/>
              <a:round/>
              <a:headEnd/>
              <a:tailEnd/>
            </a:ln>
          </p:spPr>
          <p:txBody>
            <a:bodyPr/>
            <a:lstStyle/>
            <a:p>
              <a:endParaRPr lang="en-US"/>
            </a:p>
          </p:txBody>
        </p:sp>
        <p:sp>
          <p:nvSpPr>
            <p:cNvPr id="26647" name="Line 42"/>
            <p:cNvSpPr>
              <a:spLocks noChangeShapeType="1"/>
            </p:cNvSpPr>
            <p:nvPr/>
          </p:nvSpPr>
          <p:spPr bwMode="auto">
            <a:xfrm>
              <a:off x="1205" y="3904"/>
              <a:ext cx="286" cy="0"/>
            </a:xfrm>
            <a:prstGeom prst="line">
              <a:avLst/>
            </a:prstGeom>
            <a:noFill/>
            <a:ln w="54720">
              <a:solidFill>
                <a:srgbClr val="00AE00"/>
              </a:solidFill>
              <a:prstDash val="sysDot"/>
              <a:round/>
              <a:headEnd/>
              <a:tailEnd/>
            </a:ln>
          </p:spPr>
          <p:txBody>
            <a:bodyPr/>
            <a:lstStyle/>
            <a:p>
              <a:endParaRPr lang="en-US"/>
            </a:p>
          </p:txBody>
        </p:sp>
      </p:grpSp>
      <p:grpSp>
        <p:nvGrpSpPr>
          <p:cNvPr id="5" name="Group 43"/>
          <p:cNvGrpSpPr>
            <a:grpSpLocks/>
          </p:cNvGrpSpPr>
          <p:nvPr/>
        </p:nvGrpSpPr>
        <p:grpSpPr bwMode="auto">
          <a:xfrm>
            <a:off x="1715851" y="3159805"/>
            <a:ext cx="412035" cy="323898"/>
            <a:chOff x="1191" y="2195"/>
            <a:chExt cx="286" cy="225"/>
          </a:xfrm>
        </p:grpSpPr>
        <p:sp>
          <p:nvSpPr>
            <p:cNvPr id="26642" name="Line 44"/>
            <p:cNvSpPr>
              <a:spLocks noChangeShapeType="1"/>
            </p:cNvSpPr>
            <p:nvPr/>
          </p:nvSpPr>
          <p:spPr bwMode="auto">
            <a:xfrm>
              <a:off x="1191" y="2308"/>
              <a:ext cx="286" cy="0"/>
            </a:xfrm>
            <a:prstGeom prst="line">
              <a:avLst/>
            </a:prstGeom>
            <a:noFill/>
            <a:ln w="54720">
              <a:solidFill>
                <a:srgbClr val="00AE00"/>
              </a:solidFill>
              <a:prstDash val="sysDot"/>
              <a:round/>
              <a:headEnd/>
              <a:tailEnd/>
            </a:ln>
          </p:spPr>
          <p:txBody>
            <a:bodyPr/>
            <a:lstStyle/>
            <a:p>
              <a:endParaRPr lang="en-US"/>
            </a:p>
          </p:txBody>
        </p:sp>
        <p:sp>
          <p:nvSpPr>
            <p:cNvPr id="26643" name="Line 45"/>
            <p:cNvSpPr>
              <a:spLocks noChangeShapeType="1"/>
            </p:cNvSpPr>
            <p:nvPr/>
          </p:nvSpPr>
          <p:spPr bwMode="auto">
            <a:xfrm>
              <a:off x="1191" y="2195"/>
              <a:ext cx="286" cy="0"/>
            </a:xfrm>
            <a:prstGeom prst="line">
              <a:avLst/>
            </a:prstGeom>
            <a:noFill/>
            <a:ln w="54720">
              <a:solidFill>
                <a:srgbClr val="00AE00"/>
              </a:solidFill>
              <a:prstDash val="sysDot"/>
              <a:round/>
              <a:headEnd/>
              <a:tailEnd/>
            </a:ln>
          </p:spPr>
          <p:txBody>
            <a:bodyPr/>
            <a:lstStyle/>
            <a:p>
              <a:endParaRPr lang="en-US"/>
            </a:p>
          </p:txBody>
        </p:sp>
        <p:sp>
          <p:nvSpPr>
            <p:cNvPr id="26644" name="Line 46"/>
            <p:cNvSpPr>
              <a:spLocks noChangeShapeType="1"/>
            </p:cNvSpPr>
            <p:nvPr/>
          </p:nvSpPr>
          <p:spPr bwMode="auto">
            <a:xfrm>
              <a:off x="1191" y="2421"/>
              <a:ext cx="286" cy="0"/>
            </a:xfrm>
            <a:prstGeom prst="line">
              <a:avLst/>
            </a:prstGeom>
            <a:noFill/>
            <a:ln w="54720">
              <a:solidFill>
                <a:srgbClr val="00AE00"/>
              </a:solidFill>
              <a:prstDash val="sysDot"/>
              <a:round/>
              <a:headEnd/>
              <a:tailEnd/>
            </a:ln>
          </p:spPr>
          <p:txBody>
            <a:bodyPr/>
            <a:lstStyle/>
            <a:p>
              <a:endParaRPr lang="en-US"/>
            </a:p>
          </p:txBody>
        </p:sp>
      </p:grpSp>
      <p:grpSp>
        <p:nvGrpSpPr>
          <p:cNvPr id="6" name="Group 47"/>
          <p:cNvGrpSpPr>
            <a:grpSpLocks/>
          </p:cNvGrpSpPr>
          <p:nvPr/>
        </p:nvGrpSpPr>
        <p:grpSpPr bwMode="auto">
          <a:xfrm>
            <a:off x="1659664" y="2150683"/>
            <a:ext cx="1034409" cy="1992332"/>
            <a:chOff x="1152" y="1494"/>
            <a:chExt cx="718" cy="1384"/>
          </a:xfrm>
        </p:grpSpPr>
        <p:sp>
          <p:nvSpPr>
            <p:cNvPr id="26640" name="Text Box 48"/>
            <p:cNvSpPr txBox="1">
              <a:spLocks noChangeArrowheads="1"/>
            </p:cNvSpPr>
            <p:nvPr/>
          </p:nvSpPr>
          <p:spPr bwMode="auto">
            <a:xfrm>
              <a:off x="1152" y="1494"/>
              <a:ext cx="718" cy="547"/>
            </a:xfrm>
            <a:prstGeom prst="rect">
              <a:avLst/>
            </a:prstGeom>
            <a:noFill/>
            <a:ln w="9525">
              <a:noFill/>
              <a:round/>
              <a:headEnd/>
              <a:tailEnd/>
            </a:ln>
          </p:spPr>
          <p:txBody>
            <a:bodyPr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3300" dirty="0">
                  <a:solidFill>
                    <a:srgbClr val="000000"/>
                  </a:solidFill>
                  <a:latin typeface="Times New Roman" pitchFamily="16" charset="0"/>
                </a:rPr>
                <a:t>SC</a:t>
              </a:r>
            </a:p>
          </p:txBody>
        </p:sp>
        <p:sp>
          <p:nvSpPr>
            <p:cNvPr id="26641" name="Line 49"/>
            <p:cNvSpPr>
              <a:spLocks noChangeShapeType="1"/>
            </p:cNvSpPr>
            <p:nvPr/>
          </p:nvSpPr>
          <p:spPr bwMode="auto">
            <a:xfrm>
              <a:off x="1368" y="1864"/>
              <a:ext cx="2" cy="1014"/>
            </a:xfrm>
            <a:prstGeom prst="line">
              <a:avLst/>
            </a:prstGeom>
            <a:noFill/>
            <a:ln w="9360">
              <a:solidFill>
                <a:srgbClr val="000000"/>
              </a:solidFill>
              <a:round/>
              <a:headEnd/>
              <a:tailEnd type="triangle" w="med" len="med"/>
            </a:ln>
          </p:spPr>
          <p:txBody>
            <a:bodyPr/>
            <a:lstStyle/>
            <a:p>
              <a:endParaRPr lang="en-US"/>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grpId="0" nodeType="clickEffect">
                                  <p:stCondLst>
                                    <p:cond delay="0"/>
                                  </p:stCondLst>
                                  <p:childTnLst>
                                    <p:set>
                                      <p:cBhvr additive="repl">
                                        <p:cTn id="6" dur="1" fill="hold">
                                          <p:stCondLst>
                                            <p:cond delay="0"/>
                                          </p:stCondLst>
                                        </p:cTn>
                                        <p:tgtEl>
                                          <p:spTgt spid="23583"/>
                                        </p:tgtEl>
                                        <p:attrNameLst>
                                          <p:attrName>style.visibility</p:attrName>
                                        </p:attrNameLst>
                                      </p:cBhvr>
                                      <p:to>
                                        <p:strVal val="visible"/>
                                      </p:to>
                                    </p:set>
                                  </p:childTnLst>
                                </p:cTn>
                              </p:par>
                              <p:par>
                                <p:cTn id="7" presetID="1" presetClass="entr" fill="hold" grpId="0" nodeType="withEffect">
                                  <p:stCondLst>
                                    <p:cond delay="0"/>
                                  </p:stCondLst>
                                  <p:childTnLst>
                                    <p:set>
                                      <p:cBhvr additive="repl">
                                        <p:cTn id="8" dur="1" fill="hold">
                                          <p:stCondLst>
                                            <p:cond delay="0"/>
                                          </p:stCondLst>
                                        </p:cTn>
                                        <p:tgtEl>
                                          <p:spTgt spid="23584"/>
                                        </p:tgtEl>
                                        <p:attrNameLst>
                                          <p:attrName>style.visibility</p:attrName>
                                        </p:attrNameLst>
                                      </p:cBhvr>
                                      <p:to>
                                        <p:strVal val="visible"/>
                                      </p:to>
                                    </p:set>
                                  </p:childTnLst>
                                </p:cTn>
                              </p:par>
                              <p:par>
                                <p:cTn id="9" presetID="1" presetClass="entr" fill="hold" nodeType="withEffect">
                                  <p:stCondLst>
                                    <p:cond delay="0"/>
                                  </p:stCondLst>
                                  <p:childTnLst>
                                    <p:set>
                                      <p:cBhvr additive="repl">
                                        <p:cTn id="10" dur="1" fill="hold">
                                          <p:stCondLst>
                                            <p:cond delay="0"/>
                                          </p:stCondLst>
                                        </p:cTn>
                                        <p:tgtEl>
                                          <p:spTgt spid="23585"/>
                                        </p:tgtEl>
                                        <p:attrNameLst>
                                          <p:attrName>style.visibility</p:attrName>
                                        </p:attrNameLst>
                                      </p:cBhvr>
                                      <p:to>
                                        <p:strVal val="visible"/>
                                      </p:to>
                                    </p:set>
                                  </p:childTnLst>
                                </p:cTn>
                              </p:par>
                              <p:par>
                                <p:cTn id="11" presetID="1" presetClass="entr" fill="hold" nodeType="withEffect">
                                  <p:stCondLst>
                                    <p:cond delay="0"/>
                                  </p:stCondLst>
                                  <p:childTnLst>
                                    <p:set>
                                      <p:cBhvr additive="repl">
                                        <p:cTn id="12" dur="1" fill="hold">
                                          <p:stCondLst>
                                            <p:cond delay="0"/>
                                          </p:stCondLst>
                                        </p:cTn>
                                        <p:tgtEl>
                                          <p:spTgt spid="2358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fill="hold" grpId="0" nodeType="clickEffect">
                                  <p:stCondLst>
                                    <p:cond delay="0"/>
                                  </p:stCondLst>
                                  <p:childTnLst>
                                    <p:set>
                                      <p:cBhvr additive="repl">
                                        <p:cTn id="16" dur="1" fill="hold">
                                          <p:stCondLst>
                                            <p:cond delay="0"/>
                                          </p:stCondLst>
                                        </p:cTn>
                                        <p:tgtEl>
                                          <p:spTgt spid="23586"/>
                                        </p:tgtEl>
                                        <p:attrNameLst>
                                          <p:attrName>style.visibility</p:attrName>
                                        </p:attrNameLst>
                                      </p:cBhvr>
                                      <p:to>
                                        <p:strVal val="visible"/>
                                      </p:to>
                                    </p:set>
                                  </p:childTnLst>
                                </p:cTn>
                              </p:par>
                              <p:par>
                                <p:cTn id="17" presetID="1" presetClass="entr" fill="hold" grpId="0" nodeType="withEffect">
                                  <p:stCondLst>
                                    <p:cond delay="0"/>
                                  </p:stCondLst>
                                  <p:childTnLst>
                                    <p:set>
                                      <p:cBhvr additive="repl">
                                        <p:cTn id="18" dur="1" fill="hold">
                                          <p:stCondLst>
                                            <p:cond delay="0"/>
                                          </p:stCondLst>
                                        </p:cTn>
                                        <p:tgtEl>
                                          <p:spTgt spid="2358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additive="repl">
                                        <p:cTn id="22" dur="1" fill="hold">
                                          <p:stCondLst>
                                            <p:cond delay="0"/>
                                          </p:stCondLst>
                                        </p:cTn>
                                        <p:tgtEl>
                                          <p:spTgt spid="4"/>
                                        </p:tgtEl>
                                        <p:attrNameLst>
                                          <p:attrName>style.visibility</p:attrName>
                                        </p:attrNameLst>
                                      </p:cBhvr>
                                      <p:to>
                                        <p:strVal val="visible"/>
                                      </p:to>
                                    </p:set>
                                  </p:childTnLst>
                                </p:cTn>
                              </p:par>
                              <p:par>
                                <p:cTn id="23" presetID="1" presetClass="entr" fill="hold" nodeType="withEffect">
                                  <p:stCondLst>
                                    <p:cond delay="0"/>
                                  </p:stCondLst>
                                  <p:childTnLst>
                                    <p:set>
                                      <p:cBhvr additive="repl">
                                        <p:cTn id="24" dur="1" fill="hold">
                                          <p:stCondLst>
                                            <p:cond delay="0"/>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fill="hold" nodeType="clickEffect">
                                  <p:stCondLst>
                                    <p:cond delay="0"/>
                                  </p:stCondLst>
                                  <p:childTnLst>
                                    <p:set>
                                      <p:cBhvr additive="repl">
                                        <p:cTn id="28" dur="1" fill="hold">
                                          <p:stCondLst>
                                            <p:cond delay="0"/>
                                          </p:stCondLst>
                                        </p:cTn>
                                        <p:tgtEl>
                                          <p:spTgt spid="2"/>
                                        </p:tgtEl>
                                        <p:attrNameLst>
                                          <p:attrName>style.visibility</p:attrName>
                                        </p:attrNameLst>
                                      </p:cBhvr>
                                      <p:to>
                                        <p:strVal val="visible"/>
                                      </p:to>
                                    </p:set>
                                  </p:childTnLst>
                                </p:cTn>
                              </p:par>
                              <p:par>
                                <p:cTn id="29" presetID="1" presetClass="entr" fill="hold" nodeType="withEffect">
                                  <p:stCondLst>
                                    <p:cond delay="0"/>
                                  </p:stCondLst>
                                  <p:childTnLst>
                                    <p:set>
                                      <p:cBhvr additive="repl">
                                        <p:cTn id="30" dur="1" fill="hold">
                                          <p:stCondLst>
                                            <p:cond delay="0"/>
                                          </p:stCondLst>
                                        </p:cTn>
                                        <p:tgtEl>
                                          <p:spTgt spid="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fill="hold" nodeType="clickEffect">
                                  <p:stCondLst>
                                    <p:cond delay="0"/>
                                  </p:stCondLst>
                                  <p:childTnLst>
                                    <p:set>
                                      <p:cBhvr additive="repl">
                                        <p:cTn id="34" dur="1" fill="hold">
                                          <p:stCondLst>
                                            <p:cond delay="0"/>
                                          </p:stCondLst>
                                        </p:cTn>
                                        <p:tgtEl>
                                          <p:spTgt spid="23589"/>
                                        </p:tgtEl>
                                        <p:attrNameLst>
                                          <p:attrName>style.visibility</p:attrName>
                                        </p:attrNameLst>
                                      </p:cBhvr>
                                      <p:to>
                                        <p:strVal val="visible"/>
                                      </p:to>
                                    </p:set>
                                  </p:childTnLst>
                                </p:cTn>
                              </p:par>
                              <p:par>
                                <p:cTn id="35" presetID="1" presetClass="entr" fill="hold" nodeType="withEffect">
                                  <p:stCondLst>
                                    <p:cond delay="0"/>
                                  </p:stCondLst>
                                  <p:childTnLst>
                                    <p:set>
                                      <p:cBhvr additive="repl">
                                        <p:cTn id="36" dur="1" fill="hold">
                                          <p:stCondLst>
                                            <p:cond delay="0"/>
                                          </p:stCondLst>
                                        </p:cTn>
                                        <p:tgtEl>
                                          <p:spTgt spid="2359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fill="hold" nodeType="clickEffect">
                                  <p:stCondLst>
                                    <p:cond delay="0"/>
                                  </p:stCondLst>
                                  <p:childTnLst>
                                    <p:set>
                                      <p:cBhvr additive="repl">
                                        <p:cTn id="4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83" grpId="0" animBg="1"/>
      <p:bldP spid="23584" grpId="0" animBg="1"/>
      <p:bldP spid="23586" grpId="0" animBg="1"/>
      <p:bldP spid="2358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Cube 4"/>
          <p:cNvSpPr>
            <a:spLocks noChangeArrowheads="1"/>
          </p:cNvSpPr>
          <p:nvPr/>
        </p:nvSpPr>
        <p:spPr bwMode="auto">
          <a:xfrm>
            <a:off x="283815" y="2807116"/>
            <a:ext cx="4356618" cy="1727456"/>
          </a:xfrm>
          <a:prstGeom prst="cube">
            <a:avLst>
              <a:gd name="adj" fmla="val 96199"/>
            </a:avLst>
          </a:prstGeom>
          <a:solidFill>
            <a:srgbClr val="00B8FF"/>
          </a:solidFill>
          <a:ln w="9525" algn="ctr">
            <a:solidFill>
              <a:schemeClr val="tx1"/>
            </a:solidFill>
            <a:round/>
            <a:headEnd/>
            <a:tailEnd/>
          </a:ln>
        </p:spPr>
        <p:txBody>
          <a:bodyPr lIns="82954" tIns="41477" rIns="82954" bIns="41477"/>
          <a:lstStyle/>
          <a:p>
            <a:endParaRPr lang="en-US"/>
          </a:p>
        </p:txBody>
      </p:sp>
      <p:sp>
        <p:nvSpPr>
          <p:cNvPr id="2056" name="Text Box 3"/>
          <p:cNvSpPr txBox="1">
            <a:spLocks noChangeArrowheads="1"/>
          </p:cNvSpPr>
          <p:nvPr/>
        </p:nvSpPr>
        <p:spPr bwMode="auto">
          <a:xfrm>
            <a:off x="560425" y="457776"/>
            <a:ext cx="8298320" cy="544149"/>
          </a:xfrm>
          <a:prstGeom prst="rect">
            <a:avLst/>
          </a:prstGeom>
          <a:noFill/>
          <a:ln w="9525">
            <a:noFill/>
            <a:round/>
            <a:headEnd/>
            <a:tailEnd/>
          </a:ln>
        </p:spPr>
        <p:txBody>
          <a:bodyPr lIns="81648" tIns="40824" rIns="81648" bIns="40824"/>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400" dirty="0" smtClean="0">
                <a:solidFill>
                  <a:srgbClr val="2300DC"/>
                </a:solidFill>
                <a:latin typeface="Comic Sans MS" pitchFamily="64" charset="0"/>
              </a:rPr>
              <a:t>II. Bi-layer electron-hole system</a:t>
            </a:r>
            <a:endParaRPr lang="en-US" sz="2400" dirty="0">
              <a:solidFill>
                <a:srgbClr val="2300DC"/>
              </a:solidFill>
              <a:latin typeface="Comic Sans MS" pitchFamily="64" charset="0"/>
            </a:endParaRPr>
          </a:p>
        </p:txBody>
      </p:sp>
      <p:sp>
        <p:nvSpPr>
          <p:cNvPr id="2057" name="Cube 3"/>
          <p:cNvSpPr>
            <a:spLocks noChangeArrowheads="1"/>
          </p:cNvSpPr>
          <p:nvPr/>
        </p:nvSpPr>
        <p:spPr bwMode="auto">
          <a:xfrm>
            <a:off x="214662" y="2047035"/>
            <a:ext cx="4356618" cy="1727456"/>
          </a:xfrm>
          <a:prstGeom prst="cube">
            <a:avLst>
              <a:gd name="adj" fmla="val 96199"/>
            </a:avLst>
          </a:prstGeom>
          <a:solidFill>
            <a:srgbClr val="00B8FF"/>
          </a:solidFill>
          <a:ln w="9525" algn="ctr">
            <a:solidFill>
              <a:schemeClr val="tx1"/>
            </a:solidFill>
            <a:round/>
            <a:headEnd/>
            <a:tailEnd/>
          </a:ln>
        </p:spPr>
        <p:txBody>
          <a:bodyPr lIns="82954" tIns="41477" rIns="82954" bIns="41477"/>
          <a:lstStyle/>
          <a:p>
            <a:endParaRPr lang="en-US"/>
          </a:p>
        </p:txBody>
      </p:sp>
      <p:grpSp>
        <p:nvGrpSpPr>
          <p:cNvPr id="2" name="Group 32"/>
          <p:cNvGrpSpPr>
            <a:grpSpLocks/>
          </p:cNvGrpSpPr>
          <p:nvPr/>
        </p:nvGrpSpPr>
        <p:grpSpPr bwMode="auto">
          <a:xfrm>
            <a:off x="5816028" y="1356053"/>
            <a:ext cx="3111870" cy="3394451"/>
            <a:chOff x="6028531" y="1724025"/>
            <a:chExt cx="3429000" cy="3742532"/>
          </a:xfrm>
        </p:grpSpPr>
        <p:sp>
          <p:nvSpPr>
            <p:cNvPr id="7" name="Arc 6"/>
            <p:cNvSpPr/>
            <p:nvPr/>
          </p:nvSpPr>
          <p:spPr bwMode="auto">
            <a:xfrm rot="16200000">
              <a:off x="6138400" y="2376027"/>
              <a:ext cx="3133061" cy="3048000"/>
            </a:xfrm>
            <a:prstGeom prst="arc">
              <a:avLst>
                <a:gd name="adj1" fmla="val 17321026"/>
                <a:gd name="adj2" fmla="val 4143725"/>
              </a:avLst>
            </a:prstGeom>
            <a:noFill/>
            <a:ln w="50800" cap="flat" cmpd="sng" algn="ctr">
              <a:solidFill>
                <a:schemeClr val="accent2"/>
              </a:solidFill>
              <a:prstDash val="solid"/>
              <a:round/>
              <a:headEnd type="arrow" w="med" len="med"/>
              <a:tailEnd type="none" w="med" len="med"/>
            </a:ln>
            <a:effectLst/>
          </p:spPr>
          <p:txBody>
            <a:bodyPr/>
            <a:lstStyle/>
            <a:p>
              <a:pPr>
                <a:defRPr/>
              </a:pPr>
              <a:endParaRPr lang="en-US"/>
            </a:p>
          </p:txBody>
        </p:sp>
        <p:grpSp>
          <p:nvGrpSpPr>
            <p:cNvPr id="8" name="Group 31"/>
            <p:cNvGrpSpPr>
              <a:grpSpLocks/>
            </p:cNvGrpSpPr>
            <p:nvPr/>
          </p:nvGrpSpPr>
          <p:grpSpPr bwMode="auto">
            <a:xfrm>
              <a:off x="6028531" y="1724025"/>
              <a:ext cx="3429000" cy="3581400"/>
              <a:chOff x="5952331" y="1724025"/>
              <a:chExt cx="3429000" cy="3581400"/>
            </a:xfrm>
          </p:grpSpPr>
          <p:sp>
            <p:nvSpPr>
              <p:cNvPr id="2082" name="Oval 22"/>
              <p:cNvSpPr>
                <a:spLocks noChangeArrowheads="1"/>
              </p:cNvSpPr>
              <p:nvPr/>
            </p:nvSpPr>
            <p:spPr bwMode="auto">
              <a:xfrm>
                <a:off x="6257131" y="2562225"/>
                <a:ext cx="2667000" cy="2743200"/>
              </a:xfrm>
              <a:prstGeom prst="ellipse">
                <a:avLst/>
              </a:prstGeom>
              <a:solidFill>
                <a:srgbClr val="3AF42C"/>
              </a:solidFill>
              <a:ln w="9525" algn="ctr">
                <a:noFill/>
                <a:round/>
                <a:headEnd/>
                <a:tailEnd/>
              </a:ln>
            </p:spPr>
            <p:txBody>
              <a:bodyPr/>
              <a:lstStyle/>
              <a:p>
                <a:endParaRPr lang="en-US"/>
              </a:p>
            </p:txBody>
          </p:sp>
          <p:sp>
            <p:nvSpPr>
              <p:cNvPr id="10" name="Arc 9"/>
              <p:cNvSpPr/>
              <p:nvPr/>
            </p:nvSpPr>
            <p:spPr bwMode="auto">
              <a:xfrm rot="16200000">
                <a:off x="6100365" y="1880791"/>
                <a:ext cx="3132932" cy="3429000"/>
              </a:xfrm>
              <a:prstGeom prst="arc">
                <a:avLst>
                  <a:gd name="adj1" fmla="val 17321026"/>
                  <a:gd name="adj2" fmla="val 4143725"/>
                </a:avLst>
              </a:prstGeom>
              <a:noFill/>
              <a:ln w="50800" cap="flat" cmpd="sng" algn="ctr">
                <a:solidFill>
                  <a:schemeClr val="accent2"/>
                </a:solidFill>
                <a:prstDash val="solid"/>
                <a:round/>
                <a:headEnd type="none" w="med" len="med"/>
                <a:tailEnd type="arrow" w="med" len="med"/>
              </a:ln>
              <a:effectLst/>
              <a:scene3d>
                <a:camera prst="orthographicFront">
                  <a:rot lat="0" lon="300000" rev="0"/>
                </a:camera>
                <a:lightRig rig="threePt" dir="t"/>
              </a:scene3d>
            </p:spPr>
            <p:txBody>
              <a:bodyPr/>
              <a:lstStyle/>
              <a:p>
                <a:pPr>
                  <a:defRPr/>
                </a:pPr>
                <a:endParaRPr lang="en-US"/>
              </a:p>
            </p:txBody>
          </p:sp>
          <p:sp>
            <p:nvSpPr>
              <p:cNvPr id="2084" name="Down Arrow 29"/>
              <p:cNvSpPr>
                <a:spLocks noChangeArrowheads="1"/>
              </p:cNvSpPr>
              <p:nvPr/>
            </p:nvSpPr>
            <p:spPr bwMode="auto">
              <a:xfrm flipH="1" flipV="1">
                <a:off x="7323931" y="2105025"/>
                <a:ext cx="457200" cy="609600"/>
              </a:xfrm>
              <a:prstGeom prst="downArrow">
                <a:avLst>
                  <a:gd name="adj1" fmla="val 50000"/>
                  <a:gd name="adj2" fmla="val 50000"/>
                </a:avLst>
              </a:prstGeom>
              <a:solidFill>
                <a:srgbClr val="00B8FF"/>
              </a:solidFill>
              <a:ln w="9525" algn="ctr">
                <a:solidFill>
                  <a:schemeClr val="tx1"/>
                </a:solidFill>
                <a:round/>
                <a:headEnd/>
                <a:tailEnd/>
              </a:ln>
            </p:spPr>
            <p:txBody>
              <a:bodyPr/>
              <a:lstStyle/>
              <a:p>
                <a:endParaRPr lang="en-US"/>
              </a:p>
            </p:txBody>
          </p:sp>
          <p:sp>
            <p:nvSpPr>
              <p:cNvPr id="2085" name="Down Arrow 30"/>
              <p:cNvSpPr>
                <a:spLocks noChangeArrowheads="1"/>
              </p:cNvSpPr>
              <p:nvPr/>
            </p:nvSpPr>
            <p:spPr bwMode="auto">
              <a:xfrm rot="10800000" flipV="1">
                <a:off x="7781131" y="1724025"/>
                <a:ext cx="381000" cy="609600"/>
              </a:xfrm>
              <a:prstGeom prst="downArrow">
                <a:avLst>
                  <a:gd name="adj1" fmla="val 50000"/>
                  <a:gd name="adj2" fmla="val 50000"/>
                </a:avLst>
              </a:prstGeom>
              <a:solidFill>
                <a:srgbClr val="00B8FF"/>
              </a:solidFill>
              <a:ln w="9525" algn="ctr">
                <a:solidFill>
                  <a:schemeClr val="tx1"/>
                </a:solidFill>
                <a:round/>
                <a:headEnd/>
                <a:tailEnd/>
              </a:ln>
            </p:spPr>
            <p:txBody>
              <a:bodyPr/>
              <a:lstStyle/>
              <a:p>
                <a:endParaRPr lang="en-US"/>
              </a:p>
            </p:txBody>
          </p:sp>
        </p:grpSp>
      </p:grpSp>
      <p:grpSp>
        <p:nvGrpSpPr>
          <p:cNvPr id="9" name="Group 4"/>
          <p:cNvGrpSpPr>
            <a:grpSpLocks/>
          </p:cNvGrpSpPr>
          <p:nvPr/>
        </p:nvGrpSpPr>
        <p:grpSpPr bwMode="auto">
          <a:xfrm>
            <a:off x="6058063" y="1839741"/>
            <a:ext cx="3085938" cy="3036004"/>
            <a:chOff x="3744" y="2335"/>
            <a:chExt cx="2142" cy="2109"/>
          </a:xfrm>
        </p:grpSpPr>
        <p:sp>
          <p:nvSpPr>
            <p:cNvPr id="2064" name="Rectangle 5"/>
            <p:cNvSpPr>
              <a:spLocks noChangeArrowheads="1"/>
            </p:cNvSpPr>
            <p:nvPr/>
          </p:nvSpPr>
          <p:spPr bwMode="auto">
            <a:xfrm>
              <a:off x="3761" y="2361"/>
              <a:ext cx="904" cy="946"/>
            </a:xfrm>
            <a:prstGeom prst="rect">
              <a:avLst/>
            </a:prstGeom>
            <a:solidFill>
              <a:srgbClr val="666666">
                <a:alpha val="50195"/>
              </a:srgbClr>
            </a:solidFill>
            <a:ln w="9525">
              <a:miter lim="800000"/>
              <a:headEnd/>
              <a:tailEnd/>
            </a:ln>
            <a:scene3d>
              <a:camera prst="legacyObliqueTopRight"/>
              <a:lightRig rig="legacyFlat4" dir="t"/>
            </a:scene3d>
            <a:sp3d extrusionH="201600" prstMaterial="legacyMatte">
              <a:bevelT w="13500" h="13500" prst="angle"/>
              <a:bevelB w="13500" h="13500" prst="angle"/>
              <a:extrusionClr>
                <a:srgbClr val="666666"/>
              </a:extrusionClr>
            </a:sp3d>
          </p:spPr>
          <p:txBody>
            <a:bodyPr wrap="none" anchor="ctr">
              <a:flatTx/>
            </a:bodyPr>
            <a:lstStyle/>
            <a:p>
              <a:endParaRPr lang="en-US"/>
            </a:p>
          </p:txBody>
        </p:sp>
        <p:sp>
          <p:nvSpPr>
            <p:cNvPr id="2065" name="Rectangle 6"/>
            <p:cNvSpPr>
              <a:spLocks noChangeArrowheads="1"/>
            </p:cNvSpPr>
            <p:nvPr/>
          </p:nvSpPr>
          <p:spPr bwMode="auto">
            <a:xfrm>
              <a:off x="4722" y="3372"/>
              <a:ext cx="995" cy="946"/>
            </a:xfrm>
            <a:prstGeom prst="rect">
              <a:avLst/>
            </a:prstGeom>
            <a:solidFill>
              <a:srgbClr val="666666">
                <a:alpha val="50195"/>
              </a:srgbClr>
            </a:solidFill>
            <a:ln w="9525">
              <a:miter lim="800000"/>
              <a:headEnd/>
              <a:tailEnd/>
            </a:ln>
            <a:scene3d>
              <a:camera prst="legacyObliqueTopRight"/>
              <a:lightRig rig="legacyFlat4" dir="t"/>
            </a:scene3d>
            <a:sp3d extrusionH="201600" prstMaterial="legacyMatte">
              <a:bevelT w="13500" h="13500" prst="angle"/>
              <a:bevelB w="13500" h="13500" prst="angle"/>
              <a:extrusionClr>
                <a:srgbClr val="666666"/>
              </a:extrusionClr>
            </a:sp3d>
          </p:spPr>
          <p:txBody>
            <a:bodyPr wrap="none" anchor="ctr">
              <a:flatTx/>
            </a:bodyPr>
            <a:lstStyle/>
            <a:p>
              <a:endParaRPr lang="en-US"/>
            </a:p>
          </p:txBody>
        </p:sp>
        <p:sp>
          <p:nvSpPr>
            <p:cNvPr id="2066" name="Rectangle 7"/>
            <p:cNvSpPr>
              <a:spLocks noChangeArrowheads="1"/>
            </p:cNvSpPr>
            <p:nvPr/>
          </p:nvSpPr>
          <p:spPr bwMode="auto">
            <a:xfrm>
              <a:off x="3757" y="3372"/>
              <a:ext cx="900" cy="945"/>
            </a:xfrm>
            <a:prstGeom prst="rect">
              <a:avLst/>
            </a:prstGeom>
            <a:solidFill>
              <a:srgbClr val="FF0000">
                <a:alpha val="50195"/>
              </a:srgbClr>
            </a:solidFill>
            <a:ln w="9525">
              <a:miter lim="800000"/>
              <a:headEnd/>
              <a:tailEnd/>
            </a:ln>
            <a:scene3d>
              <a:camera prst="legacyObliqueTopRight"/>
              <a:lightRig rig="legacyFlat4" dir="t"/>
            </a:scene3d>
            <a:sp3d extrusionH="201600" prstMaterial="legacyMatte">
              <a:bevelT w="13500" h="13500" prst="angle"/>
              <a:bevelB w="13500" h="13500" prst="angle"/>
              <a:extrusionClr>
                <a:srgbClr val="FF0000"/>
              </a:extrusionClr>
            </a:sp3d>
          </p:spPr>
          <p:txBody>
            <a:bodyPr wrap="none" anchor="ctr">
              <a:flatTx/>
            </a:bodyPr>
            <a:lstStyle/>
            <a:p>
              <a:endParaRPr lang="en-US"/>
            </a:p>
          </p:txBody>
        </p:sp>
        <p:sp>
          <p:nvSpPr>
            <p:cNvPr id="2067" name="Rectangle 8"/>
            <p:cNvSpPr>
              <a:spLocks noChangeArrowheads="1"/>
            </p:cNvSpPr>
            <p:nvPr/>
          </p:nvSpPr>
          <p:spPr bwMode="auto">
            <a:xfrm>
              <a:off x="4722" y="2361"/>
              <a:ext cx="986" cy="950"/>
            </a:xfrm>
            <a:prstGeom prst="rect">
              <a:avLst/>
            </a:prstGeom>
            <a:solidFill>
              <a:srgbClr val="FF0000">
                <a:alpha val="50195"/>
              </a:srgbClr>
            </a:solidFill>
            <a:ln w="9525">
              <a:miter lim="800000"/>
              <a:headEnd/>
              <a:tailEnd/>
            </a:ln>
            <a:scene3d>
              <a:camera prst="legacyObliqueTopRight"/>
              <a:lightRig rig="legacyFlat4" dir="t"/>
            </a:scene3d>
            <a:sp3d extrusionH="201600" prstMaterial="legacyMatte">
              <a:bevelT w="13500" h="13500" prst="angle"/>
              <a:bevelB w="13500" h="13500" prst="angle"/>
              <a:extrusionClr>
                <a:srgbClr val="FF0000"/>
              </a:extrusionClr>
            </a:sp3d>
          </p:spPr>
          <p:txBody>
            <a:bodyPr wrap="none" anchor="ctr">
              <a:flatTx/>
            </a:bodyPr>
            <a:lstStyle/>
            <a:p>
              <a:endParaRPr lang="en-US"/>
            </a:p>
          </p:txBody>
        </p:sp>
        <p:sp>
          <p:nvSpPr>
            <p:cNvPr id="18" name="AutoShape 9"/>
            <p:cNvSpPr>
              <a:spLocks noChangeArrowheads="1"/>
            </p:cNvSpPr>
            <p:nvPr/>
          </p:nvSpPr>
          <p:spPr bwMode="auto">
            <a:xfrm>
              <a:off x="3884" y="2470"/>
              <a:ext cx="1670" cy="1672"/>
            </a:xfrm>
            <a:custGeom>
              <a:avLst/>
              <a:gdLst>
                <a:gd name="G0" fmla="+- 10800 0 0"/>
                <a:gd name="G1" fmla="+- 21600 0 10800"/>
                <a:gd name="G2" fmla="+- 21600 0 108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0800" y="10800"/>
                  </a:moveTo>
                  <a:cubicBezTo>
                    <a:pt x="10800" y="10800"/>
                    <a:pt x="10800" y="10800"/>
                    <a:pt x="10800" y="10800"/>
                  </a:cubicBezTo>
                  <a:cubicBezTo>
                    <a:pt x="10800" y="10800"/>
                    <a:pt x="10800" y="10800"/>
                    <a:pt x="10800" y="10800"/>
                  </a:cubicBezTo>
                  <a:cubicBezTo>
                    <a:pt x="10800" y="10800"/>
                    <a:pt x="10800" y="10800"/>
                    <a:pt x="10800" y="10800"/>
                  </a:cubicBezTo>
                  <a:cubicBezTo>
                    <a:pt x="10800" y="10800"/>
                    <a:pt x="10800" y="10800"/>
                    <a:pt x="10800" y="10800"/>
                  </a:cubicBezTo>
                  <a:close/>
                </a:path>
              </a:pathLst>
            </a:custGeom>
            <a:solidFill>
              <a:srgbClr val="3DEB3D">
                <a:alpha val="89999"/>
              </a:srgbClr>
            </a:solidFill>
            <a:ln w="9360">
              <a:round/>
              <a:headEnd/>
              <a:tailEnd/>
            </a:ln>
            <a:effectLst/>
            <a:scene3d>
              <a:camera prst="legacyObliqueTopRight"/>
              <a:lightRig rig="legacyFlat1" dir="r"/>
            </a:scene3d>
            <a:sp3d extrusionH="201600" prstMaterial="legacyMatte">
              <a:bevelT w="13500" h="13500" prst="angle"/>
              <a:bevelB w="13500" h="13500" prst="angle"/>
              <a:extrusionClr>
                <a:srgbClr val="3DEB3D"/>
              </a:extrusionClr>
            </a:sp3d>
          </p:spPr>
          <p:txBody>
            <a:bodyPr wrap="none" anchor="ctr">
              <a:flatTx/>
            </a:bodyPr>
            <a:lstStyle/>
            <a:p>
              <a:pPr>
                <a:defRPr/>
              </a:pPr>
              <a:endParaRPr lang="en-US"/>
            </a:p>
          </p:txBody>
        </p:sp>
        <p:sp>
          <p:nvSpPr>
            <p:cNvPr id="2071" name="Freeform 10"/>
            <p:cNvSpPr>
              <a:spLocks noChangeArrowheads="1"/>
            </p:cNvSpPr>
            <p:nvPr/>
          </p:nvSpPr>
          <p:spPr bwMode="auto">
            <a:xfrm>
              <a:off x="4640" y="2392"/>
              <a:ext cx="134" cy="111"/>
            </a:xfrm>
            <a:custGeom>
              <a:avLst/>
              <a:gdLst>
                <a:gd name="T0" fmla="*/ 73 w 153"/>
                <a:gd name="T1" fmla="*/ 20 h 132"/>
                <a:gd name="T2" fmla="*/ 67 w 153"/>
                <a:gd name="T3" fmla="*/ 0 h 132"/>
                <a:gd name="T4" fmla="*/ 46 w 153"/>
                <a:gd name="T5" fmla="*/ 6 h 132"/>
                <a:gd name="T6" fmla="*/ 22 w 153"/>
                <a:gd name="T7" fmla="*/ 0 h 132"/>
                <a:gd name="T8" fmla="*/ 22 w 153"/>
                <a:gd name="T9" fmla="*/ 0 h 132"/>
                <a:gd name="T10" fmla="*/ 17 w 153"/>
                <a:gd name="T11" fmla="*/ 20 h 132"/>
                <a:gd name="T12" fmla="*/ 0 w 153"/>
                <a:gd name="T13" fmla="*/ 34 h 132"/>
                <a:gd name="T14" fmla="*/ 0 w 153"/>
                <a:gd name="T15" fmla="*/ 34 h 132"/>
                <a:gd name="T16" fmla="*/ 0 w 153"/>
                <a:gd name="T17" fmla="*/ 34 h 132"/>
                <a:gd name="T18" fmla="*/ 17 w 153"/>
                <a:gd name="T19" fmla="*/ 47 h 132"/>
                <a:gd name="T20" fmla="*/ 22 w 153"/>
                <a:gd name="T21" fmla="*/ 65 h 132"/>
                <a:gd name="T22" fmla="*/ 22 w 153"/>
                <a:gd name="T23" fmla="*/ 66 h 132"/>
                <a:gd name="T24" fmla="*/ 22 w 153"/>
                <a:gd name="T25" fmla="*/ 66 h 132"/>
                <a:gd name="T26" fmla="*/ 46 w 153"/>
                <a:gd name="T27" fmla="*/ 61 h 132"/>
                <a:gd name="T28" fmla="*/ 67 w 153"/>
                <a:gd name="T29" fmla="*/ 66 h 132"/>
                <a:gd name="T30" fmla="*/ 67 w 153"/>
                <a:gd name="T31" fmla="*/ 66 h 132"/>
                <a:gd name="T32" fmla="*/ 73 w 153"/>
                <a:gd name="T33" fmla="*/ 47 h 132"/>
                <a:gd name="T34" fmla="*/ 89 w 153"/>
                <a:gd name="T35" fmla="*/ 34 h 132"/>
                <a:gd name="T36" fmla="*/ 89 w 153"/>
                <a:gd name="T37" fmla="*/ 34 h 132"/>
                <a:gd name="T38" fmla="*/ 73 w 153"/>
                <a:gd name="T39" fmla="*/ 20 h 13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53"/>
                <a:gd name="T61" fmla="*/ 0 h 132"/>
                <a:gd name="T62" fmla="*/ 153 w 153"/>
                <a:gd name="T63" fmla="*/ 132 h 13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53" h="132">
                  <a:moveTo>
                    <a:pt x="123" y="39"/>
                  </a:moveTo>
                  <a:cubicBezTo>
                    <a:pt x="116" y="26"/>
                    <a:pt x="113" y="13"/>
                    <a:pt x="114" y="0"/>
                  </a:cubicBezTo>
                  <a:cubicBezTo>
                    <a:pt x="103" y="7"/>
                    <a:pt x="90" y="11"/>
                    <a:pt x="76" y="11"/>
                  </a:cubicBezTo>
                  <a:cubicBezTo>
                    <a:pt x="62" y="11"/>
                    <a:pt x="49" y="7"/>
                    <a:pt x="38" y="0"/>
                  </a:cubicBezTo>
                  <a:cubicBezTo>
                    <a:pt x="37" y="0"/>
                    <a:pt x="37" y="0"/>
                    <a:pt x="37" y="0"/>
                  </a:cubicBezTo>
                  <a:cubicBezTo>
                    <a:pt x="38" y="13"/>
                    <a:pt x="35" y="27"/>
                    <a:pt x="28" y="39"/>
                  </a:cubicBezTo>
                  <a:cubicBezTo>
                    <a:pt x="22" y="51"/>
                    <a:pt x="11" y="60"/>
                    <a:pt x="0" y="66"/>
                  </a:cubicBezTo>
                  <a:cubicBezTo>
                    <a:pt x="0" y="66"/>
                    <a:pt x="0" y="66"/>
                    <a:pt x="0" y="66"/>
                  </a:cubicBezTo>
                  <a:cubicBezTo>
                    <a:pt x="0" y="67"/>
                    <a:pt x="0" y="67"/>
                    <a:pt x="0" y="67"/>
                  </a:cubicBezTo>
                  <a:cubicBezTo>
                    <a:pt x="12" y="73"/>
                    <a:pt x="22" y="82"/>
                    <a:pt x="28" y="93"/>
                  </a:cubicBezTo>
                  <a:cubicBezTo>
                    <a:pt x="35" y="105"/>
                    <a:pt x="38" y="119"/>
                    <a:pt x="38" y="131"/>
                  </a:cubicBezTo>
                  <a:cubicBezTo>
                    <a:pt x="38" y="132"/>
                    <a:pt x="38" y="132"/>
                    <a:pt x="38" y="132"/>
                  </a:cubicBezTo>
                  <a:cubicBezTo>
                    <a:pt x="38" y="132"/>
                    <a:pt x="38" y="132"/>
                    <a:pt x="38" y="132"/>
                  </a:cubicBezTo>
                  <a:cubicBezTo>
                    <a:pt x="49" y="125"/>
                    <a:pt x="62" y="121"/>
                    <a:pt x="76" y="121"/>
                  </a:cubicBezTo>
                  <a:cubicBezTo>
                    <a:pt x="90" y="121"/>
                    <a:pt x="103" y="125"/>
                    <a:pt x="114" y="132"/>
                  </a:cubicBezTo>
                  <a:cubicBezTo>
                    <a:pt x="114" y="132"/>
                    <a:pt x="114" y="132"/>
                    <a:pt x="114" y="132"/>
                  </a:cubicBezTo>
                  <a:cubicBezTo>
                    <a:pt x="113" y="119"/>
                    <a:pt x="116" y="106"/>
                    <a:pt x="123" y="93"/>
                  </a:cubicBezTo>
                  <a:cubicBezTo>
                    <a:pt x="130" y="81"/>
                    <a:pt x="141" y="72"/>
                    <a:pt x="153" y="66"/>
                  </a:cubicBezTo>
                  <a:cubicBezTo>
                    <a:pt x="153" y="66"/>
                    <a:pt x="153" y="66"/>
                    <a:pt x="153" y="66"/>
                  </a:cubicBezTo>
                  <a:cubicBezTo>
                    <a:pt x="141" y="60"/>
                    <a:pt x="130" y="51"/>
                    <a:pt x="123" y="39"/>
                  </a:cubicBezTo>
                  <a:close/>
                </a:path>
              </a:pathLst>
            </a:custGeom>
            <a:solidFill>
              <a:srgbClr val="FF0000"/>
            </a:solidFill>
            <a:ln w="9360">
              <a:solidFill>
                <a:srgbClr val="000000"/>
              </a:solidFill>
              <a:round/>
              <a:headEnd/>
              <a:tailEnd/>
            </a:ln>
          </p:spPr>
          <p:txBody>
            <a:bodyPr wrap="none" anchor="ctr"/>
            <a:lstStyle/>
            <a:p>
              <a:endParaRPr lang="en-US"/>
            </a:p>
          </p:txBody>
        </p:sp>
        <p:sp>
          <p:nvSpPr>
            <p:cNvPr id="2072" name="Freeform 11"/>
            <p:cNvSpPr>
              <a:spLocks noChangeArrowheads="1"/>
            </p:cNvSpPr>
            <p:nvPr/>
          </p:nvSpPr>
          <p:spPr bwMode="auto">
            <a:xfrm>
              <a:off x="3823" y="3281"/>
              <a:ext cx="134" cy="111"/>
            </a:xfrm>
            <a:custGeom>
              <a:avLst/>
              <a:gdLst>
                <a:gd name="T0" fmla="*/ 73 w 153"/>
                <a:gd name="T1" fmla="*/ 20 h 132"/>
                <a:gd name="T2" fmla="*/ 67 w 153"/>
                <a:gd name="T3" fmla="*/ 0 h 132"/>
                <a:gd name="T4" fmla="*/ 46 w 153"/>
                <a:gd name="T5" fmla="*/ 6 h 132"/>
                <a:gd name="T6" fmla="*/ 22 w 153"/>
                <a:gd name="T7" fmla="*/ 0 h 132"/>
                <a:gd name="T8" fmla="*/ 22 w 153"/>
                <a:gd name="T9" fmla="*/ 0 h 132"/>
                <a:gd name="T10" fmla="*/ 17 w 153"/>
                <a:gd name="T11" fmla="*/ 20 h 132"/>
                <a:gd name="T12" fmla="*/ 0 w 153"/>
                <a:gd name="T13" fmla="*/ 34 h 132"/>
                <a:gd name="T14" fmla="*/ 0 w 153"/>
                <a:gd name="T15" fmla="*/ 34 h 132"/>
                <a:gd name="T16" fmla="*/ 0 w 153"/>
                <a:gd name="T17" fmla="*/ 34 h 132"/>
                <a:gd name="T18" fmla="*/ 17 w 153"/>
                <a:gd name="T19" fmla="*/ 47 h 132"/>
                <a:gd name="T20" fmla="*/ 22 w 153"/>
                <a:gd name="T21" fmla="*/ 65 h 132"/>
                <a:gd name="T22" fmla="*/ 22 w 153"/>
                <a:gd name="T23" fmla="*/ 66 h 132"/>
                <a:gd name="T24" fmla="*/ 22 w 153"/>
                <a:gd name="T25" fmla="*/ 66 h 132"/>
                <a:gd name="T26" fmla="*/ 46 w 153"/>
                <a:gd name="T27" fmla="*/ 61 h 132"/>
                <a:gd name="T28" fmla="*/ 67 w 153"/>
                <a:gd name="T29" fmla="*/ 66 h 132"/>
                <a:gd name="T30" fmla="*/ 67 w 153"/>
                <a:gd name="T31" fmla="*/ 66 h 132"/>
                <a:gd name="T32" fmla="*/ 73 w 153"/>
                <a:gd name="T33" fmla="*/ 47 h 132"/>
                <a:gd name="T34" fmla="*/ 89 w 153"/>
                <a:gd name="T35" fmla="*/ 34 h 132"/>
                <a:gd name="T36" fmla="*/ 89 w 153"/>
                <a:gd name="T37" fmla="*/ 34 h 132"/>
                <a:gd name="T38" fmla="*/ 73 w 153"/>
                <a:gd name="T39" fmla="*/ 20 h 13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53"/>
                <a:gd name="T61" fmla="*/ 0 h 132"/>
                <a:gd name="T62" fmla="*/ 153 w 153"/>
                <a:gd name="T63" fmla="*/ 132 h 13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53" h="132">
                  <a:moveTo>
                    <a:pt x="123" y="39"/>
                  </a:moveTo>
                  <a:cubicBezTo>
                    <a:pt x="116" y="26"/>
                    <a:pt x="113" y="13"/>
                    <a:pt x="114" y="0"/>
                  </a:cubicBezTo>
                  <a:cubicBezTo>
                    <a:pt x="103" y="7"/>
                    <a:pt x="90" y="11"/>
                    <a:pt x="76" y="11"/>
                  </a:cubicBezTo>
                  <a:cubicBezTo>
                    <a:pt x="62" y="11"/>
                    <a:pt x="49" y="7"/>
                    <a:pt x="38" y="0"/>
                  </a:cubicBezTo>
                  <a:cubicBezTo>
                    <a:pt x="37" y="0"/>
                    <a:pt x="37" y="0"/>
                    <a:pt x="37" y="0"/>
                  </a:cubicBezTo>
                  <a:cubicBezTo>
                    <a:pt x="38" y="13"/>
                    <a:pt x="35" y="27"/>
                    <a:pt x="28" y="39"/>
                  </a:cubicBezTo>
                  <a:cubicBezTo>
                    <a:pt x="22" y="51"/>
                    <a:pt x="11" y="60"/>
                    <a:pt x="0" y="66"/>
                  </a:cubicBezTo>
                  <a:cubicBezTo>
                    <a:pt x="0" y="66"/>
                    <a:pt x="0" y="66"/>
                    <a:pt x="0" y="66"/>
                  </a:cubicBezTo>
                  <a:cubicBezTo>
                    <a:pt x="0" y="67"/>
                    <a:pt x="0" y="67"/>
                    <a:pt x="0" y="67"/>
                  </a:cubicBezTo>
                  <a:cubicBezTo>
                    <a:pt x="12" y="73"/>
                    <a:pt x="22" y="82"/>
                    <a:pt x="28" y="93"/>
                  </a:cubicBezTo>
                  <a:cubicBezTo>
                    <a:pt x="35" y="105"/>
                    <a:pt x="38" y="119"/>
                    <a:pt x="38" y="131"/>
                  </a:cubicBezTo>
                  <a:cubicBezTo>
                    <a:pt x="38" y="132"/>
                    <a:pt x="38" y="132"/>
                    <a:pt x="38" y="132"/>
                  </a:cubicBezTo>
                  <a:cubicBezTo>
                    <a:pt x="38" y="132"/>
                    <a:pt x="38" y="132"/>
                    <a:pt x="38" y="132"/>
                  </a:cubicBezTo>
                  <a:cubicBezTo>
                    <a:pt x="49" y="125"/>
                    <a:pt x="62" y="121"/>
                    <a:pt x="76" y="121"/>
                  </a:cubicBezTo>
                  <a:cubicBezTo>
                    <a:pt x="90" y="121"/>
                    <a:pt x="103" y="125"/>
                    <a:pt x="114" y="132"/>
                  </a:cubicBezTo>
                  <a:cubicBezTo>
                    <a:pt x="114" y="132"/>
                    <a:pt x="114" y="132"/>
                    <a:pt x="114" y="132"/>
                  </a:cubicBezTo>
                  <a:cubicBezTo>
                    <a:pt x="113" y="119"/>
                    <a:pt x="116" y="106"/>
                    <a:pt x="123" y="93"/>
                  </a:cubicBezTo>
                  <a:cubicBezTo>
                    <a:pt x="130" y="81"/>
                    <a:pt x="141" y="72"/>
                    <a:pt x="153" y="66"/>
                  </a:cubicBezTo>
                  <a:cubicBezTo>
                    <a:pt x="153" y="66"/>
                    <a:pt x="153" y="66"/>
                    <a:pt x="153" y="66"/>
                  </a:cubicBezTo>
                  <a:cubicBezTo>
                    <a:pt x="141" y="60"/>
                    <a:pt x="130" y="51"/>
                    <a:pt x="123" y="39"/>
                  </a:cubicBezTo>
                  <a:close/>
                </a:path>
              </a:pathLst>
            </a:custGeom>
            <a:solidFill>
              <a:srgbClr val="FF0000"/>
            </a:solidFill>
            <a:ln w="9360">
              <a:solidFill>
                <a:srgbClr val="000000"/>
              </a:solidFill>
              <a:round/>
              <a:headEnd/>
              <a:tailEnd/>
            </a:ln>
          </p:spPr>
          <p:txBody>
            <a:bodyPr wrap="none" anchor="ctr"/>
            <a:lstStyle/>
            <a:p>
              <a:endParaRPr lang="en-US"/>
            </a:p>
          </p:txBody>
        </p:sp>
        <p:sp>
          <p:nvSpPr>
            <p:cNvPr id="2073" name="Freeform 12"/>
            <p:cNvSpPr>
              <a:spLocks noChangeArrowheads="1"/>
            </p:cNvSpPr>
            <p:nvPr/>
          </p:nvSpPr>
          <p:spPr bwMode="auto">
            <a:xfrm>
              <a:off x="4636" y="4090"/>
              <a:ext cx="134" cy="111"/>
            </a:xfrm>
            <a:custGeom>
              <a:avLst/>
              <a:gdLst>
                <a:gd name="T0" fmla="*/ 73 w 153"/>
                <a:gd name="T1" fmla="*/ 20 h 132"/>
                <a:gd name="T2" fmla="*/ 67 w 153"/>
                <a:gd name="T3" fmla="*/ 0 h 132"/>
                <a:gd name="T4" fmla="*/ 46 w 153"/>
                <a:gd name="T5" fmla="*/ 6 h 132"/>
                <a:gd name="T6" fmla="*/ 22 w 153"/>
                <a:gd name="T7" fmla="*/ 0 h 132"/>
                <a:gd name="T8" fmla="*/ 22 w 153"/>
                <a:gd name="T9" fmla="*/ 0 h 132"/>
                <a:gd name="T10" fmla="*/ 17 w 153"/>
                <a:gd name="T11" fmla="*/ 20 h 132"/>
                <a:gd name="T12" fmla="*/ 0 w 153"/>
                <a:gd name="T13" fmla="*/ 34 h 132"/>
                <a:gd name="T14" fmla="*/ 0 w 153"/>
                <a:gd name="T15" fmla="*/ 34 h 132"/>
                <a:gd name="T16" fmla="*/ 0 w 153"/>
                <a:gd name="T17" fmla="*/ 34 h 132"/>
                <a:gd name="T18" fmla="*/ 17 w 153"/>
                <a:gd name="T19" fmla="*/ 47 h 132"/>
                <a:gd name="T20" fmla="*/ 22 w 153"/>
                <a:gd name="T21" fmla="*/ 65 h 132"/>
                <a:gd name="T22" fmla="*/ 22 w 153"/>
                <a:gd name="T23" fmla="*/ 66 h 132"/>
                <a:gd name="T24" fmla="*/ 22 w 153"/>
                <a:gd name="T25" fmla="*/ 66 h 132"/>
                <a:gd name="T26" fmla="*/ 46 w 153"/>
                <a:gd name="T27" fmla="*/ 61 h 132"/>
                <a:gd name="T28" fmla="*/ 67 w 153"/>
                <a:gd name="T29" fmla="*/ 66 h 132"/>
                <a:gd name="T30" fmla="*/ 67 w 153"/>
                <a:gd name="T31" fmla="*/ 66 h 132"/>
                <a:gd name="T32" fmla="*/ 73 w 153"/>
                <a:gd name="T33" fmla="*/ 47 h 132"/>
                <a:gd name="T34" fmla="*/ 89 w 153"/>
                <a:gd name="T35" fmla="*/ 34 h 132"/>
                <a:gd name="T36" fmla="*/ 89 w 153"/>
                <a:gd name="T37" fmla="*/ 34 h 132"/>
                <a:gd name="T38" fmla="*/ 73 w 153"/>
                <a:gd name="T39" fmla="*/ 20 h 13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53"/>
                <a:gd name="T61" fmla="*/ 0 h 132"/>
                <a:gd name="T62" fmla="*/ 153 w 153"/>
                <a:gd name="T63" fmla="*/ 132 h 13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53" h="132">
                  <a:moveTo>
                    <a:pt x="123" y="39"/>
                  </a:moveTo>
                  <a:cubicBezTo>
                    <a:pt x="116" y="26"/>
                    <a:pt x="113" y="13"/>
                    <a:pt x="114" y="0"/>
                  </a:cubicBezTo>
                  <a:cubicBezTo>
                    <a:pt x="103" y="7"/>
                    <a:pt x="90" y="11"/>
                    <a:pt x="76" y="11"/>
                  </a:cubicBezTo>
                  <a:cubicBezTo>
                    <a:pt x="62" y="11"/>
                    <a:pt x="49" y="7"/>
                    <a:pt x="38" y="0"/>
                  </a:cubicBezTo>
                  <a:cubicBezTo>
                    <a:pt x="37" y="0"/>
                    <a:pt x="37" y="0"/>
                    <a:pt x="37" y="0"/>
                  </a:cubicBezTo>
                  <a:cubicBezTo>
                    <a:pt x="38" y="13"/>
                    <a:pt x="35" y="27"/>
                    <a:pt x="28" y="39"/>
                  </a:cubicBezTo>
                  <a:cubicBezTo>
                    <a:pt x="22" y="51"/>
                    <a:pt x="11" y="60"/>
                    <a:pt x="0" y="66"/>
                  </a:cubicBezTo>
                  <a:cubicBezTo>
                    <a:pt x="0" y="66"/>
                    <a:pt x="0" y="66"/>
                    <a:pt x="0" y="66"/>
                  </a:cubicBezTo>
                  <a:cubicBezTo>
                    <a:pt x="0" y="67"/>
                    <a:pt x="0" y="67"/>
                    <a:pt x="0" y="67"/>
                  </a:cubicBezTo>
                  <a:cubicBezTo>
                    <a:pt x="12" y="73"/>
                    <a:pt x="22" y="82"/>
                    <a:pt x="28" y="93"/>
                  </a:cubicBezTo>
                  <a:cubicBezTo>
                    <a:pt x="35" y="105"/>
                    <a:pt x="38" y="119"/>
                    <a:pt x="38" y="131"/>
                  </a:cubicBezTo>
                  <a:cubicBezTo>
                    <a:pt x="38" y="132"/>
                    <a:pt x="38" y="132"/>
                    <a:pt x="38" y="132"/>
                  </a:cubicBezTo>
                  <a:cubicBezTo>
                    <a:pt x="38" y="132"/>
                    <a:pt x="38" y="132"/>
                    <a:pt x="38" y="132"/>
                  </a:cubicBezTo>
                  <a:cubicBezTo>
                    <a:pt x="49" y="125"/>
                    <a:pt x="62" y="121"/>
                    <a:pt x="76" y="121"/>
                  </a:cubicBezTo>
                  <a:cubicBezTo>
                    <a:pt x="90" y="121"/>
                    <a:pt x="103" y="125"/>
                    <a:pt x="114" y="132"/>
                  </a:cubicBezTo>
                  <a:cubicBezTo>
                    <a:pt x="114" y="132"/>
                    <a:pt x="114" y="132"/>
                    <a:pt x="114" y="132"/>
                  </a:cubicBezTo>
                  <a:cubicBezTo>
                    <a:pt x="113" y="119"/>
                    <a:pt x="116" y="106"/>
                    <a:pt x="123" y="93"/>
                  </a:cubicBezTo>
                  <a:cubicBezTo>
                    <a:pt x="130" y="81"/>
                    <a:pt x="141" y="72"/>
                    <a:pt x="153" y="66"/>
                  </a:cubicBezTo>
                  <a:cubicBezTo>
                    <a:pt x="153" y="66"/>
                    <a:pt x="153" y="66"/>
                    <a:pt x="153" y="66"/>
                  </a:cubicBezTo>
                  <a:cubicBezTo>
                    <a:pt x="141" y="60"/>
                    <a:pt x="130" y="51"/>
                    <a:pt x="123" y="39"/>
                  </a:cubicBezTo>
                  <a:close/>
                </a:path>
              </a:pathLst>
            </a:custGeom>
            <a:solidFill>
              <a:srgbClr val="FF0000"/>
            </a:solidFill>
            <a:ln w="9360">
              <a:solidFill>
                <a:srgbClr val="000000"/>
              </a:solidFill>
              <a:round/>
              <a:headEnd/>
              <a:tailEnd/>
            </a:ln>
          </p:spPr>
          <p:txBody>
            <a:bodyPr wrap="none" anchor="ctr"/>
            <a:lstStyle/>
            <a:p>
              <a:endParaRPr lang="en-US"/>
            </a:p>
          </p:txBody>
        </p:sp>
        <p:sp>
          <p:nvSpPr>
            <p:cNvPr id="2074" name="Freeform 13"/>
            <p:cNvSpPr>
              <a:spLocks noChangeArrowheads="1"/>
            </p:cNvSpPr>
            <p:nvPr/>
          </p:nvSpPr>
          <p:spPr bwMode="auto">
            <a:xfrm>
              <a:off x="5497" y="3268"/>
              <a:ext cx="134" cy="111"/>
            </a:xfrm>
            <a:custGeom>
              <a:avLst/>
              <a:gdLst>
                <a:gd name="T0" fmla="*/ 73 w 153"/>
                <a:gd name="T1" fmla="*/ 20 h 132"/>
                <a:gd name="T2" fmla="*/ 67 w 153"/>
                <a:gd name="T3" fmla="*/ 0 h 132"/>
                <a:gd name="T4" fmla="*/ 46 w 153"/>
                <a:gd name="T5" fmla="*/ 6 h 132"/>
                <a:gd name="T6" fmla="*/ 22 w 153"/>
                <a:gd name="T7" fmla="*/ 0 h 132"/>
                <a:gd name="T8" fmla="*/ 22 w 153"/>
                <a:gd name="T9" fmla="*/ 0 h 132"/>
                <a:gd name="T10" fmla="*/ 17 w 153"/>
                <a:gd name="T11" fmla="*/ 20 h 132"/>
                <a:gd name="T12" fmla="*/ 0 w 153"/>
                <a:gd name="T13" fmla="*/ 34 h 132"/>
                <a:gd name="T14" fmla="*/ 0 w 153"/>
                <a:gd name="T15" fmla="*/ 34 h 132"/>
                <a:gd name="T16" fmla="*/ 0 w 153"/>
                <a:gd name="T17" fmla="*/ 34 h 132"/>
                <a:gd name="T18" fmla="*/ 17 w 153"/>
                <a:gd name="T19" fmla="*/ 47 h 132"/>
                <a:gd name="T20" fmla="*/ 22 w 153"/>
                <a:gd name="T21" fmla="*/ 65 h 132"/>
                <a:gd name="T22" fmla="*/ 22 w 153"/>
                <a:gd name="T23" fmla="*/ 66 h 132"/>
                <a:gd name="T24" fmla="*/ 22 w 153"/>
                <a:gd name="T25" fmla="*/ 66 h 132"/>
                <a:gd name="T26" fmla="*/ 46 w 153"/>
                <a:gd name="T27" fmla="*/ 61 h 132"/>
                <a:gd name="T28" fmla="*/ 67 w 153"/>
                <a:gd name="T29" fmla="*/ 66 h 132"/>
                <a:gd name="T30" fmla="*/ 67 w 153"/>
                <a:gd name="T31" fmla="*/ 66 h 132"/>
                <a:gd name="T32" fmla="*/ 73 w 153"/>
                <a:gd name="T33" fmla="*/ 47 h 132"/>
                <a:gd name="T34" fmla="*/ 89 w 153"/>
                <a:gd name="T35" fmla="*/ 34 h 132"/>
                <a:gd name="T36" fmla="*/ 89 w 153"/>
                <a:gd name="T37" fmla="*/ 34 h 132"/>
                <a:gd name="T38" fmla="*/ 73 w 153"/>
                <a:gd name="T39" fmla="*/ 20 h 13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53"/>
                <a:gd name="T61" fmla="*/ 0 h 132"/>
                <a:gd name="T62" fmla="*/ 153 w 153"/>
                <a:gd name="T63" fmla="*/ 132 h 13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53" h="132">
                  <a:moveTo>
                    <a:pt x="123" y="39"/>
                  </a:moveTo>
                  <a:cubicBezTo>
                    <a:pt x="116" y="26"/>
                    <a:pt x="113" y="13"/>
                    <a:pt x="114" y="0"/>
                  </a:cubicBezTo>
                  <a:cubicBezTo>
                    <a:pt x="103" y="7"/>
                    <a:pt x="90" y="11"/>
                    <a:pt x="76" y="11"/>
                  </a:cubicBezTo>
                  <a:cubicBezTo>
                    <a:pt x="62" y="11"/>
                    <a:pt x="49" y="7"/>
                    <a:pt x="38" y="0"/>
                  </a:cubicBezTo>
                  <a:cubicBezTo>
                    <a:pt x="37" y="0"/>
                    <a:pt x="37" y="0"/>
                    <a:pt x="37" y="0"/>
                  </a:cubicBezTo>
                  <a:cubicBezTo>
                    <a:pt x="38" y="13"/>
                    <a:pt x="35" y="27"/>
                    <a:pt x="28" y="39"/>
                  </a:cubicBezTo>
                  <a:cubicBezTo>
                    <a:pt x="22" y="51"/>
                    <a:pt x="11" y="60"/>
                    <a:pt x="0" y="66"/>
                  </a:cubicBezTo>
                  <a:cubicBezTo>
                    <a:pt x="0" y="66"/>
                    <a:pt x="0" y="66"/>
                    <a:pt x="0" y="66"/>
                  </a:cubicBezTo>
                  <a:cubicBezTo>
                    <a:pt x="0" y="67"/>
                    <a:pt x="0" y="67"/>
                    <a:pt x="0" y="67"/>
                  </a:cubicBezTo>
                  <a:cubicBezTo>
                    <a:pt x="12" y="73"/>
                    <a:pt x="22" y="82"/>
                    <a:pt x="28" y="93"/>
                  </a:cubicBezTo>
                  <a:cubicBezTo>
                    <a:pt x="35" y="105"/>
                    <a:pt x="38" y="119"/>
                    <a:pt x="38" y="131"/>
                  </a:cubicBezTo>
                  <a:cubicBezTo>
                    <a:pt x="38" y="132"/>
                    <a:pt x="38" y="132"/>
                    <a:pt x="38" y="132"/>
                  </a:cubicBezTo>
                  <a:cubicBezTo>
                    <a:pt x="38" y="132"/>
                    <a:pt x="38" y="132"/>
                    <a:pt x="38" y="132"/>
                  </a:cubicBezTo>
                  <a:cubicBezTo>
                    <a:pt x="49" y="125"/>
                    <a:pt x="62" y="121"/>
                    <a:pt x="76" y="121"/>
                  </a:cubicBezTo>
                  <a:cubicBezTo>
                    <a:pt x="90" y="121"/>
                    <a:pt x="103" y="125"/>
                    <a:pt x="114" y="132"/>
                  </a:cubicBezTo>
                  <a:cubicBezTo>
                    <a:pt x="114" y="132"/>
                    <a:pt x="114" y="132"/>
                    <a:pt x="114" y="132"/>
                  </a:cubicBezTo>
                  <a:cubicBezTo>
                    <a:pt x="113" y="119"/>
                    <a:pt x="116" y="106"/>
                    <a:pt x="123" y="93"/>
                  </a:cubicBezTo>
                  <a:cubicBezTo>
                    <a:pt x="130" y="81"/>
                    <a:pt x="141" y="72"/>
                    <a:pt x="153" y="66"/>
                  </a:cubicBezTo>
                  <a:cubicBezTo>
                    <a:pt x="153" y="66"/>
                    <a:pt x="153" y="66"/>
                    <a:pt x="153" y="66"/>
                  </a:cubicBezTo>
                  <a:cubicBezTo>
                    <a:pt x="141" y="60"/>
                    <a:pt x="130" y="51"/>
                    <a:pt x="123" y="39"/>
                  </a:cubicBezTo>
                  <a:close/>
                </a:path>
              </a:pathLst>
            </a:custGeom>
            <a:solidFill>
              <a:srgbClr val="FF0000"/>
            </a:solidFill>
            <a:ln w="9360">
              <a:solidFill>
                <a:srgbClr val="000000"/>
              </a:solidFill>
              <a:round/>
              <a:headEnd/>
              <a:tailEnd/>
            </a:ln>
          </p:spPr>
          <p:txBody>
            <a:bodyPr wrap="none" anchor="ctr"/>
            <a:lstStyle/>
            <a:p>
              <a:endParaRPr lang="en-US"/>
            </a:p>
          </p:txBody>
        </p:sp>
        <p:sp>
          <p:nvSpPr>
            <p:cNvPr id="2075" name="Text Box 14"/>
            <p:cNvSpPr txBox="1">
              <a:spLocks noChangeArrowheads="1"/>
            </p:cNvSpPr>
            <p:nvPr/>
          </p:nvSpPr>
          <p:spPr bwMode="auto">
            <a:xfrm>
              <a:off x="4044" y="2386"/>
              <a:ext cx="1435" cy="1518"/>
            </a:xfrm>
            <a:prstGeom prst="rect">
              <a:avLst/>
            </a:prstGeom>
            <a:noFill/>
            <a:ln w="9525">
              <a:noFill/>
              <a:round/>
              <a:headEnd/>
              <a:tailEnd/>
            </a:ln>
          </p:spPr>
          <p:txBody>
            <a:bodyPr wrap="none" lIns="90000" tIns="45000" rIns="90000" bIns="45000"/>
            <a:lstStyle/>
            <a:p>
              <a:pPr algn="ct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endParaRPr lang="en-US" sz="2900" b="1" dirty="0">
                <a:solidFill>
                  <a:srgbClr val="000000"/>
                </a:solidFill>
                <a:latin typeface="Times New Roman" pitchFamily="16" charset="0"/>
              </a:endParaRPr>
            </a:p>
            <a:p>
              <a:pPr algn="ct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endParaRPr lang="en-US" sz="2900" b="1" dirty="0">
                <a:solidFill>
                  <a:srgbClr val="000000"/>
                </a:solidFill>
                <a:latin typeface="Times New Roman" pitchFamily="16" charset="0"/>
              </a:endParaRPr>
            </a:p>
            <a:p>
              <a:pPr algn="ct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endParaRPr lang="en-US" sz="2900" b="1" dirty="0">
                <a:solidFill>
                  <a:srgbClr val="000000"/>
                </a:solidFill>
                <a:latin typeface="Times New Roman" pitchFamily="16" charset="0"/>
              </a:endParaRPr>
            </a:p>
          </p:txBody>
        </p:sp>
        <p:sp>
          <p:nvSpPr>
            <p:cNvPr id="2076" name="Text Box 15"/>
            <p:cNvSpPr txBox="1">
              <a:spLocks noChangeArrowheads="1"/>
            </p:cNvSpPr>
            <p:nvPr/>
          </p:nvSpPr>
          <p:spPr bwMode="auto">
            <a:xfrm>
              <a:off x="3744" y="2335"/>
              <a:ext cx="629" cy="440"/>
            </a:xfrm>
            <a:prstGeom prst="rect">
              <a:avLst/>
            </a:prstGeom>
            <a:noFill/>
            <a:ln w="9525">
              <a:noFill/>
              <a:round/>
              <a:headEnd/>
              <a:tailEnd/>
            </a:ln>
          </p:spPr>
          <p:txBody>
            <a:bodyPr wrap="none"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endParaRPr lang="en-US" sz="3300" baseline="-33000" dirty="0">
                <a:solidFill>
                  <a:srgbClr val="000000"/>
                </a:solidFill>
                <a:latin typeface="Times New Roman" pitchFamily="16" charset="0"/>
              </a:endParaRPr>
            </a:p>
          </p:txBody>
        </p:sp>
        <p:sp>
          <p:nvSpPr>
            <p:cNvPr id="2077" name="Text Box 16"/>
            <p:cNvSpPr txBox="1">
              <a:spLocks noChangeArrowheads="1"/>
            </p:cNvSpPr>
            <p:nvPr/>
          </p:nvSpPr>
          <p:spPr bwMode="auto">
            <a:xfrm>
              <a:off x="5257" y="3992"/>
              <a:ext cx="629" cy="440"/>
            </a:xfrm>
            <a:prstGeom prst="rect">
              <a:avLst/>
            </a:prstGeom>
            <a:noFill/>
            <a:ln w="9525">
              <a:noFill/>
              <a:round/>
              <a:headEnd/>
              <a:tailEnd/>
            </a:ln>
          </p:spPr>
          <p:txBody>
            <a:bodyPr wrap="none"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endParaRPr lang="en-US" sz="3300" baseline="-33000" dirty="0">
                <a:solidFill>
                  <a:srgbClr val="000000"/>
                </a:solidFill>
                <a:latin typeface="Times New Roman" pitchFamily="16" charset="0"/>
              </a:endParaRPr>
            </a:p>
          </p:txBody>
        </p:sp>
        <p:sp>
          <p:nvSpPr>
            <p:cNvPr id="2078" name="Text Box 17"/>
            <p:cNvSpPr txBox="1">
              <a:spLocks noChangeArrowheads="1"/>
            </p:cNvSpPr>
            <p:nvPr/>
          </p:nvSpPr>
          <p:spPr bwMode="auto">
            <a:xfrm>
              <a:off x="5321" y="2339"/>
              <a:ext cx="565" cy="440"/>
            </a:xfrm>
            <a:prstGeom prst="rect">
              <a:avLst/>
            </a:prstGeom>
            <a:noFill/>
            <a:ln w="9525">
              <a:noFill/>
              <a:round/>
              <a:headEnd/>
              <a:tailEnd/>
            </a:ln>
          </p:spPr>
          <p:txBody>
            <a:bodyPr wrap="none"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3300" dirty="0">
                  <a:solidFill>
                    <a:srgbClr val="000000"/>
                  </a:solidFill>
                  <a:latin typeface="Times New Roman" pitchFamily="16" charset="0"/>
                </a:rPr>
                <a:t>SC</a:t>
              </a:r>
              <a:r>
                <a:rPr lang="en-US" sz="3300" baseline="-33000" dirty="0">
                  <a:solidFill>
                    <a:srgbClr val="000000"/>
                  </a:solidFill>
                  <a:latin typeface="Times New Roman" pitchFamily="16" charset="0"/>
                </a:rPr>
                <a:t>1</a:t>
              </a:r>
            </a:p>
          </p:txBody>
        </p:sp>
        <p:sp>
          <p:nvSpPr>
            <p:cNvPr id="2079" name="Text Box 18"/>
            <p:cNvSpPr txBox="1">
              <a:spLocks noChangeArrowheads="1"/>
            </p:cNvSpPr>
            <p:nvPr/>
          </p:nvSpPr>
          <p:spPr bwMode="auto">
            <a:xfrm>
              <a:off x="3749" y="4004"/>
              <a:ext cx="565" cy="440"/>
            </a:xfrm>
            <a:prstGeom prst="rect">
              <a:avLst/>
            </a:prstGeom>
            <a:noFill/>
            <a:ln w="9525">
              <a:noFill/>
              <a:round/>
              <a:headEnd/>
              <a:tailEnd/>
            </a:ln>
          </p:spPr>
          <p:txBody>
            <a:bodyPr wrap="none"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3300" dirty="0">
                  <a:solidFill>
                    <a:srgbClr val="000000"/>
                  </a:solidFill>
                  <a:latin typeface="Times New Roman" pitchFamily="16" charset="0"/>
                </a:rPr>
                <a:t>SC</a:t>
              </a:r>
              <a:r>
                <a:rPr lang="en-US" sz="3300" baseline="-33000" dirty="0">
                  <a:solidFill>
                    <a:srgbClr val="000000"/>
                  </a:solidFill>
                  <a:latin typeface="Times New Roman" pitchFamily="16" charset="0"/>
                </a:rPr>
                <a:t>2</a:t>
              </a:r>
            </a:p>
          </p:txBody>
        </p:sp>
      </p:grpSp>
      <p:sp>
        <p:nvSpPr>
          <p:cNvPr id="28" name="Circular Arrow 27"/>
          <p:cNvSpPr/>
          <p:nvPr/>
        </p:nvSpPr>
        <p:spPr bwMode="auto">
          <a:xfrm rot="5669972">
            <a:off x="7931908" y="1654341"/>
            <a:ext cx="610368" cy="1061781"/>
          </a:xfrm>
          <a:prstGeom prst="circularArrow">
            <a:avLst/>
          </a:prstGeom>
          <a:solidFill>
            <a:srgbClr val="FF0000"/>
          </a:solidFill>
          <a:ln w="9525" cap="flat" cmpd="sng" algn="ctr">
            <a:solidFill>
              <a:schemeClr val="tx1"/>
            </a:solidFill>
            <a:prstDash val="solid"/>
            <a:round/>
            <a:headEnd type="none" w="med" len="med"/>
            <a:tailEnd type="none" w="med" len="med"/>
          </a:ln>
          <a:effectLst/>
        </p:spPr>
        <p:txBody>
          <a:bodyPr lIns="82954" tIns="41477" rIns="82954" bIns="41477"/>
          <a:lstStyle/>
          <a:p>
            <a:pPr>
              <a:defRPr/>
            </a:pPr>
            <a:endParaRPr lang="en-US"/>
          </a:p>
        </p:txBody>
      </p:sp>
      <p:graphicFrame>
        <p:nvGraphicFramePr>
          <p:cNvPr id="58371" name="Object 3"/>
          <p:cNvGraphicFramePr>
            <a:graphicFrameLocks noChangeAspect="1"/>
          </p:cNvGraphicFramePr>
          <p:nvPr/>
        </p:nvGraphicFramePr>
        <p:xfrm>
          <a:off x="1342715" y="2524965"/>
          <a:ext cx="1985258" cy="479369"/>
        </p:xfrm>
        <a:graphic>
          <a:graphicData uri="http://schemas.openxmlformats.org/presentationml/2006/ole">
            <p:oleObj spid="_x0000_s496642" name="Equation" r:id="rId4" imgW="2145960" imgH="520560" progId="Equation.DSMT4">
              <p:embed/>
            </p:oleObj>
          </a:graphicData>
        </a:graphic>
      </p:graphicFrame>
      <p:graphicFrame>
        <p:nvGraphicFramePr>
          <p:cNvPr id="3" name="Object 3"/>
          <p:cNvGraphicFramePr>
            <a:graphicFrameLocks noChangeAspect="1"/>
          </p:cNvGraphicFramePr>
          <p:nvPr/>
        </p:nvGraphicFramePr>
        <p:xfrm>
          <a:off x="1112206" y="3836392"/>
          <a:ext cx="2032801" cy="480809"/>
        </p:xfrm>
        <a:graphic>
          <a:graphicData uri="http://schemas.openxmlformats.org/presentationml/2006/ole">
            <p:oleObj spid="_x0000_s496643" name="Equation" r:id="rId5" imgW="2197080" imgH="520560" progId="Equation.DSMT4">
              <p:embed/>
            </p:oleObj>
          </a:graphicData>
        </a:graphic>
      </p:graphicFrame>
      <p:graphicFrame>
        <p:nvGraphicFramePr>
          <p:cNvPr id="4" name="Object 3"/>
          <p:cNvGraphicFramePr>
            <a:graphicFrameLocks noChangeAspect="1"/>
          </p:cNvGraphicFramePr>
          <p:nvPr/>
        </p:nvGraphicFramePr>
        <p:xfrm>
          <a:off x="3879753" y="3774491"/>
          <a:ext cx="824069" cy="385798"/>
        </p:xfrm>
        <a:graphic>
          <a:graphicData uri="http://schemas.openxmlformats.org/presentationml/2006/ole">
            <p:oleObj spid="_x0000_s496644" name="Equation" r:id="rId6" imgW="888840" imgH="419040" progId="Equation.DSMT4">
              <p:embed/>
            </p:oleObj>
          </a:graphicData>
        </a:graphic>
      </p:graphicFrame>
      <p:graphicFrame>
        <p:nvGraphicFramePr>
          <p:cNvPr id="5" name="Object 3"/>
          <p:cNvGraphicFramePr>
            <a:graphicFrameLocks noChangeAspect="1"/>
          </p:cNvGraphicFramePr>
          <p:nvPr/>
        </p:nvGraphicFramePr>
        <p:xfrm>
          <a:off x="4571280" y="2116134"/>
          <a:ext cx="835595" cy="385798"/>
        </p:xfrm>
        <a:graphic>
          <a:graphicData uri="http://schemas.openxmlformats.org/presentationml/2006/ole">
            <p:oleObj spid="_x0000_s496645" name="Equation" r:id="rId7" imgW="901440" imgH="419040" progId="Equation.DSMT4">
              <p:embed/>
            </p:oleObj>
          </a:graphicData>
        </a:graphic>
      </p:graphicFrame>
      <p:sp>
        <p:nvSpPr>
          <p:cNvPr id="2061" name="Right Arrow 31"/>
          <p:cNvSpPr>
            <a:spLocks noChangeArrowheads="1"/>
          </p:cNvSpPr>
          <p:nvPr/>
        </p:nvSpPr>
        <p:spPr bwMode="auto">
          <a:xfrm rot="-5400000">
            <a:off x="560779" y="1563157"/>
            <a:ext cx="898277" cy="484069"/>
          </a:xfrm>
          <a:prstGeom prst="rightArrow">
            <a:avLst>
              <a:gd name="adj1" fmla="val 50000"/>
              <a:gd name="adj2" fmla="val 49997"/>
            </a:avLst>
          </a:prstGeom>
          <a:solidFill>
            <a:srgbClr val="FF0000"/>
          </a:solidFill>
          <a:ln w="9525" algn="ctr">
            <a:solidFill>
              <a:schemeClr val="tx1"/>
            </a:solidFill>
            <a:round/>
            <a:headEnd/>
            <a:tailEnd/>
          </a:ln>
        </p:spPr>
        <p:txBody>
          <a:bodyPr lIns="82954" tIns="41477" rIns="82954" bIns="41477"/>
          <a:lstStyle/>
          <a:p>
            <a:endParaRPr lang="en-US"/>
          </a:p>
        </p:txBody>
      </p:sp>
      <p:graphicFrame>
        <p:nvGraphicFramePr>
          <p:cNvPr id="6" name="Object 3"/>
          <p:cNvGraphicFramePr>
            <a:graphicFrameLocks noChangeAspect="1"/>
          </p:cNvGraphicFramePr>
          <p:nvPr/>
        </p:nvGraphicFramePr>
        <p:xfrm>
          <a:off x="1806575" y="1325563"/>
          <a:ext cx="280988" cy="306387"/>
        </p:xfrm>
        <a:graphic>
          <a:graphicData uri="http://schemas.openxmlformats.org/presentationml/2006/ole">
            <p:oleObj spid="_x0000_s496646" name="Equation" r:id="rId8" imgW="304560" imgH="330120" progId="Equation.DSMT4">
              <p:embed/>
            </p:oleObj>
          </a:graphicData>
        </a:graphic>
      </p:graphicFrame>
      <p:sp>
        <p:nvSpPr>
          <p:cNvPr id="34" name="TextBox 33"/>
          <p:cNvSpPr txBox="1"/>
          <p:nvPr/>
        </p:nvSpPr>
        <p:spPr>
          <a:xfrm>
            <a:off x="3672295" y="4258179"/>
            <a:ext cx="1936275" cy="530040"/>
          </a:xfrm>
          <a:prstGeom prst="rect">
            <a:avLst/>
          </a:prstGeom>
          <a:noFill/>
        </p:spPr>
        <p:txBody>
          <a:bodyPr lIns="82954" tIns="41477" rIns="82954" bIns="41477">
            <a:spAutoFit/>
          </a:bodyPr>
          <a:lstStyle/>
          <a:p>
            <a:pPr>
              <a:defRPr/>
            </a:pPr>
            <a:r>
              <a:rPr lang="en-US" sz="2900" dirty="0">
                <a:solidFill>
                  <a:schemeClr val="accent4"/>
                </a:solidFill>
              </a:rPr>
              <a:t>(holes)</a:t>
            </a:r>
          </a:p>
        </p:txBody>
      </p:sp>
      <p:sp>
        <p:nvSpPr>
          <p:cNvPr id="35" name="TextBox 34"/>
          <p:cNvSpPr txBox="1"/>
          <p:nvPr/>
        </p:nvSpPr>
        <p:spPr>
          <a:xfrm>
            <a:off x="3741448" y="1494250"/>
            <a:ext cx="1936275" cy="530040"/>
          </a:xfrm>
          <a:prstGeom prst="rect">
            <a:avLst/>
          </a:prstGeom>
          <a:noFill/>
        </p:spPr>
        <p:txBody>
          <a:bodyPr lIns="82954" tIns="41477" rIns="82954" bIns="41477">
            <a:spAutoFit/>
          </a:bodyPr>
          <a:lstStyle/>
          <a:p>
            <a:pPr>
              <a:defRPr/>
            </a:pPr>
            <a:r>
              <a:rPr lang="en-US" sz="2900" dirty="0">
                <a:solidFill>
                  <a:schemeClr val="accent4"/>
                </a:solidFill>
              </a:rPr>
              <a:t>(electrons)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28"/>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1"/>
          <p:cNvSpPr txBox="1">
            <a:spLocks noChangeArrowheads="1"/>
          </p:cNvSpPr>
          <p:nvPr/>
        </p:nvSpPr>
        <p:spPr bwMode="auto">
          <a:xfrm>
            <a:off x="629578" y="457776"/>
            <a:ext cx="8298320" cy="785992"/>
          </a:xfrm>
          <a:prstGeom prst="rect">
            <a:avLst/>
          </a:prstGeom>
          <a:noFill/>
          <a:ln w="9525">
            <a:noFill/>
            <a:round/>
            <a:headEnd/>
            <a:tailEnd/>
          </a:ln>
        </p:spPr>
        <p:txBody>
          <a:bodyPr lIns="81648" tIns="40824" rIns="81648" bIns="40824"/>
          <a:lstStyle/>
          <a:p>
            <a:pPr algn="ct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3300" b="1" dirty="0">
                <a:solidFill>
                  <a:srgbClr val="2300DC"/>
                </a:solidFill>
                <a:latin typeface="Comic Sans MS" pitchFamily="64" charset="0"/>
              </a:rPr>
              <a:t>Effective </a:t>
            </a:r>
            <a:r>
              <a:rPr lang="en-US" sz="3300" b="1" dirty="0" smtClean="0">
                <a:solidFill>
                  <a:srgbClr val="2300DC"/>
                </a:solidFill>
                <a:latin typeface="Comic Sans MS" pitchFamily="64" charset="0"/>
              </a:rPr>
              <a:t>Edge </a:t>
            </a:r>
            <a:r>
              <a:rPr lang="en-US" sz="3300" b="1" dirty="0">
                <a:solidFill>
                  <a:srgbClr val="2300DC"/>
                </a:solidFill>
                <a:latin typeface="Comic Sans MS" pitchFamily="64" charset="0"/>
              </a:rPr>
              <a:t>Model</a:t>
            </a:r>
          </a:p>
        </p:txBody>
      </p:sp>
      <p:pic>
        <p:nvPicPr>
          <p:cNvPr id="11283" name="Picture 19"/>
          <p:cNvPicPr>
            <a:picLocks noChangeAspect="1" noChangeArrowheads="1"/>
          </p:cNvPicPr>
          <p:nvPr/>
        </p:nvPicPr>
        <p:blipFill>
          <a:blip r:embed="rId4" cstate="print"/>
          <a:srcRect/>
          <a:stretch>
            <a:fillRect/>
          </a:stretch>
        </p:blipFill>
        <p:spPr bwMode="auto">
          <a:xfrm>
            <a:off x="698730" y="1079660"/>
            <a:ext cx="5584078" cy="829179"/>
          </a:xfrm>
          <a:prstGeom prst="rect">
            <a:avLst/>
          </a:prstGeom>
          <a:noFill/>
          <a:ln w="9525">
            <a:noFill/>
            <a:round/>
            <a:headEnd/>
            <a:tailEnd/>
          </a:ln>
        </p:spPr>
      </p:pic>
      <p:pic>
        <p:nvPicPr>
          <p:cNvPr id="11284" name="Picture 20"/>
          <p:cNvPicPr>
            <a:picLocks noChangeAspect="1" noChangeArrowheads="1"/>
          </p:cNvPicPr>
          <p:nvPr/>
        </p:nvPicPr>
        <p:blipFill>
          <a:blip r:embed="rId5" cstate="print"/>
          <a:srcRect/>
          <a:stretch>
            <a:fillRect/>
          </a:stretch>
        </p:blipFill>
        <p:spPr bwMode="auto">
          <a:xfrm>
            <a:off x="837036" y="2047036"/>
            <a:ext cx="5618654" cy="745685"/>
          </a:xfrm>
          <a:prstGeom prst="rect">
            <a:avLst/>
          </a:prstGeom>
          <a:noFill/>
          <a:ln w="9525">
            <a:noFill/>
            <a:round/>
            <a:headEnd/>
            <a:tailEnd/>
          </a:ln>
        </p:spPr>
      </p:pic>
      <p:grpSp>
        <p:nvGrpSpPr>
          <p:cNvPr id="2" name="Group 21"/>
          <p:cNvGrpSpPr>
            <a:grpSpLocks/>
          </p:cNvGrpSpPr>
          <p:nvPr/>
        </p:nvGrpSpPr>
        <p:grpSpPr bwMode="auto">
          <a:xfrm>
            <a:off x="698730" y="3152607"/>
            <a:ext cx="4097296" cy="428985"/>
            <a:chOff x="490" y="2192"/>
            <a:chExt cx="2843" cy="298"/>
          </a:xfrm>
        </p:grpSpPr>
        <p:pic>
          <p:nvPicPr>
            <p:cNvPr id="6198" name="Picture 22"/>
            <p:cNvPicPr>
              <a:picLocks noChangeAspect="1" noChangeArrowheads="1"/>
            </p:cNvPicPr>
            <p:nvPr/>
          </p:nvPicPr>
          <p:blipFill>
            <a:blip r:embed="rId6" cstate="print"/>
            <a:srcRect/>
            <a:stretch>
              <a:fillRect/>
            </a:stretch>
          </p:blipFill>
          <p:spPr bwMode="auto">
            <a:xfrm>
              <a:off x="490" y="2202"/>
              <a:ext cx="1586" cy="286"/>
            </a:xfrm>
            <a:prstGeom prst="rect">
              <a:avLst/>
            </a:prstGeom>
            <a:noFill/>
            <a:ln w="9525">
              <a:noFill/>
              <a:round/>
              <a:headEnd/>
              <a:tailEnd/>
            </a:ln>
          </p:spPr>
        </p:pic>
        <p:pic>
          <p:nvPicPr>
            <p:cNvPr id="6199" name="Picture 23"/>
            <p:cNvPicPr>
              <a:picLocks noChangeAspect="1" noChangeArrowheads="1"/>
            </p:cNvPicPr>
            <p:nvPr/>
          </p:nvPicPr>
          <p:blipFill>
            <a:blip r:embed="rId7" cstate="print"/>
            <a:srcRect/>
            <a:stretch>
              <a:fillRect/>
            </a:stretch>
          </p:blipFill>
          <p:spPr bwMode="auto">
            <a:xfrm>
              <a:off x="2095" y="2192"/>
              <a:ext cx="1238" cy="298"/>
            </a:xfrm>
            <a:prstGeom prst="rect">
              <a:avLst/>
            </a:prstGeom>
            <a:noFill/>
            <a:ln w="9525">
              <a:noFill/>
              <a:round/>
              <a:headEnd/>
              <a:tailEnd/>
            </a:ln>
          </p:spPr>
        </p:pic>
      </p:grpSp>
      <p:pic>
        <p:nvPicPr>
          <p:cNvPr id="11288" name="Picture 24"/>
          <p:cNvPicPr>
            <a:picLocks noChangeAspect="1" noChangeArrowheads="1"/>
          </p:cNvPicPr>
          <p:nvPr/>
        </p:nvPicPr>
        <p:blipFill>
          <a:blip r:embed="rId8" cstate="print"/>
          <a:srcRect/>
          <a:stretch>
            <a:fillRect/>
          </a:stretch>
        </p:blipFill>
        <p:spPr bwMode="auto">
          <a:xfrm>
            <a:off x="2646531" y="5356554"/>
            <a:ext cx="2299326" cy="663631"/>
          </a:xfrm>
          <a:prstGeom prst="rect">
            <a:avLst/>
          </a:prstGeom>
          <a:noFill/>
          <a:ln w="9525">
            <a:noFill/>
            <a:round/>
            <a:headEnd/>
            <a:tailEnd/>
          </a:ln>
        </p:spPr>
      </p:pic>
      <p:grpSp>
        <p:nvGrpSpPr>
          <p:cNvPr id="3" name="Group 25"/>
          <p:cNvGrpSpPr>
            <a:grpSpLocks/>
          </p:cNvGrpSpPr>
          <p:nvPr/>
        </p:nvGrpSpPr>
        <p:grpSpPr bwMode="auto">
          <a:xfrm>
            <a:off x="207459" y="3878139"/>
            <a:ext cx="4572720" cy="742806"/>
            <a:chOff x="144" y="2694"/>
            <a:chExt cx="3174" cy="516"/>
          </a:xfrm>
        </p:grpSpPr>
        <p:pic>
          <p:nvPicPr>
            <p:cNvPr id="6196" name="Picture 26"/>
            <p:cNvPicPr>
              <a:picLocks noChangeAspect="1" noChangeArrowheads="1"/>
            </p:cNvPicPr>
            <p:nvPr/>
          </p:nvPicPr>
          <p:blipFill>
            <a:blip r:embed="rId9" cstate="print"/>
            <a:srcRect/>
            <a:stretch>
              <a:fillRect/>
            </a:stretch>
          </p:blipFill>
          <p:spPr bwMode="auto">
            <a:xfrm>
              <a:off x="1708" y="2694"/>
              <a:ext cx="1610" cy="516"/>
            </a:xfrm>
            <a:prstGeom prst="rect">
              <a:avLst/>
            </a:prstGeom>
            <a:noFill/>
            <a:ln w="9525">
              <a:noFill/>
              <a:round/>
              <a:headEnd/>
              <a:tailEnd/>
            </a:ln>
          </p:spPr>
        </p:pic>
        <p:sp>
          <p:nvSpPr>
            <p:cNvPr id="6197" name="Text Box 27"/>
            <p:cNvSpPr txBox="1">
              <a:spLocks noChangeArrowheads="1"/>
            </p:cNvSpPr>
            <p:nvPr/>
          </p:nvSpPr>
          <p:spPr bwMode="auto">
            <a:xfrm>
              <a:off x="144" y="2709"/>
              <a:ext cx="1294" cy="457"/>
            </a:xfrm>
            <a:prstGeom prst="rect">
              <a:avLst/>
            </a:prstGeom>
            <a:noFill/>
            <a:ln w="9525">
              <a:noFill/>
              <a:round/>
              <a:headEnd/>
              <a:tailEnd/>
            </a:ln>
          </p:spPr>
          <p:txBody>
            <a:bodyPr lIns="0" tIns="0" rIns="0" bIns="0" anchor="ctr"/>
            <a:lstStyle/>
            <a:p>
              <a:pPr algn="ctr">
                <a:lnSpc>
                  <a:spcPct val="117000"/>
                </a:lnSpc>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rgbClr val="0000FF"/>
                  </a:solidFill>
                  <a:latin typeface="Comic Sans MS" pitchFamily="64" charset="0"/>
                </a:rPr>
                <a:t>Density:</a:t>
              </a:r>
            </a:p>
          </p:txBody>
        </p:sp>
      </p:grpSp>
      <p:grpSp>
        <p:nvGrpSpPr>
          <p:cNvPr id="4" name="Group 28"/>
          <p:cNvGrpSpPr>
            <a:grpSpLocks/>
          </p:cNvGrpSpPr>
          <p:nvPr/>
        </p:nvGrpSpPr>
        <p:grpSpPr bwMode="auto">
          <a:xfrm>
            <a:off x="207458" y="4547528"/>
            <a:ext cx="4660602" cy="868046"/>
            <a:chOff x="144" y="3159"/>
            <a:chExt cx="3235" cy="603"/>
          </a:xfrm>
        </p:grpSpPr>
        <p:pic>
          <p:nvPicPr>
            <p:cNvPr id="6194" name="Picture 29"/>
            <p:cNvPicPr>
              <a:picLocks noChangeAspect="1" noChangeArrowheads="1"/>
            </p:cNvPicPr>
            <p:nvPr/>
          </p:nvPicPr>
          <p:blipFill>
            <a:blip r:embed="rId10" cstate="print"/>
            <a:srcRect/>
            <a:stretch>
              <a:fillRect/>
            </a:stretch>
          </p:blipFill>
          <p:spPr bwMode="auto">
            <a:xfrm>
              <a:off x="1670" y="3159"/>
              <a:ext cx="1709" cy="603"/>
            </a:xfrm>
            <a:prstGeom prst="rect">
              <a:avLst/>
            </a:prstGeom>
            <a:noFill/>
            <a:ln w="9525">
              <a:noFill/>
              <a:round/>
              <a:headEnd/>
              <a:tailEnd/>
            </a:ln>
          </p:spPr>
        </p:pic>
        <p:sp>
          <p:nvSpPr>
            <p:cNvPr id="6195" name="Text Box 30"/>
            <p:cNvSpPr txBox="1">
              <a:spLocks noChangeArrowheads="1"/>
            </p:cNvSpPr>
            <p:nvPr/>
          </p:nvSpPr>
          <p:spPr bwMode="auto">
            <a:xfrm>
              <a:off x="144" y="3208"/>
              <a:ext cx="1582" cy="457"/>
            </a:xfrm>
            <a:prstGeom prst="rect">
              <a:avLst/>
            </a:prstGeom>
            <a:noFill/>
            <a:ln w="9525">
              <a:noFill/>
              <a:round/>
              <a:headEnd/>
              <a:tailEnd/>
            </a:ln>
          </p:spPr>
          <p:txBody>
            <a:bodyPr lIns="0" tIns="0" rIns="0" bIns="0" anchor="ctr"/>
            <a:lstStyle/>
            <a:p>
              <a:pPr algn="ctr">
                <a:lnSpc>
                  <a:spcPct val="117000"/>
                </a:lnSpc>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rgbClr val="0000FF"/>
                  </a:solidFill>
                  <a:latin typeface="Comic Sans MS" pitchFamily="64" charset="0"/>
                </a:rPr>
                <a:t>Spin density:</a:t>
              </a:r>
            </a:p>
          </p:txBody>
        </p:sp>
      </p:grpSp>
      <p:sp>
        <p:nvSpPr>
          <p:cNvPr id="11295" name="Text Box 31"/>
          <p:cNvSpPr txBox="1">
            <a:spLocks noChangeArrowheads="1"/>
          </p:cNvSpPr>
          <p:nvPr/>
        </p:nvSpPr>
        <p:spPr bwMode="auto">
          <a:xfrm>
            <a:off x="207458" y="5336400"/>
            <a:ext cx="1867122" cy="660751"/>
          </a:xfrm>
          <a:prstGeom prst="rect">
            <a:avLst/>
          </a:prstGeom>
          <a:noFill/>
          <a:ln w="9525">
            <a:noFill/>
            <a:round/>
            <a:headEnd/>
            <a:tailEnd/>
          </a:ln>
        </p:spPr>
        <p:txBody>
          <a:bodyPr lIns="0" tIns="0" rIns="0" bIns="0" anchor="ctr"/>
          <a:lstStyle/>
          <a:p>
            <a:pPr algn="ctr">
              <a:lnSpc>
                <a:spcPct val="117000"/>
              </a:lnSpc>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rgbClr val="0000FF"/>
                </a:solidFill>
                <a:latin typeface="Comic Sans MS" pitchFamily="64" charset="0"/>
              </a:rPr>
              <a:t>Electron:</a:t>
            </a:r>
          </a:p>
        </p:txBody>
      </p:sp>
      <p:sp>
        <p:nvSpPr>
          <p:cNvPr id="11296" name="Text Box 32"/>
          <p:cNvSpPr txBox="1">
            <a:spLocks noChangeArrowheads="1"/>
          </p:cNvSpPr>
          <p:nvPr/>
        </p:nvSpPr>
        <p:spPr bwMode="auto">
          <a:xfrm>
            <a:off x="5108654" y="5336400"/>
            <a:ext cx="3397125" cy="660751"/>
          </a:xfrm>
          <a:prstGeom prst="rect">
            <a:avLst/>
          </a:prstGeom>
          <a:noFill/>
          <a:ln w="9525">
            <a:noFill/>
            <a:round/>
            <a:headEnd/>
            <a:tailEnd/>
          </a:ln>
        </p:spPr>
        <p:txBody>
          <a:bodyPr lIns="0" tIns="0" rIns="0" bIns="0" anchor="ctr"/>
          <a:lstStyle/>
          <a:p>
            <a:pPr algn="ctr">
              <a:lnSpc>
                <a:spcPct val="117000"/>
              </a:lnSpc>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rgbClr val="FF0000"/>
                </a:solidFill>
                <a:latin typeface="Comic Sans MS" pitchFamily="64" charset="0"/>
              </a:rPr>
              <a:t>(charge 1, spin 1)</a:t>
            </a:r>
          </a:p>
        </p:txBody>
      </p:sp>
      <p:grpSp>
        <p:nvGrpSpPr>
          <p:cNvPr id="5" name="Group 33"/>
          <p:cNvGrpSpPr>
            <a:grpSpLocks/>
          </p:cNvGrpSpPr>
          <p:nvPr/>
        </p:nvGrpSpPr>
        <p:grpSpPr bwMode="auto">
          <a:xfrm>
            <a:off x="77797" y="5989954"/>
            <a:ext cx="8883236" cy="689542"/>
            <a:chOff x="54" y="4161"/>
            <a:chExt cx="6166" cy="479"/>
          </a:xfrm>
        </p:grpSpPr>
        <p:pic>
          <p:nvPicPr>
            <p:cNvPr id="6191" name="Picture 34"/>
            <p:cNvPicPr>
              <a:picLocks noChangeAspect="1" noChangeArrowheads="1"/>
            </p:cNvPicPr>
            <p:nvPr/>
          </p:nvPicPr>
          <p:blipFill>
            <a:blip r:embed="rId11" cstate="print"/>
            <a:srcRect/>
            <a:stretch>
              <a:fillRect/>
            </a:stretch>
          </p:blipFill>
          <p:spPr bwMode="auto">
            <a:xfrm>
              <a:off x="1848" y="4205"/>
              <a:ext cx="1334" cy="401"/>
            </a:xfrm>
            <a:prstGeom prst="rect">
              <a:avLst/>
            </a:prstGeom>
            <a:noFill/>
            <a:ln w="9525">
              <a:noFill/>
              <a:round/>
              <a:headEnd/>
              <a:tailEnd/>
            </a:ln>
          </p:spPr>
        </p:pic>
        <p:sp>
          <p:nvSpPr>
            <p:cNvPr id="6192" name="Text Box 35"/>
            <p:cNvSpPr txBox="1">
              <a:spLocks noChangeArrowheads="1"/>
            </p:cNvSpPr>
            <p:nvPr/>
          </p:nvSpPr>
          <p:spPr bwMode="auto">
            <a:xfrm>
              <a:off x="54" y="4161"/>
              <a:ext cx="1726" cy="457"/>
            </a:xfrm>
            <a:prstGeom prst="rect">
              <a:avLst/>
            </a:prstGeom>
            <a:noFill/>
            <a:ln w="9525">
              <a:noFill/>
              <a:round/>
              <a:headEnd/>
              <a:tailEnd/>
            </a:ln>
          </p:spPr>
          <p:txBody>
            <a:bodyPr lIns="0" tIns="0" rIns="0" bIns="0" anchor="ctr"/>
            <a:lstStyle/>
            <a:p>
              <a:pPr algn="ctr">
                <a:lnSpc>
                  <a:spcPct val="117000"/>
                </a:lnSpc>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rgbClr val="0000FF"/>
                  </a:solidFill>
                  <a:latin typeface="Comic Sans MS" pitchFamily="64" charset="0"/>
                </a:rPr>
                <a:t>Laughlin </a:t>
              </a:r>
              <a:r>
                <a:rPr lang="en-US" sz="2500" b="1" dirty="0" err="1">
                  <a:solidFill>
                    <a:srgbClr val="0000FF"/>
                  </a:solidFill>
                  <a:latin typeface="Comic Sans MS" pitchFamily="64" charset="0"/>
                </a:rPr>
                <a:t>q.p</a:t>
              </a:r>
              <a:r>
                <a:rPr lang="en-US" sz="2500" b="1" dirty="0">
                  <a:solidFill>
                    <a:srgbClr val="0000FF"/>
                  </a:solidFill>
                  <a:latin typeface="Comic Sans MS" pitchFamily="64" charset="0"/>
                </a:rPr>
                <a:t>.:</a:t>
              </a:r>
            </a:p>
          </p:txBody>
        </p:sp>
        <p:sp>
          <p:nvSpPr>
            <p:cNvPr id="6193" name="Text Box 36"/>
            <p:cNvSpPr txBox="1">
              <a:spLocks noChangeArrowheads="1"/>
            </p:cNvSpPr>
            <p:nvPr/>
          </p:nvSpPr>
          <p:spPr bwMode="auto">
            <a:xfrm>
              <a:off x="3197" y="4183"/>
              <a:ext cx="3022" cy="457"/>
            </a:xfrm>
            <a:prstGeom prst="rect">
              <a:avLst/>
            </a:prstGeom>
            <a:noFill/>
            <a:ln w="9525">
              <a:noFill/>
              <a:round/>
              <a:headEnd/>
              <a:tailEnd/>
            </a:ln>
          </p:spPr>
          <p:txBody>
            <a:bodyPr lIns="0" tIns="0" rIns="0" bIns="0" anchor="ctr"/>
            <a:lstStyle/>
            <a:p>
              <a:pPr algn="ctr">
                <a:lnSpc>
                  <a:spcPct val="117000"/>
                </a:lnSpc>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rgbClr val="FF0000"/>
                  </a:solidFill>
                  <a:latin typeface="Comic Sans MS" pitchFamily="64" charset="0"/>
                </a:rPr>
                <a:t>(charge 1/m, spin 1/m)</a:t>
              </a:r>
            </a:p>
          </p:txBody>
        </p:sp>
      </p:grpSp>
      <p:grpSp>
        <p:nvGrpSpPr>
          <p:cNvPr id="6" name="Group 38"/>
          <p:cNvGrpSpPr>
            <a:grpSpLocks/>
          </p:cNvGrpSpPr>
          <p:nvPr/>
        </p:nvGrpSpPr>
        <p:grpSpPr bwMode="auto">
          <a:xfrm>
            <a:off x="5816028" y="2461625"/>
            <a:ext cx="3492210" cy="3339748"/>
            <a:chOff x="389732" y="1114426"/>
            <a:chExt cx="3456782" cy="3454400"/>
          </a:xfrm>
        </p:grpSpPr>
        <p:sp>
          <p:nvSpPr>
            <p:cNvPr id="6177" name="Text Box 19"/>
            <p:cNvSpPr txBox="1">
              <a:spLocks noChangeArrowheads="1"/>
            </p:cNvSpPr>
            <p:nvPr/>
          </p:nvSpPr>
          <p:spPr bwMode="auto">
            <a:xfrm>
              <a:off x="1764806" y="1114426"/>
              <a:ext cx="901090" cy="639236"/>
            </a:xfrm>
            <a:prstGeom prst="rect">
              <a:avLst/>
            </a:prstGeom>
            <a:noFill/>
            <a:ln w="9525">
              <a:noFill/>
              <a:round/>
              <a:headEnd/>
              <a:tailEnd/>
            </a:ln>
          </p:spPr>
          <p:txBody>
            <a:bodyPr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endParaRPr lang="en-US" sz="2500" b="1" baseline="-33000" dirty="0">
                <a:solidFill>
                  <a:srgbClr val="333333"/>
                </a:solidFill>
                <a:latin typeface="Times New Roman" pitchFamily="16" charset="0"/>
              </a:endParaRPr>
            </a:p>
          </p:txBody>
        </p:sp>
        <p:grpSp>
          <p:nvGrpSpPr>
            <p:cNvPr id="7" name="Group 31"/>
            <p:cNvGrpSpPr>
              <a:grpSpLocks/>
            </p:cNvGrpSpPr>
            <p:nvPr/>
          </p:nvGrpSpPr>
          <p:grpSpPr bwMode="auto">
            <a:xfrm>
              <a:off x="389732" y="1697683"/>
              <a:ext cx="3456782" cy="2871143"/>
              <a:chOff x="389732" y="1697683"/>
              <a:chExt cx="3456782" cy="2871143"/>
            </a:xfrm>
          </p:grpSpPr>
          <p:sp>
            <p:nvSpPr>
              <p:cNvPr id="6179" name="Oval 5"/>
              <p:cNvSpPr>
                <a:spLocks noChangeArrowheads="1"/>
              </p:cNvSpPr>
              <p:nvPr/>
            </p:nvSpPr>
            <p:spPr bwMode="auto">
              <a:xfrm>
                <a:off x="1059907" y="1807834"/>
                <a:ext cx="1836904" cy="2051332"/>
              </a:xfrm>
              <a:prstGeom prst="ellipse">
                <a:avLst/>
              </a:prstGeom>
              <a:solidFill>
                <a:srgbClr val="91FF93">
                  <a:alpha val="79999"/>
                </a:srgbClr>
              </a:solidFill>
              <a:ln w="9360">
                <a:solidFill>
                  <a:srgbClr val="000000"/>
                </a:solidFill>
                <a:round/>
                <a:headEnd/>
                <a:tailEnd/>
              </a:ln>
            </p:spPr>
            <p:txBody>
              <a:bodyPr wrap="none" anchor="ctr"/>
              <a:lstStyle/>
              <a:p>
                <a:endParaRPr lang="en-US"/>
              </a:p>
            </p:txBody>
          </p:sp>
          <p:sp>
            <p:nvSpPr>
              <p:cNvPr id="6180" name="AutoShape 6"/>
              <p:cNvSpPr>
                <a:spLocks noChangeArrowheads="1"/>
              </p:cNvSpPr>
              <p:nvPr/>
            </p:nvSpPr>
            <p:spPr bwMode="auto">
              <a:xfrm rot="6960000">
                <a:off x="916404" y="1845707"/>
                <a:ext cx="2132591" cy="2071291"/>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4261 w 21600"/>
                  <a:gd name="T13" fmla="*/ 0 h 21600"/>
                  <a:gd name="T14" fmla="*/ 17339 w 21600"/>
                  <a:gd name="T15" fmla="*/ 4291 h 21600"/>
                </a:gdLst>
                <a:ahLst/>
                <a:cxnLst>
                  <a:cxn ang="T8">
                    <a:pos x="T0" y="T1"/>
                  </a:cxn>
                  <a:cxn ang="T9">
                    <a:pos x="T2" y="T3"/>
                  </a:cxn>
                  <a:cxn ang="T10">
                    <a:pos x="T4" y="T5"/>
                  </a:cxn>
                  <a:cxn ang="T11">
                    <a:pos x="T6" y="T7"/>
                  </a:cxn>
                </a:cxnLst>
                <a:rect l="T12" t="T13" r="T14" b="T15"/>
                <a:pathLst>
                  <a:path w="21600" h="21600">
                    <a:moveTo>
                      <a:pt x="7151" y="3489"/>
                    </a:moveTo>
                    <a:cubicBezTo>
                      <a:pt x="8284" y="2924"/>
                      <a:pt x="9533" y="2629"/>
                      <a:pt x="10800" y="2630"/>
                    </a:cubicBezTo>
                    <a:cubicBezTo>
                      <a:pt x="12066" y="2630"/>
                      <a:pt x="13315" y="2924"/>
                      <a:pt x="14448" y="3489"/>
                    </a:cubicBezTo>
                    <a:lnTo>
                      <a:pt x="15622" y="1136"/>
                    </a:lnTo>
                    <a:cubicBezTo>
                      <a:pt x="14124" y="389"/>
                      <a:pt x="12473" y="-1"/>
                      <a:pt x="10799" y="0"/>
                    </a:cubicBezTo>
                    <a:cubicBezTo>
                      <a:pt x="9126" y="0"/>
                      <a:pt x="7475" y="389"/>
                      <a:pt x="5977" y="1136"/>
                    </a:cubicBezTo>
                    <a:close/>
                  </a:path>
                </a:pathLst>
              </a:custGeom>
              <a:solidFill>
                <a:srgbClr val="666666">
                  <a:alpha val="70195"/>
                </a:srgbClr>
              </a:solidFill>
              <a:ln w="9360">
                <a:solidFill>
                  <a:srgbClr val="000000"/>
                </a:solidFill>
                <a:round/>
                <a:headEnd/>
                <a:tailEnd/>
              </a:ln>
            </p:spPr>
            <p:txBody>
              <a:bodyPr wrap="none" anchor="ctr"/>
              <a:lstStyle/>
              <a:p>
                <a:endParaRPr lang="en-US"/>
              </a:p>
            </p:txBody>
          </p:sp>
          <p:sp>
            <p:nvSpPr>
              <p:cNvPr id="6181" name="AutoShape 7"/>
              <p:cNvSpPr>
                <a:spLocks noChangeArrowheads="1"/>
              </p:cNvSpPr>
              <p:nvPr/>
            </p:nvSpPr>
            <p:spPr bwMode="auto">
              <a:xfrm rot="14640000" flipV="1">
                <a:off x="916404" y="1740973"/>
                <a:ext cx="2132591" cy="2071291"/>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4261 w 21600"/>
                  <a:gd name="T13" fmla="*/ 0 h 21600"/>
                  <a:gd name="T14" fmla="*/ 17339 w 21600"/>
                  <a:gd name="T15" fmla="*/ 4291 h 21600"/>
                </a:gdLst>
                <a:ahLst/>
                <a:cxnLst>
                  <a:cxn ang="T8">
                    <a:pos x="T0" y="T1"/>
                  </a:cxn>
                  <a:cxn ang="T9">
                    <a:pos x="T2" y="T3"/>
                  </a:cxn>
                  <a:cxn ang="T10">
                    <a:pos x="T4" y="T5"/>
                  </a:cxn>
                  <a:cxn ang="T11">
                    <a:pos x="T6" y="T7"/>
                  </a:cxn>
                </a:cxnLst>
                <a:rect l="T12" t="T13" r="T14" b="T15"/>
                <a:pathLst>
                  <a:path w="21600" h="21600">
                    <a:moveTo>
                      <a:pt x="7151" y="3489"/>
                    </a:moveTo>
                    <a:cubicBezTo>
                      <a:pt x="8284" y="2924"/>
                      <a:pt x="9533" y="2629"/>
                      <a:pt x="10800" y="2630"/>
                    </a:cubicBezTo>
                    <a:cubicBezTo>
                      <a:pt x="12066" y="2630"/>
                      <a:pt x="13315" y="2924"/>
                      <a:pt x="14448" y="3489"/>
                    </a:cubicBezTo>
                    <a:lnTo>
                      <a:pt x="15622" y="1136"/>
                    </a:lnTo>
                    <a:cubicBezTo>
                      <a:pt x="14124" y="389"/>
                      <a:pt x="12473" y="-1"/>
                      <a:pt x="10799" y="0"/>
                    </a:cubicBezTo>
                    <a:cubicBezTo>
                      <a:pt x="9126" y="0"/>
                      <a:pt x="7475" y="389"/>
                      <a:pt x="5977" y="1136"/>
                    </a:cubicBezTo>
                    <a:close/>
                  </a:path>
                </a:pathLst>
              </a:custGeom>
              <a:solidFill>
                <a:srgbClr val="FF0000">
                  <a:alpha val="70195"/>
                </a:srgbClr>
              </a:solidFill>
              <a:ln w="9360">
                <a:solidFill>
                  <a:srgbClr val="000000"/>
                </a:solidFill>
                <a:round/>
                <a:headEnd/>
                <a:tailEnd/>
              </a:ln>
            </p:spPr>
            <p:txBody>
              <a:bodyPr wrap="none" anchor="ctr"/>
              <a:lstStyle/>
              <a:p>
                <a:endParaRPr lang="en-US"/>
              </a:p>
            </p:txBody>
          </p:sp>
          <p:sp>
            <p:nvSpPr>
              <p:cNvPr id="6182" name="AutoShape 8"/>
              <p:cNvSpPr>
                <a:spLocks noChangeArrowheads="1"/>
              </p:cNvSpPr>
              <p:nvPr/>
            </p:nvSpPr>
            <p:spPr bwMode="auto">
              <a:xfrm rot="14640000" flipH="1">
                <a:off x="914667" y="1847547"/>
                <a:ext cx="2132591" cy="2073027"/>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4261 w 21600"/>
                  <a:gd name="T13" fmla="*/ 0 h 21600"/>
                  <a:gd name="T14" fmla="*/ 17339 w 21600"/>
                  <a:gd name="T15" fmla="*/ 4306 h 21600"/>
                </a:gdLst>
                <a:ahLst/>
                <a:cxnLst>
                  <a:cxn ang="T8">
                    <a:pos x="T0" y="T1"/>
                  </a:cxn>
                  <a:cxn ang="T9">
                    <a:pos x="T2" y="T3"/>
                  </a:cxn>
                  <a:cxn ang="T10">
                    <a:pos x="T4" y="T5"/>
                  </a:cxn>
                  <a:cxn ang="T11">
                    <a:pos x="T6" y="T7"/>
                  </a:cxn>
                </a:cxnLst>
                <a:rect l="T12" t="T13" r="T14" b="T15"/>
                <a:pathLst>
                  <a:path w="21600" h="21600">
                    <a:moveTo>
                      <a:pt x="7151" y="3489"/>
                    </a:moveTo>
                    <a:cubicBezTo>
                      <a:pt x="8284" y="2924"/>
                      <a:pt x="9533" y="2629"/>
                      <a:pt x="10800" y="2630"/>
                    </a:cubicBezTo>
                    <a:cubicBezTo>
                      <a:pt x="12066" y="2630"/>
                      <a:pt x="13315" y="2924"/>
                      <a:pt x="14448" y="3489"/>
                    </a:cubicBezTo>
                    <a:lnTo>
                      <a:pt x="15622" y="1136"/>
                    </a:lnTo>
                    <a:cubicBezTo>
                      <a:pt x="14124" y="389"/>
                      <a:pt x="12473" y="-1"/>
                      <a:pt x="10799" y="0"/>
                    </a:cubicBezTo>
                    <a:cubicBezTo>
                      <a:pt x="9126" y="0"/>
                      <a:pt x="7475" y="389"/>
                      <a:pt x="5977" y="1136"/>
                    </a:cubicBezTo>
                    <a:close/>
                  </a:path>
                </a:pathLst>
              </a:custGeom>
              <a:solidFill>
                <a:srgbClr val="666666">
                  <a:alpha val="70195"/>
                </a:srgbClr>
              </a:solidFill>
              <a:ln w="9360">
                <a:solidFill>
                  <a:srgbClr val="000000"/>
                </a:solidFill>
                <a:round/>
                <a:headEnd/>
                <a:tailEnd/>
              </a:ln>
            </p:spPr>
            <p:txBody>
              <a:bodyPr wrap="none" anchor="ctr"/>
              <a:lstStyle/>
              <a:p>
                <a:endParaRPr lang="en-US"/>
              </a:p>
            </p:txBody>
          </p:sp>
          <p:sp>
            <p:nvSpPr>
              <p:cNvPr id="6183" name="AutoShape 9"/>
              <p:cNvSpPr>
                <a:spLocks noChangeArrowheads="1"/>
              </p:cNvSpPr>
              <p:nvPr/>
            </p:nvSpPr>
            <p:spPr bwMode="auto">
              <a:xfrm rot="6960000" flipH="1" flipV="1">
                <a:off x="916404" y="1739202"/>
                <a:ext cx="2132591" cy="2073027"/>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4261 w 21600"/>
                  <a:gd name="T13" fmla="*/ 0 h 21600"/>
                  <a:gd name="T14" fmla="*/ 17339 w 21600"/>
                  <a:gd name="T15" fmla="*/ 4306 h 21600"/>
                </a:gdLst>
                <a:ahLst/>
                <a:cxnLst>
                  <a:cxn ang="T8">
                    <a:pos x="T0" y="T1"/>
                  </a:cxn>
                  <a:cxn ang="T9">
                    <a:pos x="T2" y="T3"/>
                  </a:cxn>
                  <a:cxn ang="T10">
                    <a:pos x="T4" y="T5"/>
                  </a:cxn>
                  <a:cxn ang="T11">
                    <a:pos x="T6" y="T7"/>
                  </a:cxn>
                </a:cxnLst>
                <a:rect l="T12" t="T13" r="T14" b="T15"/>
                <a:pathLst>
                  <a:path w="21600" h="21600">
                    <a:moveTo>
                      <a:pt x="7151" y="3489"/>
                    </a:moveTo>
                    <a:cubicBezTo>
                      <a:pt x="8284" y="2924"/>
                      <a:pt x="9533" y="2629"/>
                      <a:pt x="10800" y="2630"/>
                    </a:cubicBezTo>
                    <a:cubicBezTo>
                      <a:pt x="12066" y="2630"/>
                      <a:pt x="13315" y="2924"/>
                      <a:pt x="14448" y="3489"/>
                    </a:cubicBezTo>
                    <a:lnTo>
                      <a:pt x="15622" y="1136"/>
                    </a:lnTo>
                    <a:cubicBezTo>
                      <a:pt x="14124" y="389"/>
                      <a:pt x="12473" y="-1"/>
                      <a:pt x="10799" y="0"/>
                    </a:cubicBezTo>
                    <a:cubicBezTo>
                      <a:pt x="9126" y="0"/>
                      <a:pt x="7475" y="389"/>
                      <a:pt x="5977" y="1136"/>
                    </a:cubicBezTo>
                    <a:close/>
                  </a:path>
                </a:pathLst>
              </a:custGeom>
              <a:solidFill>
                <a:srgbClr val="FF0000">
                  <a:alpha val="70195"/>
                </a:srgbClr>
              </a:solidFill>
              <a:ln w="9360">
                <a:solidFill>
                  <a:srgbClr val="000000"/>
                </a:solidFill>
                <a:round/>
                <a:headEnd/>
                <a:tailEnd/>
              </a:ln>
            </p:spPr>
            <p:txBody>
              <a:bodyPr wrap="none" anchor="ctr"/>
              <a:lstStyle/>
              <a:p>
                <a:endParaRPr lang="en-US"/>
              </a:p>
            </p:txBody>
          </p:sp>
          <p:sp>
            <p:nvSpPr>
              <p:cNvPr id="6184" name="AutoShape 10"/>
              <p:cNvSpPr>
                <a:spLocks noChangeArrowheads="1"/>
              </p:cNvSpPr>
              <p:nvPr/>
            </p:nvSpPr>
            <p:spPr bwMode="auto">
              <a:xfrm rot="10800000" flipV="1">
                <a:off x="962679" y="1697683"/>
                <a:ext cx="2045248" cy="2159677"/>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3135 w 21600"/>
                  <a:gd name="T13" fmla="*/ 0 h 21600"/>
                  <a:gd name="T14" fmla="*/ 18465 w 21600"/>
                  <a:gd name="T15" fmla="*/ 5075 h 21600"/>
                </a:gdLst>
                <a:ahLst/>
                <a:cxnLst>
                  <a:cxn ang="T8">
                    <a:pos x="T0" y="T1"/>
                  </a:cxn>
                  <a:cxn ang="T9">
                    <a:pos x="T2" y="T3"/>
                  </a:cxn>
                  <a:cxn ang="T10">
                    <a:pos x="T4" y="T5"/>
                  </a:cxn>
                  <a:cxn ang="T11">
                    <a:pos x="T6" y="T7"/>
                  </a:cxn>
                </a:cxnLst>
                <a:rect l="T12" t="T13" r="T14" b="T15"/>
                <a:pathLst>
                  <a:path w="21600" h="21600">
                    <a:moveTo>
                      <a:pt x="6283" y="4043"/>
                    </a:moveTo>
                    <a:cubicBezTo>
                      <a:pt x="7620" y="3149"/>
                      <a:pt x="9192" y="2672"/>
                      <a:pt x="10800" y="2673"/>
                    </a:cubicBezTo>
                    <a:cubicBezTo>
                      <a:pt x="12407" y="2673"/>
                      <a:pt x="13979" y="3149"/>
                      <a:pt x="15316" y="4043"/>
                    </a:cubicBezTo>
                    <a:lnTo>
                      <a:pt x="16801" y="1821"/>
                    </a:lnTo>
                    <a:cubicBezTo>
                      <a:pt x="15025" y="633"/>
                      <a:pt x="12936" y="-1"/>
                      <a:pt x="10799" y="0"/>
                    </a:cubicBezTo>
                    <a:cubicBezTo>
                      <a:pt x="8663" y="0"/>
                      <a:pt x="6574" y="633"/>
                      <a:pt x="4798" y="1821"/>
                    </a:cubicBezTo>
                    <a:close/>
                  </a:path>
                </a:pathLst>
              </a:custGeom>
              <a:solidFill>
                <a:srgbClr val="666666">
                  <a:alpha val="70195"/>
                </a:srgbClr>
              </a:solidFill>
              <a:ln w="9360">
                <a:solidFill>
                  <a:srgbClr val="000000"/>
                </a:solidFill>
                <a:round/>
                <a:headEnd/>
                <a:tailEnd/>
              </a:ln>
            </p:spPr>
            <p:txBody>
              <a:bodyPr wrap="none" anchor="ctr"/>
              <a:lstStyle/>
              <a:p>
                <a:endParaRPr lang="en-US"/>
              </a:p>
            </p:txBody>
          </p:sp>
          <p:sp>
            <p:nvSpPr>
              <p:cNvPr id="6185" name="AutoShape 11"/>
              <p:cNvSpPr>
                <a:spLocks noChangeArrowheads="1"/>
              </p:cNvSpPr>
              <p:nvPr/>
            </p:nvSpPr>
            <p:spPr bwMode="auto">
              <a:xfrm rot="10800000">
                <a:off x="962679" y="1804223"/>
                <a:ext cx="2045248" cy="2159677"/>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3135 w 21600"/>
                  <a:gd name="T13" fmla="*/ 0 h 21600"/>
                  <a:gd name="T14" fmla="*/ 18465 w 21600"/>
                  <a:gd name="T15" fmla="*/ 5075 h 21600"/>
                </a:gdLst>
                <a:ahLst/>
                <a:cxnLst>
                  <a:cxn ang="T8">
                    <a:pos x="T0" y="T1"/>
                  </a:cxn>
                  <a:cxn ang="T9">
                    <a:pos x="T2" y="T3"/>
                  </a:cxn>
                  <a:cxn ang="T10">
                    <a:pos x="T4" y="T5"/>
                  </a:cxn>
                  <a:cxn ang="T11">
                    <a:pos x="T6" y="T7"/>
                  </a:cxn>
                </a:cxnLst>
                <a:rect l="T12" t="T13" r="T14" b="T15"/>
                <a:pathLst>
                  <a:path w="21600" h="21600">
                    <a:moveTo>
                      <a:pt x="6283" y="4043"/>
                    </a:moveTo>
                    <a:cubicBezTo>
                      <a:pt x="7620" y="3149"/>
                      <a:pt x="9192" y="2672"/>
                      <a:pt x="10800" y="2673"/>
                    </a:cubicBezTo>
                    <a:cubicBezTo>
                      <a:pt x="12407" y="2673"/>
                      <a:pt x="13979" y="3149"/>
                      <a:pt x="15316" y="4043"/>
                    </a:cubicBezTo>
                    <a:lnTo>
                      <a:pt x="16801" y="1821"/>
                    </a:lnTo>
                    <a:cubicBezTo>
                      <a:pt x="15025" y="633"/>
                      <a:pt x="12936" y="-1"/>
                      <a:pt x="10799" y="0"/>
                    </a:cubicBezTo>
                    <a:cubicBezTo>
                      <a:pt x="8663" y="0"/>
                      <a:pt x="6574" y="633"/>
                      <a:pt x="4798" y="1821"/>
                    </a:cubicBezTo>
                    <a:close/>
                  </a:path>
                </a:pathLst>
              </a:custGeom>
              <a:solidFill>
                <a:srgbClr val="FF0000">
                  <a:alpha val="70195"/>
                </a:srgbClr>
              </a:solidFill>
              <a:ln w="9360">
                <a:solidFill>
                  <a:srgbClr val="000000"/>
                </a:solidFill>
                <a:round/>
                <a:headEnd/>
                <a:tailEnd/>
              </a:ln>
            </p:spPr>
            <p:txBody>
              <a:bodyPr wrap="none" anchor="ctr"/>
              <a:lstStyle/>
              <a:p>
                <a:endParaRPr lang="en-US"/>
              </a:p>
            </p:txBody>
          </p:sp>
          <p:sp>
            <p:nvSpPr>
              <p:cNvPr id="6186" name="Text Box 20"/>
              <p:cNvSpPr txBox="1">
                <a:spLocks noChangeArrowheads="1"/>
              </p:cNvSpPr>
              <p:nvPr/>
            </p:nvSpPr>
            <p:spPr bwMode="auto">
              <a:xfrm>
                <a:off x="389732" y="1849366"/>
                <a:ext cx="901090" cy="639236"/>
              </a:xfrm>
              <a:prstGeom prst="rect">
                <a:avLst/>
              </a:prstGeom>
              <a:noFill/>
              <a:ln w="9525">
                <a:noFill/>
                <a:round/>
                <a:headEnd/>
                <a:tailEnd/>
              </a:ln>
            </p:spPr>
            <p:txBody>
              <a:bodyPr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endParaRPr lang="en-US" sz="2500" b="1" baseline="-33000" dirty="0">
                  <a:solidFill>
                    <a:srgbClr val="FF0000"/>
                  </a:solidFill>
                  <a:latin typeface="Times New Roman" pitchFamily="16" charset="0"/>
                </a:endParaRPr>
              </a:p>
            </p:txBody>
          </p:sp>
          <p:sp>
            <p:nvSpPr>
              <p:cNvPr id="6187" name="Text Box 21"/>
              <p:cNvSpPr txBox="1">
                <a:spLocks noChangeArrowheads="1"/>
              </p:cNvSpPr>
              <p:nvPr/>
            </p:nvSpPr>
            <p:spPr bwMode="auto">
              <a:xfrm>
                <a:off x="2848197" y="1849366"/>
                <a:ext cx="901090" cy="639236"/>
              </a:xfrm>
              <a:prstGeom prst="rect">
                <a:avLst/>
              </a:prstGeom>
              <a:noFill/>
              <a:ln w="9525">
                <a:noFill/>
                <a:round/>
                <a:headEnd/>
                <a:tailEnd/>
              </a:ln>
            </p:spPr>
            <p:txBody>
              <a:bodyPr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endParaRPr lang="en-US" sz="2500" b="1" baseline="-33000" dirty="0">
                  <a:solidFill>
                    <a:srgbClr val="FF0000"/>
                  </a:solidFill>
                  <a:latin typeface="Times New Roman" pitchFamily="16" charset="0"/>
                </a:endParaRPr>
              </a:p>
            </p:txBody>
          </p:sp>
          <p:sp>
            <p:nvSpPr>
              <p:cNvPr id="6188" name="Text Box 22"/>
              <p:cNvSpPr txBox="1">
                <a:spLocks noChangeArrowheads="1"/>
              </p:cNvSpPr>
              <p:nvPr/>
            </p:nvSpPr>
            <p:spPr bwMode="auto">
              <a:xfrm>
                <a:off x="1697094" y="3929590"/>
                <a:ext cx="901090" cy="639236"/>
              </a:xfrm>
              <a:prstGeom prst="rect">
                <a:avLst/>
              </a:prstGeom>
              <a:noFill/>
              <a:ln w="9525">
                <a:noFill/>
                <a:round/>
                <a:headEnd/>
                <a:tailEnd/>
              </a:ln>
            </p:spPr>
            <p:txBody>
              <a:bodyPr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endParaRPr lang="en-US" sz="2500" b="1" baseline="-33000" dirty="0">
                  <a:solidFill>
                    <a:srgbClr val="FF0000"/>
                  </a:solidFill>
                  <a:latin typeface="Times New Roman" pitchFamily="16" charset="0"/>
                </a:endParaRPr>
              </a:p>
            </p:txBody>
          </p:sp>
          <p:sp>
            <p:nvSpPr>
              <p:cNvPr id="6189" name="Text Box 23"/>
              <p:cNvSpPr txBox="1">
                <a:spLocks noChangeArrowheads="1"/>
              </p:cNvSpPr>
              <p:nvPr/>
            </p:nvSpPr>
            <p:spPr bwMode="auto">
              <a:xfrm>
                <a:off x="2945424" y="3149506"/>
                <a:ext cx="901090" cy="639236"/>
              </a:xfrm>
              <a:prstGeom prst="rect">
                <a:avLst/>
              </a:prstGeom>
              <a:noFill/>
              <a:ln w="9525">
                <a:noFill/>
                <a:round/>
                <a:headEnd/>
                <a:tailEnd/>
              </a:ln>
            </p:spPr>
            <p:txBody>
              <a:bodyPr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endParaRPr lang="en-US" sz="2500" b="1" baseline="-33000" dirty="0">
                  <a:solidFill>
                    <a:srgbClr val="333333"/>
                  </a:solidFill>
                  <a:latin typeface="Times New Roman" pitchFamily="16" charset="0"/>
                </a:endParaRPr>
              </a:p>
            </p:txBody>
          </p:sp>
          <p:sp>
            <p:nvSpPr>
              <p:cNvPr id="6190" name="Text Box 24"/>
              <p:cNvSpPr txBox="1">
                <a:spLocks noChangeArrowheads="1"/>
              </p:cNvSpPr>
              <p:nvPr/>
            </p:nvSpPr>
            <p:spPr bwMode="auto">
              <a:xfrm>
                <a:off x="521683" y="3149506"/>
                <a:ext cx="901090" cy="639236"/>
              </a:xfrm>
              <a:prstGeom prst="rect">
                <a:avLst/>
              </a:prstGeom>
              <a:noFill/>
              <a:ln w="9525">
                <a:noFill/>
                <a:round/>
                <a:headEnd/>
                <a:tailEnd/>
              </a:ln>
            </p:spPr>
            <p:txBody>
              <a:bodyPr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endParaRPr lang="en-US" sz="2500" b="1" baseline="-33000" dirty="0">
                  <a:solidFill>
                    <a:srgbClr val="333333"/>
                  </a:solidFill>
                  <a:latin typeface="Times New Roman" pitchFamily="16" charset="0"/>
                </a:endParaRPr>
              </a:p>
            </p:txBody>
          </p:sp>
        </p:grpSp>
      </p:grpSp>
      <p:sp>
        <p:nvSpPr>
          <p:cNvPr id="6160" name="Text Box 19"/>
          <p:cNvSpPr txBox="1">
            <a:spLocks noChangeArrowheads="1"/>
          </p:cNvSpPr>
          <p:nvPr/>
        </p:nvSpPr>
        <p:spPr bwMode="auto">
          <a:xfrm>
            <a:off x="6513317" y="1839741"/>
            <a:ext cx="910510" cy="617566"/>
          </a:xfrm>
          <a:prstGeom prst="rect">
            <a:avLst/>
          </a:prstGeom>
          <a:noFill/>
          <a:ln w="9525">
            <a:noFill/>
            <a:round/>
            <a:headEnd/>
            <a:tailEnd/>
          </a:ln>
        </p:spPr>
        <p:txBody>
          <a:bodyPr lIns="81648" tIns="40824" rIns="81648" bIns="40824"/>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endParaRPr lang="en-US" sz="2500" b="1" baseline="-33000" dirty="0">
              <a:solidFill>
                <a:srgbClr val="333333"/>
              </a:solidFill>
              <a:latin typeface="Times New Roman" pitchFamily="16" charset="0"/>
            </a:endParaRPr>
          </a:p>
        </p:txBody>
      </p:sp>
      <p:sp>
        <p:nvSpPr>
          <p:cNvPr id="6161" name="Text Box 20"/>
          <p:cNvSpPr txBox="1">
            <a:spLocks noChangeArrowheads="1"/>
          </p:cNvSpPr>
          <p:nvPr/>
        </p:nvSpPr>
        <p:spPr bwMode="auto">
          <a:xfrm>
            <a:off x="5124501" y="2550877"/>
            <a:ext cx="910510" cy="617566"/>
          </a:xfrm>
          <a:prstGeom prst="rect">
            <a:avLst/>
          </a:prstGeom>
          <a:noFill/>
          <a:ln w="9525">
            <a:noFill/>
            <a:round/>
            <a:headEnd/>
            <a:tailEnd/>
          </a:ln>
        </p:spPr>
        <p:txBody>
          <a:bodyPr lIns="81648" tIns="40824" rIns="81648" bIns="40824"/>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endParaRPr lang="en-US" sz="2500" b="1" baseline="-33000" dirty="0">
              <a:solidFill>
                <a:srgbClr val="FF0000"/>
              </a:solidFill>
              <a:latin typeface="Times New Roman" pitchFamily="16" charset="0"/>
            </a:endParaRPr>
          </a:p>
        </p:txBody>
      </p:sp>
      <p:sp>
        <p:nvSpPr>
          <p:cNvPr id="6162" name="Text Box 21"/>
          <p:cNvSpPr txBox="1">
            <a:spLocks noChangeArrowheads="1"/>
          </p:cNvSpPr>
          <p:nvPr/>
        </p:nvSpPr>
        <p:spPr bwMode="auto">
          <a:xfrm>
            <a:off x="7608235" y="2550877"/>
            <a:ext cx="909069" cy="617566"/>
          </a:xfrm>
          <a:prstGeom prst="rect">
            <a:avLst/>
          </a:prstGeom>
          <a:noFill/>
          <a:ln w="9525">
            <a:noFill/>
            <a:round/>
            <a:headEnd/>
            <a:tailEnd/>
          </a:ln>
        </p:spPr>
        <p:txBody>
          <a:bodyPr lIns="81648" tIns="40824" rIns="81648" bIns="40824"/>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endParaRPr lang="en-US" sz="2500" b="1" baseline="-33000" dirty="0">
              <a:solidFill>
                <a:srgbClr val="FF0000"/>
              </a:solidFill>
              <a:latin typeface="Times New Roman" pitchFamily="16" charset="0"/>
            </a:endParaRPr>
          </a:p>
        </p:txBody>
      </p:sp>
      <p:sp>
        <p:nvSpPr>
          <p:cNvPr id="6163" name="Text Box 22"/>
          <p:cNvSpPr txBox="1">
            <a:spLocks noChangeArrowheads="1"/>
          </p:cNvSpPr>
          <p:nvPr/>
        </p:nvSpPr>
        <p:spPr bwMode="auto">
          <a:xfrm>
            <a:off x="6445605" y="4561924"/>
            <a:ext cx="909070" cy="617565"/>
          </a:xfrm>
          <a:prstGeom prst="rect">
            <a:avLst/>
          </a:prstGeom>
          <a:noFill/>
          <a:ln w="9525">
            <a:noFill/>
            <a:round/>
            <a:headEnd/>
            <a:tailEnd/>
          </a:ln>
        </p:spPr>
        <p:txBody>
          <a:bodyPr lIns="81648" tIns="40824" rIns="81648" bIns="40824"/>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endParaRPr lang="en-US" sz="2500" b="1" baseline="-33000" dirty="0">
              <a:solidFill>
                <a:srgbClr val="FF0000"/>
              </a:solidFill>
              <a:latin typeface="Times New Roman" pitchFamily="16" charset="0"/>
            </a:endParaRPr>
          </a:p>
        </p:txBody>
      </p:sp>
      <p:sp>
        <p:nvSpPr>
          <p:cNvPr id="6164" name="Text Box 23"/>
          <p:cNvSpPr txBox="1">
            <a:spLocks noChangeArrowheads="1"/>
          </p:cNvSpPr>
          <p:nvPr/>
        </p:nvSpPr>
        <p:spPr bwMode="auto">
          <a:xfrm>
            <a:off x="7706201" y="3807602"/>
            <a:ext cx="910510" cy="617565"/>
          </a:xfrm>
          <a:prstGeom prst="rect">
            <a:avLst/>
          </a:prstGeom>
          <a:noFill/>
          <a:ln w="9525">
            <a:noFill/>
            <a:round/>
            <a:headEnd/>
            <a:tailEnd/>
          </a:ln>
        </p:spPr>
        <p:txBody>
          <a:bodyPr lIns="81648" tIns="40824" rIns="81648" bIns="40824"/>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endParaRPr lang="en-US" sz="2500" b="1" baseline="-33000" dirty="0">
              <a:solidFill>
                <a:srgbClr val="333333"/>
              </a:solidFill>
              <a:latin typeface="Times New Roman" pitchFamily="16" charset="0"/>
            </a:endParaRPr>
          </a:p>
        </p:txBody>
      </p:sp>
      <p:sp>
        <p:nvSpPr>
          <p:cNvPr id="6165" name="Text Box 24"/>
          <p:cNvSpPr txBox="1">
            <a:spLocks noChangeArrowheads="1"/>
          </p:cNvSpPr>
          <p:nvPr/>
        </p:nvSpPr>
        <p:spPr bwMode="auto">
          <a:xfrm>
            <a:off x="5258484" y="3807602"/>
            <a:ext cx="910510" cy="617565"/>
          </a:xfrm>
          <a:prstGeom prst="rect">
            <a:avLst/>
          </a:prstGeom>
          <a:noFill/>
          <a:ln w="9525">
            <a:noFill/>
            <a:round/>
            <a:headEnd/>
            <a:tailEnd/>
          </a:ln>
        </p:spPr>
        <p:txBody>
          <a:bodyPr lIns="81648" tIns="40824" rIns="81648" bIns="40824"/>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endParaRPr lang="en-US" sz="2500" b="1" baseline="-33000" dirty="0">
              <a:solidFill>
                <a:srgbClr val="333333"/>
              </a:solidFill>
              <a:latin typeface="Times New Roman" pitchFamily="16" charset="0"/>
            </a:endParaRPr>
          </a:p>
        </p:txBody>
      </p:sp>
      <p:grpSp>
        <p:nvGrpSpPr>
          <p:cNvPr id="8" name="Group 59"/>
          <p:cNvGrpSpPr>
            <a:grpSpLocks/>
          </p:cNvGrpSpPr>
          <p:nvPr/>
        </p:nvGrpSpPr>
        <p:grpSpPr bwMode="auto">
          <a:xfrm>
            <a:off x="5885181" y="2323429"/>
            <a:ext cx="3111870" cy="3394451"/>
            <a:chOff x="6485731" y="2562225"/>
            <a:chExt cx="3429000" cy="3743325"/>
          </a:xfrm>
        </p:grpSpPr>
        <p:sp>
          <p:nvSpPr>
            <p:cNvPr id="6170" name="Oval 5"/>
            <p:cNvSpPr>
              <a:spLocks noChangeArrowheads="1"/>
            </p:cNvSpPr>
            <p:nvPr/>
          </p:nvSpPr>
          <p:spPr bwMode="auto">
            <a:xfrm>
              <a:off x="7019131" y="3476625"/>
              <a:ext cx="2286000" cy="2187082"/>
            </a:xfrm>
            <a:prstGeom prst="ellipse">
              <a:avLst/>
            </a:prstGeom>
            <a:solidFill>
              <a:srgbClr val="91FF93">
                <a:alpha val="79999"/>
              </a:srgbClr>
            </a:solidFill>
            <a:ln w="9360">
              <a:solidFill>
                <a:srgbClr val="000000"/>
              </a:solidFill>
              <a:round/>
              <a:headEnd/>
              <a:tailEnd/>
            </a:ln>
          </p:spPr>
          <p:txBody>
            <a:bodyPr wrap="none" anchor="ctr"/>
            <a:lstStyle/>
            <a:p>
              <a:endParaRPr lang="en-US"/>
            </a:p>
          </p:txBody>
        </p:sp>
        <p:grpSp>
          <p:nvGrpSpPr>
            <p:cNvPr id="9" name="Group 58"/>
            <p:cNvGrpSpPr>
              <a:grpSpLocks/>
            </p:cNvGrpSpPr>
            <p:nvPr/>
          </p:nvGrpSpPr>
          <p:grpSpPr bwMode="auto">
            <a:xfrm>
              <a:off x="6485731" y="2562225"/>
              <a:ext cx="3429000" cy="3743325"/>
              <a:chOff x="6180138" y="1495425"/>
              <a:chExt cx="3429000" cy="3743325"/>
            </a:xfrm>
          </p:grpSpPr>
          <p:sp>
            <p:nvSpPr>
              <p:cNvPr id="53" name="Arc 52"/>
              <p:cNvSpPr/>
              <p:nvPr/>
            </p:nvSpPr>
            <p:spPr bwMode="auto">
              <a:xfrm rot="16200000">
                <a:off x="6289675" y="2147888"/>
                <a:ext cx="3133725" cy="3048000"/>
              </a:xfrm>
              <a:prstGeom prst="arc">
                <a:avLst>
                  <a:gd name="adj1" fmla="val 17321026"/>
                  <a:gd name="adj2" fmla="val 4143725"/>
                </a:avLst>
              </a:prstGeom>
              <a:noFill/>
              <a:ln w="50800" cap="flat" cmpd="sng" algn="ctr">
                <a:solidFill>
                  <a:schemeClr val="accent2"/>
                </a:solidFill>
                <a:prstDash val="solid"/>
                <a:round/>
                <a:headEnd type="arrow" w="med" len="med"/>
                <a:tailEnd type="none" w="med" len="med"/>
              </a:ln>
              <a:effectLst/>
            </p:spPr>
            <p:txBody>
              <a:bodyPr/>
              <a:lstStyle/>
              <a:p>
                <a:pPr>
                  <a:defRPr/>
                </a:pPr>
                <a:endParaRPr lang="en-US"/>
              </a:p>
            </p:txBody>
          </p:sp>
          <p:grpSp>
            <p:nvGrpSpPr>
              <p:cNvPr id="10" name="Group 31"/>
              <p:cNvGrpSpPr>
                <a:grpSpLocks/>
              </p:cNvGrpSpPr>
              <p:nvPr/>
            </p:nvGrpSpPr>
            <p:grpSpPr bwMode="auto">
              <a:xfrm>
                <a:off x="6180138" y="1495425"/>
                <a:ext cx="3429000" cy="3438461"/>
                <a:chOff x="5952331" y="1724025"/>
                <a:chExt cx="3429000" cy="3437732"/>
              </a:xfrm>
            </p:grpSpPr>
            <p:sp>
              <p:nvSpPr>
                <p:cNvPr id="56" name="Arc 55"/>
                <p:cNvSpPr/>
                <p:nvPr/>
              </p:nvSpPr>
              <p:spPr bwMode="auto">
                <a:xfrm rot="16200000">
                  <a:off x="6100365" y="1880791"/>
                  <a:ext cx="3132932" cy="3429000"/>
                </a:xfrm>
                <a:prstGeom prst="arc">
                  <a:avLst>
                    <a:gd name="adj1" fmla="val 17321026"/>
                    <a:gd name="adj2" fmla="val 4143725"/>
                  </a:avLst>
                </a:prstGeom>
                <a:noFill/>
                <a:ln w="50800" cap="flat" cmpd="sng" algn="ctr">
                  <a:solidFill>
                    <a:schemeClr val="accent2"/>
                  </a:solidFill>
                  <a:prstDash val="solid"/>
                  <a:round/>
                  <a:headEnd type="none" w="med" len="med"/>
                  <a:tailEnd type="arrow" w="med" len="med"/>
                </a:ln>
                <a:effectLst/>
                <a:scene3d>
                  <a:camera prst="orthographicFront">
                    <a:rot lat="0" lon="300000" rev="0"/>
                  </a:camera>
                  <a:lightRig rig="threePt" dir="t"/>
                </a:scene3d>
              </p:spPr>
              <p:txBody>
                <a:bodyPr/>
                <a:lstStyle/>
                <a:p>
                  <a:pPr>
                    <a:defRPr/>
                  </a:pPr>
                  <a:endParaRPr lang="en-US"/>
                </a:p>
              </p:txBody>
            </p:sp>
            <p:sp>
              <p:nvSpPr>
                <p:cNvPr id="6175" name="Down Arrow 29"/>
                <p:cNvSpPr>
                  <a:spLocks noChangeArrowheads="1"/>
                </p:cNvSpPr>
                <p:nvPr/>
              </p:nvSpPr>
              <p:spPr bwMode="auto">
                <a:xfrm flipH="1" flipV="1">
                  <a:off x="7323931" y="2105025"/>
                  <a:ext cx="457200" cy="609600"/>
                </a:xfrm>
                <a:prstGeom prst="downArrow">
                  <a:avLst>
                    <a:gd name="adj1" fmla="val 50000"/>
                    <a:gd name="adj2" fmla="val 50000"/>
                  </a:avLst>
                </a:prstGeom>
                <a:solidFill>
                  <a:srgbClr val="00B8FF"/>
                </a:solidFill>
                <a:ln w="9525" algn="ctr">
                  <a:solidFill>
                    <a:schemeClr val="tx1"/>
                  </a:solidFill>
                  <a:round/>
                  <a:headEnd/>
                  <a:tailEnd/>
                </a:ln>
              </p:spPr>
              <p:txBody>
                <a:bodyPr/>
                <a:lstStyle/>
                <a:p>
                  <a:endParaRPr lang="en-US"/>
                </a:p>
              </p:txBody>
            </p:sp>
            <p:sp>
              <p:nvSpPr>
                <p:cNvPr id="6176" name="Down Arrow 30"/>
                <p:cNvSpPr>
                  <a:spLocks noChangeArrowheads="1"/>
                </p:cNvSpPr>
                <p:nvPr/>
              </p:nvSpPr>
              <p:spPr bwMode="auto">
                <a:xfrm rot="10800000" flipV="1">
                  <a:off x="7781131" y="1724025"/>
                  <a:ext cx="381000" cy="609600"/>
                </a:xfrm>
                <a:prstGeom prst="downArrow">
                  <a:avLst>
                    <a:gd name="adj1" fmla="val 50000"/>
                    <a:gd name="adj2" fmla="val 50000"/>
                  </a:avLst>
                </a:prstGeom>
                <a:solidFill>
                  <a:srgbClr val="00B8FF"/>
                </a:solidFill>
                <a:ln w="9525" algn="ctr">
                  <a:solidFill>
                    <a:schemeClr val="tx1"/>
                  </a:solidFill>
                  <a:round/>
                  <a:headEnd/>
                  <a:tailEnd/>
                </a:ln>
              </p:spPr>
              <p:txBody>
                <a:bodyPr/>
                <a:lstStyle/>
                <a:p>
                  <a:endParaRPr lang="en-US"/>
                </a:p>
              </p:txBody>
            </p:sp>
          </p:grpSp>
        </p:grpSp>
      </p:grpSp>
      <p:graphicFrame>
        <p:nvGraphicFramePr>
          <p:cNvPr id="20516" name="Object 5"/>
          <p:cNvGraphicFramePr>
            <a:graphicFrameLocks noChangeAspect="1"/>
          </p:cNvGraphicFramePr>
          <p:nvPr/>
        </p:nvGraphicFramePr>
        <p:xfrm>
          <a:off x="7129929" y="2254330"/>
          <a:ext cx="947968" cy="545589"/>
        </p:xfrm>
        <a:graphic>
          <a:graphicData uri="http://schemas.openxmlformats.org/presentationml/2006/ole">
            <p:oleObj spid="_x0000_s502786" name="Equation" r:id="rId12" imgW="901440" imgH="520560" progId="Equation.DSMT4">
              <p:embed/>
            </p:oleObj>
          </a:graphicData>
        </a:graphic>
      </p:graphicFrame>
      <p:grpSp>
        <p:nvGrpSpPr>
          <p:cNvPr id="11" name="Group 65"/>
          <p:cNvGrpSpPr>
            <a:grpSpLocks/>
          </p:cNvGrpSpPr>
          <p:nvPr/>
        </p:nvGrpSpPr>
        <p:grpSpPr bwMode="auto">
          <a:xfrm>
            <a:off x="5055348" y="4119982"/>
            <a:ext cx="1313901" cy="829179"/>
            <a:chOff x="5571331" y="4543425"/>
            <a:chExt cx="1447800" cy="914400"/>
          </a:xfrm>
        </p:grpSpPr>
        <p:graphicFrame>
          <p:nvGraphicFramePr>
            <p:cNvPr id="6147" name="Object 5"/>
            <p:cNvGraphicFramePr>
              <a:graphicFrameLocks noChangeAspect="1"/>
            </p:cNvGraphicFramePr>
            <p:nvPr/>
          </p:nvGraphicFramePr>
          <p:xfrm>
            <a:off x="5799931" y="4619625"/>
            <a:ext cx="1044575" cy="704850"/>
          </p:xfrm>
          <a:graphic>
            <a:graphicData uri="http://schemas.openxmlformats.org/presentationml/2006/ole">
              <p:oleObj spid="_x0000_s502787" name="Equation" r:id="rId13" imgW="901440" imgH="609480" progId="Equation.DSMT4">
                <p:embed/>
              </p:oleObj>
            </a:graphicData>
          </a:graphic>
        </p:graphicFrame>
        <p:sp>
          <p:nvSpPr>
            <p:cNvPr id="6169" name="Rounded Rectangle 62"/>
            <p:cNvSpPr>
              <a:spLocks noChangeArrowheads="1"/>
            </p:cNvSpPr>
            <p:nvPr/>
          </p:nvSpPr>
          <p:spPr bwMode="auto">
            <a:xfrm>
              <a:off x="5571331" y="4543425"/>
              <a:ext cx="1447800" cy="914400"/>
            </a:xfrm>
            <a:prstGeom prst="roundRect">
              <a:avLst>
                <a:gd name="adj" fmla="val 16667"/>
              </a:avLst>
            </a:prstGeom>
            <a:noFill/>
            <a:ln w="38100" algn="ctr">
              <a:solidFill>
                <a:srgbClr val="FF0000"/>
              </a:solidFill>
              <a:round/>
              <a:headEnd/>
              <a:tailEnd/>
            </a:ln>
          </p:spPr>
          <p:txBody>
            <a:bodyPr/>
            <a:lstStyle/>
            <a:p>
              <a:endParaRPr lang="en-US"/>
            </a:p>
          </p:txBody>
        </p:sp>
      </p:grpSp>
      <p:sp>
        <p:nvSpPr>
          <p:cNvPr id="65" name="Rounded Rectangle 64"/>
          <p:cNvSpPr>
            <a:spLocks noChangeArrowheads="1"/>
          </p:cNvSpPr>
          <p:nvPr/>
        </p:nvSpPr>
        <p:spPr bwMode="auto">
          <a:xfrm>
            <a:off x="6922470" y="2116133"/>
            <a:ext cx="1313901" cy="829179"/>
          </a:xfrm>
          <a:prstGeom prst="roundRect">
            <a:avLst>
              <a:gd name="adj" fmla="val 16667"/>
            </a:avLst>
          </a:prstGeom>
          <a:noFill/>
          <a:ln w="38100" algn="ctr">
            <a:solidFill>
              <a:srgbClr val="0070C0"/>
            </a:solidFill>
            <a:round/>
            <a:headEnd/>
            <a:tailEnd/>
          </a:ln>
        </p:spPr>
        <p:txBody>
          <a:bodyPr lIns="82954" tIns="41477" rIns="82954" bIns="41477"/>
          <a:lstStyle/>
          <a:p>
            <a:endParaRPr lang="en-US"/>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11283"/>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2"/>
                                        </p:tgtEl>
                                        <p:attrNameLst>
                                          <p:attrName>style.visibility</p:attrName>
                                        </p:attrNameLst>
                                      </p:cBhvr>
                                      <p:to>
                                        <p:strVal val="visible"/>
                                      </p:to>
                                    </p:set>
                                  </p:childTnLst>
                                </p:cTn>
                              </p:par>
                              <p:par>
                                <p:cTn id="9" presetID="1" presetClass="entr" fill="hold" nodeType="withEffect">
                                  <p:stCondLst>
                                    <p:cond delay="0"/>
                                  </p:stCondLst>
                                  <p:childTnLst>
                                    <p:set>
                                      <p:cBhvr additive="repl">
                                        <p:cTn id="10" dur="1" fill="hold">
                                          <p:stCondLst>
                                            <p:cond delay="0"/>
                                          </p:stCondLst>
                                        </p:cTn>
                                        <p:tgtEl>
                                          <p:spTgt spid="3"/>
                                        </p:tgtEl>
                                        <p:attrNameLst>
                                          <p:attrName>style.visibility</p:attrName>
                                        </p:attrNameLst>
                                      </p:cBhvr>
                                      <p:to>
                                        <p:strVal val="visible"/>
                                      </p:to>
                                    </p:set>
                                  </p:childTnLst>
                                </p:cTn>
                              </p:par>
                              <p:par>
                                <p:cTn id="11" presetID="1" presetClass="entr" fill="hold" nodeType="withEffect">
                                  <p:stCondLst>
                                    <p:cond delay="0"/>
                                  </p:stCondLst>
                                  <p:childTnLst>
                                    <p:set>
                                      <p:cBhvr additive="repl">
                                        <p:cTn id="12" dur="1" fill="hold">
                                          <p:stCondLst>
                                            <p:cond delay="0"/>
                                          </p:stCondLst>
                                        </p:cTn>
                                        <p:tgtEl>
                                          <p:spTgt spid="4"/>
                                        </p:tgtEl>
                                        <p:attrNameLst>
                                          <p:attrName>style.visibility</p:attrName>
                                        </p:attrNameLst>
                                      </p:cBhvr>
                                      <p:to>
                                        <p:strVal val="visible"/>
                                      </p:to>
                                    </p:set>
                                  </p:childTnLst>
                                </p:cTn>
                              </p:par>
                              <p:par>
                                <p:cTn id="13" presetID="1" presetClass="entr" fill="hold" nodeType="withEffect">
                                  <p:stCondLst>
                                    <p:cond delay="0"/>
                                  </p:stCondLst>
                                  <p:childTnLst>
                                    <p:set>
                                      <p:cBhvr additive="repl">
                                        <p:cTn id="14" dur="1" fill="hold">
                                          <p:stCondLst>
                                            <p:cond delay="0"/>
                                          </p:stCondLst>
                                        </p:cTn>
                                        <p:tgtEl>
                                          <p:spTgt spid="11288"/>
                                        </p:tgtEl>
                                        <p:attrNameLst>
                                          <p:attrName>style.visibility</p:attrName>
                                        </p:attrNameLst>
                                      </p:cBhvr>
                                      <p:to>
                                        <p:strVal val="visible"/>
                                      </p:to>
                                    </p:set>
                                  </p:childTnLst>
                                </p:cTn>
                              </p:par>
                              <p:par>
                                <p:cTn id="15" presetID="1" presetClass="entr" fill="hold" nodeType="withEffect">
                                  <p:stCondLst>
                                    <p:cond delay="0"/>
                                  </p:stCondLst>
                                  <p:childTnLst>
                                    <p:set>
                                      <p:cBhvr additive="repl">
                                        <p:cTn id="16" dur="1" fill="hold">
                                          <p:stCondLst>
                                            <p:cond delay="0"/>
                                          </p:stCondLst>
                                        </p:cTn>
                                        <p:tgtEl>
                                          <p:spTgt spid="11295"/>
                                        </p:tgtEl>
                                        <p:attrNameLst>
                                          <p:attrName>style.visibility</p:attrName>
                                        </p:attrNameLst>
                                      </p:cBhvr>
                                      <p:to>
                                        <p:strVal val="visible"/>
                                      </p:to>
                                    </p:set>
                                  </p:childTnLst>
                                </p:cTn>
                              </p:par>
                              <p:par>
                                <p:cTn id="17" presetID="1" presetClass="entr" fill="hold" nodeType="withEffect">
                                  <p:stCondLst>
                                    <p:cond delay="0"/>
                                  </p:stCondLst>
                                  <p:childTnLst>
                                    <p:set>
                                      <p:cBhvr additive="repl">
                                        <p:cTn id="18" dur="1" fill="hold">
                                          <p:stCondLst>
                                            <p:cond delay="0"/>
                                          </p:stCondLst>
                                        </p:cTn>
                                        <p:tgtEl>
                                          <p:spTgt spid="11296"/>
                                        </p:tgtEl>
                                        <p:attrNameLst>
                                          <p:attrName>style.visibility</p:attrName>
                                        </p:attrNameLst>
                                      </p:cBhvr>
                                      <p:to>
                                        <p:strVal val="visible"/>
                                      </p:to>
                                    </p:set>
                                  </p:childTnLst>
                                </p:cTn>
                              </p:par>
                              <p:par>
                                <p:cTn id="19" presetID="1" presetClass="entr" fill="hold" nodeType="withEffect">
                                  <p:stCondLst>
                                    <p:cond delay="0"/>
                                  </p:stCondLst>
                                  <p:childTnLst>
                                    <p:set>
                                      <p:cBhvr additive="repl">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nodeType="clickEffect">
                                  <p:stCondLst>
                                    <p:cond delay="0"/>
                                  </p:stCondLst>
                                  <p:childTnLst>
                                    <p:set>
                                      <p:cBhvr>
                                        <p:cTn id="24" dur="1" fill="hold">
                                          <p:stCondLst>
                                            <p:cond delay="0"/>
                                          </p:stCondLst>
                                        </p:cTn>
                                        <p:tgtEl>
                                          <p:spTgt spid="8"/>
                                        </p:tgtEl>
                                        <p:attrNameLst>
                                          <p:attrName>style.visibility</p:attrName>
                                        </p:attrNameLst>
                                      </p:cBhvr>
                                      <p:to>
                                        <p:strVal val="hidden"/>
                                      </p:to>
                                    </p:set>
                                  </p:childTnLst>
                                </p:cTn>
                              </p:par>
                              <p:par>
                                <p:cTn id="25" presetID="1" presetClass="entr" presetSubtype="0" fill="hold" nodeType="withEffect">
                                  <p:stCondLst>
                                    <p:cond delay="0"/>
                                  </p:stCondLst>
                                  <p:childTnLst>
                                    <p:set>
                                      <p:cBhvr>
                                        <p:cTn id="26" dur="1" fill="hold">
                                          <p:stCondLst>
                                            <p:cond delay="0"/>
                                          </p:stCondLst>
                                        </p:cTn>
                                        <p:tgtEl>
                                          <p:spTgt spid="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051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fill="hold" nodeType="clickEffect">
                                  <p:stCondLst>
                                    <p:cond delay="0"/>
                                  </p:stCondLst>
                                  <p:childTnLst>
                                    <p:set>
                                      <p:cBhvr additive="repl">
                                        <p:cTn id="36" dur="1" fill="hold">
                                          <p:stCondLst>
                                            <p:cond delay="0"/>
                                          </p:stCondLst>
                                        </p:cTn>
                                        <p:tgtEl>
                                          <p:spTgt spid="112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Text Box 1"/>
          <p:cNvSpPr txBox="1">
            <a:spLocks noChangeArrowheads="1"/>
          </p:cNvSpPr>
          <p:nvPr/>
        </p:nvSpPr>
        <p:spPr bwMode="auto">
          <a:xfrm>
            <a:off x="622374" y="188581"/>
            <a:ext cx="8298320" cy="544149"/>
          </a:xfrm>
          <a:prstGeom prst="rect">
            <a:avLst/>
          </a:prstGeom>
          <a:noFill/>
          <a:ln w="9525">
            <a:noFill/>
            <a:round/>
            <a:headEnd/>
            <a:tailEnd/>
          </a:ln>
        </p:spPr>
        <p:txBody>
          <a:bodyPr lIns="81648" tIns="40824" rIns="81648" bIns="40824"/>
          <a:lstStyle/>
          <a:p>
            <a:pPr algn="ct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3300" b="1" dirty="0">
                <a:solidFill>
                  <a:srgbClr val="2300DC"/>
                </a:solidFill>
                <a:latin typeface="Comic Sans MS" pitchFamily="64" charset="0"/>
              </a:rPr>
              <a:t>Effective Edge Model</a:t>
            </a:r>
          </a:p>
        </p:txBody>
      </p:sp>
      <p:pic>
        <p:nvPicPr>
          <p:cNvPr id="7175" name="Picture 2"/>
          <p:cNvPicPr>
            <a:picLocks noChangeAspect="1" noChangeArrowheads="1"/>
          </p:cNvPicPr>
          <p:nvPr/>
        </p:nvPicPr>
        <p:blipFill>
          <a:blip r:embed="rId4" cstate="print"/>
          <a:srcRect/>
          <a:stretch>
            <a:fillRect/>
          </a:stretch>
        </p:blipFill>
        <p:spPr bwMode="auto">
          <a:xfrm>
            <a:off x="829832" y="1451063"/>
            <a:ext cx="5618654" cy="745685"/>
          </a:xfrm>
          <a:prstGeom prst="rect">
            <a:avLst/>
          </a:prstGeom>
          <a:noFill/>
          <a:ln w="9525">
            <a:noFill/>
            <a:round/>
            <a:headEnd/>
            <a:tailEnd/>
          </a:ln>
        </p:spPr>
      </p:pic>
      <p:sp>
        <p:nvSpPr>
          <p:cNvPr id="7176" name="Text Box 3"/>
          <p:cNvSpPr txBox="1">
            <a:spLocks noChangeArrowheads="1"/>
          </p:cNvSpPr>
          <p:nvPr/>
        </p:nvSpPr>
        <p:spPr bwMode="auto">
          <a:xfrm>
            <a:off x="322712" y="725532"/>
            <a:ext cx="8298320" cy="660752"/>
          </a:xfrm>
          <a:prstGeom prst="rect">
            <a:avLst/>
          </a:prstGeom>
          <a:noFill/>
          <a:ln w="9525">
            <a:noFill/>
            <a:round/>
            <a:headEnd/>
            <a:tailEnd/>
          </a:ln>
        </p:spPr>
        <p:txBody>
          <a:bodyPr lIns="0" tIns="0" rIns="0" bIns="0" anchor="ctr"/>
          <a:lstStyle/>
          <a:p>
            <a:pPr algn="ctr">
              <a:lnSpc>
                <a:spcPct val="117000"/>
              </a:lnSpc>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rgbClr val="000000"/>
                </a:solidFill>
                <a:latin typeface="Comic Sans MS" pitchFamily="64" charset="0"/>
              </a:rPr>
              <a:t>Large cosine terms (strong coupling to SC/FM)</a:t>
            </a:r>
          </a:p>
        </p:txBody>
      </p:sp>
      <p:sp>
        <p:nvSpPr>
          <p:cNvPr id="7177" name="Text Box 5"/>
          <p:cNvSpPr txBox="1">
            <a:spLocks noChangeArrowheads="1"/>
          </p:cNvSpPr>
          <p:nvPr/>
        </p:nvSpPr>
        <p:spPr bwMode="auto">
          <a:xfrm>
            <a:off x="-2897209" y="2461625"/>
            <a:ext cx="8298321" cy="660752"/>
          </a:xfrm>
          <a:prstGeom prst="rect">
            <a:avLst/>
          </a:prstGeom>
          <a:noFill/>
          <a:ln w="9525">
            <a:noFill/>
            <a:round/>
            <a:headEnd/>
            <a:tailEnd/>
          </a:ln>
        </p:spPr>
        <p:txBody>
          <a:bodyPr lIns="0" tIns="0" rIns="0" bIns="0" anchor="ctr"/>
          <a:lstStyle/>
          <a:p>
            <a:pPr algn="ctr">
              <a:lnSpc>
                <a:spcPct val="117000"/>
              </a:lnSpc>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rgbClr val="000000"/>
                </a:solidFill>
                <a:latin typeface="Symbol" charset="2"/>
              </a:rPr>
              <a:t></a:t>
            </a:r>
            <a:r>
              <a:rPr lang="en-US" sz="2500" b="1" dirty="0">
                <a:solidFill>
                  <a:srgbClr val="000000"/>
                </a:solidFill>
                <a:latin typeface="Comic Sans MS" pitchFamily="64" charset="0"/>
              </a:rPr>
              <a:t> pinned :</a:t>
            </a:r>
          </a:p>
        </p:txBody>
      </p:sp>
      <p:sp>
        <p:nvSpPr>
          <p:cNvPr id="7178" name="Text Box 7"/>
          <p:cNvSpPr txBox="1">
            <a:spLocks noChangeArrowheads="1"/>
          </p:cNvSpPr>
          <p:nvPr/>
        </p:nvSpPr>
        <p:spPr bwMode="auto">
          <a:xfrm>
            <a:off x="-2897209" y="4465474"/>
            <a:ext cx="8298321" cy="905475"/>
          </a:xfrm>
          <a:prstGeom prst="rect">
            <a:avLst/>
          </a:prstGeom>
          <a:noFill/>
          <a:ln w="9525">
            <a:noFill/>
            <a:round/>
            <a:headEnd/>
            <a:tailEnd/>
          </a:ln>
        </p:spPr>
        <p:txBody>
          <a:bodyPr lIns="0" tIns="0" rIns="0" bIns="0" anchor="ctr"/>
          <a:lstStyle/>
          <a:p>
            <a:pPr algn="ctr">
              <a:lnSpc>
                <a:spcPct val="117000"/>
              </a:lnSpc>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rgbClr val="FF0000"/>
                </a:solidFill>
                <a:latin typeface="Symbol" charset="2"/>
              </a:rPr>
              <a:t></a:t>
            </a:r>
            <a:r>
              <a:rPr lang="en-US" sz="2500" b="1" dirty="0">
                <a:solidFill>
                  <a:srgbClr val="FF0000"/>
                </a:solidFill>
                <a:latin typeface="Comic Sans MS" pitchFamily="64" charset="0"/>
              </a:rPr>
              <a:t> pinned:</a:t>
            </a:r>
          </a:p>
        </p:txBody>
      </p:sp>
      <p:pic>
        <p:nvPicPr>
          <p:cNvPr id="7179" name="Picture 8"/>
          <p:cNvPicPr>
            <a:picLocks noChangeAspect="1" noChangeArrowheads="1"/>
          </p:cNvPicPr>
          <p:nvPr/>
        </p:nvPicPr>
        <p:blipFill>
          <a:blip r:embed="rId5" cstate="print"/>
          <a:srcRect/>
          <a:stretch>
            <a:fillRect/>
          </a:stretch>
        </p:blipFill>
        <p:spPr bwMode="auto">
          <a:xfrm>
            <a:off x="560425" y="5847438"/>
            <a:ext cx="6036452" cy="513919"/>
          </a:xfrm>
          <a:prstGeom prst="rect">
            <a:avLst/>
          </a:prstGeom>
          <a:noFill/>
          <a:ln w="9525">
            <a:noFill/>
            <a:round/>
            <a:headEnd/>
            <a:tailEnd/>
          </a:ln>
        </p:spPr>
      </p:pic>
      <p:grpSp>
        <p:nvGrpSpPr>
          <p:cNvPr id="2" name="Group 10"/>
          <p:cNvGrpSpPr>
            <a:grpSpLocks/>
          </p:cNvGrpSpPr>
          <p:nvPr/>
        </p:nvGrpSpPr>
        <p:grpSpPr bwMode="auto">
          <a:xfrm>
            <a:off x="6023486" y="2599821"/>
            <a:ext cx="3492210" cy="3339748"/>
            <a:chOff x="389732" y="1114426"/>
            <a:chExt cx="3456782" cy="3454400"/>
          </a:xfrm>
        </p:grpSpPr>
        <p:sp>
          <p:nvSpPr>
            <p:cNvPr id="7185" name="Text Box 19"/>
            <p:cNvSpPr txBox="1">
              <a:spLocks noChangeArrowheads="1"/>
            </p:cNvSpPr>
            <p:nvPr/>
          </p:nvSpPr>
          <p:spPr bwMode="auto">
            <a:xfrm>
              <a:off x="1764806" y="1114426"/>
              <a:ext cx="901090" cy="639236"/>
            </a:xfrm>
            <a:prstGeom prst="rect">
              <a:avLst/>
            </a:prstGeom>
            <a:noFill/>
            <a:ln w="9525">
              <a:noFill/>
              <a:round/>
              <a:headEnd/>
              <a:tailEnd/>
            </a:ln>
          </p:spPr>
          <p:txBody>
            <a:bodyPr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chemeClr val="tx2"/>
                  </a:solidFill>
                  <a:latin typeface="Symbol" charset="2"/>
                </a:rPr>
                <a:t></a:t>
              </a:r>
              <a:r>
                <a:rPr lang="en-US" sz="2500" b="1" baseline="-33000" dirty="0">
                  <a:solidFill>
                    <a:srgbClr val="333333"/>
                  </a:solidFill>
                  <a:latin typeface="Times New Roman" pitchFamily="16" charset="0"/>
                </a:rPr>
                <a:t>2</a:t>
              </a:r>
            </a:p>
          </p:txBody>
        </p:sp>
        <p:grpSp>
          <p:nvGrpSpPr>
            <p:cNvPr id="3" name="Group 31"/>
            <p:cNvGrpSpPr>
              <a:grpSpLocks/>
            </p:cNvGrpSpPr>
            <p:nvPr/>
          </p:nvGrpSpPr>
          <p:grpSpPr bwMode="auto">
            <a:xfrm>
              <a:off x="389732" y="1697683"/>
              <a:ext cx="3456782" cy="2871143"/>
              <a:chOff x="389732" y="1697683"/>
              <a:chExt cx="3456782" cy="2871143"/>
            </a:xfrm>
          </p:grpSpPr>
          <p:sp>
            <p:nvSpPr>
              <p:cNvPr id="7187" name="Oval 5"/>
              <p:cNvSpPr>
                <a:spLocks noChangeArrowheads="1"/>
              </p:cNvSpPr>
              <p:nvPr/>
            </p:nvSpPr>
            <p:spPr bwMode="auto">
              <a:xfrm>
                <a:off x="1059907" y="1807834"/>
                <a:ext cx="1836904" cy="2051332"/>
              </a:xfrm>
              <a:prstGeom prst="ellipse">
                <a:avLst/>
              </a:prstGeom>
              <a:solidFill>
                <a:srgbClr val="91FF93">
                  <a:alpha val="79999"/>
                </a:srgbClr>
              </a:solidFill>
              <a:ln w="9360">
                <a:solidFill>
                  <a:srgbClr val="000000"/>
                </a:solidFill>
                <a:round/>
                <a:headEnd/>
                <a:tailEnd/>
              </a:ln>
            </p:spPr>
            <p:txBody>
              <a:bodyPr wrap="none" anchor="ctr"/>
              <a:lstStyle/>
              <a:p>
                <a:endParaRPr lang="en-US"/>
              </a:p>
            </p:txBody>
          </p:sp>
          <p:sp>
            <p:nvSpPr>
              <p:cNvPr id="7188" name="AutoShape 6"/>
              <p:cNvSpPr>
                <a:spLocks noChangeArrowheads="1"/>
              </p:cNvSpPr>
              <p:nvPr/>
            </p:nvSpPr>
            <p:spPr bwMode="auto">
              <a:xfrm rot="6960000">
                <a:off x="916404" y="1845707"/>
                <a:ext cx="2132591" cy="2071291"/>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4261 w 21600"/>
                  <a:gd name="T13" fmla="*/ 0 h 21600"/>
                  <a:gd name="T14" fmla="*/ 17339 w 21600"/>
                  <a:gd name="T15" fmla="*/ 4291 h 21600"/>
                </a:gdLst>
                <a:ahLst/>
                <a:cxnLst>
                  <a:cxn ang="T8">
                    <a:pos x="T0" y="T1"/>
                  </a:cxn>
                  <a:cxn ang="T9">
                    <a:pos x="T2" y="T3"/>
                  </a:cxn>
                  <a:cxn ang="T10">
                    <a:pos x="T4" y="T5"/>
                  </a:cxn>
                  <a:cxn ang="T11">
                    <a:pos x="T6" y="T7"/>
                  </a:cxn>
                </a:cxnLst>
                <a:rect l="T12" t="T13" r="T14" b="T15"/>
                <a:pathLst>
                  <a:path w="21600" h="21600">
                    <a:moveTo>
                      <a:pt x="7151" y="3489"/>
                    </a:moveTo>
                    <a:cubicBezTo>
                      <a:pt x="8284" y="2924"/>
                      <a:pt x="9533" y="2629"/>
                      <a:pt x="10800" y="2630"/>
                    </a:cubicBezTo>
                    <a:cubicBezTo>
                      <a:pt x="12066" y="2630"/>
                      <a:pt x="13315" y="2924"/>
                      <a:pt x="14448" y="3489"/>
                    </a:cubicBezTo>
                    <a:lnTo>
                      <a:pt x="15622" y="1136"/>
                    </a:lnTo>
                    <a:cubicBezTo>
                      <a:pt x="14124" y="389"/>
                      <a:pt x="12473" y="-1"/>
                      <a:pt x="10799" y="0"/>
                    </a:cubicBezTo>
                    <a:cubicBezTo>
                      <a:pt x="9126" y="0"/>
                      <a:pt x="7475" y="389"/>
                      <a:pt x="5977" y="1136"/>
                    </a:cubicBezTo>
                    <a:close/>
                  </a:path>
                </a:pathLst>
              </a:custGeom>
              <a:solidFill>
                <a:srgbClr val="666666">
                  <a:alpha val="70195"/>
                </a:srgbClr>
              </a:solidFill>
              <a:ln w="9360">
                <a:solidFill>
                  <a:srgbClr val="000000"/>
                </a:solidFill>
                <a:round/>
                <a:headEnd/>
                <a:tailEnd/>
              </a:ln>
            </p:spPr>
            <p:txBody>
              <a:bodyPr wrap="none" anchor="ctr"/>
              <a:lstStyle/>
              <a:p>
                <a:endParaRPr lang="en-US"/>
              </a:p>
            </p:txBody>
          </p:sp>
          <p:sp>
            <p:nvSpPr>
              <p:cNvPr id="7189" name="AutoShape 7"/>
              <p:cNvSpPr>
                <a:spLocks noChangeArrowheads="1"/>
              </p:cNvSpPr>
              <p:nvPr/>
            </p:nvSpPr>
            <p:spPr bwMode="auto">
              <a:xfrm rot="14640000" flipV="1">
                <a:off x="916404" y="1740973"/>
                <a:ext cx="2132591" cy="2071291"/>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4261 w 21600"/>
                  <a:gd name="T13" fmla="*/ 0 h 21600"/>
                  <a:gd name="T14" fmla="*/ 17339 w 21600"/>
                  <a:gd name="T15" fmla="*/ 4291 h 21600"/>
                </a:gdLst>
                <a:ahLst/>
                <a:cxnLst>
                  <a:cxn ang="T8">
                    <a:pos x="T0" y="T1"/>
                  </a:cxn>
                  <a:cxn ang="T9">
                    <a:pos x="T2" y="T3"/>
                  </a:cxn>
                  <a:cxn ang="T10">
                    <a:pos x="T4" y="T5"/>
                  </a:cxn>
                  <a:cxn ang="T11">
                    <a:pos x="T6" y="T7"/>
                  </a:cxn>
                </a:cxnLst>
                <a:rect l="T12" t="T13" r="T14" b="T15"/>
                <a:pathLst>
                  <a:path w="21600" h="21600">
                    <a:moveTo>
                      <a:pt x="7151" y="3489"/>
                    </a:moveTo>
                    <a:cubicBezTo>
                      <a:pt x="8284" y="2924"/>
                      <a:pt x="9533" y="2629"/>
                      <a:pt x="10800" y="2630"/>
                    </a:cubicBezTo>
                    <a:cubicBezTo>
                      <a:pt x="12066" y="2630"/>
                      <a:pt x="13315" y="2924"/>
                      <a:pt x="14448" y="3489"/>
                    </a:cubicBezTo>
                    <a:lnTo>
                      <a:pt x="15622" y="1136"/>
                    </a:lnTo>
                    <a:cubicBezTo>
                      <a:pt x="14124" y="389"/>
                      <a:pt x="12473" y="-1"/>
                      <a:pt x="10799" y="0"/>
                    </a:cubicBezTo>
                    <a:cubicBezTo>
                      <a:pt x="9126" y="0"/>
                      <a:pt x="7475" y="389"/>
                      <a:pt x="5977" y="1136"/>
                    </a:cubicBezTo>
                    <a:close/>
                  </a:path>
                </a:pathLst>
              </a:custGeom>
              <a:solidFill>
                <a:srgbClr val="FF0000">
                  <a:alpha val="70195"/>
                </a:srgbClr>
              </a:solidFill>
              <a:ln w="9360">
                <a:solidFill>
                  <a:srgbClr val="000000"/>
                </a:solidFill>
                <a:round/>
                <a:headEnd/>
                <a:tailEnd/>
              </a:ln>
            </p:spPr>
            <p:txBody>
              <a:bodyPr wrap="none" anchor="ctr"/>
              <a:lstStyle/>
              <a:p>
                <a:endParaRPr lang="en-US"/>
              </a:p>
            </p:txBody>
          </p:sp>
          <p:sp>
            <p:nvSpPr>
              <p:cNvPr id="7190" name="AutoShape 8"/>
              <p:cNvSpPr>
                <a:spLocks noChangeArrowheads="1"/>
              </p:cNvSpPr>
              <p:nvPr/>
            </p:nvSpPr>
            <p:spPr bwMode="auto">
              <a:xfrm rot="14640000" flipH="1">
                <a:off x="914667" y="1847547"/>
                <a:ext cx="2132591" cy="2073027"/>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4261 w 21600"/>
                  <a:gd name="T13" fmla="*/ 0 h 21600"/>
                  <a:gd name="T14" fmla="*/ 17339 w 21600"/>
                  <a:gd name="T15" fmla="*/ 4306 h 21600"/>
                </a:gdLst>
                <a:ahLst/>
                <a:cxnLst>
                  <a:cxn ang="T8">
                    <a:pos x="T0" y="T1"/>
                  </a:cxn>
                  <a:cxn ang="T9">
                    <a:pos x="T2" y="T3"/>
                  </a:cxn>
                  <a:cxn ang="T10">
                    <a:pos x="T4" y="T5"/>
                  </a:cxn>
                  <a:cxn ang="T11">
                    <a:pos x="T6" y="T7"/>
                  </a:cxn>
                </a:cxnLst>
                <a:rect l="T12" t="T13" r="T14" b="T15"/>
                <a:pathLst>
                  <a:path w="21600" h="21600">
                    <a:moveTo>
                      <a:pt x="7151" y="3489"/>
                    </a:moveTo>
                    <a:cubicBezTo>
                      <a:pt x="8284" y="2924"/>
                      <a:pt x="9533" y="2629"/>
                      <a:pt x="10800" y="2630"/>
                    </a:cubicBezTo>
                    <a:cubicBezTo>
                      <a:pt x="12066" y="2630"/>
                      <a:pt x="13315" y="2924"/>
                      <a:pt x="14448" y="3489"/>
                    </a:cubicBezTo>
                    <a:lnTo>
                      <a:pt x="15622" y="1136"/>
                    </a:lnTo>
                    <a:cubicBezTo>
                      <a:pt x="14124" y="389"/>
                      <a:pt x="12473" y="-1"/>
                      <a:pt x="10799" y="0"/>
                    </a:cubicBezTo>
                    <a:cubicBezTo>
                      <a:pt x="9126" y="0"/>
                      <a:pt x="7475" y="389"/>
                      <a:pt x="5977" y="1136"/>
                    </a:cubicBezTo>
                    <a:close/>
                  </a:path>
                </a:pathLst>
              </a:custGeom>
              <a:solidFill>
                <a:srgbClr val="666666">
                  <a:alpha val="70195"/>
                </a:srgbClr>
              </a:solidFill>
              <a:ln w="9360">
                <a:solidFill>
                  <a:srgbClr val="000000"/>
                </a:solidFill>
                <a:round/>
                <a:headEnd/>
                <a:tailEnd/>
              </a:ln>
            </p:spPr>
            <p:txBody>
              <a:bodyPr wrap="none" anchor="ctr"/>
              <a:lstStyle/>
              <a:p>
                <a:endParaRPr lang="en-US"/>
              </a:p>
            </p:txBody>
          </p:sp>
          <p:sp>
            <p:nvSpPr>
              <p:cNvPr id="7191" name="AutoShape 9"/>
              <p:cNvSpPr>
                <a:spLocks noChangeArrowheads="1"/>
              </p:cNvSpPr>
              <p:nvPr/>
            </p:nvSpPr>
            <p:spPr bwMode="auto">
              <a:xfrm rot="6960000" flipH="1" flipV="1">
                <a:off x="916404" y="1739202"/>
                <a:ext cx="2132591" cy="2073027"/>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4261 w 21600"/>
                  <a:gd name="T13" fmla="*/ 0 h 21600"/>
                  <a:gd name="T14" fmla="*/ 17339 w 21600"/>
                  <a:gd name="T15" fmla="*/ 4306 h 21600"/>
                </a:gdLst>
                <a:ahLst/>
                <a:cxnLst>
                  <a:cxn ang="T8">
                    <a:pos x="T0" y="T1"/>
                  </a:cxn>
                  <a:cxn ang="T9">
                    <a:pos x="T2" y="T3"/>
                  </a:cxn>
                  <a:cxn ang="T10">
                    <a:pos x="T4" y="T5"/>
                  </a:cxn>
                  <a:cxn ang="T11">
                    <a:pos x="T6" y="T7"/>
                  </a:cxn>
                </a:cxnLst>
                <a:rect l="T12" t="T13" r="T14" b="T15"/>
                <a:pathLst>
                  <a:path w="21600" h="21600">
                    <a:moveTo>
                      <a:pt x="7151" y="3489"/>
                    </a:moveTo>
                    <a:cubicBezTo>
                      <a:pt x="8284" y="2924"/>
                      <a:pt x="9533" y="2629"/>
                      <a:pt x="10800" y="2630"/>
                    </a:cubicBezTo>
                    <a:cubicBezTo>
                      <a:pt x="12066" y="2630"/>
                      <a:pt x="13315" y="2924"/>
                      <a:pt x="14448" y="3489"/>
                    </a:cubicBezTo>
                    <a:lnTo>
                      <a:pt x="15622" y="1136"/>
                    </a:lnTo>
                    <a:cubicBezTo>
                      <a:pt x="14124" y="389"/>
                      <a:pt x="12473" y="-1"/>
                      <a:pt x="10799" y="0"/>
                    </a:cubicBezTo>
                    <a:cubicBezTo>
                      <a:pt x="9126" y="0"/>
                      <a:pt x="7475" y="389"/>
                      <a:pt x="5977" y="1136"/>
                    </a:cubicBezTo>
                    <a:close/>
                  </a:path>
                </a:pathLst>
              </a:custGeom>
              <a:solidFill>
                <a:srgbClr val="FF0000">
                  <a:alpha val="70195"/>
                </a:srgbClr>
              </a:solidFill>
              <a:ln w="9360">
                <a:solidFill>
                  <a:srgbClr val="000000"/>
                </a:solidFill>
                <a:round/>
                <a:headEnd/>
                <a:tailEnd/>
              </a:ln>
            </p:spPr>
            <p:txBody>
              <a:bodyPr wrap="none" anchor="ctr"/>
              <a:lstStyle/>
              <a:p>
                <a:endParaRPr lang="en-US"/>
              </a:p>
            </p:txBody>
          </p:sp>
          <p:sp>
            <p:nvSpPr>
              <p:cNvPr id="7192" name="AutoShape 10"/>
              <p:cNvSpPr>
                <a:spLocks noChangeArrowheads="1"/>
              </p:cNvSpPr>
              <p:nvPr/>
            </p:nvSpPr>
            <p:spPr bwMode="auto">
              <a:xfrm rot="10800000" flipV="1">
                <a:off x="962679" y="1697683"/>
                <a:ext cx="2045248" cy="2159677"/>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3135 w 21600"/>
                  <a:gd name="T13" fmla="*/ 0 h 21600"/>
                  <a:gd name="T14" fmla="*/ 18465 w 21600"/>
                  <a:gd name="T15" fmla="*/ 5075 h 21600"/>
                </a:gdLst>
                <a:ahLst/>
                <a:cxnLst>
                  <a:cxn ang="T8">
                    <a:pos x="T0" y="T1"/>
                  </a:cxn>
                  <a:cxn ang="T9">
                    <a:pos x="T2" y="T3"/>
                  </a:cxn>
                  <a:cxn ang="T10">
                    <a:pos x="T4" y="T5"/>
                  </a:cxn>
                  <a:cxn ang="T11">
                    <a:pos x="T6" y="T7"/>
                  </a:cxn>
                </a:cxnLst>
                <a:rect l="T12" t="T13" r="T14" b="T15"/>
                <a:pathLst>
                  <a:path w="21600" h="21600">
                    <a:moveTo>
                      <a:pt x="6283" y="4043"/>
                    </a:moveTo>
                    <a:cubicBezTo>
                      <a:pt x="7620" y="3149"/>
                      <a:pt x="9192" y="2672"/>
                      <a:pt x="10800" y="2673"/>
                    </a:cubicBezTo>
                    <a:cubicBezTo>
                      <a:pt x="12407" y="2673"/>
                      <a:pt x="13979" y="3149"/>
                      <a:pt x="15316" y="4043"/>
                    </a:cubicBezTo>
                    <a:lnTo>
                      <a:pt x="16801" y="1821"/>
                    </a:lnTo>
                    <a:cubicBezTo>
                      <a:pt x="15025" y="633"/>
                      <a:pt x="12936" y="-1"/>
                      <a:pt x="10799" y="0"/>
                    </a:cubicBezTo>
                    <a:cubicBezTo>
                      <a:pt x="8663" y="0"/>
                      <a:pt x="6574" y="633"/>
                      <a:pt x="4798" y="1821"/>
                    </a:cubicBezTo>
                    <a:close/>
                  </a:path>
                </a:pathLst>
              </a:custGeom>
              <a:solidFill>
                <a:srgbClr val="666666">
                  <a:alpha val="70195"/>
                </a:srgbClr>
              </a:solidFill>
              <a:ln w="9360">
                <a:solidFill>
                  <a:srgbClr val="000000"/>
                </a:solidFill>
                <a:round/>
                <a:headEnd/>
                <a:tailEnd/>
              </a:ln>
            </p:spPr>
            <p:txBody>
              <a:bodyPr wrap="none" anchor="ctr"/>
              <a:lstStyle/>
              <a:p>
                <a:endParaRPr lang="en-US"/>
              </a:p>
            </p:txBody>
          </p:sp>
          <p:sp>
            <p:nvSpPr>
              <p:cNvPr id="7193" name="AutoShape 11"/>
              <p:cNvSpPr>
                <a:spLocks noChangeArrowheads="1"/>
              </p:cNvSpPr>
              <p:nvPr/>
            </p:nvSpPr>
            <p:spPr bwMode="auto">
              <a:xfrm rot="10800000">
                <a:off x="962679" y="1804223"/>
                <a:ext cx="2045248" cy="2159677"/>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3135 w 21600"/>
                  <a:gd name="T13" fmla="*/ 0 h 21600"/>
                  <a:gd name="T14" fmla="*/ 18465 w 21600"/>
                  <a:gd name="T15" fmla="*/ 5075 h 21600"/>
                </a:gdLst>
                <a:ahLst/>
                <a:cxnLst>
                  <a:cxn ang="T8">
                    <a:pos x="T0" y="T1"/>
                  </a:cxn>
                  <a:cxn ang="T9">
                    <a:pos x="T2" y="T3"/>
                  </a:cxn>
                  <a:cxn ang="T10">
                    <a:pos x="T4" y="T5"/>
                  </a:cxn>
                  <a:cxn ang="T11">
                    <a:pos x="T6" y="T7"/>
                  </a:cxn>
                </a:cxnLst>
                <a:rect l="T12" t="T13" r="T14" b="T15"/>
                <a:pathLst>
                  <a:path w="21600" h="21600">
                    <a:moveTo>
                      <a:pt x="6283" y="4043"/>
                    </a:moveTo>
                    <a:cubicBezTo>
                      <a:pt x="7620" y="3149"/>
                      <a:pt x="9192" y="2672"/>
                      <a:pt x="10800" y="2673"/>
                    </a:cubicBezTo>
                    <a:cubicBezTo>
                      <a:pt x="12407" y="2673"/>
                      <a:pt x="13979" y="3149"/>
                      <a:pt x="15316" y="4043"/>
                    </a:cubicBezTo>
                    <a:lnTo>
                      <a:pt x="16801" y="1821"/>
                    </a:lnTo>
                    <a:cubicBezTo>
                      <a:pt x="15025" y="633"/>
                      <a:pt x="12936" y="-1"/>
                      <a:pt x="10799" y="0"/>
                    </a:cubicBezTo>
                    <a:cubicBezTo>
                      <a:pt x="8663" y="0"/>
                      <a:pt x="6574" y="633"/>
                      <a:pt x="4798" y="1821"/>
                    </a:cubicBezTo>
                    <a:close/>
                  </a:path>
                </a:pathLst>
              </a:custGeom>
              <a:solidFill>
                <a:srgbClr val="FF0000">
                  <a:alpha val="70195"/>
                </a:srgbClr>
              </a:solidFill>
              <a:ln w="9360">
                <a:solidFill>
                  <a:srgbClr val="000000"/>
                </a:solidFill>
                <a:round/>
                <a:headEnd/>
                <a:tailEnd/>
              </a:ln>
            </p:spPr>
            <p:txBody>
              <a:bodyPr wrap="none" anchor="ctr"/>
              <a:lstStyle/>
              <a:p>
                <a:endParaRPr lang="en-US"/>
              </a:p>
            </p:txBody>
          </p:sp>
          <p:sp>
            <p:nvSpPr>
              <p:cNvPr id="7194" name="Text Box 20"/>
              <p:cNvSpPr txBox="1">
                <a:spLocks noChangeArrowheads="1"/>
              </p:cNvSpPr>
              <p:nvPr/>
            </p:nvSpPr>
            <p:spPr bwMode="auto">
              <a:xfrm>
                <a:off x="389732" y="1757659"/>
                <a:ext cx="901090" cy="730944"/>
              </a:xfrm>
              <a:prstGeom prst="rect">
                <a:avLst/>
              </a:prstGeom>
              <a:noFill/>
              <a:ln w="9525">
                <a:noFill/>
                <a:round/>
                <a:headEnd/>
                <a:tailEnd/>
              </a:ln>
            </p:spPr>
            <p:txBody>
              <a:bodyPr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rgbClr val="FF0000"/>
                    </a:solidFill>
                    <a:latin typeface="Symbol" charset="2"/>
                  </a:rPr>
                  <a:t>   </a:t>
                </a:r>
                <a:r>
                  <a:rPr lang="en-US" sz="2500" b="1" baseline="-33000" dirty="0">
                    <a:solidFill>
                      <a:srgbClr val="FF0000"/>
                    </a:solidFill>
                    <a:latin typeface="Times New Roman" pitchFamily="16" charset="0"/>
                  </a:rPr>
                  <a:t>1</a:t>
                </a:r>
              </a:p>
            </p:txBody>
          </p:sp>
          <p:sp>
            <p:nvSpPr>
              <p:cNvPr id="7195" name="Text Box 21"/>
              <p:cNvSpPr txBox="1">
                <a:spLocks noChangeArrowheads="1"/>
              </p:cNvSpPr>
              <p:nvPr/>
            </p:nvSpPr>
            <p:spPr bwMode="auto">
              <a:xfrm>
                <a:off x="2848197" y="1849366"/>
                <a:ext cx="901090" cy="639236"/>
              </a:xfrm>
              <a:prstGeom prst="rect">
                <a:avLst/>
              </a:prstGeom>
              <a:noFill/>
              <a:ln w="9525">
                <a:noFill/>
                <a:round/>
                <a:headEnd/>
                <a:tailEnd/>
              </a:ln>
            </p:spPr>
            <p:txBody>
              <a:bodyPr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rgbClr val="FF0000"/>
                    </a:solidFill>
                    <a:latin typeface="Symbol" charset="2"/>
                  </a:rPr>
                  <a:t> </a:t>
                </a:r>
                <a:r>
                  <a:rPr lang="en-US" sz="2500" b="1" baseline="-33000" dirty="0">
                    <a:solidFill>
                      <a:srgbClr val="FF0000"/>
                    </a:solidFill>
                    <a:latin typeface="Times New Roman" pitchFamily="16" charset="0"/>
                  </a:rPr>
                  <a:t>2</a:t>
                </a:r>
              </a:p>
            </p:txBody>
          </p:sp>
          <p:sp>
            <p:nvSpPr>
              <p:cNvPr id="7196" name="Text Box 22"/>
              <p:cNvSpPr txBox="1">
                <a:spLocks noChangeArrowheads="1"/>
              </p:cNvSpPr>
              <p:nvPr/>
            </p:nvSpPr>
            <p:spPr bwMode="auto">
              <a:xfrm>
                <a:off x="1697094" y="3929590"/>
                <a:ext cx="901090" cy="639236"/>
              </a:xfrm>
              <a:prstGeom prst="rect">
                <a:avLst/>
              </a:prstGeom>
              <a:noFill/>
              <a:ln w="9525">
                <a:noFill/>
                <a:round/>
                <a:headEnd/>
                <a:tailEnd/>
              </a:ln>
            </p:spPr>
            <p:txBody>
              <a:bodyPr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rgbClr val="FF0000"/>
                    </a:solidFill>
                    <a:latin typeface="Symbol" charset="2"/>
                  </a:rPr>
                  <a:t> </a:t>
                </a:r>
                <a:r>
                  <a:rPr lang="en-US" sz="2500" b="1" baseline="-33000" dirty="0">
                    <a:solidFill>
                      <a:srgbClr val="FF0000"/>
                    </a:solidFill>
                    <a:latin typeface="Times New Roman" pitchFamily="16" charset="0"/>
                  </a:rPr>
                  <a:t>3</a:t>
                </a:r>
              </a:p>
            </p:txBody>
          </p:sp>
          <p:sp>
            <p:nvSpPr>
              <p:cNvPr id="7197" name="Text Box 23"/>
              <p:cNvSpPr txBox="1">
                <a:spLocks noChangeArrowheads="1"/>
              </p:cNvSpPr>
              <p:nvPr/>
            </p:nvSpPr>
            <p:spPr bwMode="auto">
              <a:xfrm>
                <a:off x="2945424" y="3149506"/>
                <a:ext cx="901090" cy="639236"/>
              </a:xfrm>
              <a:prstGeom prst="rect">
                <a:avLst/>
              </a:prstGeom>
              <a:noFill/>
              <a:ln w="9525">
                <a:noFill/>
                <a:round/>
                <a:headEnd/>
                <a:tailEnd/>
              </a:ln>
            </p:spPr>
            <p:txBody>
              <a:bodyPr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chemeClr val="tx2"/>
                    </a:solidFill>
                    <a:latin typeface="Symbol" charset="2"/>
                  </a:rPr>
                  <a:t></a:t>
                </a:r>
                <a:r>
                  <a:rPr lang="en-US" sz="2500" b="1" baseline="-33000" dirty="0">
                    <a:solidFill>
                      <a:srgbClr val="333333"/>
                    </a:solidFill>
                    <a:latin typeface="Times New Roman" pitchFamily="16" charset="0"/>
                  </a:rPr>
                  <a:t>3</a:t>
                </a:r>
              </a:p>
            </p:txBody>
          </p:sp>
          <p:sp>
            <p:nvSpPr>
              <p:cNvPr id="7198" name="Text Box 24"/>
              <p:cNvSpPr txBox="1">
                <a:spLocks noChangeArrowheads="1"/>
              </p:cNvSpPr>
              <p:nvPr/>
            </p:nvSpPr>
            <p:spPr bwMode="auto">
              <a:xfrm>
                <a:off x="526691" y="2829714"/>
                <a:ext cx="901090" cy="639236"/>
              </a:xfrm>
              <a:prstGeom prst="rect">
                <a:avLst/>
              </a:prstGeom>
              <a:noFill/>
              <a:ln w="9525">
                <a:noFill/>
                <a:round/>
                <a:headEnd/>
                <a:tailEnd/>
              </a:ln>
            </p:spPr>
            <p:txBody>
              <a:bodyPr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chemeClr val="tx2"/>
                    </a:solidFill>
                    <a:latin typeface="Symbol" charset="2"/>
                  </a:rPr>
                  <a:t></a:t>
                </a:r>
                <a:r>
                  <a:rPr lang="en-US" sz="2500" b="1" baseline="-33000" dirty="0">
                    <a:solidFill>
                      <a:srgbClr val="333333"/>
                    </a:solidFill>
                    <a:latin typeface="Times New Roman" pitchFamily="16" charset="0"/>
                  </a:rPr>
                  <a:t>1</a:t>
                </a:r>
              </a:p>
            </p:txBody>
          </p:sp>
        </p:grpSp>
      </p:grpSp>
      <p:graphicFrame>
        <p:nvGraphicFramePr>
          <p:cNvPr id="7170" name="Object 11"/>
          <p:cNvGraphicFramePr>
            <a:graphicFrameLocks noChangeAspect="1"/>
          </p:cNvGraphicFramePr>
          <p:nvPr/>
        </p:nvGraphicFramePr>
        <p:xfrm>
          <a:off x="2496700" y="2323429"/>
          <a:ext cx="3108989" cy="724092"/>
        </p:xfrm>
        <a:graphic>
          <a:graphicData uri="http://schemas.openxmlformats.org/presentationml/2006/ole">
            <p:oleObj spid="_x0000_s503810" name="Equation" r:id="rId6" imgW="2450880" imgH="571320" progId="Equation.DSMT4">
              <p:embed/>
            </p:oleObj>
          </a:graphicData>
        </a:graphic>
      </p:graphicFrame>
      <p:graphicFrame>
        <p:nvGraphicFramePr>
          <p:cNvPr id="7171" name="Object 12"/>
          <p:cNvGraphicFramePr>
            <a:graphicFrameLocks noChangeAspect="1"/>
          </p:cNvGraphicFramePr>
          <p:nvPr/>
        </p:nvGraphicFramePr>
        <p:xfrm>
          <a:off x="2635005" y="3290804"/>
          <a:ext cx="3221362" cy="965936"/>
        </p:xfrm>
        <a:graphic>
          <a:graphicData uri="http://schemas.openxmlformats.org/presentationml/2006/ole">
            <p:oleObj spid="_x0000_s503811" name="Equation" r:id="rId7" imgW="2539800" imgH="761760" progId="Equation.DSMT4">
              <p:embed/>
            </p:oleObj>
          </a:graphicData>
        </a:graphic>
      </p:graphicFrame>
      <p:graphicFrame>
        <p:nvGraphicFramePr>
          <p:cNvPr id="7172" name="Object 13"/>
          <p:cNvGraphicFramePr>
            <a:graphicFrameLocks noChangeAspect="1"/>
          </p:cNvGraphicFramePr>
          <p:nvPr/>
        </p:nvGraphicFramePr>
        <p:xfrm>
          <a:off x="2204242" y="4625264"/>
          <a:ext cx="3047040" cy="724091"/>
        </p:xfrm>
        <a:graphic>
          <a:graphicData uri="http://schemas.openxmlformats.org/presentationml/2006/ole">
            <p:oleObj spid="_x0000_s503812" name="Equation" r:id="rId8" imgW="2400120" imgH="571320" progId="Equation.DSMT4">
              <p:embed/>
            </p:oleObj>
          </a:graphicData>
        </a:graphic>
      </p:graphicFrame>
      <p:sp>
        <p:nvSpPr>
          <p:cNvPr id="7181" name="Rectangle 28"/>
          <p:cNvSpPr>
            <a:spLocks noChangeArrowheads="1"/>
          </p:cNvSpPr>
          <p:nvPr/>
        </p:nvSpPr>
        <p:spPr bwMode="auto">
          <a:xfrm>
            <a:off x="491273" y="5640144"/>
            <a:ext cx="6431198" cy="967375"/>
          </a:xfrm>
          <a:prstGeom prst="rect">
            <a:avLst/>
          </a:prstGeom>
          <a:noFill/>
          <a:ln w="38100" algn="ctr">
            <a:solidFill>
              <a:schemeClr val="accent2"/>
            </a:solidFill>
            <a:round/>
            <a:headEnd/>
            <a:tailEnd/>
          </a:ln>
        </p:spPr>
        <p:txBody>
          <a:bodyPr lIns="82954" tIns="41477" rIns="82954" bIns="41477"/>
          <a:lstStyle/>
          <a:p>
            <a:endParaRPr lang="en-US"/>
          </a:p>
        </p:txBody>
      </p:sp>
      <p:sp>
        <p:nvSpPr>
          <p:cNvPr id="31" name="Text Box 5"/>
          <p:cNvSpPr txBox="1">
            <a:spLocks noChangeArrowheads="1"/>
          </p:cNvSpPr>
          <p:nvPr/>
        </p:nvSpPr>
        <p:spPr bwMode="auto">
          <a:xfrm>
            <a:off x="-2897209" y="3429001"/>
            <a:ext cx="8298321" cy="660752"/>
          </a:xfrm>
          <a:prstGeom prst="rect">
            <a:avLst/>
          </a:prstGeom>
          <a:noFill/>
          <a:ln w="9525">
            <a:noFill/>
            <a:round/>
            <a:headEnd/>
            <a:tailEnd/>
          </a:ln>
        </p:spPr>
        <p:txBody>
          <a:bodyPr lIns="0" tIns="0" rIns="0" bIns="0" anchor="ctr"/>
          <a:lstStyle/>
          <a:p>
            <a:pPr algn="ctr">
              <a:lnSpc>
                <a:spcPct val="117000"/>
              </a:lnSpc>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defRPr/>
            </a:pPr>
            <a:r>
              <a:rPr lang="en-US" sz="2500" b="1" dirty="0">
                <a:solidFill>
                  <a:srgbClr val="000000"/>
                </a:solidFill>
                <a:latin typeface="+mj-lt"/>
              </a:rPr>
              <a:t>Ground states</a:t>
            </a:r>
            <a:r>
              <a:rPr lang="en-US" sz="2500" b="1" dirty="0">
                <a:solidFill>
                  <a:srgbClr val="000000"/>
                </a:solidFill>
                <a:latin typeface="Comic Sans MS" pitchFamily="64" charset="0"/>
              </a:rPr>
              <a:t>:</a:t>
            </a:r>
          </a:p>
        </p:txBody>
      </p:sp>
      <p:sp>
        <p:nvSpPr>
          <p:cNvPr id="7183" name="Text Box 24"/>
          <p:cNvSpPr txBox="1">
            <a:spLocks noChangeArrowheads="1"/>
          </p:cNvSpPr>
          <p:nvPr/>
        </p:nvSpPr>
        <p:spPr bwMode="auto">
          <a:xfrm>
            <a:off x="6438402" y="4810965"/>
            <a:ext cx="910510" cy="617566"/>
          </a:xfrm>
          <a:prstGeom prst="rect">
            <a:avLst/>
          </a:prstGeom>
          <a:noFill/>
          <a:ln w="9525">
            <a:noFill/>
            <a:round/>
            <a:headEnd/>
            <a:tailEnd/>
          </a:ln>
        </p:spPr>
        <p:txBody>
          <a:bodyPr lIns="81648" tIns="40824" rIns="81648" bIns="40824"/>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chemeClr val="tx2"/>
                </a:solidFill>
                <a:latin typeface="Symbol" charset="2"/>
              </a:rPr>
              <a:t></a:t>
            </a:r>
            <a:r>
              <a:rPr lang="en-US" sz="2500" b="1" baseline="-33000" dirty="0">
                <a:solidFill>
                  <a:srgbClr val="333333"/>
                </a:solidFill>
                <a:latin typeface="Times New Roman" pitchFamily="16" charset="0"/>
              </a:rPr>
              <a:t>4</a:t>
            </a:r>
          </a:p>
        </p:txBody>
      </p:sp>
      <p:cxnSp>
        <p:nvCxnSpPr>
          <p:cNvPr id="7184" name="Straight Connector 34"/>
          <p:cNvCxnSpPr>
            <a:cxnSpLocks noChangeShapeType="1"/>
          </p:cNvCxnSpPr>
          <p:nvPr/>
        </p:nvCxnSpPr>
        <p:spPr bwMode="auto">
          <a:xfrm flipH="1">
            <a:off x="6300097" y="4672768"/>
            <a:ext cx="414916" cy="207295"/>
          </a:xfrm>
          <a:prstGeom prst="line">
            <a:avLst/>
          </a:prstGeom>
          <a:noFill/>
          <a:ln w="25400" algn="ctr">
            <a:solidFill>
              <a:schemeClr val="tx1"/>
            </a:solidFill>
            <a:round/>
            <a:headEnd/>
            <a:tailEnd/>
          </a:ln>
        </p:spPr>
      </p:cxn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8"/>
          <p:cNvPicPr>
            <a:picLocks noChangeAspect="1" noChangeArrowheads="1"/>
          </p:cNvPicPr>
          <p:nvPr/>
        </p:nvPicPr>
        <p:blipFill>
          <a:blip r:embed="rId3" cstate="print"/>
          <a:srcRect/>
          <a:stretch>
            <a:fillRect/>
          </a:stretch>
        </p:blipFill>
        <p:spPr bwMode="auto">
          <a:xfrm>
            <a:off x="745348" y="609600"/>
            <a:ext cx="6036452" cy="513919"/>
          </a:xfrm>
          <a:prstGeom prst="rect">
            <a:avLst/>
          </a:prstGeom>
          <a:noFill/>
          <a:ln w="9525">
            <a:noFill/>
            <a:round/>
            <a:headEnd/>
            <a:tailEnd/>
          </a:ln>
        </p:spPr>
      </p:pic>
      <p:graphicFrame>
        <p:nvGraphicFramePr>
          <p:cNvPr id="6" name="Object 5"/>
          <p:cNvGraphicFramePr>
            <a:graphicFrameLocks noChangeAspect="1"/>
          </p:cNvGraphicFramePr>
          <p:nvPr/>
        </p:nvGraphicFramePr>
        <p:xfrm>
          <a:off x="647700" y="1422400"/>
          <a:ext cx="3937000" cy="1016000"/>
        </p:xfrm>
        <a:graphic>
          <a:graphicData uri="http://schemas.openxmlformats.org/presentationml/2006/ole">
            <p:oleObj spid="_x0000_s504834" name="Equation" r:id="rId4" imgW="1968480" imgH="507960" progId="Equation.DSMT4">
              <p:embed/>
            </p:oleObj>
          </a:graphicData>
        </a:graphic>
      </p:graphicFrame>
      <p:sp>
        <p:nvSpPr>
          <p:cNvPr id="7" name="TextBox 6"/>
          <p:cNvSpPr txBox="1"/>
          <p:nvPr/>
        </p:nvSpPr>
        <p:spPr>
          <a:xfrm>
            <a:off x="4800600" y="1676400"/>
            <a:ext cx="1828800" cy="430887"/>
          </a:xfrm>
          <a:prstGeom prst="rect">
            <a:avLst/>
          </a:prstGeom>
          <a:noFill/>
        </p:spPr>
        <p:txBody>
          <a:bodyPr wrap="square" rtlCol="0">
            <a:spAutoFit/>
          </a:bodyPr>
          <a:lstStyle/>
          <a:p>
            <a:r>
              <a:rPr lang="en-US" dirty="0" smtClean="0">
                <a:solidFill>
                  <a:srgbClr val="002060"/>
                </a:solidFill>
                <a:latin typeface="Comic Sans MS" pitchFamily="66" charset="0"/>
              </a:rPr>
              <a:t>Unless </a:t>
            </a:r>
            <a:r>
              <a:rPr lang="en-US" i="1" dirty="0" smtClean="0">
                <a:solidFill>
                  <a:srgbClr val="002060"/>
                </a:solidFill>
                <a:latin typeface="Comic Sans MS" pitchFamily="66" charset="0"/>
              </a:rPr>
              <a:t>j=l</a:t>
            </a:r>
          </a:p>
        </p:txBody>
      </p:sp>
      <p:graphicFrame>
        <p:nvGraphicFramePr>
          <p:cNvPr id="504835" name="Object 3"/>
          <p:cNvGraphicFramePr>
            <a:graphicFrameLocks noChangeAspect="1"/>
          </p:cNvGraphicFramePr>
          <p:nvPr/>
        </p:nvGraphicFramePr>
        <p:xfrm>
          <a:off x="520700" y="2895600"/>
          <a:ext cx="7797800" cy="965200"/>
        </p:xfrm>
        <a:graphic>
          <a:graphicData uri="http://schemas.openxmlformats.org/presentationml/2006/ole">
            <p:oleObj spid="_x0000_s504835" name="Equation" r:id="rId5" imgW="3898800" imgH="482400" progId="Equation.DSMT4">
              <p:embed/>
            </p:oleObj>
          </a:graphicData>
        </a:graphic>
      </p:graphicFrame>
      <p:sp>
        <p:nvSpPr>
          <p:cNvPr id="9" name="TextBox 8"/>
          <p:cNvSpPr txBox="1"/>
          <p:nvPr/>
        </p:nvSpPr>
        <p:spPr>
          <a:xfrm>
            <a:off x="903383" y="4451434"/>
            <a:ext cx="8001000" cy="2123658"/>
          </a:xfrm>
          <a:prstGeom prst="rect">
            <a:avLst/>
          </a:prstGeom>
          <a:noFill/>
        </p:spPr>
        <p:txBody>
          <a:bodyPr wrap="square" rtlCol="0">
            <a:spAutoFit/>
          </a:bodyPr>
          <a:lstStyle/>
          <a:p>
            <a:pPr>
              <a:lnSpc>
                <a:spcPct val="150000"/>
              </a:lnSpc>
              <a:buFont typeface="Arial" pitchFamily="34" charset="0"/>
              <a:buChar char="•"/>
            </a:pPr>
            <a:r>
              <a:rPr lang="en-US" dirty="0" smtClean="0">
                <a:solidFill>
                  <a:srgbClr val="002060"/>
                </a:solidFill>
              </a:rPr>
              <a:t> the operator                   transfers a single </a:t>
            </a:r>
            <a:r>
              <a:rPr lang="en-US" dirty="0" err="1" smtClean="0">
                <a:solidFill>
                  <a:srgbClr val="002060"/>
                </a:solidFill>
              </a:rPr>
              <a:t>q.p</a:t>
            </a:r>
            <a:r>
              <a:rPr lang="en-US" dirty="0" smtClean="0">
                <a:solidFill>
                  <a:srgbClr val="002060"/>
                </a:solidFill>
              </a:rPr>
              <a:t>. from the </a:t>
            </a:r>
            <a:r>
              <a:rPr lang="en-US" i="1" dirty="0" smtClean="0">
                <a:solidFill>
                  <a:srgbClr val="002060"/>
                </a:solidFill>
              </a:rPr>
              <a:t>j+1’th</a:t>
            </a:r>
            <a:r>
              <a:rPr lang="en-US" dirty="0" smtClean="0">
                <a:solidFill>
                  <a:srgbClr val="002060"/>
                </a:solidFill>
              </a:rPr>
              <a:t> super-conductor to the </a:t>
            </a:r>
            <a:r>
              <a:rPr lang="en-US" i="1" dirty="0" err="1" smtClean="0">
                <a:solidFill>
                  <a:srgbClr val="002060"/>
                </a:solidFill>
              </a:rPr>
              <a:t>j’th</a:t>
            </a:r>
            <a:r>
              <a:rPr lang="en-US" dirty="0" smtClean="0">
                <a:solidFill>
                  <a:srgbClr val="002060"/>
                </a:solidFill>
              </a:rPr>
              <a:t> one. </a:t>
            </a:r>
          </a:p>
          <a:p>
            <a:pPr>
              <a:lnSpc>
                <a:spcPct val="150000"/>
              </a:lnSpc>
              <a:buFont typeface="Arial" pitchFamily="34" charset="0"/>
              <a:buChar char="•"/>
            </a:pPr>
            <a:r>
              <a:rPr lang="en-US" dirty="0" smtClean="0">
                <a:solidFill>
                  <a:srgbClr val="002060"/>
                </a:solidFill>
              </a:rPr>
              <a:t> N pairs of “canonically conjugate” variables, </a:t>
            </a:r>
            <a:r>
              <a:rPr lang="en-US" i="1" dirty="0" smtClean="0">
                <a:solidFill>
                  <a:srgbClr val="C00000"/>
                </a:solidFill>
              </a:rPr>
              <a:t>2m</a:t>
            </a:r>
            <a:r>
              <a:rPr lang="en-US" dirty="0" smtClean="0">
                <a:solidFill>
                  <a:srgbClr val="002060"/>
                </a:solidFill>
              </a:rPr>
              <a:t> values per operator.  </a:t>
            </a:r>
          </a:p>
        </p:txBody>
      </p:sp>
      <p:graphicFrame>
        <p:nvGraphicFramePr>
          <p:cNvPr id="504836" name="Object 4"/>
          <p:cNvGraphicFramePr>
            <a:graphicFrameLocks noChangeAspect="1"/>
          </p:cNvGraphicFramePr>
          <p:nvPr/>
        </p:nvGraphicFramePr>
        <p:xfrm>
          <a:off x="2743200" y="4518121"/>
          <a:ext cx="1371600" cy="558800"/>
        </p:xfrm>
        <a:graphic>
          <a:graphicData uri="http://schemas.openxmlformats.org/presentationml/2006/ole">
            <p:oleObj spid="_x0000_s504836" name="Equation" r:id="rId6" imgW="685800" imgH="279360" progId="Equation.DSMT4">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2"/>
          <p:cNvGrpSpPr>
            <a:grpSpLocks/>
          </p:cNvGrpSpPr>
          <p:nvPr/>
        </p:nvGrpSpPr>
        <p:grpSpPr bwMode="auto">
          <a:xfrm>
            <a:off x="1" y="941464"/>
            <a:ext cx="3490769" cy="3339748"/>
            <a:chOff x="389732" y="1114426"/>
            <a:chExt cx="3456782" cy="3454400"/>
          </a:xfrm>
        </p:grpSpPr>
        <p:sp>
          <p:nvSpPr>
            <p:cNvPr id="5133" name="Text Box 19"/>
            <p:cNvSpPr txBox="1">
              <a:spLocks noChangeArrowheads="1"/>
            </p:cNvSpPr>
            <p:nvPr/>
          </p:nvSpPr>
          <p:spPr bwMode="auto">
            <a:xfrm>
              <a:off x="1764806" y="1114426"/>
              <a:ext cx="901090" cy="639236"/>
            </a:xfrm>
            <a:prstGeom prst="rect">
              <a:avLst/>
            </a:prstGeom>
            <a:noFill/>
            <a:ln w="9525">
              <a:noFill/>
              <a:round/>
              <a:headEnd/>
              <a:tailEnd/>
            </a:ln>
          </p:spPr>
          <p:txBody>
            <a:bodyPr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rgbClr val="333333"/>
                  </a:solidFill>
                  <a:latin typeface="Times New Roman" pitchFamily="16" charset="0"/>
                </a:rPr>
                <a:t>S</a:t>
              </a:r>
              <a:r>
                <a:rPr lang="en-US" sz="2500" b="1" baseline="-33000" dirty="0">
                  <a:solidFill>
                    <a:srgbClr val="333333"/>
                  </a:solidFill>
                  <a:latin typeface="Times New Roman" pitchFamily="16" charset="0"/>
                </a:rPr>
                <a:t>1</a:t>
              </a:r>
            </a:p>
          </p:txBody>
        </p:sp>
        <p:grpSp>
          <p:nvGrpSpPr>
            <p:cNvPr id="3" name="Group 31"/>
            <p:cNvGrpSpPr>
              <a:grpSpLocks/>
            </p:cNvGrpSpPr>
            <p:nvPr/>
          </p:nvGrpSpPr>
          <p:grpSpPr bwMode="auto">
            <a:xfrm>
              <a:off x="389732" y="1697683"/>
              <a:ext cx="3456782" cy="2871143"/>
              <a:chOff x="389732" y="1697683"/>
              <a:chExt cx="3456782" cy="2871143"/>
            </a:xfrm>
          </p:grpSpPr>
          <p:sp>
            <p:nvSpPr>
              <p:cNvPr id="5135" name="Oval 5"/>
              <p:cNvSpPr>
                <a:spLocks noChangeArrowheads="1"/>
              </p:cNvSpPr>
              <p:nvPr/>
            </p:nvSpPr>
            <p:spPr bwMode="auto">
              <a:xfrm>
                <a:off x="1059907" y="1807834"/>
                <a:ext cx="1836904" cy="2051332"/>
              </a:xfrm>
              <a:prstGeom prst="ellipse">
                <a:avLst/>
              </a:prstGeom>
              <a:solidFill>
                <a:srgbClr val="91FF93">
                  <a:alpha val="79999"/>
                </a:srgbClr>
              </a:solidFill>
              <a:ln w="9360">
                <a:solidFill>
                  <a:srgbClr val="000000"/>
                </a:solidFill>
                <a:round/>
                <a:headEnd/>
                <a:tailEnd/>
              </a:ln>
            </p:spPr>
            <p:txBody>
              <a:bodyPr wrap="none" anchor="ctr"/>
              <a:lstStyle/>
              <a:p>
                <a:endParaRPr lang="en-US"/>
              </a:p>
            </p:txBody>
          </p:sp>
          <p:sp>
            <p:nvSpPr>
              <p:cNvPr id="5136" name="AutoShape 6"/>
              <p:cNvSpPr>
                <a:spLocks noChangeArrowheads="1"/>
              </p:cNvSpPr>
              <p:nvPr/>
            </p:nvSpPr>
            <p:spPr bwMode="auto">
              <a:xfrm rot="6960000">
                <a:off x="916404" y="1845707"/>
                <a:ext cx="2132591" cy="2071291"/>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4261 w 21600"/>
                  <a:gd name="T13" fmla="*/ 0 h 21600"/>
                  <a:gd name="T14" fmla="*/ 17339 w 21600"/>
                  <a:gd name="T15" fmla="*/ 4291 h 21600"/>
                </a:gdLst>
                <a:ahLst/>
                <a:cxnLst>
                  <a:cxn ang="T8">
                    <a:pos x="T0" y="T1"/>
                  </a:cxn>
                  <a:cxn ang="T9">
                    <a:pos x="T2" y="T3"/>
                  </a:cxn>
                  <a:cxn ang="T10">
                    <a:pos x="T4" y="T5"/>
                  </a:cxn>
                  <a:cxn ang="T11">
                    <a:pos x="T6" y="T7"/>
                  </a:cxn>
                </a:cxnLst>
                <a:rect l="T12" t="T13" r="T14" b="T15"/>
                <a:pathLst>
                  <a:path w="21600" h="21600">
                    <a:moveTo>
                      <a:pt x="7151" y="3489"/>
                    </a:moveTo>
                    <a:cubicBezTo>
                      <a:pt x="8284" y="2924"/>
                      <a:pt x="9533" y="2629"/>
                      <a:pt x="10800" y="2630"/>
                    </a:cubicBezTo>
                    <a:cubicBezTo>
                      <a:pt x="12066" y="2630"/>
                      <a:pt x="13315" y="2924"/>
                      <a:pt x="14448" y="3489"/>
                    </a:cubicBezTo>
                    <a:lnTo>
                      <a:pt x="15622" y="1136"/>
                    </a:lnTo>
                    <a:cubicBezTo>
                      <a:pt x="14124" y="389"/>
                      <a:pt x="12473" y="-1"/>
                      <a:pt x="10799" y="0"/>
                    </a:cubicBezTo>
                    <a:cubicBezTo>
                      <a:pt x="9126" y="0"/>
                      <a:pt x="7475" y="389"/>
                      <a:pt x="5977" y="1136"/>
                    </a:cubicBezTo>
                    <a:close/>
                  </a:path>
                </a:pathLst>
              </a:custGeom>
              <a:solidFill>
                <a:srgbClr val="666666">
                  <a:alpha val="70195"/>
                </a:srgbClr>
              </a:solidFill>
              <a:ln w="9360">
                <a:solidFill>
                  <a:srgbClr val="000000"/>
                </a:solidFill>
                <a:round/>
                <a:headEnd/>
                <a:tailEnd/>
              </a:ln>
            </p:spPr>
            <p:txBody>
              <a:bodyPr wrap="none" anchor="ctr"/>
              <a:lstStyle/>
              <a:p>
                <a:endParaRPr lang="en-US"/>
              </a:p>
            </p:txBody>
          </p:sp>
          <p:sp>
            <p:nvSpPr>
              <p:cNvPr id="5137" name="AutoShape 7"/>
              <p:cNvSpPr>
                <a:spLocks noChangeArrowheads="1"/>
              </p:cNvSpPr>
              <p:nvPr/>
            </p:nvSpPr>
            <p:spPr bwMode="auto">
              <a:xfrm rot="14640000" flipV="1">
                <a:off x="916404" y="1740973"/>
                <a:ext cx="2132591" cy="2071291"/>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4261 w 21600"/>
                  <a:gd name="T13" fmla="*/ 0 h 21600"/>
                  <a:gd name="T14" fmla="*/ 17339 w 21600"/>
                  <a:gd name="T15" fmla="*/ 4291 h 21600"/>
                </a:gdLst>
                <a:ahLst/>
                <a:cxnLst>
                  <a:cxn ang="T8">
                    <a:pos x="T0" y="T1"/>
                  </a:cxn>
                  <a:cxn ang="T9">
                    <a:pos x="T2" y="T3"/>
                  </a:cxn>
                  <a:cxn ang="T10">
                    <a:pos x="T4" y="T5"/>
                  </a:cxn>
                  <a:cxn ang="T11">
                    <a:pos x="T6" y="T7"/>
                  </a:cxn>
                </a:cxnLst>
                <a:rect l="T12" t="T13" r="T14" b="T15"/>
                <a:pathLst>
                  <a:path w="21600" h="21600">
                    <a:moveTo>
                      <a:pt x="7151" y="3489"/>
                    </a:moveTo>
                    <a:cubicBezTo>
                      <a:pt x="8284" y="2924"/>
                      <a:pt x="9533" y="2629"/>
                      <a:pt x="10800" y="2630"/>
                    </a:cubicBezTo>
                    <a:cubicBezTo>
                      <a:pt x="12066" y="2630"/>
                      <a:pt x="13315" y="2924"/>
                      <a:pt x="14448" y="3489"/>
                    </a:cubicBezTo>
                    <a:lnTo>
                      <a:pt x="15622" y="1136"/>
                    </a:lnTo>
                    <a:cubicBezTo>
                      <a:pt x="14124" y="389"/>
                      <a:pt x="12473" y="-1"/>
                      <a:pt x="10799" y="0"/>
                    </a:cubicBezTo>
                    <a:cubicBezTo>
                      <a:pt x="9126" y="0"/>
                      <a:pt x="7475" y="389"/>
                      <a:pt x="5977" y="1136"/>
                    </a:cubicBezTo>
                    <a:close/>
                  </a:path>
                </a:pathLst>
              </a:custGeom>
              <a:solidFill>
                <a:srgbClr val="FF0000">
                  <a:alpha val="70195"/>
                </a:srgbClr>
              </a:solidFill>
              <a:ln w="9360">
                <a:solidFill>
                  <a:srgbClr val="000000"/>
                </a:solidFill>
                <a:round/>
                <a:headEnd/>
                <a:tailEnd/>
              </a:ln>
            </p:spPr>
            <p:txBody>
              <a:bodyPr wrap="none" anchor="ctr"/>
              <a:lstStyle/>
              <a:p>
                <a:endParaRPr lang="en-US"/>
              </a:p>
            </p:txBody>
          </p:sp>
          <p:sp>
            <p:nvSpPr>
              <p:cNvPr id="5138" name="AutoShape 8"/>
              <p:cNvSpPr>
                <a:spLocks noChangeArrowheads="1"/>
              </p:cNvSpPr>
              <p:nvPr/>
            </p:nvSpPr>
            <p:spPr bwMode="auto">
              <a:xfrm rot="14640000" flipH="1">
                <a:off x="914667" y="1847547"/>
                <a:ext cx="2132591" cy="2073027"/>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4261 w 21600"/>
                  <a:gd name="T13" fmla="*/ 0 h 21600"/>
                  <a:gd name="T14" fmla="*/ 17339 w 21600"/>
                  <a:gd name="T15" fmla="*/ 4306 h 21600"/>
                </a:gdLst>
                <a:ahLst/>
                <a:cxnLst>
                  <a:cxn ang="T8">
                    <a:pos x="T0" y="T1"/>
                  </a:cxn>
                  <a:cxn ang="T9">
                    <a:pos x="T2" y="T3"/>
                  </a:cxn>
                  <a:cxn ang="T10">
                    <a:pos x="T4" y="T5"/>
                  </a:cxn>
                  <a:cxn ang="T11">
                    <a:pos x="T6" y="T7"/>
                  </a:cxn>
                </a:cxnLst>
                <a:rect l="T12" t="T13" r="T14" b="T15"/>
                <a:pathLst>
                  <a:path w="21600" h="21600">
                    <a:moveTo>
                      <a:pt x="7151" y="3489"/>
                    </a:moveTo>
                    <a:cubicBezTo>
                      <a:pt x="8284" y="2924"/>
                      <a:pt x="9533" y="2629"/>
                      <a:pt x="10800" y="2630"/>
                    </a:cubicBezTo>
                    <a:cubicBezTo>
                      <a:pt x="12066" y="2630"/>
                      <a:pt x="13315" y="2924"/>
                      <a:pt x="14448" y="3489"/>
                    </a:cubicBezTo>
                    <a:lnTo>
                      <a:pt x="15622" y="1136"/>
                    </a:lnTo>
                    <a:cubicBezTo>
                      <a:pt x="14124" y="389"/>
                      <a:pt x="12473" y="-1"/>
                      <a:pt x="10799" y="0"/>
                    </a:cubicBezTo>
                    <a:cubicBezTo>
                      <a:pt x="9126" y="0"/>
                      <a:pt x="7475" y="389"/>
                      <a:pt x="5977" y="1136"/>
                    </a:cubicBezTo>
                    <a:close/>
                  </a:path>
                </a:pathLst>
              </a:custGeom>
              <a:solidFill>
                <a:srgbClr val="666666">
                  <a:alpha val="70195"/>
                </a:srgbClr>
              </a:solidFill>
              <a:ln w="9360">
                <a:solidFill>
                  <a:srgbClr val="000000"/>
                </a:solidFill>
                <a:round/>
                <a:headEnd/>
                <a:tailEnd/>
              </a:ln>
            </p:spPr>
            <p:txBody>
              <a:bodyPr wrap="none" anchor="ctr"/>
              <a:lstStyle/>
              <a:p>
                <a:endParaRPr lang="en-US"/>
              </a:p>
            </p:txBody>
          </p:sp>
          <p:sp>
            <p:nvSpPr>
              <p:cNvPr id="5139" name="AutoShape 9"/>
              <p:cNvSpPr>
                <a:spLocks noChangeArrowheads="1"/>
              </p:cNvSpPr>
              <p:nvPr/>
            </p:nvSpPr>
            <p:spPr bwMode="auto">
              <a:xfrm rot="6960000" flipH="1" flipV="1">
                <a:off x="916404" y="1739202"/>
                <a:ext cx="2132591" cy="2073027"/>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4261 w 21600"/>
                  <a:gd name="T13" fmla="*/ 0 h 21600"/>
                  <a:gd name="T14" fmla="*/ 17339 w 21600"/>
                  <a:gd name="T15" fmla="*/ 4306 h 21600"/>
                </a:gdLst>
                <a:ahLst/>
                <a:cxnLst>
                  <a:cxn ang="T8">
                    <a:pos x="T0" y="T1"/>
                  </a:cxn>
                  <a:cxn ang="T9">
                    <a:pos x="T2" y="T3"/>
                  </a:cxn>
                  <a:cxn ang="T10">
                    <a:pos x="T4" y="T5"/>
                  </a:cxn>
                  <a:cxn ang="T11">
                    <a:pos x="T6" y="T7"/>
                  </a:cxn>
                </a:cxnLst>
                <a:rect l="T12" t="T13" r="T14" b="T15"/>
                <a:pathLst>
                  <a:path w="21600" h="21600">
                    <a:moveTo>
                      <a:pt x="7151" y="3489"/>
                    </a:moveTo>
                    <a:cubicBezTo>
                      <a:pt x="8284" y="2924"/>
                      <a:pt x="9533" y="2629"/>
                      <a:pt x="10800" y="2630"/>
                    </a:cubicBezTo>
                    <a:cubicBezTo>
                      <a:pt x="12066" y="2630"/>
                      <a:pt x="13315" y="2924"/>
                      <a:pt x="14448" y="3489"/>
                    </a:cubicBezTo>
                    <a:lnTo>
                      <a:pt x="15622" y="1136"/>
                    </a:lnTo>
                    <a:cubicBezTo>
                      <a:pt x="14124" y="389"/>
                      <a:pt x="12473" y="-1"/>
                      <a:pt x="10799" y="0"/>
                    </a:cubicBezTo>
                    <a:cubicBezTo>
                      <a:pt x="9126" y="0"/>
                      <a:pt x="7475" y="389"/>
                      <a:pt x="5977" y="1136"/>
                    </a:cubicBezTo>
                    <a:close/>
                  </a:path>
                </a:pathLst>
              </a:custGeom>
              <a:solidFill>
                <a:srgbClr val="FF0000">
                  <a:alpha val="70195"/>
                </a:srgbClr>
              </a:solidFill>
              <a:ln w="9360">
                <a:solidFill>
                  <a:srgbClr val="000000"/>
                </a:solidFill>
                <a:round/>
                <a:headEnd/>
                <a:tailEnd/>
              </a:ln>
            </p:spPr>
            <p:txBody>
              <a:bodyPr wrap="none" anchor="ctr"/>
              <a:lstStyle/>
              <a:p>
                <a:endParaRPr lang="en-US"/>
              </a:p>
            </p:txBody>
          </p:sp>
          <p:sp>
            <p:nvSpPr>
              <p:cNvPr id="5140" name="AutoShape 10"/>
              <p:cNvSpPr>
                <a:spLocks noChangeArrowheads="1"/>
              </p:cNvSpPr>
              <p:nvPr/>
            </p:nvSpPr>
            <p:spPr bwMode="auto">
              <a:xfrm rot="10800000" flipV="1">
                <a:off x="962679" y="1697683"/>
                <a:ext cx="2045248" cy="2159677"/>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3135 w 21600"/>
                  <a:gd name="T13" fmla="*/ 0 h 21600"/>
                  <a:gd name="T14" fmla="*/ 18465 w 21600"/>
                  <a:gd name="T15" fmla="*/ 5075 h 21600"/>
                </a:gdLst>
                <a:ahLst/>
                <a:cxnLst>
                  <a:cxn ang="T8">
                    <a:pos x="T0" y="T1"/>
                  </a:cxn>
                  <a:cxn ang="T9">
                    <a:pos x="T2" y="T3"/>
                  </a:cxn>
                  <a:cxn ang="T10">
                    <a:pos x="T4" y="T5"/>
                  </a:cxn>
                  <a:cxn ang="T11">
                    <a:pos x="T6" y="T7"/>
                  </a:cxn>
                </a:cxnLst>
                <a:rect l="T12" t="T13" r="T14" b="T15"/>
                <a:pathLst>
                  <a:path w="21600" h="21600">
                    <a:moveTo>
                      <a:pt x="6283" y="4043"/>
                    </a:moveTo>
                    <a:cubicBezTo>
                      <a:pt x="7620" y="3149"/>
                      <a:pt x="9192" y="2672"/>
                      <a:pt x="10800" y="2673"/>
                    </a:cubicBezTo>
                    <a:cubicBezTo>
                      <a:pt x="12407" y="2673"/>
                      <a:pt x="13979" y="3149"/>
                      <a:pt x="15316" y="4043"/>
                    </a:cubicBezTo>
                    <a:lnTo>
                      <a:pt x="16801" y="1821"/>
                    </a:lnTo>
                    <a:cubicBezTo>
                      <a:pt x="15025" y="633"/>
                      <a:pt x="12936" y="-1"/>
                      <a:pt x="10799" y="0"/>
                    </a:cubicBezTo>
                    <a:cubicBezTo>
                      <a:pt x="8663" y="0"/>
                      <a:pt x="6574" y="633"/>
                      <a:pt x="4798" y="1821"/>
                    </a:cubicBezTo>
                    <a:close/>
                  </a:path>
                </a:pathLst>
              </a:custGeom>
              <a:solidFill>
                <a:srgbClr val="666666">
                  <a:alpha val="70195"/>
                </a:srgbClr>
              </a:solidFill>
              <a:ln w="9360">
                <a:solidFill>
                  <a:srgbClr val="000000"/>
                </a:solidFill>
                <a:round/>
                <a:headEnd/>
                <a:tailEnd/>
              </a:ln>
            </p:spPr>
            <p:txBody>
              <a:bodyPr wrap="none" anchor="ctr"/>
              <a:lstStyle/>
              <a:p>
                <a:endParaRPr lang="en-US"/>
              </a:p>
            </p:txBody>
          </p:sp>
          <p:sp>
            <p:nvSpPr>
              <p:cNvPr id="5141" name="AutoShape 11"/>
              <p:cNvSpPr>
                <a:spLocks noChangeArrowheads="1"/>
              </p:cNvSpPr>
              <p:nvPr/>
            </p:nvSpPr>
            <p:spPr bwMode="auto">
              <a:xfrm rot="10800000">
                <a:off x="962679" y="1804223"/>
                <a:ext cx="2045248" cy="2159677"/>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3135 w 21600"/>
                  <a:gd name="T13" fmla="*/ 0 h 21600"/>
                  <a:gd name="T14" fmla="*/ 18465 w 21600"/>
                  <a:gd name="T15" fmla="*/ 5075 h 21600"/>
                </a:gdLst>
                <a:ahLst/>
                <a:cxnLst>
                  <a:cxn ang="T8">
                    <a:pos x="T0" y="T1"/>
                  </a:cxn>
                  <a:cxn ang="T9">
                    <a:pos x="T2" y="T3"/>
                  </a:cxn>
                  <a:cxn ang="T10">
                    <a:pos x="T4" y="T5"/>
                  </a:cxn>
                  <a:cxn ang="T11">
                    <a:pos x="T6" y="T7"/>
                  </a:cxn>
                </a:cxnLst>
                <a:rect l="T12" t="T13" r="T14" b="T15"/>
                <a:pathLst>
                  <a:path w="21600" h="21600">
                    <a:moveTo>
                      <a:pt x="6283" y="4043"/>
                    </a:moveTo>
                    <a:cubicBezTo>
                      <a:pt x="7620" y="3149"/>
                      <a:pt x="9192" y="2672"/>
                      <a:pt x="10800" y="2673"/>
                    </a:cubicBezTo>
                    <a:cubicBezTo>
                      <a:pt x="12407" y="2673"/>
                      <a:pt x="13979" y="3149"/>
                      <a:pt x="15316" y="4043"/>
                    </a:cubicBezTo>
                    <a:lnTo>
                      <a:pt x="16801" y="1821"/>
                    </a:lnTo>
                    <a:cubicBezTo>
                      <a:pt x="15025" y="633"/>
                      <a:pt x="12936" y="-1"/>
                      <a:pt x="10799" y="0"/>
                    </a:cubicBezTo>
                    <a:cubicBezTo>
                      <a:pt x="8663" y="0"/>
                      <a:pt x="6574" y="633"/>
                      <a:pt x="4798" y="1821"/>
                    </a:cubicBezTo>
                    <a:close/>
                  </a:path>
                </a:pathLst>
              </a:custGeom>
              <a:solidFill>
                <a:srgbClr val="FF0000">
                  <a:alpha val="70195"/>
                </a:srgbClr>
              </a:solidFill>
              <a:ln w="9360">
                <a:solidFill>
                  <a:srgbClr val="000000"/>
                </a:solidFill>
                <a:round/>
                <a:headEnd/>
                <a:tailEnd/>
              </a:ln>
            </p:spPr>
            <p:txBody>
              <a:bodyPr wrap="none" anchor="ctr"/>
              <a:lstStyle/>
              <a:p>
                <a:endParaRPr lang="en-US"/>
              </a:p>
            </p:txBody>
          </p:sp>
          <p:sp>
            <p:nvSpPr>
              <p:cNvPr id="5142" name="Text Box 20"/>
              <p:cNvSpPr txBox="1">
                <a:spLocks noChangeArrowheads="1"/>
              </p:cNvSpPr>
              <p:nvPr/>
            </p:nvSpPr>
            <p:spPr bwMode="auto">
              <a:xfrm>
                <a:off x="389732" y="1849366"/>
                <a:ext cx="901090" cy="639236"/>
              </a:xfrm>
              <a:prstGeom prst="rect">
                <a:avLst/>
              </a:prstGeom>
              <a:noFill/>
              <a:ln w="9525">
                <a:noFill/>
                <a:round/>
                <a:headEnd/>
                <a:tailEnd/>
              </a:ln>
            </p:spPr>
            <p:txBody>
              <a:bodyPr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rgbClr val="FF0000"/>
                    </a:solidFill>
                    <a:latin typeface="Times New Roman" pitchFamily="16" charset="0"/>
                  </a:rPr>
                  <a:t>Q</a:t>
                </a:r>
                <a:r>
                  <a:rPr lang="en-US" sz="2500" b="1" baseline="-33000" dirty="0">
                    <a:solidFill>
                      <a:srgbClr val="FF0000"/>
                    </a:solidFill>
                    <a:latin typeface="Times New Roman" pitchFamily="16" charset="0"/>
                  </a:rPr>
                  <a:t>1</a:t>
                </a:r>
              </a:p>
            </p:txBody>
          </p:sp>
          <p:sp>
            <p:nvSpPr>
              <p:cNvPr id="5143" name="Text Box 21"/>
              <p:cNvSpPr txBox="1">
                <a:spLocks noChangeArrowheads="1"/>
              </p:cNvSpPr>
              <p:nvPr/>
            </p:nvSpPr>
            <p:spPr bwMode="auto">
              <a:xfrm>
                <a:off x="2848197" y="1849366"/>
                <a:ext cx="901090" cy="639236"/>
              </a:xfrm>
              <a:prstGeom prst="rect">
                <a:avLst/>
              </a:prstGeom>
              <a:noFill/>
              <a:ln w="9525">
                <a:noFill/>
                <a:round/>
                <a:headEnd/>
                <a:tailEnd/>
              </a:ln>
            </p:spPr>
            <p:txBody>
              <a:bodyPr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rgbClr val="FF0000"/>
                    </a:solidFill>
                    <a:latin typeface="Times New Roman" pitchFamily="16" charset="0"/>
                  </a:rPr>
                  <a:t>Q</a:t>
                </a:r>
                <a:r>
                  <a:rPr lang="en-US" sz="2500" b="1" baseline="-33000" dirty="0">
                    <a:solidFill>
                      <a:srgbClr val="FF0000"/>
                    </a:solidFill>
                    <a:latin typeface="Times New Roman" pitchFamily="16" charset="0"/>
                  </a:rPr>
                  <a:t>2</a:t>
                </a:r>
              </a:p>
            </p:txBody>
          </p:sp>
          <p:sp>
            <p:nvSpPr>
              <p:cNvPr id="5144" name="Text Box 22"/>
              <p:cNvSpPr txBox="1">
                <a:spLocks noChangeArrowheads="1"/>
              </p:cNvSpPr>
              <p:nvPr/>
            </p:nvSpPr>
            <p:spPr bwMode="auto">
              <a:xfrm>
                <a:off x="1697094" y="3929590"/>
                <a:ext cx="901090" cy="639236"/>
              </a:xfrm>
              <a:prstGeom prst="rect">
                <a:avLst/>
              </a:prstGeom>
              <a:noFill/>
              <a:ln w="9525">
                <a:noFill/>
                <a:round/>
                <a:headEnd/>
                <a:tailEnd/>
              </a:ln>
            </p:spPr>
            <p:txBody>
              <a:bodyPr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rgbClr val="FF0000"/>
                    </a:solidFill>
                    <a:latin typeface="Times New Roman" pitchFamily="16" charset="0"/>
                  </a:rPr>
                  <a:t>Q</a:t>
                </a:r>
                <a:r>
                  <a:rPr lang="en-US" sz="2500" b="1" baseline="-33000" dirty="0">
                    <a:solidFill>
                      <a:srgbClr val="FF0000"/>
                    </a:solidFill>
                    <a:latin typeface="Times New Roman" pitchFamily="16" charset="0"/>
                  </a:rPr>
                  <a:t>3</a:t>
                </a:r>
              </a:p>
            </p:txBody>
          </p:sp>
          <p:sp>
            <p:nvSpPr>
              <p:cNvPr id="5145" name="Text Box 23"/>
              <p:cNvSpPr txBox="1">
                <a:spLocks noChangeArrowheads="1"/>
              </p:cNvSpPr>
              <p:nvPr/>
            </p:nvSpPr>
            <p:spPr bwMode="auto">
              <a:xfrm>
                <a:off x="2945424" y="3149506"/>
                <a:ext cx="901090" cy="639236"/>
              </a:xfrm>
              <a:prstGeom prst="rect">
                <a:avLst/>
              </a:prstGeom>
              <a:noFill/>
              <a:ln w="9525">
                <a:noFill/>
                <a:round/>
                <a:headEnd/>
                <a:tailEnd/>
              </a:ln>
            </p:spPr>
            <p:txBody>
              <a:bodyPr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rgbClr val="333333"/>
                    </a:solidFill>
                    <a:latin typeface="Times New Roman" pitchFamily="16" charset="0"/>
                  </a:rPr>
                  <a:t>S</a:t>
                </a:r>
                <a:r>
                  <a:rPr lang="en-US" sz="2500" b="1" baseline="-33000" dirty="0">
                    <a:solidFill>
                      <a:srgbClr val="333333"/>
                    </a:solidFill>
                    <a:latin typeface="Times New Roman" pitchFamily="16" charset="0"/>
                  </a:rPr>
                  <a:t>2</a:t>
                </a:r>
              </a:p>
            </p:txBody>
          </p:sp>
          <p:sp>
            <p:nvSpPr>
              <p:cNvPr id="5146" name="Text Box 24"/>
              <p:cNvSpPr txBox="1">
                <a:spLocks noChangeArrowheads="1"/>
              </p:cNvSpPr>
              <p:nvPr/>
            </p:nvSpPr>
            <p:spPr bwMode="auto">
              <a:xfrm>
                <a:off x="521683" y="3149506"/>
                <a:ext cx="901090" cy="639236"/>
              </a:xfrm>
              <a:prstGeom prst="rect">
                <a:avLst/>
              </a:prstGeom>
              <a:noFill/>
              <a:ln w="9525">
                <a:noFill/>
                <a:round/>
                <a:headEnd/>
                <a:tailEnd/>
              </a:ln>
            </p:spPr>
            <p:txBody>
              <a:bodyPr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rgbClr val="333333"/>
                    </a:solidFill>
                    <a:latin typeface="Times New Roman" pitchFamily="16" charset="0"/>
                  </a:rPr>
                  <a:t>S</a:t>
                </a:r>
                <a:r>
                  <a:rPr lang="en-US" sz="2500" b="1" baseline="-33000" dirty="0">
                    <a:solidFill>
                      <a:srgbClr val="333333"/>
                    </a:solidFill>
                    <a:latin typeface="Times New Roman" pitchFamily="16" charset="0"/>
                  </a:rPr>
                  <a:t>3</a:t>
                </a:r>
              </a:p>
            </p:txBody>
          </p:sp>
        </p:grpSp>
      </p:grpSp>
      <p:sp>
        <p:nvSpPr>
          <p:cNvPr id="5128" name="Text Box 1"/>
          <p:cNvSpPr txBox="1">
            <a:spLocks noChangeArrowheads="1"/>
          </p:cNvSpPr>
          <p:nvPr/>
        </p:nvSpPr>
        <p:spPr bwMode="auto">
          <a:xfrm>
            <a:off x="622374" y="188581"/>
            <a:ext cx="8298320" cy="544149"/>
          </a:xfrm>
          <a:prstGeom prst="rect">
            <a:avLst/>
          </a:prstGeom>
          <a:noFill/>
          <a:ln w="9525">
            <a:noFill/>
            <a:round/>
            <a:headEnd/>
            <a:tailEnd/>
          </a:ln>
        </p:spPr>
        <p:txBody>
          <a:bodyPr lIns="81648" tIns="40824" rIns="81648" bIns="40824"/>
          <a:lstStyle/>
          <a:p>
            <a:pPr algn="ct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600" dirty="0">
                <a:solidFill>
                  <a:srgbClr val="2300DC"/>
                </a:solidFill>
                <a:latin typeface="Comic Sans MS" pitchFamily="64" charset="0"/>
              </a:rPr>
              <a:t>Ground state degeneracy</a:t>
            </a:r>
          </a:p>
        </p:txBody>
      </p:sp>
      <p:sp>
        <p:nvSpPr>
          <p:cNvPr id="5129" name="Text Box 3"/>
          <p:cNvSpPr txBox="1">
            <a:spLocks noChangeArrowheads="1"/>
          </p:cNvSpPr>
          <p:nvPr/>
        </p:nvSpPr>
        <p:spPr bwMode="auto">
          <a:xfrm>
            <a:off x="1986039" y="4176797"/>
            <a:ext cx="6508995" cy="905475"/>
          </a:xfrm>
          <a:prstGeom prst="rect">
            <a:avLst/>
          </a:prstGeom>
          <a:noFill/>
          <a:ln w="9525">
            <a:noFill/>
            <a:round/>
            <a:headEnd/>
            <a:tailEnd/>
          </a:ln>
        </p:spPr>
        <p:txBody>
          <a:bodyPr lIns="0" tIns="0" rIns="0" bIns="0" anchor="ctr"/>
          <a:lstStyle/>
          <a:p>
            <a:pPr algn="ctr">
              <a:lnSpc>
                <a:spcPct val="117000"/>
              </a:lnSpc>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dirty="0">
                <a:solidFill>
                  <a:srgbClr val="0000FF"/>
                </a:solidFill>
                <a:latin typeface="Comic Sans MS" pitchFamily="64" charset="0"/>
              </a:rPr>
              <a:t>2N domains, fixed           .    </a:t>
            </a:r>
          </a:p>
          <a:p>
            <a:pPr algn="ctr">
              <a:lnSpc>
                <a:spcPct val="117000"/>
              </a:lnSpc>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dirty="0">
                <a:solidFill>
                  <a:srgbClr val="0000FF"/>
                </a:solidFill>
                <a:latin typeface="Comic Sans MS" pitchFamily="64" charset="0"/>
              </a:rPr>
              <a:t>(2m)</a:t>
            </a:r>
            <a:r>
              <a:rPr lang="en-US" sz="2500" baseline="33000" dirty="0">
                <a:solidFill>
                  <a:srgbClr val="0000FF"/>
                </a:solidFill>
                <a:latin typeface="Comic Sans MS" pitchFamily="64" charset="0"/>
              </a:rPr>
              <a:t>N-1 </a:t>
            </a:r>
            <a:r>
              <a:rPr lang="en-US" sz="2500" dirty="0">
                <a:solidFill>
                  <a:srgbClr val="0000FF"/>
                </a:solidFill>
                <a:latin typeface="Comic Sans MS" pitchFamily="64" charset="0"/>
              </a:rPr>
              <a:t>ground states </a:t>
            </a:r>
          </a:p>
        </p:txBody>
      </p:sp>
      <p:sp>
        <p:nvSpPr>
          <p:cNvPr id="5130" name="Text Box 25"/>
          <p:cNvSpPr txBox="1">
            <a:spLocks noChangeArrowheads="1"/>
          </p:cNvSpPr>
          <p:nvPr/>
        </p:nvSpPr>
        <p:spPr bwMode="auto">
          <a:xfrm>
            <a:off x="491273" y="1217857"/>
            <a:ext cx="8298320" cy="994727"/>
          </a:xfrm>
          <a:prstGeom prst="rect">
            <a:avLst/>
          </a:prstGeom>
          <a:noFill/>
          <a:ln w="9525">
            <a:noFill/>
            <a:round/>
            <a:headEnd/>
            <a:tailEnd/>
          </a:ln>
        </p:spPr>
        <p:txBody>
          <a:bodyPr lIns="0" tIns="0" rIns="0" bIns="0" anchor="ctr"/>
          <a:lstStyle/>
          <a:p>
            <a:pPr algn="ctr">
              <a:lnSpc>
                <a:spcPct val="117000"/>
              </a:lnSpc>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dirty="0">
                <a:solidFill>
                  <a:srgbClr val="FF0000"/>
                </a:solidFill>
                <a:latin typeface="Comic Sans MS" pitchFamily="64" charset="0"/>
              </a:rPr>
              <a:t>Charges</a:t>
            </a:r>
          </a:p>
        </p:txBody>
      </p:sp>
      <p:sp>
        <p:nvSpPr>
          <p:cNvPr id="5131" name="Text Box 26"/>
          <p:cNvSpPr txBox="1">
            <a:spLocks noChangeArrowheads="1"/>
          </p:cNvSpPr>
          <p:nvPr/>
        </p:nvSpPr>
        <p:spPr bwMode="auto">
          <a:xfrm>
            <a:off x="3188227" y="2392527"/>
            <a:ext cx="2698394" cy="1448184"/>
          </a:xfrm>
          <a:prstGeom prst="rect">
            <a:avLst/>
          </a:prstGeom>
          <a:noFill/>
          <a:ln w="9525">
            <a:noFill/>
            <a:round/>
            <a:headEnd/>
            <a:tailEnd/>
          </a:ln>
        </p:spPr>
        <p:txBody>
          <a:bodyPr lIns="0" tIns="0" rIns="0" bIns="0" anchor="ctr"/>
          <a:lstStyle/>
          <a:p>
            <a:pPr algn="ctr">
              <a:lnSpc>
                <a:spcPct val="117000"/>
              </a:lnSpc>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dirty="0">
                <a:solidFill>
                  <a:srgbClr val="000000"/>
                </a:solidFill>
                <a:latin typeface="Comic Sans MS" pitchFamily="64" charset="0"/>
              </a:rPr>
              <a:t>Spins</a:t>
            </a:r>
          </a:p>
        </p:txBody>
      </p:sp>
      <p:graphicFrame>
        <p:nvGraphicFramePr>
          <p:cNvPr id="5122" name="Object 2"/>
          <p:cNvGraphicFramePr>
            <a:graphicFrameLocks noChangeAspect="1"/>
          </p:cNvGraphicFramePr>
          <p:nvPr/>
        </p:nvGraphicFramePr>
        <p:xfrm>
          <a:off x="5608570" y="1148758"/>
          <a:ext cx="3189667" cy="1066704"/>
        </p:xfrm>
        <a:graphic>
          <a:graphicData uri="http://schemas.openxmlformats.org/presentationml/2006/ole">
            <p:oleObj spid="_x0000_s499714" name="Equation" r:id="rId4" imgW="3035160" imgH="1015920" progId="Equation.DSMT4">
              <p:embed/>
            </p:oleObj>
          </a:graphicData>
        </a:graphic>
      </p:graphicFrame>
      <p:graphicFrame>
        <p:nvGraphicFramePr>
          <p:cNvPr id="5123" name="Object 3"/>
          <p:cNvGraphicFramePr>
            <a:graphicFrameLocks noChangeAspect="1"/>
          </p:cNvGraphicFramePr>
          <p:nvPr/>
        </p:nvGraphicFramePr>
        <p:xfrm>
          <a:off x="1113646" y="2116133"/>
          <a:ext cx="1123731" cy="640599"/>
        </p:xfrm>
        <a:graphic>
          <a:graphicData uri="http://schemas.openxmlformats.org/presentationml/2006/ole">
            <p:oleObj spid="_x0000_s499715" name="Equation" r:id="rId5" imgW="914400" imgH="520560" progId="Equation.DSMT4">
              <p:embed/>
            </p:oleObj>
          </a:graphicData>
        </a:graphic>
      </p:graphicFrame>
      <p:graphicFrame>
        <p:nvGraphicFramePr>
          <p:cNvPr id="5124" name="Object 5"/>
          <p:cNvGraphicFramePr>
            <a:graphicFrameLocks noChangeAspect="1"/>
          </p:cNvGraphicFramePr>
          <p:nvPr/>
        </p:nvGraphicFramePr>
        <p:xfrm>
          <a:off x="5539417" y="2738018"/>
          <a:ext cx="3163735" cy="1012002"/>
        </p:xfrm>
        <a:graphic>
          <a:graphicData uri="http://schemas.openxmlformats.org/presentationml/2006/ole">
            <p:oleObj spid="_x0000_s499716" name="Equation" r:id="rId6" imgW="3009600" imgH="965160" progId="Equation.DSMT4">
              <p:embed/>
            </p:oleObj>
          </a:graphicData>
        </a:graphic>
      </p:graphicFrame>
      <p:sp>
        <p:nvSpPr>
          <p:cNvPr id="5132" name="Rectangle 35"/>
          <p:cNvSpPr>
            <a:spLocks noChangeArrowheads="1"/>
          </p:cNvSpPr>
          <p:nvPr/>
        </p:nvSpPr>
        <p:spPr bwMode="auto">
          <a:xfrm>
            <a:off x="1847733" y="4038600"/>
            <a:ext cx="6915267" cy="2003849"/>
          </a:xfrm>
          <a:prstGeom prst="rect">
            <a:avLst/>
          </a:prstGeom>
          <a:noFill/>
          <a:ln w="38100" algn="ctr">
            <a:solidFill>
              <a:schemeClr val="tx1"/>
            </a:solidFill>
            <a:round/>
            <a:headEnd/>
            <a:tailEnd/>
          </a:ln>
        </p:spPr>
        <p:txBody>
          <a:bodyPr lIns="82954" tIns="41477" rIns="82954" bIns="41477"/>
          <a:lstStyle/>
          <a:p>
            <a:endParaRPr lang="en-US"/>
          </a:p>
        </p:txBody>
      </p:sp>
      <p:graphicFrame>
        <p:nvGraphicFramePr>
          <p:cNvPr id="5125" name="Object 7"/>
          <p:cNvGraphicFramePr>
            <a:graphicFrameLocks noChangeAspect="1"/>
          </p:cNvGraphicFramePr>
          <p:nvPr/>
        </p:nvGraphicFramePr>
        <p:xfrm>
          <a:off x="6204351" y="4107698"/>
          <a:ext cx="1123731" cy="640599"/>
        </p:xfrm>
        <a:graphic>
          <a:graphicData uri="http://schemas.openxmlformats.org/presentationml/2006/ole">
            <p:oleObj spid="_x0000_s499717" name="Equation" r:id="rId7" imgW="914400" imgH="520560" progId="Equation.DSMT4">
              <p:embed/>
            </p:oleObj>
          </a:graphicData>
        </a:graphic>
      </p:graphicFrame>
      <p:graphicFrame>
        <p:nvGraphicFramePr>
          <p:cNvPr id="3098" name="Object 5"/>
          <p:cNvGraphicFramePr>
            <a:graphicFrameLocks noChangeAspect="1"/>
          </p:cNvGraphicFramePr>
          <p:nvPr/>
        </p:nvGraphicFramePr>
        <p:xfrm>
          <a:off x="3161634" y="5144172"/>
          <a:ext cx="2417462" cy="865168"/>
        </p:xfrm>
        <a:graphic>
          <a:graphicData uri="http://schemas.openxmlformats.org/presentationml/2006/ole">
            <p:oleObj spid="_x0000_s499718" name="Equation" r:id="rId8" imgW="2298600" imgH="825480" progId="Equation.DSMT4">
              <p:embed/>
            </p:oleObj>
          </a:graphicData>
        </a:graphic>
      </p:graphicFrame>
      <p:sp>
        <p:nvSpPr>
          <p:cNvPr id="27" name="TextBox 26"/>
          <p:cNvSpPr txBox="1"/>
          <p:nvPr/>
        </p:nvSpPr>
        <p:spPr>
          <a:xfrm>
            <a:off x="1143000" y="6306845"/>
            <a:ext cx="2964273" cy="430887"/>
          </a:xfrm>
          <a:prstGeom prst="rect">
            <a:avLst/>
          </a:prstGeom>
          <a:noFill/>
        </p:spPr>
        <p:txBody>
          <a:bodyPr wrap="none" rtlCol="0">
            <a:spAutoFit/>
          </a:bodyPr>
          <a:lstStyle/>
          <a:p>
            <a:r>
              <a:rPr lang="en-US" dirty="0" smtClean="0">
                <a:solidFill>
                  <a:srgbClr val="002060"/>
                </a:solidFill>
              </a:rPr>
              <a:t>Quantum dimension - </a:t>
            </a:r>
          </a:p>
        </p:txBody>
      </p:sp>
      <p:graphicFrame>
        <p:nvGraphicFramePr>
          <p:cNvPr id="28" name="Object 27"/>
          <p:cNvGraphicFramePr>
            <a:graphicFrameLocks noChangeAspect="1"/>
          </p:cNvGraphicFramePr>
          <p:nvPr/>
        </p:nvGraphicFramePr>
        <p:xfrm>
          <a:off x="4228945" y="6317862"/>
          <a:ext cx="635000" cy="408214"/>
        </p:xfrm>
        <a:graphic>
          <a:graphicData uri="http://schemas.openxmlformats.org/presentationml/2006/ole">
            <p:oleObj spid="_x0000_s499719" name="Equation" r:id="rId9" imgW="355320" imgH="228600" progId="Equation.DSMT4">
              <p:embed/>
            </p:oleObj>
          </a:graphicData>
        </a:graphic>
      </p:graphicFrame>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152400"/>
            <a:ext cx="8380820" cy="430887"/>
          </a:xfrm>
          <a:prstGeom prst="rect">
            <a:avLst/>
          </a:prstGeom>
          <a:noFill/>
        </p:spPr>
        <p:txBody>
          <a:bodyPr wrap="none" rtlCol="0">
            <a:spAutoFit/>
          </a:bodyPr>
          <a:lstStyle/>
          <a:p>
            <a:r>
              <a:rPr lang="en-US" dirty="0" smtClean="0">
                <a:solidFill>
                  <a:srgbClr val="C00000"/>
                </a:solidFill>
              </a:rPr>
              <a:t>Topological manipulations (a.k.a. quantum non-</a:t>
            </a:r>
            <a:r>
              <a:rPr lang="en-US" dirty="0" err="1" smtClean="0">
                <a:solidFill>
                  <a:srgbClr val="C00000"/>
                </a:solidFill>
              </a:rPr>
              <a:t>abelian</a:t>
            </a:r>
            <a:r>
              <a:rPr lang="en-US" dirty="0" smtClean="0">
                <a:solidFill>
                  <a:srgbClr val="C00000"/>
                </a:solidFill>
              </a:rPr>
              <a:t> statistics)?</a:t>
            </a:r>
          </a:p>
        </p:txBody>
      </p:sp>
      <p:sp>
        <p:nvSpPr>
          <p:cNvPr id="7" name="TextBox 6"/>
          <p:cNvSpPr txBox="1"/>
          <p:nvPr/>
        </p:nvSpPr>
        <p:spPr>
          <a:xfrm>
            <a:off x="381001" y="899785"/>
            <a:ext cx="8000999" cy="4662815"/>
          </a:xfrm>
          <a:prstGeom prst="rect">
            <a:avLst/>
          </a:prstGeom>
          <a:noFill/>
        </p:spPr>
        <p:txBody>
          <a:bodyPr wrap="square" rtlCol="0">
            <a:spAutoFit/>
          </a:bodyPr>
          <a:lstStyle/>
          <a:p>
            <a:pPr>
              <a:lnSpc>
                <a:spcPct val="150000"/>
              </a:lnSpc>
            </a:pPr>
            <a:r>
              <a:rPr lang="en-US" dirty="0" smtClean="0">
                <a:solidFill>
                  <a:srgbClr val="002060"/>
                </a:solidFill>
              </a:rPr>
              <a:t>First, general comments on the operation and on the outcome</a:t>
            </a:r>
          </a:p>
          <a:p>
            <a:pPr>
              <a:lnSpc>
                <a:spcPct val="150000"/>
              </a:lnSpc>
              <a:buFont typeface="Arial" pitchFamily="34" charset="0"/>
              <a:buChar char="•"/>
            </a:pPr>
            <a:r>
              <a:rPr lang="en-US" dirty="0" smtClean="0">
                <a:solidFill>
                  <a:srgbClr val="002060"/>
                </a:solidFill>
              </a:rPr>
              <a:t> In 2D: degeneracy is kept for as long as quasi-particles are kept away from one another. Braiding is spatial. </a:t>
            </a:r>
          </a:p>
          <a:p>
            <a:pPr>
              <a:lnSpc>
                <a:spcPct val="150000"/>
              </a:lnSpc>
            </a:pPr>
            <a:endParaRPr lang="en-US" dirty="0" smtClean="0">
              <a:solidFill>
                <a:srgbClr val="002060"/>
              </a:solidFill>
            </a:endParaRPr>
          </a:p>
          <a:p>
            <a:pPr>
              <a:lnSpc>
                <a:spcPct val="150000"/>
              </a:lnSpc>
            </a:pPr>
            <a:endParaRPr lang="en-US" dirty="0" smtClean="0">
              <a:solidFill>
                <a:srgbClr val="002060"/>
              </a:solidFill>
            </a:endParaRPr>
          </a:p>
          <a:p>
            <a:pPr>
              <a:lnSpc>
                <a:spcPct val="150000"/>
              </a:lnSpc>
            </a:pPr>
            <a:endParaRPr lang="en-US" dirty="0" smtClean="0">
              <a:solidFill>
                <a:srgbClr val="002060"/>
              </a:solidFill>
            </a:endParaRPr>
          </a:p>
          <a:p>
            <a:pPr>
              <a:lnSpc>
                <a:spcPct val="150000"/>
              </a:lnSpc>
              <a:buFont typeface="Arial" pitchFamily="34" charset="0"/>
              <a:buChar char="•"/>
            </a:pPr>
            <a:r>
              <a:rPr lang="en-US" dirty="0" smtClean="0">
                <a:solidFill>
                  <a:srgbClr val="002060"/>
                </a:solidFill>
              </a:rPr>
              <a:t> 1D is different. Braiding is not really spatial. It is better to think about trajectories in parameter space. Parameters are tunnel-couplings at interfaces. </a:t>
            </a:r>
          </a:p>
        </p:txBody>
      </p:sp>
      <p:sp>
        <p:nvSpPr>
          <p:cNvPr id="8" name="AutoShape 5"/>
          <p:cNvSpPr>
            <a:spLocks noChangeArrowheads="1"/>
          </p:cNvSpPr>
          <p:nvPr/>
        </p:nvSpPr>
        <p:spPr bwMode="auto">
          <a:xfrm>
            <a:off x="381000" y="2667000"/>
            <a:ext cx="7848600" cy="1219200"/>
          </a:xfrm>
          <a:prstGeom prst="parallelogram">
            <a:avLst>
              <a:gd name="adj" fmla="val 160938"/>
            </a:avLst>
          </a:prstGeom>
          <a:solidFill>
            <a:srgbClr val="FF9900"/>
          </a:solidFill>
          <a:ln w="9525">
            <a:solidFill>
              <a:schemeClr val="tx1"/>
            </a:solidFill>
            <a:miter lim="800000"/>
            <a:headEnd/>
            <a:tailEnd/>
          </a:ln>
          <a:effectLst/>
        </p:spPr>
        <p:txBody>
          <a:bodyPr wrap="none" anchor="ctr"/>
          <a:lstStyle/>
          <a:p>
            <a:endParaRPr lang="en-US"/>
          </a:p>
        </p:txBody>
      </p:sp>
      <p:sp>
        <p:nvSpPr>
          <p:cNvPr id="9" name="Oval 8"/>
          <p:cNvSpPr/>
          <p:nvPr/>
        </p:nvSpPr>
        <p:spPr bwMode="auto">
          <a:xfrm>
            <a:off x="2514600" y="3048000"/>
            <a:ext cx="76200" cy="76200"/>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
        <p:nvSpPr>
          <p:cNvPr id="10" name="Oval 9"/>
          <p:cNvSpPr/>
          <p:nvPr/>
        </p:nvSpPr>
        <p:spPr bwMode="auto">
          <a:xfrm>
            <a:off x="2667000" y="3429000"/>
            <a:ext cx="76200" cy="76200"/>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
        <p:nvSpPr>
          <p:cNvPr id="11" name="Oval 10"/>
          <p:cNvSpPr/>
          <p:nvPr/>
        </p:nvSpPr>
        <p:spPr bwMode="auto">
          <a:xfrm>
            <a:off x="3429000" y="3124200"/>
            <a:ext cx="76200" cy="76200"/>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
        <p:nvSpPr>
          <p:cNvPr id="12" name="Oval 11"/>
          <p:cNvSpPr/>
          <p:nvPr/>
        </p:nvSpPr>
        <p:spPr bwMode="auto">
          <a:xfrm>
            <a:off x="4343400" y="3429000"/>
            <a:ext cx="76200" cy="76200"/>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
        <p:nvSpPr>
          <p:cNvPr id="13" name="Oval 12"/>
          <p:cNvSpPr/>
          <p:nvPr/>
        </p:nvSpPr>
        <p:spPr bwMode="auto">
          <a:xfrm>
            <a:off x="4267200" y="2895600"/>
            <a:ext cx="76200" cy="76200"/>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cxnSp>
        <p:nvCxnSpPr>
          <p:cNvPr id="23" name="Straight Connector 22"/>
          <p:cNvCxnSpPr/>
          <p:nvPr/>
        </p:nvCxnSpPr>
        <p:spPr bwMode="auto">
          <a:xfrm>
            <a:off x="1295400" y="5791200"/>
            <a:ext cx="1066800" cy="0"/>
          </a:xfrm>
          <a:prstGeom prst="line">
            <a:avLst/>
          </a:prstGeom>
          <a:solidFill>
            <a:schemeClr val="accent1"/>
          </a:solidFill>
          <a:ln w="92075" cap="flat" cmpd="sng" algn="ctr">
            <a:solidFill>
              <a:srgbClr val="990000"/>
            </a:solidFill>
            <a:prstDash val="solid"/>
            <a:round/>
            <a:headEnd type="none" w="sm" len="sm"/>
            <a:tailEnd type="none" w="sm" len="sm"/>
          </a:ln>
          <a:effectLst/>
        </p:spPr>
      </p:cxnSp>
      <p:cxnSp>
        <p:nvCxnSpPr>
          <p:cNvPr id="24" name="Straight Connector 23"/>
          <p:cNvCxnSpPr/>
          <p:nvPr/>
        </p:nvCxnSpPr>
        <p:spPr bwMode="auto">
          <a:xfrm>
            <a:off x="3332604" y="5802217"/>
            <a:ext cx="1066800" cy="0"/>
          </a:xfrm>
          <a:prstGeom prst="line">
            <a:avLst/>
          </a:prstGeom>
          <a:solidFill>
            <a:schemeClr val="accent1"/>
          </a:solidFill>
          <a:ln w="92075" cap="flat" cmpd="sng" algn="ctr">
            <a:solidFill>
              <a:srgbClr val="990000"/>
            </a:solidFill>
            <a:prstDash val="solid"/>
            <a:round/>
            <a:headEnd type="none" w="sm" len="sm"/>
            <a:tailEnd type="none" w="sm" len="sm"/>
          </a:ln>
          <a:effectLst/>
        </p:spPr>
      </p:cxnSp>
      <p:cxnSp>
        <p:nvCxnSpPr>
          <p:cNvPr id="25" name="Straight Connector 24"/>
          <p:cNvCxnSpPr/>
          <p:nvPr/>
        </p:nvCxnSpPr>
        <p:spPr bwMode="auto">
          <a:xfrm>
            <a:off x="5324821" y="5813234"/>
            <a:ext cx="1066800" cy="0"/>
          </a:xfrm>
          <a:prstGeom prst="line">
            <a:avLst/>
          </a:prstGeom>
          <a:solidFill>
            <a:schemeClr val="accent1"/>
          </a:solidFill>
          <a:ln w="92075" cap="flat" cmpd="sng" algn="ctr">
            <a:solidFill>
              <a:srgbClr val="990000"/>
            </a:solidFill>
            <a:prstDash val="solid"/>
            <a:round/>
            <a:headEnd type="none" w="sm" len="sm"/>
            <a:tailEnd type="none" w="sm" len="sm"/>
          </a:ln>
          <a:effectLst/>
        </p:spPr>
      </p:cxnSp>
      <p:cxnSp>
        <p:nvCxnSpPr>
          <p:cNvPr id="26" name="Straight Connector 25"/>
          <p:cNvCxnSpPr/>
          <p:nvPr/>
        </p:nvCxnSpPr>
        <p:spPr bwMode="auto">
          <a:xfrm>
            <a:off x="5366132" y="6477000"/>
            <a:ext cx="1066800" cy="0"/>
          </a:xfrm>
          <a:prstGeom prst="line">
            <a:avLst/>
          </a:prstGeom>
          <a:solidFill>
            <a:schemeClr val="accent1"/>
          </a:solidFill>
          <a:ln w="92075" cap="flat" cmpd="sng" algn="ctr">
            <a:solidFill>
              <a:srgbClr val="990000"/>
            </a:solidFill>
            <a:prstDash val="solid"/>
            <a:round/>
            <a:headEnd type="none" w="sm" len="sm"/>
            <a:tailEnd type="none" w="sm" len="sm"/>
          </a:ln>
          <a:effectLst/>
        </p:spPr>
      </p:cxnSp>
      <p:cxnSp>
        <p:nvCxnSpPr>
          <p:cNvPr id="27" name="Straight Connector 26"/>
          <p:cNvCxnSpPr/>
          <p:nvPr/>
        </p:nvCxnSpPr>
        <p:spPr bwMode="auto">
          <a:xfrm>
            <a:off x="3319749" y="6477000"/>
            <a:ext cx="1066800" cy="0"/>
          </a:xfrm>
          <a:prstGeom prst="line">
            <a:avLst/>
          </a:prstGeom>
          <a:solidFill>
            <a:schemeClr val="accent1"/>
          </a:solidFill>
          <a:ln w="92075" cap="flat" cmpd="sng" algn="ctr">
            <a:solidFill>
              <a:srgbClr val="990000"/>
            </a:solidFill>
            <a:prstDash val="solid"/>
            <a:round/>
            <a:headEnd type="none" w="sm" len="sm"/>
            <a:tailEnd type="none" w="sm" len="sm"/>
          </a:ln>
          <a:effectLst/>
        </p:spPr>
      </p:cxnSp>
      <p:cxnSp>
        <p:nvCxnSpPr>
          <p:cNvPr id="28" name="Straight Connector 27"/>
          <p:cNvCxnSpPr/>
          <p:nvPr/>
        </p:nvCxnSpPr>
        <p:spPr bwMode="auto">
          <a:xfrm>
            <a:off x="1284383" y="6454966"/>
            <a:ext cx="1066800" cy="0"/>
          </a:xfrm>
          <a:prstGeom prst="line">
            <a:avLst/>
          </a:prstGeom>
          <a:solidFill>
            <a:schemeClr val="accent1"/>
          </a:solidFill>
          <a:ln w="92075" cap="flat" cmpd="sng" algn="ctr">
            <a:solidFill>
              <a:srgbClr val="990000"/>
            </a:solidFill>
            <a:prstDash val="solid"/>
            <a:round/>
            <a:headEnd type="none" w="sm" len="sm"/>
            <a:tailEnd type="none" w="sm" len="sm"/>
          </a:ln>
          <a:effectLst/>
        </p:spPr>
      </p:cxnSp>
      <p:cxnSp>
        <p:nvCxnSpPr>
          <p:cNvPr id="29" name="Straight Connector 28"/>
          <p:cNvCxnSpPr/>
          <p:nvPr/>
        </p:nvCxnSpPr>
        <p:spPr bwMode="auto">
          <a:xfrm>
            <a:off x="2329160" y="5802217"/>
            <a:ext cx="1066800" cy="0"/>
          </a:xfrm>
          <a:prstGeom prst="line">
            <a:avLst/>
          </a:prstGeom>
          <a:solidFill>
            <a:schemeClr val="accent1"/>
          </a:solidFill>
          <a:ln w="92075" cap="flat" cmpd="sng" algn="ctr">
            <a:solidFill>
              <a:srgbClr val="FFC000"/>
            </a:solidFill>
            <a:prstDash val="solid"/>
            <a:round/>
            <a:headEnd type="none" w="sm" len="sm"/>
            <a:tailEnd type="none" w="sm" len="sm"/>
          </a:ln>
          <a:effectLst/>
        </p:spPr>
      </p:cxnSp>
      <p:cxnSp>
        <p:nvCxnSpPr>
          <p:cNvPr id="30" name="Straight Connector 29"/>
          <p:cNvCxnSpPr/>
          <p:nvPr/>
        </p:nvCxnSpPr>
        <p:spPr bwMode="auto">
          <a:xfrm>
            <a:off x="4300251" y="5822413"/>
            <a:ext cx="1066800" cy="0"/>
          </a:xfrm>
          <a:prstGeom prst="line">
            <a:avLst/>
          </a:prstGeom>
          <a:solidFill>
            <a:schemeClr val="accent1"/>
          </a:solidFill>
          <a:ln w="92075" cap="flat" cmpd="sng" algn="ctr">
            <a:solidFill>
              <a:srgbClr val="FFC000"/>
            </a:solidFill>
            <a:prstDash val="solid"/>
            <a:round/>
            <a:headEnd type="none" w="sm" len="sm"/>
            <a:tailEnd type="none" w="sm" len="sm"/>
          </a:ln>
          <a:effectLst/>
        </p:spPr>
      </p:cxnSp>
      <p:cxnSp>
        <p:nvCxnSpPr>
          <p:cNvPr id="31" name="Straight Connector 30"/>
          <p:cNvCxnSpPr/>
          <p:nvPr/>
        </p:nvCxnSpPr>
        <p:spPr bwMode="auto">
          <a:xfrm>
            <a:off x="4331464" y="6477000"/>
            <a:ext cx="1066800" cy="0"/>
          </a:xfrm>
          <a:prstGeom prst="line">
            <a:avLst/>
          </a:prstGeom>
          <a:solidFill>
            <a:schemeClr val="accent1"/>
          </a:solidFill>
          <a:ln w="92075" cap="flat" cmpd="sng" algn="ctr">
            <a:solidFill>
              <a:srgbClr val="FFC000"/>
            </a:solidFill>
            <a:prstDash val="solid"/>
            <a:round/>
            <a:headEnd type="none" w="sm" len="sm"/>
            <a:tailEnd type="none" w="sm" len="sm"/>
          </a:ln>
          <a:effectLst/>
        </p:spPr>
      </p:cxnSp>
      <p:cxnSp>
        <p:nvCxnSpPr>
          <p:cNvPr id="32" name="Straight Connector 31"/>
          <p:cNvCxnSpPr/>
          <p:nvPr/>
        </p:nvCxnSpPr>
        <p:spPr bwMode="auto">
          <a:xfrm>
            <a:off x="2286000" y="6470578"/>
            <a:ext cx="1066800" cy="0"/>
          </a:xfrm>
          <a:prstGeom prst="line">
            <a:avLst/>
          </a:prstGeom>
          <a:solidFill>
            <a:schemeClr val="accent1"/>
          </a:solidFill>
          <a:ln w="92075" cap="flat" cmpd="sng" algn="ctr">
            <a:solidFill>
              <a:srgbClr val="FFC000"/>
            </a:solidFill>
            <a:prstDash val="solid"/>
            <a:round/>
            <a:headEnd type="none" w="sm" len="sm"/>
            <a:tailEnd type="none" w="sm" len="sm"/>
          </a:ln>
          <a:effectLst/>
        </p:spPr>
      </p:cxnSp>
      <p:cxnSp>
        <p:nvCxnSpPr>
          <p:cNvPr id="33" name="Straight Connector 32"/>
          <p:cNvCxnSpPr/>
          <p:nvPr/>
        </p:nvCxnSpPr>
        <p:spPr bwMode="auto">
          <a:xfrm flipH="1" flipV="1">
            <a:off x="6400800" y="5791200"/>
            <a:ext cx="6422" cy="721609"/>
          </a:xfrm>
          <a:prstGeom prst="line">
            <a:avLst/>
          </a:prstGeom>
          <a:solidFill>
            <a:schemeClr val="accent1"/>
          </a:solidFill>
          <a:ln w="92075" cap="flat" cmpd="sng" algn="ctr">
            <a:solidFill>
              <a:srgbClr val="FFC000"/>
            </a:solidFill>
            <a:prstDash val="solid"/>
            <a:round/>
            <a:headEnd type="none" w="sm" len="sm"/>
            <a:tailEnd type="none" w="sm" len="sm"/>
          </a:ln>
          <a:effectLst/>
        </p:spPr>
      </p:cxnSp>
      <p:cxnSp>
        <p:nvCxnSpPr>
          <p:cNvPr id="37" name="Straight Connector 36"/>
          <p:cNvCxnSpPr/>
          <p:nvPr/>
        </p:nvCxnSpPr>
        <p:spPr bwMode="auto">
          <a:xfrm flipH="1">
            <a:off x="3276600" y="5867400"/>
            <a:ext cx="1066800" cy="533400"/>
          </a:xfrm>
          <a:prstGeom prst="line">
            <a:avLst/>
          </a:prstGeom>
          <a:solidFill>
            <a:schemeClr val="accent1"/>
          </a:solidFill>
          <a:ln w="34925" cap="flat" cmpd="sng" algn="ctr">
            <a:solidFill>
              <a:schemeClr val="tx1"/>
            </a:solidFill>
            <a:prstDash val="dash"/>
            <a:round/>
            <a:headEnd type="none" w="sm" len="sm"/>
            <a:tailEnd type="none" w="sm" len="sm"/>
          </a:ln>
          <a:effectLst/>
        </p:spPr>
      </p:cxnSp>
      <p:sp>
        <p:nvSpPr>
          <p:cNvPr id="38" name="Oval 37"/>
          <p:cNvSpPr/>
          <p:nvPr/>
        </p:nvSpPr>
        <p:spPr bwMode="auto">
          <a:xfrm>
            <a:off x="2274983" y="5725098"/>
            <a:ext cx="152400" cy="152400"/>
          </a:xfrm>
          <a:prstGeom prst="ellipse">
            <a:avLst/>
          </a:prstGeom>
          <a:solidFill>
            <a:schemeClr val="tx2"/>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
        <p:nvSpPr>
          <p:cNvPr id="39" name="Oval 38"/>
          <p:cNvSpPr/>
          <p:nvPr/>
        </p:nvSpPr>
        <p:spPr bwMode="auto">
          <a:xfrm>
            <a:off x="3352800" y="5715000"/>
            <a:ext cx="152400" cy="152400"/>
          </a:xfrm>
          <a:prstGeom prst="ellipse">
            <a:avLst/>
          </a:prstGeom>
          <a:solidFill>
            <a:schemeClr val="tx2"/>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
        <p:nvSpPr>
          <p:cNvPr id="40" name="Oval 39"/>
          <p:cNvSpPr/>
          <p:nvPr/>
        </p:nvSpPr>
        <p:spPr bwMode="auto">
          <a:xfrm>
            <a:off x="4267200" y="5725098"/>
            <a:ext cx="152400" cy="152400"/>
          </a:xfrm>
          <a:prstGeom prst="ellipse">
            <a:avLst/>
          </a:prstGeom>
          <a:solidFill>
            <a:schemeClr val="tx2"/>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
        <p:nvSpPr>
          <p:cNvPr id="41" name="Oval 40"/>
          <p:cNvSpPr/>
          <p:nvPr/>
        </p:nvSpPr>
        <p:spPr bwMode="auto">
          <a:xfrm>
            <a:off x="5311966" y="5726017"/>
            <a:ext cx="152400" cy="152400"/>
          </a:xfrm>
          <a:prstGeom prst="ellipse">
            <a:avLst/>
          </a:prstGeom>
          <a:solidFill>
            <a:schemeClr val="tx2"/>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
        <p:nvSpPr>
          <p:cNvPr id="42" name="Oval 41"/>
          <p:cNvSpPr/>
          <p:nvPr/>
        </p:nvSpPr>
        <p:spPr bwMode="auto">
          <a:xfrm>
            <a:off x="6314502" y="5748051"/>
            <a:ext cx="152400" cy="152400"/>
          </a:xfrm>
          <a:prstGeom prst="ellipse">
            <a:avLst/>
          </a:prstGeom>
          <a:solidFill>
            <a:schemeClr val="tx2"/>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
        <p:nvSpPr>
          <p:cNvPr id="43" name="Oval 42"/>
          <p:cNvSpPr/>
          <p:nvPr/>
        </p:nvSpPr>
        <p:spPr bwMode="auto">
          <a:xfrm>
            <a:off x="6313583" y="6368668"/>
            <a:ext cx="152400" cy="152400"/>
          </a:xfrm>
          <a:prstGeom prst="ellipse">
            <a:avLst/>
          </a:prstGeom>
          <a:solidFill>
            <a:schemeClr val="tx2"/>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
        <p:nvSpPr>
          <p:cNvPr id="44" name="Oval 43"/>
          <p:cNvSpPr/>
          <p:nvPr/>
        </p:nvSpPr>
        <p:spPr bwMode="auto">
          <a:xfrm>
            <a:off x="5300041" y="6401719"/>
            <a:ext cx="152400" cy="152400"/>
          </a:xfrm>
          <a:prstGeom prst="ellipse">
            <a:avLst/>
          </a:prstGeom>
          <a:solidFill>
            <a:schemeClr val="tx2"/>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
        <p:nvSpPr>
          <p:cNvPr id="45" name="Oval 44"/>
          <p:cNvSpPr/>
          <p:nvPr/>
        </p:nvSpPr>
        <p:spPr bwMode="auto">
          <a:xfrm>
            <a:off x="4224051" y="6400800"/>
            <a:ext cx="152400" cy="152400"/>
          </a:xfrm>
          <a:prstGeom prst="ellipse">
            <a:avLst/>
          </a:prstGeom>
          <a:solidFill>
            <a:schemeClr val="tx2"/>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
        <p:nvSpPr>
          <p:cNvPr id="46" name="Oval 45"/>
          <p:cNvSpPr/>
          <p:nvPr/>
        </p:nvSpPr>
        <p:spPr bwMode="auto">
          <a:xfrm>
            <a:off x="3331685" y="6389783"/>
            <a:ext cx="152400" cy="152400"/>
          </a:xfrm>
          <a:prstGeom prst="ellipse">
            <a:avLst/>
          </a:prstGeom>
          <a:solidFill>
            <a:schemeClr val="tx2"/>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
        <p:nvSpPr>
          <p:cNvPr id="47" name="Oval 46"/>
          <p:cNvSpPr/>
          <p:nvPr/>
        </p:nvSpPr>
        <p:spPr bwMode="auto">
          <a:xfrm>
            <a:off x="2242851" y="6360408"/>
            <a:ext cx="152400" cy="152400"/>
          </a:xfrm>
          <a:prstGeom prst="ellipse">
            <a:avLst/>
          </a:prstGeom>
          <a:solidFill>
            <a:schemeClr val="tx2"/>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 name="Object 39"/>
          <p:cNvGraphicFramePr>
            <a:graphicFrameLocks noChangeAspect="1"/>
          </p:cNvGraphicFramePr>
          <p:nvPr/>
        </p:nvGraphicFramePr>
        <p:xfrm>
          <a:off x="6195153" y="5922486"/>
          <a:ext cx="1274233" cy="533400"/>
        </p:xfrm>
        <a:graphic>
          <a:graphicData uri="http://schemas.openxmlformats.org/presentationml/2006/ole">
            <p:oleObj spid="_x0000_s506883" name="Equation" r:id="rId3" imgW="545760" imgH="228600" progId="Equation.DSMT4">
              <p:embed/>
            </p:oleObj>
          </a:graphicData>
        </a:graphic>
      </p:graphicFrame>
      <p:sp>
        <p:nvSpPr>
          <p:cNvPr id="4" name="TextBox 3"/>
          <p:cNvSpPr txBox="1"/>
          <p:nvPr/>
        </p:nvSpPr>
        <p:spPr>
          <a:xfrm>
            <a:off x="457200" y="191221"/>
            <a:ext cx="7620000" cy="2208297"/>
          </a:xfrm>
          <a:prstGeom prst="rect">
            <a:avLst/>
          </a:prstGeom>
          <a:noFill/>
        </p:spPr>
        <p:txBody>
          <a:bodyPr wrap="square" rtlCol="0">
            <a:spAutoFit/>
          </a:bodyPr>
          <a:lstStyle/>
          <a:p>
            <a:pPr>
              <a:lnSpc>
                <a:spcPts val="3300"/>
              </a:lnSpc>
            </a:pPr>
            <a:r>
              <a:rPr lang="en-US" dirty="0" smtClean="0">
                <a:solidFill>
                  <a:srgbClr val="002060"/>
                </a:solidFill>
              </a:rPr>
              <a:t>The idea – introduce tunnel couplings that keep the degeneracy fixed throughout the process. </a:t>
            </a:r>
          </a:p>
          <a:p>
            <a:pPr>
              <a:lnSpc>
                <a:spcPts val="3300"/>
              </a:lnSpc>
            </a:pPr>
            <a:r>
              <a:rPr lang="en-US" dirty="0" smtClean="0">
                <a:solidFill>
                  <a:srgbClr val="002060"/>
                </a:solidFill>
              </a:rPr>
              <a:t>The outcome is a unitary transformation applied within the ground state subspace. </a:t>
            </a:r>
          </a:p>
          <a:p>
            <a:pPr>
              <a:lnSpc>
                <a:spcPts val="3300"/>
              </a:lnSpc>
            </a:pPr>
            <a:r>
              <a:rPr lang="en-US" dirty="0" smtClean="0">
                <a:solidFill>
                  <a:srgbClr val="002060"/>
                </a:solidFill>
              </a:rPr>
              <a:t>Simplest example – </a:t>
            </a:r>
            <a:r>
              <a:rPr lang="en-US" dirty="0" err="1" smtClean="0">
                <a:solidFill>
                  <a:srgbClr val="002060"/>
                </a:solidFill>
              </a:rPr>
              <a:t>Majorana</a:t>
            </a:r>
            <a:r>
              <a:rPr lang="en-US" dirty="0" smtClean="0">
                <a:solidFill>
                  <a:srgbClr val="002060"/>
                </a:solidFill>
              </a:rPr>
              <a:t> </a:t>
            </a:r>
            <a:r>
              <a:rPr lang="en-US" dirty="0" err="1" smtClean="0">
                <a:solidFill>
                  <a:srgbClr val="002060"/>
                </a:solidFill>
              </a:rPr>
              <a:t>opeartors</a:t>
            </a:r>
            <a:r>
              <a:rPr lang="en-US" dirty="0" smtClean="0">
                <a:solidFill>
                  <a:srgbClr val="002060"/>
                </a:solidFill>
              </a:rPr>
              <a:t>: </a:t>
            </a:r>
          </a:p>
        </p:txBody>
      </p:sp>
      <p:cxnSp>
        <p:nvCxnSpPr>
          <p:cNvPr id="5" name="Straight Connector 4"/>
          <p:cNvCxnSpPr/>
          <p:nvPr/>
        </p:nvCxnSpPr>
        <p:spPr bwMode="auto">
          <a:xfrm>
            <a:off x="2014240" y="2629049"/>
            <a:ext cx="1066800" cy="0"/>
          </a:xfrm>
          <a:prstGeom prst="line">
            <a:avLst/>
          </a:prstGeom>
          <a:solidFill>
            <a:schemeClr val="accent1"/>
          </a:solidFill>
          <a:ln w="92075" cap="flat" cmpd="sng" algn="ctr">
            <a:solidFill>
              <a:srgbClr val="990000"/>
            </a:solidFill>
            <a:prstDash val="solid"/>
            <a:round/>
            <a:headEnd type="none" w="sm" len="sm"/>
            <a:tailEnd type="none" w="sm" len="sm"/>
          </a:ln>
          <a:effectLst/>
        </p:spPr>
      </p:cxnSp>
      <p:cxnSp>
        <p:nvCxnSpPr>
          <p:cNvPr id="6" name="Straight Connector 5"/>
          <p:cNvCxnSpPr/>
          <p:nvPr/>
        </p:nvCxnSpPr>
        <p:spPr bwMode="auto">
          <a:xfrm>
            <a:off x="2438400" y="2629049"/>
            <a:ext cx="1676400" cy="11017"/>
          </a:xfrm>
          <a:prstGeom prst="line">
            <a:avLst/>
          </a:prstGeom>
          <a:solidFill>
            <a:schemeClr val="accent1"/>
          </a:solidFill>
          <a:ln w="104775" cap="flat" cmpd="sng" algn="ctr">
            <a:solidFill>
              <a:srgbClr val="FFFF00"/>
            </a:solidFill>
            <a:prstDash val="solid"/>
            <a:round/>
            <a:headEnd type="none" w="sm" len="sm"/>
            <a:tailEnd type="none" w="sm" len="sm"/>
          </a:ln>
          <a:effectLst/>
        </p:spPr>
      </p:cxnSp>
      <p:sp>
        <p:nvSpPr>
          <p:cNvPr id="9" name="Oval 8"/>
          <p:cNvSpPr/>
          <p:nvPr/>
        </p:nvSpPr>
        <p:spPr bwMode="auto">
          <a:xfrm>
            <a:off x="1981200" y="2552849"/>
            <a:ext cx="152400" cy="152400"/>
          </a:xfrm>
          <a:prstGeom prst="ellipse">
            <a:avLst/>
          </a:prstGeom>
          <a:solidFill>
            <a:schemeClr val="tx2"/>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
        <p:nvSpPr>
          <p:cNvPr id="10" name="Oval 9"/>
          <p:cNvSpPr/>
          <p:nvPr/>
        </p:nvSpPr>
        <p:spPr bwMode="auto">
          <a:xfrm>
            <a:off x="2353940" y="2562028"/>
            <a:ext cx="152400" cy="152400"/>
          </a:xfrm>
          <a:prstGeom prst="ellipse">
            <a:avLst/>
          </a:prstGeom>
          <a:solidFill>
            <a:schemeClr val="tx2"/>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
        <p:nvSpPr>
          <p:cNvPr id="11" name="Oval 10"/>
          <p:cNvSpPr/>
          <p:nvPr/>
        </p:nvSpPr>
        <p:spPr bwMode="auto">
          <a:xfrm>
            <a:off x="4071651" y="2571207"/>
            <a:ext cx="152400" cy="152400"/>
          </a:xfrm>
          <a:prstGeom prst="ellipse">
            <a:avLst/>
          </a:prstGeom>
          <a:solidFill>
            <a:schemeClr val="tx2"/>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cxnSp>
        <p:nvCxnSpPr>
          <p:cNvPr id="12" name="Straight Connector 11"/>
          <p:cNvCxnSpPr/>
          <p:nvPr/>
        </p:nvCxnSpPr>
        <p:spPr bwMode="auto">
          <a:xfrm>
            <a:off x="4213953" y="2649245"/>
            <a:ext cx="3733800" cy="44987"/>
          </a:xfrm>
          <a:prstGeom prst="line">
            <a:avLst/>
          </a:prstGeom>
          <a:solidFill>
            <a:schemeClr val="accent1"/>
          </a:solidFill>
          <a:ln w="92075" cap="flat" cmpd="sng" algn="ctr">
            <a:solidFill>
              <a:srgbClr val="990000"/>
            </a:solidFill>
            <a:prstDash val="solid"/>
            <a:round/>
            <a:headEnd type="none" w="sm" len="sm"/>
            <a:tailEnd type="none" w="sm" len="sm"/>
          </a:ln>
          <a:effectLst/>
        </p:spPr>
      </p:cxnSp>
      <p:sp>
        <p:nvSpPr>
          <p:cNvPr id="14" name="Oval 13"/>
          <p:cNvSpPr/>
          <p:nvPr/>
        </p:nvSpPr>
        <p:spPr bwMode="auto">
          <a:xfrm>
            <a:off x="7893587" y="2624454"/>
            <a:ext cx="152400" cy="152400"/>
          </a:xfrm>
          <a:prstGeom prst="ellipse">
            <a:avLst/>
          </a:prstGeom>
          <a:solidFill>
            <a:schemeClr val="tx2"/>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
        <p:nvSpPr>
          <p:cNvPr id="16" name="TextBox 15"/>
          <p:cNvSpPr txBox="1"/>
          <p:nvPr/>
        </p:nvSpPr>
        <p:spPr>
          <a:xfrm>
            <a:off x="1860013" y="2781449"/>
            <a:ext cx="394660" cy="430887"/>
          </a:xfrm>
          <a:prstGeom prst="rect">
            <a:avLst/>
          </a:prstGeom>
          <a:noFill/>
        </p:spPr>
        <p:txBody>
          <a:bodyPr wrap="none" rtlCol="0">
            <a:spAutoFit/>
          </a:bodyPr>
          <a:lstStyle/>
          <a:p>
            <a:r>
              <a:rPr lang="en-US" dirty="0" smtClean="0">
                <a:solidFill>
                  <a:srgbClr val="002060"/>
                </a:solidFill>
                <a:latin typeface="Symbol" pitchFamily="18" charset="2"/>
              </a:rPr>
              <a:t>g</a:t>
            </a:r>
            <a:r>
              <a:rPr lang="en-US" baseline="-25000" dirty="0" smtClean="0">
                <a:solidFill>
                  <a:srgbClr val="002060"/>
                </a:solidFill>
                <a:latin typeface="Symbol" pitchFamily="18" charset="2"/>
              </a:rPr>
              <a:t>1</a:t>
            </a:r>
            <a:endParaRPr lang="en-US" dirty="0" smtClean="0">
              <a:solidFill>
                <a:srgbClr val="002060"/>
              </a:solidFill>
            </a:endParaRPr>
          </a:p>
        </p:txBody>
      </p:sp>
      <p:sp>
        <p:nvSpPr>
          <p:cNvPr id="17" name="TextBox 16"/>
          <p:cNvSpPr txBox="1"/>
          <p:nvPr/>
        </p:nvSpPr>
        <p:spPr>
          <a:xfrm>
            <a:off x="2274983" y="2770432"/>
            <a:ext cx="404278" cy="430887"/>
          </a:xfrm>
          <a:prstGeom prst="rect">
            <a:avLst/>
          </a:prstGeom>
          <a:noFill/>
        </p:spPr>
        <p:txBody>
          <a:bodyPr wrap="none" rtlCol="0">
            <a:spAutoFit/>
          </a:bodyPr>
          <a:lstStyle/>
          <a:p>
            <a:r>
              <a:rPr lang="en-US" dirty="0" smtClean="0">
                <a:solidFill>
                  <a:srgbClr val="002060"/>
                </a:solidFill>
                <a:latin typeface="Symbol" pitchFamily="18" charset="2"/>
              </a:rPr>
              <a:t>g</a:t>
            </a:r>
            <a:r>
              <a:rPr lang="en-US" baseline="-25000" dirty="0" smtClean="0">
                <a:solidFill>
                  <a:srgbClr val="002060"/>
                </a:solidFill>
              </a:rPr>
              <a:t>2</a:t>
            </a:r>
            <a:endParaRPr lang="en-US" dirty="0" smtClean="0">
              <a:solidFill>
                <a:srgbClr val="002060"/>
              </a:solidFill>
            </a:endParaRPr>
          </a:p>
        </p:txBody>
      </p:sp>
      <p:sp>
        <p:nvSpPr>
          <p:cNvPr id="18" name="TextBox 17"/>
          <p:cNvSpPr txBox="1"/>
          <p:nvPr/>
        </p:nvSpPr>
        <p:spPr>
          <a:xfrm>
            <a:off x="3961156" y="2781449"/>
            <a:ext cx="404278" cy="430887"/>
          </a:xfrm>
          <a:prstGeom prst="rect">
            <a:avLst/>
          </a:prstGeom>
          <a:noFill/>
        </p:spPr>
        <p:txBody>
          <a:bodyPr wrap="none" rtlCol="0">
            <a:spAutoFit/>
          </a:bodyPr>
          <a:lstStyle/>
          <a:p>
            <a:r>
              <a:rPr lang="en-US" dirty="0" smtClean="0">
                <a:solidFill>
                  <a:srgbClr val="002060"/>
                </a:solidFill>
                <a:latin typeface="Symbol" pitchFamily="18" charset="2"/>
              </a:rPr>
              <a:t>g</a:t>
            </a:r>
            <a:r>
              <a:rPr lang="en-US" baseline="-25000" dirty="0" smtClean="0">
                <a:solidFill>
                  <a:srgbClr val="002060"/>
                </a:solidFill>
              </a:rPr>
              <a:t>3</a:t>
            </a:r>
            <a:endParaRPr lang="en-US" dirty="0" smtClean="0">
              <a:solidFill>
                <a:srgbClr val="002060"/>
              </a:solidFill>
            </a:endParaRPr>
          </a:p>
        </p:txBody>
      </p:sp>
      <p:sp>
        <p:nvSpPr>
          <p:cNvPr id="19" name="TextBox 18"/>
          <p:cNvSpPr txBox="1"/>
          <p:nvPr/>
        </p:nvSpPr>
        <p:spPr>
          <a:xfrm>
            <a:off x="7825322" y="2845713"/>
            <a:ext cx="404278" cy="430887"/>
          </a:xfrm>
          <a:prstGeom prst="rect">
            <a:avLst/>
          </a:prstGeom>
          <a:noFill/>
        </p:spPr>
        <p:txBody>
          <a:bodyPr wrap="none" rtlCol="0">
            <a:spAutoFit/>
          </a:bodyPr>
          <a:lstStyle/>
          <a:p>
            <a:r>
              <a:rPr lang="en-US" dirty="0" smtClean="0">
                <a:solidFill>
                  <a:srgbClr val="002060"/>
                </a:solidFill>
                <a:latin typeface="Symbol" pitchFamily="18" charset="2"/>
              </a:rPr>
              <a:t>g</a:t>
            </a:r>
            <a:r>
              <a:rPr lang="en-US" baseline="-25000" dirty="0" smtClean="0">
                <a:solidFill>
                  <a:srgbClr val="002060"/>
                </a:solidFill>
              </a:rPr>
              <a:t>4</a:t>
            </a:r>
            <a:endParaRPr lang="en-US" dirty="0" smtClean="0">
              <a:solidFill>
                <a:srgbClr val="002060"/>
              </a:solidFill>
            </a:endParaRPr>
          </a:p>
        </p:txBody>
      </p:sp>
      <p:sp>
        <p:nvSpPr>
          <p:cNvPr id="20" name="TextBox 19"/>
          <p:cNvSpPr txBox="1"/>
          <p:nvPr/>
        </p:nvSpPr>
        <p:spPr>
          <a:xfrm>
            <a:off x="1752600" y="3581400"/>
            <a:ext cx="4456669" cy="430887"/>
          </a:xfrm>
          <a:prstGeom prst="rect">
            <a:avLst/>
          </a:prstGeom>
          <a:noFill/>
        </p:spPr>
        <p:txBody>
          <a:bodyPr wrap="none" rtlCol="0">
            <a:spAutoFit/>
          </a:bodyPr>
          <a:lstStyle/>
          <a:p>
            <a:r>
              <a:rPr lang="en-US" dirty="0" smtClean="0">
                <a:solidFill>
                  <a:srgbClr val="002060"/>
                </a:solidFill>
              </a:rPr>
              <a:t>Two zero energy modes – 3 and 4</a:t>
            </a:r>
          </a:p>
        </p:txBody>
      </p:sp>
      <p:cxnSp>
        <p:nvCxnSpPr>
          <p:cNvPr id="22" name="Straight Connector 21"/>
          <p:cNvCxnSpPr/>
          <p:nvPr/>
        </p:nvCxnSpPr>
        <p:spPr bwMode="auto">
          <a:xfrm>
            <a:off x="2407187" y="4422960"/>
            <a:ext cx="1676400" cy="11017"/>
          </a:xfrm>
          <a:prstGeom prst="line">
            <a:avLst/>
          </a:prstGeom>
          <a:solidFill>
            <a:schemeClr val="accent1"/>
          </a:solidFill>
          <a:ln w="92075" cap="flat" cmpd="sng" algn="ctr">
            <a:solidFill>
              <a:srgbClr val="FFFF00"/>
            </a:solidFill>
            <a:prstDash val="solid"/>
            <a:round/>
            <a:headEnd type="none" w="sm" len="sm"/>
            <a:tailEnd type="none" w="sm" len="sm"/>
          </a:ln>
          <a:effectLst/>
        </p:spPr>
      </p:cxnSp>
      <p:sp>
        <p:nvSpPr>
          <p:cNvPr id="23" name="Oval 22"/>
          <p:cNvSpPr/>
          <p:nvPr/>
        </p:nvSpPr>
        <p:spPr bwMode="auto">
          <a:xfrm>
            <a:off x="1949987" y="4346760"/>
            <a:ext cx="152400" cy="152400"/>
          </a:xfrm>
          <a:prstGeom prst="ellipse">
            <a:avLst/>
          </a:prstGeom>
          <a:solidFill>
            <a:schemeClr val="tx2"/>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
        <p:nvSpPr>
          <p:cNvPr id="24" name="Oval 23"/>
          <p:cNvSpPr/>
          <p:nvPr/>
        </p:nvSpPr>
        <p:spPr bwMode="auto">
          <a:xfrm>
            <a:off x="3626387" y="4343400"/>
            <a:ext cx="152400" cy="152400"/>
          </a:xfrm>
          <a:prstGeom prst="ellipse">
            <a:avLst/>
          </a:prstGeom>
          <a:solidFill>
            <a:schemeClr val="tx2"/>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
        <p:nvSpPr>
          <p:cNvPr id="25" name="Oval 24"/>
          <p:cNvSpPr/>
          <p:nvPr/>
        </p:nvSpPr>
        <p:spPr bwMode="auto">
          <a:xfrm>
            <a:off x="4040438" y="4365118"/>
            <a:ext cx="152400" cy="152400"/>
          </a:xfrm>
          <a:prstGeom prst="ellipse">
            <a:avLst/>
          </a:prstGeom>
          <a:solidFill>
            <a:schemeClr val="tx2"/>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cxnSp>
        <p:nvCxnSpPr>
          <p:cNvPr id="26" name="Straight Connector 25"/>
          <p:cNvCxnSpPr/>
          <p:nvPr/>
        </p:nvCxnSpPr>
        <p:spPr bwMode="auto">
          <a:xfrm>
            <a:off x="4182740" y="4443156"/>
            <a:ext cx="3733800" cy="44987"/>
          </a:xfrm>
          <a:prstGeom prst="line">
            <a:avLst/>
          </a:prstGeom>
          <a:solidFill>
            <a:schemeClr val="accent1"/>
          </a:solidFill>
          <a:ln w="92075" cap="flat" cmpd="sng" algn="ctr">
            <a:solidFill>
              <a:srgbClr val="990000"/>
            </a:solidFill>
            <a:prstDash val="solid"/>
            <a:round/>
            <a:headEnd type="none" w="sm" len="sm"/>
            <a:tailEnd type="none" w="sm" len="sm"/>
          </a:ln>
          <a:effectLst/>
        </p:spPr>
      </p:cxnSp>
      <p:sp>
        <p:nvSpPr>
          <p:cNvPr id="27" name="Oval 26"/>
          <p:cNvSpPr/>
          <p:nvPr/>
        </p:nvSpPr>
        <p:spPr bwMode="auto">
          <a:xfrm>
            <a:off x="7862374" y="4418365"/>
            <a:ext cx="152400" cy="152400"/>
          </a:xfrm>
          <a:prstGeom prst="ellipse">
            <a:avLst/>
          </a:prstGeom>
          <a:solidFill>
            <a:schemeClr val="tx2"/>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
        <p:nvSpPr>
          <p:cNvPr id="28" name="TextBox 27"/>
          <p:cNvSpPr txBox="1"/>
          <p:nvPr/>
        </p:nvSpPr>
        <p:spPr>
          <a:xfrm>
            <a:off x="1828800" y="4575360"/>
            <a:ext cx="394660" cy="430887"/>
          </a:xfrm>
          <a:prstGeom prst="rect">
            <a:avLst/>
          </a:prstGeom>
          <a:noFill/>
        </p:spPr>
        <p:txBody>
          <a:bodyPr wrap="none" rtlCol="0">
            <a:spAutoFit/>
          </a:bodyPr>
          <a:lstStyle/>
          <a:p>
            <a:r>
              <a:rPr lang="en-US" dirty="0" smtClean="0">
                <a:solidFill>
                  <a:srgbClr val="002060"/>
                </a:solidFill>
                <a:latin typeface="Symbol" pitchFamily="18" charset="2"/>
              </a:rPr>
              <a:t>g</a:t>
            </a:r>
            <a:r>
              <a:rPr lang="en-US" baseline="-25000" dirty="0" smtClean="0">
                <a:solidFill>
                  <a:srgbClr val="002060"/>
                </a:solidFill>
                <a:latin typeface="Symbol" pitchFamily="18" charset="2"/>
              </a:rPr>
              <a:t>1</a:t>
            </a:r>
            <a:endParaRPr lang="en-US" dirty="0" smtClean="0">
              <a:solidFill>
                <a:srgbClr val="002060"/>
              </a:solidFill>
            </a:endParaRPr>
          </a:p>
        </p:txBody>
      </p:sp>
      <p:sp>
        <p:nvSpPr>
          <p:cNvPr id="29" name="TextBox 28"/>
          <p:cNvSpPr txBox="1"/>
          <p:nvPr/>
        </p:nvSpPr>
        <p:spPr>
          <a:xfrm>
            <a:off x="3482841" y="4564343"/>
            <a:ext cx="404278" cy="430887"/>
          </a:xfrm>
          <a:prstGeom prst="rect">
            <a:avLst/>
          </a:prstGeom>
          <a:noFill/>
        </p:spPr>
        <p:txBody>
          <a:bodyPr wrap="none" rtlCol="0">
            <a:spAutoFit/>
          </a:bodyPr>
          <a:lstStyle/>
          <a:p>
            <a:r>
              <a:rPr lang="en-US" dirty="0" smtClean="0">
                <a:solidFill>
                  <a:srgbClr val="002060"/>
                </a:solidFill>
                <a:latin typeface="Symbol" pitchFamily="18" charset="2"/>
              </a:rPr>
              <a:t>g</a:t>
            </a:r>
            <a:r>
              <a:rPr lang="en-US" baseline="-25000" dirty="0" smtClean="0">
                <a:solidFill>
                  <a:srgbClr val="002060"/>
                </a:solidFill>
              </a:rPr>
              <a:t>2</a:t>
            </a:r>
            <a:endParaRPr lang="en-US" dirty="0" smtClean="0">
              <a:solidFill>
                <a:srgbClr val="002060"/>
              </a:solidFill>
            </a:endParaRPr>
          </a:p>
        </p:txBody>
      </p:sp>
      <p:sp>
        <p:nvSpPr>
          <p:cNvPr id="30" name="TextBox 29"/>
          <p:cNvSpPr txBox="1"/>
          <p:nvPr/>
        </p:nvSpPr>
        <p:spPr>
          <a:xfrm>
            <a:off x="3929943" y="4575360"/>
            <a:ext cx="404278" cy="430887"/>
          </a:xfrm>
          <a:prstGeom prst="rect">
            <a:avLst/>
          </a:prstGeom>
          <a:noFill/>
        </p:spPr>
        <p:txBody>
          <a:bodyPr wrap="none" rtlCol="0">
            <a:spAutoFit/>
          </a:bodyPr>
          <a:lstStyle/>
          <a:p>
            <a:r>
              <a:rPr lang="en-US" dirty="0" smtClean="0">
                <a:solidFill>
                  <a:srgbClr val="002060"/>
                </a:solidFill>
                <a:latin typeface="Symbol" pitchFamily="18" charset="2"/>
              </a:rPr>
              <a:t>g</a:t>
            </a:r>
            <a:r>
              <a:rPr lang="en-US" baseline="-25000" dirty="0" smtClean="0">
                <a:solidFill>
                  <a:srgbClr val="002060"/>
                </a:solidFill>
              </a:rPr>
              <a:t>3</a:t>
            </a:r>
            <a:endParaRPr lang="en-US" dirty="0" smtClean="0">
              <a:solidFill>
                <a:srgbClr val="002060"/>
              </a:solidFill>
            </a:endParaRPr>
          </a:p>
        </p:txBody>
      </p:sp>
      <p:sp>
        <p:nvSpPr>
          <p:cNvPr id="31" name="TextBox 30"/>
          <p:cNvSpPr txBox="1"/>
          <p:nvPr/>
        </p:nvSpPr>
        <p:spPr>
          <a:xfrm>
            <a:off x="7794109" y="4639624"/>
            <a:ext cx="404278" cy="430887"/>
          </a:xfrm>
          <a:prstGeom prst="rect">
            <a:avLst/>
          </a:prstGeom>
          <a:noFill/>
        </p:spPr>
        <p:txBody>
          <a:bodyPr wrap="none" rtlCol="0">
            <a:spAutoFit/>
          </a:bodyPr>
          <a:lstStyle/>
          <a:p>
            <a:r>
              <a:rPr lang="en-US" dirty="0" smtClean="0">
                <a:solidFill>
                  <a:srgbClr val="002060"/>
                </a:solidFill>
                <a:latin typeface="Symbol" pitchFamily="18" charset="2"/>
              </a:rPr>
              <a:t>g</a:t>
            </a:r>
            <a:r>
              <a:rPr lang="en-US" baseline="-25000" dirty="0" smtClean="0">
                <a:solidFill>
                  <a:srgbClr val="002060"/>
                </a:solidFill>
              </a:rPr>
              <a:t>4</a:t>
            </a:r>
            <a:endParaRPr lang="en-US" dirty="0" smtClean="0">
              <a:solidFill>
                <a:srgbClr val="002060"/>
              </a:solidFill>
            </a:endParaRPr>
          </a:p>
        </p:txBody>
      </p:sp>
      <p:cxnSp>
        <p:nvCxnSpPr>
          <p:cNvPr id="21" name="Straight Connector 20"/>
          <p:cNvCxnSpPr/>
          <p:nvPr/>
        </p:nvCxnSpPr>
        <p:spPr bwMode="auto">
          <a:xfrm flipV="1">
            <a:off x="1983027" y="4409786"/>
            <a:ext cx="1665678" cy="24191"/>
          </a:xfrm>
          <a:prstGeom prst="line">
            <a:avLst/>
          </a:prstGeom>
          <a:solidFill>
            <a:schemeClr val="accent1"/>
          </a:solidFill>
          <a:ln w="92075" cap="flat" cmpd="sng" algn="ctr">
            <a:solidFill>
              <a:srgbClr val="990000"/>
            </a:solidFill>
            <a:prstDash val="solid"/>
            <a:round/>
            <a:headEnd type="none" w="sm" len="sm"/>
            <a:tailEnd type="none" w="sm" len="sm"/>
          </a:ln>
          <a:effectLst/>
        </p:spPr>
      </p:cxnSp>
      <p:sp>
        <p:nvSpPr>
          <p:cNvPr id="35" name="TextBox 34"/>
          <p:cNvSpPr txBox="1"/>
          <p:nvPr/>
        </p:nvSpPr>
        <p:spPr>
          <a:xfrm>
            <a:off x="1905000" y="5284113"/>
            <a:ext cx="6152646" cy="430887"/>
          </a:xfrm>
          <a:prstGeom prst="rect">
            <a:avLst/>
          </a:prstGeom>
          <a:noFill/>
        </p:spPr>
        <p:txBody>
          <a:bodyPr wrap="none" rtlCol="0">
            <a:spAutoFit/>
          </a:bodyPr>
          <a:lstStyle/>
          <a:p>
            <a:r>
              <a:rPr lang="en-US" dirty="0" smtClean="0">
                <a:solidFill>
                  <a:srgbClr val="002060"/>
                </a:solidFill>
              </a:rPr>
              <a:t>One zero energy mode was copied from 3 to 1. </a:t>
            </a:r>
          </a:p>
        </p:txBody>
      </p:sp>
      <p:sp>
        <p:nvSpPr>
          <p:cNvPr id="36" name="TextBox 35"/>
          <p:cNvSpPr txBox="1"/>
          <p:nvPr/>
        </p:nvSpPr>
        <p:spPr>
          <a:xfrm>
            <a:off x="381000" y="6019800"/>
            <a:ext cx="8725466" cy="430887"/>
          </a:xfrm>
          <a:prstGeom prst="rect">
            <a:avLst/>
          </a:prstGeom>
          <a:noFill/>
        </p:spPr>
        <p:txBody>
          <a:bodyPr wrap="none" rtlCol="0">
            <a:spAutoFit/>
          </a:bodyPr>
          <a:lstStyle/>
          <a:p>
            <a:r>
              <a:rPr lang="en-US" dirty="0" smtClean="0">
                <a:solidFill>
                  <a:srgbClr val="002060"/>
                </a:solidFill>
              </a:rPr>
              <a:t>Degeneracy is fixed – one pair of coordinates                   is involved.</a:t>
            </a:r>
          </a:p>
        </p:txBody>
      </p:sp>
      <p:sp>
        <p:nvSpPr>
          <p:cNvPr id="37" name="Rectangle 36"/>
          <p:cNvSpPr/>
          <p:nvPr/>
        </p:nvSpPr>
        <p:spPr bwMode="auto">
          <a:xfrm>
            <a:off x="228600" y="1981200"/>
            <a:ext cx="8534400" cy="1676400"/>
          </a:xfrm>
          <a:prstGeom prst="rect">
            <a:avLst/>
          </a:prstGeom>
          <a:solidFill>
            <a:srgbClr val="FFFFFF"/>
          </a:solidFill>
          <a:ln w="12700" cap="flat" cmpd="sng" algn="ctr">
            <a:no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
        <p:nvSpPr>
          <p:cNvPr id="38" name="Rectangle 37"/>
          <p:cNvSpPr/>
          <p:nvPr/>
        </p:nvSpPr>
        <p:spPr bwMode="auto">
          <a:xfrm>
            <a:off x="152400" y="3581400"/>
            <a:ext cx="8763000" cy="2286000"/>
          </a:xfrm>
          <a:prstGeom prst="rect">
            <a:avLst/>
          </a:prstGeom>
          <a:solidFill>
            <a:srgbClr val="FFFFFF"/>
          </a:solidFill>
          <a:ln w="12700" cap="flat" cmpd="sng" algn="ctr">
            <a:no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
        <p:nvSpPr>
          <p:cNvPr id="39" name="Rectangle 38"/>
          <p:cNvSpPr/>
          <p:nvPr/>
        </p:nvSpPr>
        <p:spPr bwMode="auto">
          <a:xfrm>
            <a:off x="381000" y="5867400"/>
            <a:ext cx="8534400" cy="685800"/>
          </a:xfrm>
          <a:prstGeom prst="rect">
            <a:avLst/>
          </a:prstGeom>
          <a:solidFill>
            <a:srgbClr val="FFFFFF"/>
          </a:solidFill>
          <a:ln w="12700" cap="flat" cmpd="sng" algn="ctr">
            <a:no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3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8" grpId="0" animBg="1"/>
      <p:bldP spid="3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3" name="Text Box 1"/>
          <p:cNvSpPr txBox="1">
            <a:spLocks noChangeArrowheads="1"/>
          </p:cNvSpPr>
          <p:nvPr/>
        </p:nvSpPr>
        <p:spPr bwMode="auto">
          <a:xfrm>
            <a:off x="622374" y="188581"/>
            <a:ext cx="8298320" cy="544149"/>
          </a:xfrm>
          <a:prstGeom prst="rect">
            <a:avLst/>
          </a:prstGeom>
          <a:noFill/>
          <a:ln w="9525">
            <a:noFill/>
            <a:round/>
            <a:headEnd/>
            <a:tailEnd/>
          </a:ln>
        </p:spPr>
        <p:txBody>
          <a:bodyPr lIns="81648" tIns="40824" rIns="81648" bIns="40824"/>
          <a:lstStyle/>
          <a:p>
            <a:pPr algn="ct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3300" b="1" dirty="0" smtClean="0">
                <a:solidFill>
                  <a:srgbClr val="2300DC"/>
                </a:solidFill>
                <a:latin typeface="Comic Sans MS" pitchFamily="64" charset="0"/>
              </a:rPr>
              <a:t>Braiding </a:t>
            </a:r>
            <a:r>
              <a:rPr lang="en-US" sz="2400" dirty="0" smtClean="0">
                <a:solidFill>
                  <a:srgbClr val="2300DC"/>
                </a:solidFill>
                <a:latin typeface="Comic Sans MS" pitchFamily="64" charset="0"/>
              </a:rPr>
              <a:t>(</a:t>
            </a:r>
            <a:r>
              <a:rPr lang="en-US" sz="2400" dirty="0" err="1" smtClean="0">
                <a:solidFill>
                  <a:srgbClr val="2300DC"/>
                </a:solidFill>
                <a:latin typeface="Comic Sans MS" pitchFamily="64" charset="0"/>
              </a:rPr>
              <a:t>Alicea</a:t>
            </a:r>
            <a:r>
              <a:rPr lang="en-US" sz="2400" dirty="0" smtClean="0">
                <a:solidFill>
                  <a:srgbClr val="2300DC"/>
                </a:solidFill>
                <a:latin typeface="Comic Sans MS" pitchFamily="64" charset="0"/>
              </a:rPr>
              <a:t> et al.)</a:t>
            </a:r>
            <a:endParaRPr lang="en-US" sz="2400" dirty="0">
              <a:solidFill>
                <a:srgbClr val="2300DC"/>
              </a:solidFill>
              <a:latin typeface="Comic Sans MS" pitchFamily="64" charset="0"/>
            </a:endParaRPr>
          </a:p>
        </p:txBody>
      </p:sp>
      <p:sp>
        <p:nvSpPr>
          <p:cNvPr id="11274" name="Text Box 3"/>
          <p:cNvSpPr txBox="1">
            <a:spLocks noChangeArrowheads="1"/>
          </p:cNvSpPr>
          <p:nvPr/>
        </p:nvSpPr>
        <p:spPr bwMode="auto">
          <a:xfrm>
            <a:off x="622374" y="997606"/>
            <a:ext cx="8298320" cy="660751"/>
          </a:xfrm>
          <a:prstGeom prst="rect">
            <a:avLst/>
          </a:prstGeom>
          <a:noFill/>
          <a:ln w="9525">
            <a:noFill/>
            <a:round/>
            <a:headEnd/>
            <a:tailEnd/>
          </a:ln>
        </p:spPr>
        <p:txBody>
          <a:bodyPr lIns="0" tIns="0" rIns="0" bIns="0" anchor="ctr"/>
          <a:lstStyle/>
          <a:p>
            <a:pPr algn="ctr">
              <a:lnSpc>
                <a:spcPct val="117000"/>
              </a:lnSpc>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rgbClr val="000000"/>
                </a:solidFill>
                <a:latin typeface="Comic Sans MS" pitchFamily="64" charset="0"/>
              </a:rPr>
              <a:t>Braiding interfaces     :</a:t>
            </a:r>
          </a:p>
        </p:txBody>
      </p:sp>
      <p:sp>
        <p:nvSpPr>
          <p:cNvPr id="11275" name="Text Box 5"/>
          <p:cNvSpPr txBox="1">
            <a:spLocks noChangeArrowheads="1"/>
          </p:cNvSpPr>
          <p:nvPr/>
        </p:nvSpPr>
        <p:spPr bwMode="auto">
          <a:xfrm>
            <a:off x="491273" y="5432849"/>
            <a:ext cx="8298320" cy="660752"/>
          </a:xfrm>
          <a:prstGeom prst="rect">
            <a:avLst/>
          </a:prstGeom>
          <a:noFill/>
          <a:ln w="9525">
            <a:noFill/>
            <a:round/>
            <a:headEnd/>
            <a:tailEnd/>
          </a:ln>
        </p:spPr>
        <p:txBody>
          <a:bodyPr lIns="0" tIns="0" rIns="0" bIns="0" anchor="ctr"/>
          <a:lstStyle/>
          <a:p>
            <a:pPr>
              <a:lnSpc>
                <a:spcPct val="117000"/>
              </a:lnSpc>
              <a:buFont typeface="Arial" charset="0"/>
              <a:buChar cha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rgbClr val="FF0000"/>
                </a:solidFill>
                <a:latin typeface="Comic Sans MS" pitchFamily="64" charset="0"/>
              </a:rPr>
              <a:t> </a:t>
            </a:r>
            <a:r>
              <a:rPr lang="en-US" sz="2500" b="1" u="sng" dirty="0">
                <a:solidFill>
                  <a:srgbClr val="FF0000"/>
                </a:solidFill>
                <a:latin typeface="Comic Sans MS" pitchFamily="64" charset="0"/>
              </a:rPr>
              <a:t>fixed</a:t>
            </a:r>
            <a:r>
              <a:rPr lang="en-US" sz="2500" b="1" dirty="0">
                <a:solidFill>
                  <a:srgbClr val="FF0000"/>
                </a:solidFill>
                <a:latin typeface="Comic Sans MS" pitchFamily="64" charset="0"/>
              </a:rPr>
              <a:t> </a:t>
            </a:r>
            <a:r>
              <a:rPr lang="en-US" sz="2500" b="1" dirty="0" err="1">
                <a:solidFill>
                  <a:srgbClr val="FF0000"/>
                </a:solidFill>
                <a:latin typeface="Comic Sans MS" pitchFamily="64" charset="0"/>
              </a:rPr>
              <a:t>g.s</a:t>
            </a:r>
            <a:r>
              <a:rPr lang="en-US" sz="2500" b="1" dirty="0">
                <a:solidFill>
                  <a:srgbClr val="FF0000"/>
                </a:solidFill>
                <a:latin typeface="Comic Sans MS" pitchFamily="64" charset="0"/>
              </a:rPr>
              <a:t>. degeneracy in </a:t>
            </a:r>
            <a:r>
              <a:rPr lang="en-US" sz="2500" b="1" i="1" dirty="0">
                <a:solidFill>
                  <a:srgbClr val="FF0000"/>
                </a:solidFill>
                <a:latin typeface="Comic Sans MS" pitchFamily="64" charset="0"/>
              </a:rPr>
              <a:t>all</a:t>
            </a:r>
            <a:r>
              <a:rPr lang="en-US" sz="2500" b="1" dirty="0">
                <a:solidFill>
                  <a:srgbClr val="FF0000"/>
                </a:solidFill>
                <a:latin typeface="Comic Sans MS" pitchFamily="64" charset="0"/>
              </a:rPr>
              <a:t> intermediate stages</a:t>
            </a:r>
          </a:p>
          <a:p>
            <a:pPr>
              <a:lnSpc>
                <a:spcPct val="117000"/>
              </a:lnSpc>
              <a:buFont typeface="Arial" charset="0"/>
              <a:buChar cha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rgbClr val="FF0000"/>
                </a:solidFill>
                <a:latin typeface="Comic Sans MS" pitchFamily="64" charset="0"/>
              </a:rPr>
              <a:t> result </a:t>
            </a:r>
            <a:r>
              <a:rPr lang="en-US" sz="2500" b="1" u="sng" dirty="0">
                <a:solidFill>
                  <a:srgbClr val="FF0000"/>
                </a:solidFill>
                <a:latin typeface="Comic Sans MS" pitchFamily="64" charset="0"/>
              </a:rPr>
              <a:t>independent</a:t>
            </a:r>
            <a:r>
              <a:rPr lang="en-US" sz="2500" b="1" dirty="0">
                <a:solidFill>
                  <a:srgbClr val="FF0000"/>
                </a:solidFill>
                <a:latin typeface="Comic Sans MS" pitchFamily="64" charset="0"/>
              </a:rPr>
              <a:t> of microscopic details</a:t>
            </a:r>
          </a:p>
        </p:txBody>
      </p:sp>
      <p:grpSp>
        <p:nvGrpSpPr>
          <p:cNvPr id="2" name="Group 23"/>
          <p:cNvGrpSpPr>
            <a:grpSpLocks/>
          </p:cNvGrpSpPr>
          <p:nvPr/>
        </p:nvGrpSpPr>
        <p:grpSpPr bwMode="auto">
          <a:xfrm>
            <a:off x="0" y="1770642"/>
            <a:ext cx="4018059" cy="3662207"/>
            <a:chOff x="389732" y="1114426"/>
            <a:chExt cx="3456782" cy="3454400"/>
          </a:xfrm>
        </p:grpSpPr>
        <p:sp>
          <p:nvSpPr>
            <p:cNvPr id="11287" name="Text Box 19"/>
            <p:cNvSpPr txBox="1">
              <a:spLocks noChangeArrowheads="1"/>
            </p:cNvSpPr>
            <p:nvPr/>
          </p:nvSpPr>
          <p:spPr bwMode="auto">
            <a:xfrm>
              <a:off x="1764806" y="1114426"/>
              <a:ext cx="901090" cy="639236"/>
            </a:xfrm>
            <a:prstGeom prst="rect">
              <a:avLst/>
            </a:prstGeom>
            <a:noFill/>
            <a:ln w="9525">
              <a:noFill/>
              <a:round/>
              <a:headEnd/>
              <a:tailEnd/>
            </a:ln>
          </p:spPr>
          <p:txBody>
            <a:bodyPr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rgbClr val="333333"/>
                  </a:solidFill>
                  <a:latin typeface="Times New Roman" pitchFamily="16" charset="0"/>
                </a:rPr>
                <a:t>S</a:t>
              </a:r>
              <a:r>
                <a:rPr lang="en-US" sz="2500" b="1" baseline="-33000" dirty="0">
                  <a:solidFill>
                    <a:srgbClr val="333333"/>
                  </a:solidFill>
                  <a:latin typeface="Times New Roman" pitchFamily="16" charset="0"/>
                </a:rPr>
                <a:t>2</a:t>
              </a:r>
            </a:p>
          </p:txBody>
        </p:sp>
        <p:grpSp>
          <p:nvGrpSpPr>
            <p:cNvPr id="3" name="Group 31"/>
            <p:cNvGrpSpPr>
              <a:grpSpLocks/>
            </p:cNvGrpSpPr>
            <p:nvPr/>
          </p:nvGrpSpPr>
          <p:grpSpPr bwMode="auto">
            <a:xfrm>
              <a:off x="389732" y="1697683"/>
              <a:ext cx="3456782" cy="2871143"/>
              <a:chOff x="389732" y="1697683"/>
              <a:chExt cx="3456782" cy="2871143"/>
            </a:xfrm>
          </p:grpSpPr>
          <p:sp>
            <p:nvSpPr>
              <p:cNvPr id="11289" name="Oval 5"/>
              <p:cNvSpPr>
                <a:spLocks noChangeArrowheads="1"/>
              </p:cNvSpPr>
              <p:nvPr/>
            </p:nvSpPr>
            <p:spPr bwMode="auto">
              <a:xfrm>
                <a:off x="1059907" y="1807834"/>
                <a:ext cx="1836904" cy="2051332"/>
              </a:xfrm>
              <a:prstGeom prst="ellipse">
                <a:avLst/>
              </a:prstGeom>
              <a:solidFill>
                <a:srgbClr val="91FF93">
                  <a:alpha val="79999"/>
                </a:srgbClr>
              </a:solidFill>
              <a:ln w="9360">
                <a:solidFill>
                  <a:srgbClr val="000000"/>
                </a:solidFill>
                <a:round/>
                <a:headEnd/>
                <a:tailEnd/>
              </a:ln>
            </p:spPr>
            <p:txBody>
              <a:bodyPr wrap="none" anchor="ctr"/>
              <a:lstStyle/>
              <a:p>
                <a:endParaRPr lang="en-US"/>
              </a:p>
            </p:txBody>
          </p:sp>
          <p:sp>
            <p:nvSpPr>
              <p:cNvPr id="11290" name="AutoShape 6"/>
              <p:cNvSpPr>
                <a:spLocks noChangeArrowheads="1"/>
              </p:cNvSpPr>
              <p:nvPr/>
            </p:nvSpPr>
            <p:spPr bwMode="auto">
              <a:xfrm rot="6960000">
                <a:off x="916404" y="1845707"/>
                <a:ext cx="2132591" cy="2071291"/>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4261 w 21600"/>
                  <a:gd name="T13" fmla="*/ 0 h 21600"/>
                  <a:gd name="T14" fmla="*/ 17339 w 21600"/>
                  <a:gd name="T15" fmla="*/ 4291 h 21600"/>
                </a:gdLst>
                <a:ahLst/>
                <a:cxnLst>
                  <a:cxn ang="T8">
                    <a:pos x="T0" y="T1"/>
                  </a:cxn>
                  <a:cxn ang="T9">
                    <a:pos x="T2" y="T3"/>
                  </a:cxn>
                  <a:cxn ang="T10">
                    <a:pos x="T4" y="T5"/>
                  </a:cxn>
                  <a:cxn ang="T11">
                    <a:pos x="T6" y="T7"/>
                  </a:cxn>
                </a:cxnLst>
                <a:rect l="T12" t="T13" r="T14" b="T15"/>
                <a:pathLst>
                  <a:path w="21600" h="21600">
                    <a:moveTo>
                      <a:pt x="7151" y="3489"/>
                    </a:moveTo>
                    <a:cubicBezTo>
                      <a:pt x="8284" y="2924"/>
                      <a:pt x="9533" y="2629"/>
                      <a:pt x="10800" y="2630"/>
                    </a:cubicBezTo>
                    <a:cubicBezTo>
                      <a:pt x="12066" y="2630"/>
                      <a:pt x="13315" y="2924"/>
                      <a:pt x="14448" y="3489"/>
                    </a:cubicBezTo>
                    <a:lnTo>
                      <a:pt x="15622" y="1136"/>
                    </a:lnTo>
                    <a:cubicBezTo>
                      <a:pt x="14124" y="389"/>
                      <a:pt x="12473" y="-1"/>
                      <a:pt x="10799" y="0"/>
                    </a:cubicBezTo>
                    <a:cubicBezTo>
                      <a:pt x="9126" y="0"/>
                      <a:pt x="7475" y="389"/>
                      <a:pt x="5977" y="1136"/>
                    </a:cubicBezTo>
                    <a:close/>
                  </a:path>
                </a:pathLst>
              </a:custGeom>
              <a:solidFill>
                <a:srgbClr val="666666">
                  <a:alpha val="70195"/>
                </a:srgbClr>
              </a:solidFill>
              <a:ln w="9360">
                <a:solidFill>
                  <a:srgbClr val="000000"/>
                </a:solidFill>
                <a:round/>
                <a:headEnd/>
                <a:tailEnd/>
              </a:ln>
            </p:spPr>
            <p:txBody>
              <a:bodyPr wrap="none" anchor="ctr"/>
              <a:lstStyle/>
              <a:p>
                <a:endParaRPr lang="en-US"/>
              </a:p>
            </p:txBody>
          </p:sp>
          <p:sp>
            <p:nvSpPr>
              <p:cNvPr id="11291" name="AutoShape 7"/>
              <p:cNvSpPr>
                <a:spLocks noChangeArrowheads="1"/>
              </p:cNvSpPr>
              <p:nvPr/>
            </p:nvSpPr>
            <p:spPr bwMode="auto">
              <a:xfrm rot="14640000" flipV="1">
                <a:off x="916404" y="1740973"/>
                <a:ext cx="2132591" cy="2071291"/>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4261 w 21600"/>
                  <a:gd name="T13" fmla="*/ 0 h 21600"/>
                  <a:gd name="T14" fmla="*/ 17339 w 21600"/>
                  <a:gd name="T15" fmla="*/ 4291 h 21600"/>
                </a:gdLst>
                <a:ahLst/>
                <a:cxnLst>
                  <a:cxn ang="T8">
                    <a:pos x="T0" y="T1"/>
                  </a:cxn>
                  <a:cxn ang="T9">
                    <a:pos x="T2" y="T3"/>
                  </a:cxn>
                  <a:cxn ang="T10">
                    <a:pos x="T4" y="T5"/>
                  </a:cxn>
                  <a:cxn ang="T11">
                    <a:pos x="T6" y="T7"/>
                  </a:cxn>
                </a:cxnLst>
                <a:rect l="T12" t="T13" r="T14" b="T15"/>
                <a:pathLst>
                  <a:path w="21600" h="21600">
                    <a:moveTo>
                      <a:pt x="7151" y="3489"/>
                    </a:moveTo>
                    <a:cubicBezTo>
                      <a:pt x="8284" y="2924"/>
                      <a:pt x="9533" y="2629"/>
                      <a:pt x="10800" y="2630"/>
                    </a:cubicBezTo>
                    <a:cubicBezTo>
                      <a:pt x="12066" y="2630"/>
                      <a:pt x="13315" y="2924"/>
                      <a:pt x="14448" y="3489"/>
                    </a:cubicBezTo>
                    <a:lnTo>
                      <a:pt x="15622" y="1136"/>
                    </a:lnTo>
                    <a:cubicBezTo>
                      <a:pt x="14124" y="389"/>
                      <a:pt x="12473" y="-1"/>
                      <a:pt x="10799" y="0"/>
                    </a:cubicBezTo>
                    <a:cubicBezTo>
                      <a:pt x="9126" y="0"/>
                      <a:pt x="7475" y="389"/>
                      <a:pt x="5977" y="1136"/>
                    </a:cubicBezTo>
                    <a:close/>
                  </a:path>
                </a:pathLst>
              </a:custGeom>
              <a:solidFill>
                <a:srgbClr val="FF0000">
                  <a:alpha val="70195"/>
                </a:srgbClr>
              </a:solidFill>
              <a:ln w="9360">
                <a:solidFill>
                  <a:srgbClr val="000000"/>
                </a:solidFill>
                <a:round/>
                <a:headEnd/>
                <a:tailEnd/>
              </a:ln>
            </p:spPr>
            <p:txBody>
              <a:bodyPr wrap="none" anchor="ctr"/>
              <a:lstStyle/>
              <a:p>
                <a:endParaRPr lang="en-US"/>
              </a:p>
            </p:txBody>
          </p:sp>
          <p:sp>
            <p:nvSpPr>
              <p:cNvPr id="11292" name="AutoShape 8"/>
              <p:cNvSpPr>
                <a:spLocks noChangeArrowheads="1"/>
              </p:cNvSpPr>
              <p:nvPr/>
            </p:nvSpPr>
            <p:spPr bwMode="auto">
              <a:xfrm rot="14640000" flipH="1">
                <a:off x="914667" y="1847547"/>
                <a:ext cx="2132591" cy="2073027"/>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4261 w 21600"/>
                  <a:gd name="T13" fmla="*/ 0 h 21600"/>
                  <a:gd name="T14" fmla="*/ 17339 w 21600"/>
                  <a:gd name="T15" fmla="*/ 4306 h 21600"/>
                </a:gdLst>
                <a:ahLst/>
                <a:cxnLst>
                  <a:cxn ang="T8">
                    <a:pos x="T0" y="T1"/>
                  </a:cxn>
                  <a:cxn ang="T9">
                    <a:pos x="T2" y="T3"/>
                  </a:cxn>
                  <a:cxn ang="T10">
                    <a:pos x="T4" y="T5"/>
                  </a:cxn>
                  <a:cxn ang="T11">
                    <a:pos x="T6" y="T7"/>
                  </a:cxn>
                </a:cxnLst>
                <a:rect l="T12" t="T13" r="T14" b="T15"/>
                <a:pathLst>
                  <a:path w="21600" h="21600">
                    <a:moveTo>
                      <a:pt x="7151" y="3489"/>
                    </a:moveTo>
                    <a:cubicBezTo>
                      <a:pt x="8284" y="2924"/>
                      <a:pt x="9533" y="2629"/>
                      <a:pt x="10800" y="2630"/>
                    </a:cubicBezTo>
                    <a:cubicBezTo>
                      <a:pt x="12066" y="2630"/>
                      <a:pt x="13315" y="2924"/>
                      <a:pt x="14448" y="3489"/>
                    </a:cubicBezTo>
                    <a:lnTo>
                      <a:pt x="15622" y="1136"/>
                    </a:lnTo>
                    <a:cubicBezTo>
                      <a:pt x="14124" y="389"/>
                      <a:pt x="12473" y="-1"/>
                      <a:pt x="10799" y="0"/>
                    </a:cubicBezTo>
                    <a:cubicBezTo>
                      <a:pt x="9126" y="0"/>
                      <a:pt x="7475" y="389"/>
                      <a:pt x="5977" y="1136"/>
                    </a:cubicBezTo>
                    <a:close/>
                  </a:path>
                </a:pathLst>
              </a:custGeom>
              <a:solidFill>
                <a:srgbClr val="666666">
                  <a:alpha val="70195"/>
                </a:srgbClr>
              </a:solidFill>
              <a:ln w="9360">
                <a:solidFill>
                  <a:srgbClr val="000000"/>
                </a:solidFill>
                <a:round/>
                <a:headEnd/>
                <a:tailEnd/>
              </a:ln>
            </p:spPr>
            <p:txBody>
              <a:bodyPr wrap="none" anchor="ctr"/>
              <a:lstStyle/>
              <a:p>
                <a:endParaRPr lang="en-US"/>
              </a:p>
            </p:txBody>
          </p:sp>
          <p:sp>
            <p:nvSpPr>
              <p:cNvPr id="11293" name="AutoShape 9"/>
              <p:cNvSpPr>
                <a:spLocks noChangeArrowheads="1"/>
              </p:cNvSpPr>
              <p:nvPr/>
            </p:nvSpPr>
            <p:spPr bwMode="auto">
              <a:xfrm rot="6960000" flipH="1" flipV="1">
                <a:off x="916404" y="1739202"/>
                <a:ext cx="2132591" cy="2073027"/>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4261 w 21600"/>
                  <a:gd name="T13" fmla="*/ 0 h 21600"/>
                  <a:gd name="T14" fmla="*/ 17339 w 21600"/>
                  <a:gd name="T15" fmla="*/ 4306 h 21600"/>
                </a:gdLst>
                <a:ahLst/>
                <a:cxnLst>
                  <a:cxn ang="T8">
                    <a:pos x="T0" y="T1"/>
                  </a:cxn>
                  <a:cxn ang="T9">
                    <a:pos x="T2" y="T3"/>
                  </a:cxn>
                  <a:cxn ang="T10">
                    <a:pos x="T4" y="T5"/>
                  </a:cxn>
                  <a:cxn ang="T11">
                    <a:pos x="T6" y="T7"/>
                  </a:cxn>
                </a:cxnLst>
                <a:rect l="T12" t="T13" r="T14" b="T15"/>
                <a:pathLst>
                  <a:path w="21600" h="21600">
                    <a:moveTo>
                      <a:pt x="7151" y="3489"/>
                    </a:moveTo>
                    <a:cubicBezTo>
                      <a:pt x="8284" y="2924"/>
                      <a:pt x="9533" y="2629"/>
                      <a:pt x="10800" y="2630"/>
                    </a:cubicBezTo>
                    <a:cubicBezTo>
                      <a:pt x="12066" y="2630"/>
                      <a:pt x="13315" y="2924"/>
                      <a:pt x="14448" y="3489"/>
                    </a:cubicBezTo>
                    <a:lnTo>
                      <a:pt x="15622" y="1136"/>
                    </a:lnTo>
                    <a:cubicBezTo>
                      <a:pt x="14124" y="389"/>
                      <a:pt x="12473" y="-1"/>
                      <a:pt x="10799" y="0"/>
                    </a:cubicBezTo>
                    <a:cubicBezTo>
                      <a:pt x="9126" y="0"/>
                      <a:pt x="7475" y="389"/>
                      <a:pt x="5977" y="1136"/>
                    </a:cubicBezTo>
                    <a:close/>
                  </a:path>
                </a:pathLst>
              </a:custGeom>
              <a:solidFill>
                <a:srgbClr val="FF0000">
                  <a:alpha val="70195"/>
                </a:srgbClr>
              </a:solidFill>
              <a:ln w="9360">
                <a:solidFill>
                  <a:srgbClr val="000000"/>
                </a:solidFill>
                <a:round/>
                <a:headEnd/>
                <a:tailEnd/>
              </a:ln>
            </p:spPr>
            <p:txBody>
              <a:bodyPr wrap="none" anchor="ctr"/>
              <a:lstStyle/>
              <a:p>
                <a:endParaRPr lang="en-US"/>
              </a:p>
            </p:txBody>
          </p:sp>
          <p:sp>
            <p:nvSpPr>
              <p:cNvPr id="11294" name="AutoShape 10"/>
              <p:cNvSpPr>
                <a:spLocks noChangeArrowheads="1"/>
              </p:cNvSpPr>
              <p:nvPr/>
            </p:nvSpPr>
            <p:spPr bwMode="auto">
              <a:xfrm rot="10800000" flipV="1">
                <a:off x="962679" y="1697683"/>
                <a:ext cx="2045248" cy="2159677"/>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3135 w 21600"/>
                  <a:gd name="T13" fmla="*/ 0 h 21600"/>
                  <a:gd name="T14" fmla="*/ 18465 w 21600"/>
                  <a:gd name="T15" fmla="*/ 5075 h 21600"/>
                </a:gdLst>
                <a:ahLst/>
                <a:cxnLst>
                  <a:cxn ang="T8">
                    <a:pos x="T0" y="T1"/>
                  </a:cxn>
                  <a:cxn ang="T9">
                    <a:pos x="T2" y="T3"/>
                  </a:cxn>
                  <a:cxn ang="T10">
                    <a:pos x="T4" y="T5"/>
                  </a:cxn>
                  <a:cxn ang="T11">
                    <a:pos x="T6" y="T7"/>
                  </a:cxn>
                </a:cxnLst>
                <a:rect l="T12" t="T13" r="T14" b="T15"/>
                <a:pathLst>
                  <a:path w="21600" h="21600">
                    <a:moveTo>
                      <a:pt x="6283" y="4043"/>
                    </a:moveTo>
                    <a:cubicBezTo>
                      <a:pt x="7620" y="3149"/>
                      <a:pt x="9192" y="2672"/>
                      <a:pt x="10800" y="2673"/>
                    </a:cubicBezTo>
                    <a:cubicBezTo>
                      <a:pt x="12407" y="2673"/>
                      <a:pt x="13979" y="3149"/>
                      <a:pt x="15316" y="4043"/>
                    </a:cubicBezTo>
                    <a:lnTo>
                      <a:pt x="16801" y="1821"/>
                    </a:lnTo>
                    <a:cubicBezTo>
                      <a:pt x="15025" y="633"/>
                      <a:pt x="12936" y="-1"/>
                      <a:pt x="10799" y="0"/>
                    </a:cubicBezTo>
                    <a:cubicBezTo>
                      <a:pt x="8663" y="0"/>
                      <a:pt x="6574" y="633"/>
                      <a:pt x="4798" y="1821"/>
                    </a:cubicBezTo>
                    <a:close/>
                  </a:path>
                </a:pathLst>
              </a:custGeom>
              <a:solidFill>
                <a:srgbClr val="666666">
                  <a:alpha val="70195"/>
                </a:srgbClr>
              </a:solidFill>
              <a:ln w="9360">
                <a:solidFill>
                  <a:srgbClr val="000000"/>
                </a:solidFill>
                <a:round/>
                <a:headEnd/>
                <a:tailEnd/>
              </a:ln>
            </p:spPr>
            <p:txBody>
              <a:bodyPr wrap="none" anchor="ctr"/>
              <a:lstStyle/>
              <a:p>
                <a:endParaRPr lang="en-US"/>
              </a:p>
            </p:txBody>
          </p:sp>
          <p:sp>
            <p:nvSpPr>
              <p:cNvPr id="11295" name="AutoShape 11"/>
              <p:cNvSpPr>
                <a:spLocks noChangeArrowheads="1"/>
              </p:cNvSpPr>
              <p:nvPr/>
            </p:nvSpPr>
            <p:spPr bwMode="auto">
              <a:xfrm rot="10800000">
                <a:off x="962679" y="1804223"/>
                <a:ext cx="2045248" cy="2159677"/>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3135 w 21600"/>
                  <a:gd name="T13" fmla="*/ 0 h 21600"/>
                  <a:gd name="T14" fmla="*/ 18465 w 21600"/>
                  <a:gd name="T15" fmla="*/ 5075 h 21600"/>
                </a:gdLst>
                <a:ahLst/>
                <a:cxnLst>
                  <a:cxn ang="T8">
                    <a:pos x="T0" y="T1"/>
                  </a:cxn>
                  <a:cxn ang="T9">
                    <a:pos x="T2" y="T3"/>
                  </a:cxn>
                  <a:cxn ang="T10">
                    <a:pos x="T4" y="T5"/>
                  </a:cxn>
                  <a:cxn ang="T11">
                    <a:pos x="T6" y="T7"/>
                  </a:cxn>
                </a:cxnLst>
                <a:rect l="T12" t="T13" r="T14" b="T15"/>
                <a:pathLst>
                  <a:path w="21600" h="21600">
                    <a:moveTo>
                      <a:pt x="6283" y="4043"/>
                    </a:moveTo>
                    <a:cubicBezTo>
                      <a:pt x="7620" y="3149"/>
                      <a:pt x="9192" y="2672"/>
                      <a:pt x="10800" y="2673"/>
                    </a:cubicBezTo>
                    <a:cubicBezTo>
                      <a:pt x="12407" y="2673"/>
                      <a:pt x="13979" y="3149"/>
                      <a:pt x="15316" y="4043"/>
                    </a:cubicBezTo>
                    <a:lnTo>
                      <a:pt x="16801" y="1821"/>
                    </a:lnTo>
                    <a:cubicBezTo>
                      <a:pt x="15025" y="633"/>
                      <a:pt x="12936" y="-1"/>
                      <a:pt x="10799" y="0"/>
                    </a:cubicBezTo>
                    <a:cubicBezTo>
                      <a:pt x="8663" y="0"/>
                      <a:pt x="6574" y="633"/>
                      <a:pt x="4798" y="1821"/>
                    </a:cubicBezTo>
                    <a:close/>
                  </a:path>
                </a:pathLst>
              </a:custGeom>
              <a:solidFill>
                <a:srgbClr val="FF0000">
                  <a:alpha val="70195"/>
                </a:srgbClr>
              </a:solidFill>
              <a:ln w="9360">
                <a:solidFill>
                  <a:srgbClr val="000000"/>
                </a:solidFill>
                <a:round/>
                <a:headEnd/>
                <a:tailEnd/>
              </a:ln>
            </p:spPr>
            <p:txBody>
              <a:bodyPr wrap="none" anchor="ctr"/>
              <a:lstStyle/>
              <a:p>
                <a:endParaRPr lang="en-US"/>
              </a:p>
            </p:txBody>
          </p:sp>
          <p:sp>
            <p:nvSpPr>
              <p:cNvPr id="11296" name="Text Box 20"/>
              <p:cNvSpPr txBox="1">
                <a:spLocks noChangeArrowheads="1"/>
              </p:cNvSpPr>
              <p:nvPr/>
            </p:nvSpPr>
            <p:spPr bwMode="auto">
              <a:xfrm>
                <a:off x="389732" y="1849366"/>
                <a:ext cx="901090" cy="639236"/>
              </a:xfrm>
              <a:prstGeom prst="rect">
                <a:avLst/>
              </a:prstGeom>
              <a:noFill/>
              <a:ln w="9525">
                <a:noFill/>
                <a:round/>
                <a:headEnd/>
                <a:tailEnd/>
              </a:ln>
            </p:spPr>
            <p:txBody>
              <a:bodyPr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rgbClr val="FF0000"/>
                    </a:solidFill>
                    <a:latin typeface="Times New Roman" pitchFamily="16" charset="0"/>
                  </a:rPr>
                  <a:t>Q</a:t>
                </a:r>
                <a:r>
                  <a:rPr lang="en-US" sz="2500" b="1" baseline="-33000" dirty="0">
                    <a:solidFill>
                      <a:srgbClr val="FF0000"/>
                    </a:solidFill>
                    <a:latin typeface="Times New Roman" pitchFamily="16" charset="0"/>
                  </a:rPr>
                  <a:t>1</a:t>
                </a:r>
              </a:p>
            </p:txBody>
          </p:sp>
          <p:sp>
            <p:nvSpPr>
              <p:cNvPr id="11297" name="Text Box 21"/>
              <p:cNvSpPr txBox="1">
                <a:spLocks noChangeArrowheads="1"/>
              </p:cNvSpPr>
              <p:nvPr/>
            </p:nvSpPr>
            <p:spPr bwMode="auto">
              <a:xfrm>
                <a:off x="2848197" y="1849366"/>
                <a:ext cx="901090" cy="639236"/>
              </a:xfrm>
              <a:prstGeom prst="rect">
                <a:avLst/>
              </a:prstGeom>
              <a:noFill/>
              <a:ln w="9525">
                <a:noFill/>
                <a:round/>
                <a:headEnd/>
                <a:tailEnd/>
              </a:ln>
            </p:spPr>
            <p:txBody>
              <a:bodyPr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rgbClr val="FF0000"/>
                    </a:solidFill>
                    <a:latin typeface="Times New Roman" pitchFamily="16" charset="0"/>
                  </a:rPr>
                  <a:t>Q</a:t>
                </a:r>
                <a:r>
                  <a:rPr lang="en-US" sz="2500" b="1" baseline="-33000" dirty="0">
                    <a:solidFill>
                      <a:srgbClr val="FF0000"/>
                    </a:solidFill>
                    <a:latin typeface="Times New Roman" pitchFamily="16" charset="0"/>
                  </a:rPr>
                  <a:t>2</a:t>
                </a:r>
              </a:p>
            </p:txBody>
          </p:sp>
          <p:sp>
            <p:nvSpPr>
              <p:cNvPr id="11298" name="Text Box 22"/>
              <p:cNvSpPr txBox="1">
                <a:spLocks noChangeArrowheads="1"/>
              </p:cNvSpPr>
              <p:nvPr/>
            </p:nvSpPr>
            <p:spPr bwMode="auto">
              <a:xfrm>
                <a:off x="1697094" y="3929590"/>
                <a:ext cx="901090" cy="639236"/>
              </a:xfrm>
              <a:prstGeom prst="rect">
                <a:avLst/>
              </a:prstGeom>
              <a:noFill/>
              <a:ln w="9525">
                <a:noFill/>
                <a:round/>
                <a:headEnd/>
                <a:tailEnd/>
              </a:ln>
            </p:spPr>
            <p:txBody>
              <a:bodyPr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rgbClr val="FF0000"/>
                    </a:solidFill>
                    <a:latin typeface="Times New Roman" pitchFamily="16" charset="0"/>
                  </a:rPr>
                  <a:t>Q</a:t>
                </a:r>
                <a:r>
                  <a:rPr lang="en-US" sz="2500" b="1" baseline="-33000" dirty="0">
                    <a:solidFill>
                      <a:srgbClr val="FF0000"/>
                    </a:solidFill>
                    <a:latin typeface="Times New Roman" pitchFamily="16" charset="0"/>
                  </a:rPr>
                  <a:t>3</a:t>
                </a:r>
              </a:p>
            </p:txBody>
          </p:sp>
          <p:sp>
            <p:nvSpPr>
              <p:cNvPr id="11299" name="Text Box 23"/>
              <p:cNvSpPr txBox="1">
                <a:spLocks noChangeArrowheads="1"/>
              </p:cNvSpPr>
              <p:nvPr/>
            </p:nvSpPr>
            <p:spPr bwMode="auto">
              <a:xfrm>
                <a:off x="2945424" y="3149506"/>
                <a:ext cx="901090" cy="639236"/>
              </a:xfrm>
              <a:prstGeom prst="rect">
                <a:avLst/>
              </a:prstGeom>
              <a:noFill/>
              <a:ln w="9525">
                <a:noFill/>
                <a:round/>
                <a:headEnd/>
                <a:tailEnd/>
              </a:ln>
            </p:spPr>
            <p:txBody>
              <a:bodyPr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rgbClr val="333333"/>
                    </a:solidFill>
                    <a:latin typeface="Times New Roman" pitchFamily="16" charset="0"/>
                  </a:rPr>
                  <a:t>S</a:t>
                </a:r>
                <a:r>
                  <a:rPr lang="en-US" sz="2500" b="1" baseline="-33000" dirty="0">
                    <a:solidFill>
                      <a:srgbClr val="333333"/>
                    </a:solidFill>
                    <a:latin typeface="Times New Roman" pitchFamily="16" charset="0"/>
                  </a:rPr>
                  <a:t>3</a:t>
                </a:r>
              </a:p>
            </p:txBody>
          </p:sp>
          <p:sp>
            <p:nvSpPr>
              <p:cNvPr id="11300" name="Text Box 24"/>
              <p:cNvSpPr txBox="1">
                <a:spLocks noChangeArrowheads="1"/>
              </p:cNvSpPr>
              <p:nvPr/>
            </p:nvSpPr>
            <p:spPr bwMode="auto">
              <a:xfrm>
                <a:off x="521683" y="3149506"/>
                <a:ext cx="901090" cy="639236"/>
              </a:xfrm>
              <a:prstGeom prst="rect">
                <a:avLst/>
              </a:prstGeom>
              <a:noFill/>
              <a:ln w="9525">
                <a:noFill/>
                <a:round/>
                <a:headEnd/>
                <a:tailEnd/>
              </a:ln>
            </p:spPr>
            <p:txBody>
              <a:bodyPr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rgbClr val="333333"/>
                    </a:solidFill>
                    <a:latin typeface="Times New Roman" pitchFamily="16" charset="0"/>
                  </a:rPr>
                  <a:t>S</a:t>
                </a:r>
                <a:r>
                  <a:rPr lang="en-US" sz="2500" b="1" baseline="-33000" dirty="0">
                    <a:solidFill>
                      <a:srgbClr val="333333"/>
                    </a:solidFill>
                    <a:latin typeface="Times New Roman" pitchFamily="16" charset="0"/>
                  </a:rPr>
                  <a:t>1</a:t>
                </a:r>
              </a:p>
            </p:txBody>
          </p:sp>
        </p:grpSp>
      </p:grpSp>
      <p:sp>
        <p:nvSpPr>
          <p:cNvPr id="41" name="Freeform 40"/>
          <p:cNvSpPr>
            <a:spLocks/>
          </p:cNvSpPr>
          <p:nvPr/>
        </p:nvSpPr>
        <p:spPr bwMode="auto">
          <a:xfrm>
            <a:off x="975342" y="2876214"/>
            <a:ext cx="394746" cy="690982"/>
          </a:xfrm>
          <a:custGeom>
            <a:avLst/>
            <a:gdLst>
              <a:gd name="T0" fmla="*/ 0 w 506277"/>
              <a:gd name="T1" fmla="*/ 1063189 h 681925"/>
              <a:gd name="T2" fmla="*/ 244875 w 506277"/>
              <a:gd name="T3" fmla="*/ 797393 h 681925"/>
              <a:gd name="T4" fmla="*/ 185767 w 506277"/>
              <a:gd name="T5" fmla="*/ 0 h 681925"/>
              <a:gd name="T6" fmla="*/ 0 60000 65536"/>
              <a:gd name="T7" fmla="*/ 0 60000 65536"/>
              <a:gd name="T8" fmla="*/ 0 60000 65536"/>
              <a:gd name="T9" fmla="*/ 0 w 506277"/>
              <a:gd name="T10" fmla="*/ 0 h 681925"/>
              <a:gd name="T11" fmla="*/ 506277 w 506277"/>
              <a:gd name="T12" fmla="*/ 681925 h 681925"/>
            </a:gdLst>
            <a:ahLst/>
            <a:cxnLst>
              <a:cxn ang="T6">
                <a:pos x="T0" y="T1"/>
              </a:cxn>
              <a:cxn ang="T7">
                <a:pos x="T2" y="T3"/>
              </a:cxn>
              <a:cxn ang="T8">
                <a:pos x="T4" y="T5"/>
              </a:cxn>
            </a:cxnLst>
            <a:rect l="T9" t="T10" r="T11" b="T12"/>
            <a:pathLst>
              <a:path w="506277" h="681925">
                <a:moveTo>
                  <a:pt x="0" y="681925"/>
                </a:moveTo>
                <a:cubicBezTo>
                  <a:pt x="196311" y="653511"/>
                  <a:pt x="392623" y="625098"/>
                  <a:pt x="449450" y="511444"/>
                </a:cubicBezTo>
                <a:cubicBezTo>
                  <a:pt x="506277" y="397790"/>
                  <a:pt x="423619" y="198895"/>
                  <a:pt x="340962" y="0"/>
                </a:cubicBezTo>
              </a:path>
            </a:pathLst>
          </a:custGeom>
          <a:noFill/>
          <a:ln w="76200" cap="flat" cmpd="sng" algn="ctr">
            <a:solidFill>
              <a:schemeClr val="accent2"/>
            </a:solidFill>
            <a:prstDash val="solid"/>
            <a:round/>
            <a:headEnd type="stealth" w="med" len="med"/>
            <a:tailEnd type="stealth" w="med" len="med"/>
          </a:ln>
        </p:spPr>
        <p:txBody>
          <a:bodyPr lIns="82954" tIns="41477" rIns="82954" bIns="41477"/>
          <a:lstStyle/>
          <a:p>
            <a:endParaRPr lang="en-US"/>
          </a:p>
        </p:txBody>
      </p:sp>
      <p:sp>
        <p:nvSpPr>
          <p:cNvPr id="44" name="Freeform 43"/>
          <p:cNvSpPr>
            <a:spLocks/>
          </p:cNvSpPr>
          <p:nvPr/>
        </p:nvSpPr>
        <p:spPr bwMode="auto">
          <a:xfrm>
            <a:off x="1390257" y="2876214"/>
            <a:ext cx="956612" cy="84934"/>
          </a:xfrm>
          <a:custGeom>
            <a:avLst/>
            <a:gdLst>
              <a:gd name="T0" fmla="*/ 0 w 1053885"/>
              <a:gd name="T1" fmla="*/ 0 h 92990"/>
              <a:gd name="T2" fmla="*/ 403202 w 1053885"/>
              <a:gd name="T3" fmla="*/ 95024 h 92990"/>
              <a:gd name="T4" fmla="*/ 1054530 w 1053885"/>
              <a:gd name="T5" fmla="*/ 0 h 92990"/>
              <a:gd name="T6" fmla="*/ 0 60000 65536"/>
              <a:gd name="T7" fmla="*/ 0 60000 65536"/>
              <a:gd name="T8" fmla="*/ 0 60000 65536"/>
              <a:gd name="T9" fmla="*/ 0 w 1053885"/>
              <a:gd name="T10" fmla="*/ 0 h 92990"/>
              <a:gd name="T11" fmla="*/ 1053885 w 1053885"/>
              <a:gd name="T12" fmla="*/ 92990 h 92990"/>
            </a:gdLst>
            <a:ahLst/>
            <a:cxnLst>
              <a:cxn ang="T6">
                <a:pos x="T0" y="T1"/>
              </a:cxn>
              <a:cxn ang="T7">
                <a:pos x="T2" y="T3"/>
              </a:cxn>
              <a:cxn ang="T8">
                <a:pos x="T4" y="T5"/>
              </a:cxn>
            </a:cxnLst>
            <a:rect l="T9" t="T10" r="T11" b="T12"/>
            <a:pathLst>
              <a:path w="1053885" h="92990">
                <a:moveTo>
                  <a:pt x="0" y="0"/>
                </a:moveTo>
                <a:cubicBezTo>
                  <a:pt x="113654" y="46495"/>
                  <a:pt x="227309" y="92990"/>
                  <a:pt x="402956" y="92990"/>
                </a:cubicBezTo>
                <a:cubicBezTo>
                  <a:pt x="578603" y="92990"/>
                  <a:pt x="816244" y="46495"/>
                  <a:pt x="1053885" y="0"/>
                </a:cubicBezTo>
              </a:path>
            </a:pathLst>
          </a:custGeom>
          <a:noFill/>
          <a:ln w="76200" cap="flat" cmpd="sng" algn="ctr">
            <a:solidFill>
              <a:schemeClr val="accent2"/>
            </a:solidFill>
            <a:prstDash val="solid"/>
            <a:round/>
            <a:headEnd type="stealth" w="med" len="med"/>
            <a:tailEnd type="stealth" w="med" len="med"/>
          </a:ln>
        </p:spPr>
        <p:txBody>
          <a:bodyPr lIns="82954" tIns="41477" rIns="82954" bIns="41477"/>
          <a:lstStyle/>
          <a:p>
            <a:endParaRPr lang="en-US"/>
          </a:p>
        </p:txBody>
      </p:sp>
      <p:pic>
        <p:nvPicPr>
          <p:cNvPr id="45" name="Picture 44" descr="braiding_part1.png"/>
          <p:cNvPicPr>
            <a:picLocks noChangeAspect="1"/>
          </p:cNvPicPr>
          <p:nvPr/>
        </p:nvPicPr>
        <p:blipFill>
          <a:blip r:embed="rId4" cstate="print"/>
          <a:srcRect/>
          <a:stretch>
            <a:fillRect/>
          </a:stretch>
        </p:blipFill>
        <p:spPr bwMode="auto">
          <a:xfrm>
            <a:off x="3741448" y="2392526"/>
            <a:ext cx="1998223" cy="1911718"/>
          </a:xfrm>
          <a:prstGeom prst="rect">
            <a:avLst/>
          </a:prstGeom>
          <a:noFill/>
          <a:ln w="9525">
            <a:noFill/>
            <a:miter lim="800000"/>
            <a:headEnd/>
            <a:tailEnd/>
          </a:ln>
        </p:spPr>
      </p:pic>
      <p:sp>
        <p:nvSpPr>
          <p:cNvPr id="46" name="Freeform 45"/>
          <p:cNvSpPr>
            <a:spLocks/>
          </p:cNvSpPr>
          <p:nvPr/>
        </p:nvSpPr>
        <p:spPr bwMode="auto">
          <a:xfrm>
            <a:off x="1368647" y="2887730"/>
            <a:ext cx="1450766" cy="698181"/>
          </a:xfrm>
          <a:custGeom>
            <a:avLst/>
            <a:gdLst>
              <a:gd name="T0" fmla="*/ 0 w 1597660"/>
              <a:gd name="T1" fmla="*/ 0 h 769620"/>
              <a:gd name="T2" fmla="*/ 564890 w 1597660"/>
              <a:gd name="T3" fmla="*/ 411990 h 769620"/>
              <a:gd name="T4" fmla="*/ 1450393 w 1597660"/>
              <a:gd name="T5" fmla="*/ 717168 h 769620"/>
              <a:gd name="T6" fmla="*/ 1465660 w 1597660"/>
              <a:gd name="T7" fmla="*/ 732427 h 769620"/>
              <a:gd name="T8" fmla="*/ 0 60000 65536"/>
              <a:gd name="T9" fmla="*/ 0 60000 65536"/>
              <a:gd name="T10" fmla="*/ 0 60000 65536"/>
              <a:gd name="T11" fmla="*/ 0 60000 65536"/>
              <a:gd name="T12" fmla="*/ 0 w 1597660"/>
              <a:gd name="T13" fmla="*/ 0 h 769620"/>
              <a:gd name="T14" fmla="*/ 1597660 w 1597660"/>
              <a:gd name="T15" fmla="*/ 769620 h 769620"/>
            </a:gdLst>
            <a:ahLst/>
            <a:cxnLst>
              <a:cxn ang="T8">
                <a:pos x="T0" y="T1"/>
              </a:cxn>
              <a:cxn ang="T9">
                <a:pos x="T2" y="T3"/>
              </a:cxn>
              <a:cxn ang="T10">
                <a:pos x="T4" y="T5"/>
              </a:cxn>
              <a:cxn ang="T11">
                <a:pos x="T6" y="T7"/>
              </a:cxn>
            </a:cxnLst>
            <a:rect l="T12" t="T13" r="T14" b="T15"/>
            <a:pathLst>
              <a:path w="1597660" h="769620">
                <a:moveTo>
                  <a:pt x="0" y="0"/>
                </a:moveTo>
                <a:cubicBezTo>
                  <a:pt x="161290" y="146050"/>
                  <a:pt x="322580" y="292100"/>
                  <a:pt x="563880" y="411480"/>
                </a:cubicBezTo>
                <a:cubicBezTo>
                  <a:pt x="805180" y="530860"/>
                  <a:pt x="1297940" y="662940"/>
                  <a:pt x="1447800" y="716280"/>
                </a:cubicBezTo>
                <a:cubicBezTo>
                  <a:pt x="1597660" y="769620"/>
                  <a:pt x="1530350" y="750570"/>
                  <a:pt x="1463040" y="731520"/>
                </a:cubicBezTo>
              </a:path>
            </a:pathLst>
          </a:custGeom>
          <a:noFill/>
          <a:ln w="76200" cap="flat" cmpd="sng" algn="ctr">
            <a:solidFill>
              <a:schemeClr val="accent2"/>
            </a:solidFill>
            <a:prstDash val="solid"/>
            <a:round/>
            <a:headEnd type="stealth" w="med" len="med"/>
            <a:tailEnd type="stealth" w="med" len="med"/>
          </a:ln>
        </p:spPr>
        <p:txBody>
          <a:bodyPr lIns="82954" tIns="41477" rIns="82954" bIns="41477"/>
          <a:lstStyle/>
          <a:p>
            <a:endParaRPr lang="en-US"/>
          </a:p>
        </p:txBody>
      </p:sp>
      <p:pic>
        <p:nvPicPr>
          <p:cNvPr id="47" name="Picture 46" descr="braiding_part2.png"/>
          <p:cNvPicPr>
            <a:picLocks noChangeAspect="1"/>
          </p:cNvPicPr>
          <p:nvPr/>
        </p:nvPicPr>
        <p:blipFill>
          <a:blip r:embed="rId5" cstate="print"/>
          <a:srcRect/>
          <a:stretch>
            <a:fillRect/>
          </a:stretch>
        </p:blipFill>
        <p:spPr bwMode="auto">
          <a:xfrm>
            <a:off x="5608571" y="2461625"/>
            <a:ext cx="1678392" cy="1741851"/>
          </a:xfrm>
          <a:prstGeom prst="rect">
            <a:avLst/>
          </a:prstGeom>
          <a:noFill/>
          <a:ln w="9525">
            <a:noFill/>
            <a:miter lim="800000"/>
            <a:headEnd/>
            <a:tailEnd/>
          </a:ln>
        </p:spPr>
      </p:pic>
      <p:pic>
        <p:nvPicPr>
          <p:cNvPr id="48" name="Picture 47" descr="braiding_part3.png"/>
          <p:cNvPicPr>
            <a:picLocks noChangeAspect="1"/>
          </p:cNvPicPr>
          <p:nvPr/>
        </p:nvPicPr>
        <p:blipFill>
          <a:blip r:embed="rId6" cstate="print"/>
          <a:srcRect/>
          <a:stretch>
            <a:fillRect/>
          </a:stretch>
        </p:blipFill>
        <p:spPr bwMode="auto">
          <a:xfrm>
            <a:off x="7199082" y="2254330"/>
            <a:ext cx="1944919" cy="1966421"/>
          </a:xfrm>
          <a:prstGeom prst="rect">
            <a:avLst/>
          </a:prstGeom>
          <a:noFill/>
          <a:ln w="9525">
            <a:noFill/>
            <a:miter lim="800000"/>
            <a:headEnd/>
            <a:tailEnd/>
          </a:ln>
        </p:spPr>
      </p:pic>
      <p:sp>
        <p:nvSpPr>
          <p:cNvPr id="50" name="5-Point Star 49"/>
          <p:cNvSpPr/>
          <p:nvPr/>
        </p:nvSpPr>
        <p:spPr bwMode="auto">
          <a:xfrm>
            <a:off x="2635005" y="3290803"/>
            <a:ext cx="484069" cy="483688"/>
          </a:xfrm>
          <a:prstGeom prst="star5">
            <a:avLst/>
          </a:prstGeom>
          <a:solidFill>
            <a:srgbClr val="00B050"/>
          </a:solidFill>
          <a:ln w="9525" cap="flat" cmpd="sng" algn="ctr">
            <a:solidFill>
              <a:schemeClr val="tx1"/>
            </a:solidFill>
            <a:prstDash val="solid"/>
            <a:round/>
            <a:headEnd type="none" w="med" len="med"/>
            <a:tailEnd type="none" w="med" len="med"/>
          </a:ln>
          <a:effectLst/>
        </p:spPr>
        <p:txBody>
          <a:bodyPr lIns="82954" tIns="41477" rIns="82954" bIns="41477"/>
          <a:lstStyle/>
          <a:p>
            <a:pPr>
              <a:defRPr/>
            </a:pPr>
            <a:endParaRPr lang="en-US"/>
          </a:p>
        </p:txBody>
      </p:sp>
      <p:sp>
        <p:nvSpPr>
          <p:cNvPr id="51" name="5-Point Star 50"/>
          <p:cNvSpPr/>
          <p:nvPr/>
        </p:nvSpPr>
        <p:spPr bwMode="auto">
          <a:xfrm>
            <a:off x="2220089" y="2461625"/>
            <a:ext cx="484069" cy="483688"/>
          </a:xfrm>
          <a:prstGeom prst="star5">
            <a:avLst/>
          </a:prstGeom>
          <a:solidFill>
            <a:srgbClr val="00B050"/>
          </a:solidFill>
          <a:ln w="9525" cap="flat" cmpd="sng" algn="ctr">
            <a:solidFill>
              <a:schemeClr val="tx1"/>
            </a:solidFill>
            <a:prstDash val="solid"/>
            <a:round/>
            <a:headEnd type="none" w="med" len="med"/>
            <a:tailEnd type="none" w="med" len="med"/>
          </a:ln>
          <a:effectLst/>
        </p:spPr>
        <p:txBody>
          <a:bodyPr lIns="82954" tIns="41477" rIns="82954" bIns="41477"/>
          <a:lstStyle/>
          <a:p>
            <a:pPr>
              <a:defRPr/>
            </a:pPr>
            <a:endParaRPr lang="en-US"/>
          </a:p>
        </p:txBody>
      </p:sp>
      <p:sp>
        <p:nvSpPr>
          <p:cNvPr id="52" name="5-Point Star 51"/>
          <p:cNvSpPr/>
          <p:nvPr/>
        </p:nvSpPr>
        <p:spPr bwMode="auto">
          <a:xfrm>
            <a:off x="491272" y="3290803"/>
            <a:ext cx="484069" cy="483688"/>
          </a:xfrm>
          <a:prstGeom prst="star5">
            <a:avLst/>
          </a:prstGeom>
          <a:solidFill>
            <a:srgbClr val="00B050"/>
          </a:solidFill>
          <a:ln w="9525" cap="flat" cmpd="sng" algn="ctr">
            <a:solidFill>
              <a:schemeClr val="tx1"/>
            </a:solidFill>
            <a:prstDash val="solid"/>
            <a:round/>
            <a:headEnd type="none" w="med" len="med"/>
            <a:tailEnd type="none" w="med" len="med"/>
          </a:ln>
          <a:effectLst/>
        </p:spPr>
        <p:txBody>
          <a:bodyPr lIns="82954" tIns="41477" rIns="82954" bIns="41477"/>
          <a:lstStyle/>
          <a:p>
            <a:pPr>
              <a:defRPr/>
            </a:pPr>
            <a:endParaRPr lang="en-US"/>
          </a:p>
        </p:txBody>
      </p:sp>
      <p:sp>
        <p:nvSpPr>
          <p:cNvPr id="54" name="5-Point Star 53"/>
          <p:cNvSpPr/>
          <p:nvPr/>
        </p:nvSpPr>
        <p:spPr bwMode="auto">
          <a:xfrm>
            <a:off x="5885180" y="1079660"/>
            <a:ext cx="484069" cy="483688"/>
          </a:xfrm>
          <a:prstGeom prst="star5">
            <a:avLst/>
          </a:prstGeom>
          <a:solidFill>
            <a:srgbClr val="00B050"/>
          </a:solidFill>
          <a:ln w="9525" cap="flat" cmpd="sng" algn="ctr">
            <a:solidFill>
              <a:schemeClr val="tx1"/>
            </a:solidFill>
            <a:prstDash val="solid"/>
            <a:round/>
            <a:headEnd type="none" w="med" len="med"/>
            <a:tailEnd type="none" w="med" len="med"/>
          </a:ln>
          <a:effectLst/>
        </p:spPr>
        <p:txBody>
          <a:bodyPr lIns="82954" tIns="41477" rIns="82954" bIns="41477"/>
          <a:lstStyle/>
          <a:p>
            <a:pPr>
              <a:defRPr/>
            </a:pPr>
            <a:endParaRPr lang="en-US"/>
          </a:p>
        </p:txBody>
      </p:sp>
      <p:graphicFrame>
        <p:nvGraphicFramePr>
          <p:cNvPr id="11266" name="Object 10"/>
          <p:cNvGraphicFramePr>
            <a:graphicFrameLocks noChangeAspect="1"/>
          </p:cNvGraphicFramePr>
          <p:nvPr/>
        </p:nvGraphicFramePr>
        <p:xfrm>
          <a:off x="935002" y="2185232"/>
          <a:ext cx="242034" cy="345491"/>
        </p:xfrm>
        <a:graphic>
          <a:graphicData uri="http://schemas.openxmlformats.org/presentationml/2006/ole">
            <p:oleObj spid="_x0000_s507906" name="Equation" r:id="rId7" imgW="228600" imgH="330120" progId="Equation.DSMT4">
              <p:embed/>
            </p:oleObj>
          </a:graphicData>
        </a:graphic>
      </p:graphicFrame>
      <p:graphicFrame>
        <p:nvGraphicFramePr>
          <p:cNvPr id="11267" name="Object 11"/>
          <p:cNvGraphicFramePr>
            <a:graphicFrameLocks noChangeAspect="1"/>
          </p:cNvGraphicFramePr>
          <p:nvPr/>
        </p:nvGraphicFramePr>
        <p:xfrm>
          <a:off x="352967" y="3498098"/>
          <a:ext cx="161356" cy="345491"/>
        </p:xfrm>
        <a:graphic>
          <a:graphicData uri="http://schemas.openxmlformats.org/presentationml/2006/ole">
            <p:oleObj spid="_x0000_s507907" name="Equation" r:id="rId8" imgW="152280" imgH="330120" progId="Equation.DSMT4">
              <p:embed/>
            </p:oleObj>
          </a:graphicData>
        </a:graphic>
      </p:graphicFrame>
      <p:graphicFrame>
        <p:nvGraphicFramePr>
          <p:cNvPr id="11268" name="Object 12"/>
          <p:cNvGraphicFramePr>
            <a:graphicFrameLocks noChangeAspect="1"/>
          </p:cNvGraphicFramePr>
          <p:nvPr/>
        </p:nvGraphicFramePr>
        <p:xfrm>
          <a:off x="2509666" y="2110375"/>
          <a:ext cx="216102" cy="358448"/>
        </p:xfrm>
        <a:graphic>
          <a:graphicData uri="http://schemas.openxmlformats.org/presentationml/2006/ole">
            <p:oleObj spid="_x0000_s507908" name="Equation" r:id="rId9" imgW="203040" imgH="342720" progId="Equation.DSMT4">
              <p:embed/>
            </p:oleObj>
          </a:graphicData>
        </a:graphic>
      </p:graphicFrame>
      <p:graphicFrame>
        <p:nvGraphicFramePr>
          <p:cNvPr id="11269" name="Object 13"/>
          <p:cNvGraphicFramePr>
            <a:graphicFrameLocks noChangeAspect="1"/>
          </p:cNvGraphicFramePr>
          <p:nvPr/>
        </p:nvGraphicFramePr>
        <p:xfrm>
          <a:off x="3119074" y="3359902"/>
          <a:ext cx="242034" cy="345491"/>
        </p:xfrm>
        <a:graphic>
          <a:graphicData uri="http://schemas.openxmlformats.org/presentationml/2006/ole">
            <p:oleObj spid="_x0000_s507909" name="Equation" r:id="rId10" imgW="228600" imgH="330120" progId="Equation.DSMT4">
              <p:embed/>
            </p:oleObj>
          </a:graphicData>
        </a:graphic>
      </p:graphicFrame>
      <p:graphicFrame>
        <p:nvGraphicFramePr>
          <p:cNvPr id="11270" name="Object 14"/>
          <p:cNvGraphicFramePr>
            <a:graphicFrameLocks noChangeAspect="1"/>
          </p:cNvGraphicFramePr>
          <p:nvPr/>
        </p:nvGraphicFramePr>
        <p:xfrm>
          <a:off x="2565853" y="4603670"/>
          <a:ext cx="227628" cy="358448"/>
        </p:xfrm>
        <a:graphic>
          <a:graphicData uri="http://schemas.openxmlformats.org/presentationml/2006/ole">
            <p:oleObj spid="_x0000_s507910" name="Equation" r:id="rId11" imgW="215640" imgH="342720" progId="Equation.DSMT4">
              <p:embed/>
            </p:oleObj>
          </a:graphicData>
        </a:graphic>
      </p:graphicFrame>
      <p:graphicFrame>
        <p:nvGraphicFramePr>
          <p:cNvPr id="11271" name="Object 15"/>
          <p:cNvGraphicFramePr>
            <a:graphicFrameLocks noChangeAspect="1"/>
          </p:cNvGraphicFramePr>
          <p:nvPr/>
        </p:nvGraphicFramePr>
        <p:xfrm>
          <a:off x="831273" y="4672768"/>
          <a:ext cx="240593" cy="358448"/>
        </p:xfrm>
        <a:graphic>
          <a:graphicData uri="http://schemas.openxmlformats.org/presentationml/2006/ole">
            <p:oleObj spid="_x0000_s507911" name="Equation" r:id="rId12" imgW="228600" imgH="342720" progId="Equation.DSMT4">
              <p:embed/>
            </p:oleObj>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blinds(horizontal)">
                                      <p:cBhvr>
                                        <p:cTn id="7" dur="500"/>
                                        <p:tgtEl>
                                          <p:spTgt spid="4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grpId="0" nodeType="clickEffect">
                                  <p:stCondLst>
                                    <p:cond delay="0"/>
                                  </p:stCondLst>
                                  <p:childTnLst>
                                    <p:animEffect transition="out" filter="blinds(horizontal)">
                                      <p:cBhvr>
                                        <p:cTn id="11" dur="500"/>
                                        <p:tgtEl>
                                          <p:spTgt spid="41"/>
                                        </p:tgtEl>
                                      </p:cBhvr>
                                    </p:animEffect>
                                    <p:set>
                                      <p:cBhvr>
                                        <p:cTn id="12" dur="1" fill="hold">
                                          <p:stCondLst>
                                            <p:cond delay="499"/>
                                          </p:stCondLst>
                                        </p:cTn>
                                        <p:tgtEl>
                                          <p:spTgt spid="41"/>
                                        </p:tgtEl>
                                        <p:attrNameLst>
                                          <p:attrName>style.visibility</p:attrName>
                                        </p:attrNameLst>
                                      </p:cBhvr>
                                      <p:to>
                                        <p:strVal val="hidden"/>
                                      </p:to>
                                    </p:set>
                                  </p:childTnLst>
                                </p:cTn>
                              </p:par>
                            </p:childTnLst>
                          </p:cTn>
                        </p:par>
                        <p:par>
                          <p:cTn id="13" fill="hold">
                            <p:stCondLst>
                              <p:cond delay="500"/>
                            </p:stCondLst>
                            <p:childTnLst>
                              <p:par>
                                <p:cTn id="14" presetID="1" presetClass="entr" presetSubtype="0" fill="hold" nodeType="afterEffect">
                                  <p:stCondLst>
                                    <p:cond delay="0"/>
                                  </p:stCondLst>
                                  <p:childTnLst>
                                    <p:set>
                                      <p:cBhvr>
                                        <p:cTn id="15" dur="1" fill="hold">
                                          <p:stCondLst>
                                            <p:cond delay="0"/>
                                          </p:stCondLst>
                                        </p:cTn>
                                        <p:tgtEl>
                                          <p:spTgt spid="52"/>
                                        </p:tgtEl>
                                        <p:attrNameLst>
                                          <p:attrName>style.visibility</p:attrName>
                                        </p:attrNameLst>
                                      </p:cBhvr>
                                      <p:to>
                                        <p:strVal val="visible"/>
                                      </p:to>
                                    </p:set>
                                  </p:childTnLst>
                                </p:cTn>
                              </p:par>
                              <p:par>
                                <p:cTn id="16" presetID="1" presetClass="exit" presetSubtype="0" fill="hold" nodeType="withEffect">
                                  <p:stCondLst>
                                    <p:cond delay="0"/>
                                  </p:stCondLst>
                                  <p:childTnLst>
                                    <p:set>
                                      <p:cBhvr>
                                        <p:cTn id="17" dur="1" fill="hold">
                                          <p:stCondLst>
                                            <p:cond delay="0"/>
                                          </p:stCondLst>
                                        </p:cTn>
                                        <p:tgtEl>
                                          <p:spTgt spid="51"/>
                                        </p:tgtEl>
                                        <p:attrNameLst>
                                          <p:attrName>style.visibility</p:attrName>
                                        </p:attrNameLst>
                                      </p:cBhvr>
                                      <p:to>
                                        <p:strVal val="hidden"/>
                                      </p:to>
                                    </p:set>
                                  </p:childTnLst>
                                </p:cTn>
                              </p:par>
                            </p:childTnLst>
                          </p:cTn>
                        </p:par>
                        <p:par>
                          <p:cTn id="18" fill="hold">
                            <p:stCondLst>
                              <p:cond delay="500"/>
                            </p:stCondLst>
                            <p:childTnLst>
                              <p:par>
                                <p:cTn id="19" presetID="1" presetClass="entr" presetSubtype="0" fill="hold" nodeType="afterEffect">
                                  <p:stCondLst>
                                    <p:cond delay="0"/>
                                  </p:stCondLst>
                                  <p:childTnLst>
                                    <p:set>
                                      <p:cBhvr>
                                        <p:cTn id="20" dur="1" fill="hold">
                                          <p:stCondLst>
                                            <p:cond delay="0"/>
                                          </p:stCondLst>
                                        </p:cTn>
                                        <p:tgtEl>
                                          <p:spTgt spid="4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46"/>
                                        </p:tgtEl>
                                        <p:attrNameLst>
                                          <p:attrName>style.visibility</p:attrName>
                                        </p:attrNameLst>
                                      </p:cBhvr>
                                      <p:to>
                                        <p:strVal val="visible"/>
                                      </p:to>
                                    </p:set>
                                    <p:animEffect transition="in" filter="blinds(horizontal)">
                                      <p:cBhvr>
                                        <p:cTn id="25" dur="500"/>
                                        <p:tgtEl>
                                          <p:spTgt spid="46"/>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xit" presetSubtype="10" fill="hold" grpId="1" nodeType="clickEffect">
                                  <p:stCondLst>
                                    <p:cond delay="0"/>
                                  </p:stCondLst>
                                  <p:childTnLst>
                                    <p:animEffect transition="out" filter="blinds(horizontal)">
                                      <p:cBhvr>
                                        <p:cTn id="29" dur="500"/>
                                        <p:tgtEl>
                                          <p:spTgt spid="44"/>
                                        </p:tgtEl>
                                      </p:cBhvr>
                                    </p:animEffect>
                                    <p:set>
                                      <p:cBhvr>
                                        <p:cTn id="30" dur="1" fill="hold">
                                          <p:stCondLst>
                                            <p:cond delay="499"/>
                                          </p:stCondLst>
                                        </p:cTn>
                                        <p:tgtEl>
                                          <p:spTgt spid="44"/>
                                        </p:tgtEl>
                                        <p:attrNameLst>
                                          <p:attrName>style.visibility</p:attrName>
                                        </p:attrNameLst>
                                      </p:cBhvr>
                                      <p:to>
                                        <p:strVal val="hidden"/>
                                      </p:to>
                                    </p:set>
                                  </p:childTnLst>
                                </p:cTn>
                              </p:par>
                            </p:childTnLst>
                          </p:cTn>
                        </p:par>
                        <p:par>
                          <p:cTn id="31" fill="hold">
                            <p:stCondLst>
                              <p:cond delay="500"/>
                            </p:stCondLst>
                            <p:childTnLst>
                              <p:par>
                                <p:cTn id="32" presetID="1" presetClass="exit" presetSubtype="0" fill="hold" nodeType="afterEffect">
                                  <p:stCondLst>
                                    <p:cond delay="0"/>
                                  </p:stCondLst>
                                  <p:childTnLst>
                                    <p:set>
                                      <p:cBhvr>
                                        <p:cTn id="33" dur="1" fill="hold">
                                          <p:stCondLst>
                                            <p:cond delay="0"/>
                                          </p:stCondLst>
                                        </p:cTn>
                                        <p:tgtEl>
                                          <p:spTgt spid="50"/>
                                        </p:tgtEl>
                                        <p:attrNameLst>
                                          <p:attrName>style.visibility</p:attrName>
                                        </p:attrNameLst>
                                      </p:cBhvr>
                                      <p:to>
                                        <p:strVal val="hidden"/>
                                      </p:to>
                                    </p:set>
                                  </p:childTnLst>
                                </p:cTn>
                              </p:par>
                              <p:par>
                                <p:cTn id="34" presetID="1" presetClass="entr" presetSubtype="0" fill="hold" nodeType="withEffect">
                                  <p:stCondLst>
                                    <p:cond delay="0"/>
                                  </p:stCondLst>
                                  <p:childTnLst>
                                    <p:set>
                                      <p:cBhvr>
                                        <p:cTn id="35" dur="1" fill="hold">
                                          <p:stCondLst>
                                            <p:cond delay="0"/>
                                          </p:stCondLst>
                                        </p:cTn>
                                        <p:tgtEl>
                                          <p:spTgt spid="51"/>
                                        </p:tgtEl>
                                        <p:attrNameLst>
                                          <p:attrName>style.visibility</p:attrName>
                                        </p:attrNameLst>
                                      </p:cBhvr>
                                      <p:to>
                                        <p:strVal val="visible"/>
                                      </p:to>
                                    </p:set>
                                  </p:childTnLst>
                                </p:cTn>
                              </p:par>
                            </p:childTnLst>
                          </p:cTn>
                        </p:par>
                        <p:par>
                          <p:cTn id="36" fill="hold">
                            <p:stCondLst>
                              <p:cond delay="500"/>
                            </p:stCondLst>
                            <p:childTnLst>
                              <p:par>
                                <p:cTn id="37" presetID="1" presetClass="entr" presetSubtype="0" fill="hold" nodeType="afterEffect">
                                  <p:stCondLst>
                                    <p:cond delay="0"/>
                                  </p:stCondLst>
                                  <p:childTnLst>
                                    <p:set>
                                      <p:cBhvr>
                                        <p:cTn id="38" dur="1" fill="hold">
                                          <p:stCondLst>
                                            <p:cond delay="0"/>
                                          </p:stCondLst>
                                        </p:cTn>
                                        <p:tgtEl>
                                          <p:spTgt spid="4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1" nodeType="clickEffect">
                                  <p:stCondLst>
                                    <p:cond delay="0"/>
                                  </p:stCondLst>
                                  <p:childTnLst>
                                    <p:set>
                                      <p:cBhvr>
                                        <p:cTn id="42" dur="1" fill="hold">
                                          <p:stCondLst>
                                            <p:cond delay="0"/>
                                          </p:stCondLst>
                                        </p:cTn>
                                        <p:tgtEl>
                                          <p:spTgt spid="41"/>
                                        </p:tgtEl>
                                        <p:attrNameLst>
                                          <p:attrName>style.visibility</p:attrName>
                                        </p:attrNameLst>
                                      </p:cBhvr>
                                      <p:to>
                                        <p:strVal val="visible"/>
                                      </p:to>
                                    </p:set>
                                    <p:animEffect transition="in" filter="blinds(horizontal)">
                                      <p:cBhvr>
                                        <p:cTn id="43" dur="500"/>
                                        <p:tgtEl>
                                          <p:spTgt spid="41"/>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xit" presetSubtype="10" fill="hold" grpId="1" nodeType="clickEffect">
                                  <p:stCondLst>
                                    <p:cond delay="0"/>
                                  </p:stCondLst>
                                  <p:childTnLst>
                                    <p:animEffect transition="out" filter="blinds(horizontal)">
                                      <p:cBhvr>
                                        <p:cTn id="47" dur="500"/>
                                        <p:tgtEl>
                                          <p:spTgt spid="46"/>
                                        </p:tgtEl>
                                      </p:cBhvr>
                                    </p:animEffect>
                                    <p:set>
                                      <p:cBhvr>
                                        <p:cTn id="48" dur="1" fill="hold">
                                          <p:stCondLst>
                                            <p:cond delay="499"/>
                                          </p:stCondLst>
                                        </p:cTn>
                                        <p:tgtEl>
                                          <p:spTgt spid="46"/>
                                        </p:tgtEl>
                                        <p:attrNameLst>
                                          <p:attrName>style.visibility</p:attrName>
                                        </p:attrNameLst>
                                      </p:cBhvr>
                                      <p:to>
                                        <p:strVal val="hidden"/>
                                      </p:to>
                                    </p:set>
                                  </p:childTnLst>
                                </p:cTn>
                              </p:par>
                            </p:childTnLst>
                          </p:cTn>
                        </p:par>
                        <p:par>
                          <p:cTn id="49" fill="hold">
                            <p:stCondLst>
                              <p:cond delay="500"/>
                            </p:stCondLst>
                            <p:childTnLst>
                              <p:par>
                                <p:cTn id="50" presetID="1" presetClass="exit" presetSubtype="0" fill="hold" nodeType="afterEffect">
                                  <p:stCondLst>
                                    <p:cond delay="0"/>
                                  </p:stCondLst>
                                  <p:childTnLst>
                                    <p:set>
                                      <p:cBhvr>
                                        <p:cTn id="51" dur="1" fill="hold">
                                          <p:stCondLst>
                                            <p:cond delay="0"/>
                                          </p:stCondLst>
                                        </p:cTn>
                                        <p:tgtEl>
                                          <p:spTgt spid="52"/>
                                        </p:tgtEl>
                                        <p:attrNameLst>
                                          <p:attrName>style.visibility</p:attrName>
                                        </p:attrNameLst>
                                      </p:cBhvr>
                                      <p:to>
                                        <p:strVal val="hidden"/>
                                      </p:to>
                                    </p:set>
                                  </p:childTnLst>
                                </p:cTn>
                              </p:par>
                              <p:par>
                                <p:cTn id="52" presetID="1" presetClass="entr" presetSubtype="0" fill="hold" nodeType="withEffect">
                                  <p:stCondLst>
                                    <p:cond delay="0"/>
                                  </p:stCondLst>
                                  <p:childTnLst>
                                    <p:set>
                                      <p:cBhvr>
                                        <p:cTn id="53" dur="1" fill="hold">
                                          <p:stCondLst>
                                            <p:cond delay="0"/>
                                          </p:stCondLst>
                                        </p:cTn>
                                        <p:tgtEl>
                                          <p:spTgt spid="50"/>
                                        </p:tgtEl>
                                        <p:attrNameLst>
                                          <p:attrName>style.visibility</p:attrName>
                                        </p:attrNameLst>
                                      </p:cBhvr>
                                      <p:to>
                                        <p:strVal val="visible"/>
                                      </p:to>
                                    </p:set>
                                  </p:childTnLst>
                                </p:cTn>
                              </p:par>
                            </p:childTnLst>
                          </p:cTn>
                        </p:par>
                        <p:par>
                          <p:cTn id="54" fill="hold">
                            <p:stCondLst>
                              <p:cond delay="500"/>
                            </p:stCondLst>
                            <p:childTnLst>
                              <p:par>
                                <p:cTn id="55" presetID="1" presetClass="entr" presetSubtype="0" fill="hold" nodeType="afterEffect">
                                  <p:stCondLst>
                                    <p:cond delay="0"/>
                                  </p:stCondLst>
                                  <p:childTnLst>
                                    <p:set>
                                      <p:cBhvr>
                                        <p:cTn id="56" dur="1" fill="hold">
                                          <p:stCondLst>
                                            <p:cond delay="0"/>
                                          </p:stCondLst>
                                        </p:cTn>
                                        <p:tgtEl>
                                          <p:spTgt spid="48"/>
                                        </p:tgtEl>
                                        <p:attrNameLst>
                                          <p:attrName>style.visibility</p:attrName>
                                        </p:attrNameLst>
                                      </p:cBhvr>
                                      <p:to>
                                        <p:strVal val="visible"/>
                                      </p:to>
                                    </p:set>
                                  </p:childTnLst>
                                </p:cTn>
                              </p:par>
                              <p:par>
                                <p:cTn id="57" presetID="1" presetClass="exit" presetSubtype="0" fill="hold" nodeType="withEffect">
                                  <p:stCondLst>
                                    <p:cond delay="0"/>
                                  </p:stCondLst>
                                  <p:childTnLst>
                                    <p:set>
                                      <p:cBhvr>
                                        <p:cTn id="58" dur="1" fill="hold">
                                          <p:stCondLst>
                                            <p:cond delay="0"/>
                                          </p:stCondLst>
                                        </p:cTn>
                                        <p:tgtEl>
                                          <p:spTgt spid="54"/>
                                        </p:tgtEl>
                                        <p:attrNameLst>
                                          <p:attrName>style.visibility</p:attrName>
                                        </p:attrNameLst>
                                      </p:cBhvr>
                                      <p:to>
                                        <p:strVal val="hidden"/>
                                      </p:to>
                                    </p:set>
                                  </p:childTnLst>
                                </p:cTn>
                              </p:par>
                              <p:par>
                                <p:cTn id="59" presetID="1" presetClass="entr" presetSubtype="0" fill="hold" nodeType="withEffect">
                                  <p:stCondLst>
                                    <p:cond delay="0"/>
                                  </p:stCondLst>
                                  <p:childTnLst>
                                    <p:set>
                                      <p:cBhvr>
                                        <p:cTn id="60"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41" grpId="1" animBg="1"/>
      <p:bldP spid="44" grpId="0" animBg="1"/>
      <p:bldP spid="44" grpId="1" animBg="1"/>
      <p:bldP spid="46" grpId="0" animBg="1"/>
      <p:bldP spid="46"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533400"/>
            <a:ext cx="7543800" cy="4837222"/>
          </a:xfrm>
          <a:prstGeom prst="rect">
            <a:avLst/>
          </a:prstGeom>
          <a:noFill/>
        </p:spPr>
        <p:txBody>
          <a:bodyPr wrap="square" rtlCol="0">
            <a:spAutoFit/>
          </a:bodyPr>
          <a:lstStyle/>
          <a:p>
            <a:pPr>
              <a:lnSpc>
                <a:spcPts val="3700"/>
              </a:lnSpc>
            </a:pPr>
            <a:r>
              <a:rPr lang="en-US" dirty="0" smtClean="0">
                <a:solidFill>
                  <a:srgbClr val="990000"/>
                </a:solidFill>
              </a:rPr>
              <a:t>Outline:</a:t>
            </a:r>
          </a:p>
          <a:p>
            <a:pPr>
              <a:lnSpc>
                <a:spcPts val="3700"/>
              </a:lnSpc>
            </a:pPr>
            <a:endParaRPr lang="en-US" dirty="0" smtClean="0">
              <a:solidFill>
                <a:srgbClr val="990000"/>
              </a:solidFill>
            </a:endParaRPr>
          </a:p>
          <a:p>
            <a:pPr marL="457200" indent="-457200">
              <a:lnSpc>
                <a:spcPts val="3700"/>
              </a:lnSpc>
              <a:buAutoNum type="arabicPeriod"/>
            </a:pPr>
            <a:r>
              <a:rPr lang="en-US" dirty="0" smtClean="0">
                <a:solidFill>
                  <a:srgbClr val="002060"/>
                </a:solidFill>
              </a:rPr>
              <a:t>The context</a:t>
            </a:r>
          </a:p>
          <a:p>
            <a:pPr marL="457200" indent="-457200">
              <a:lnSpc>
                <a:spcPts val="3700"/>
              </a:lnSpc>
              <a:buAutoNum type="arabicPeriod"/>
            </a:pPr>
            <a:r>
              <a:rPr lang="en-US" dirty="0" smtClean="0">
                <a:solidFill>
                  <a:srgbClr val="002060"/>
                </a:solidFill>
              </a:rPr>
              <a:t>Questions and results</a:t>
            </a:r>
          </a:p>
          <a:p>
            <a:pPr marL="457200" indent="-457200">
              <a:lnSpc>
                <a:spcPts val="3700"/>
              </a:lnSpc>
              <a:buAutoNum type="arabicPeriod"/>
            </a:pPr>
            <a:r>
              <a:rPr lang="en-US" dirty="0" smtClean="0">
                <a:solidFill>
                  <a:srgbClr val="002060"/>
                </a:solidFill>
              </a:rPr>
              <a:t>Zoom on – fractionalized </a:t>
            </a:r>
            <a:r>
              <a:rPr lang="en-US" dirty="0" err="1" smtClean="0">
                <a:solidFill>
                  <a:srgbClr val="002060"/>
                </a:solidFill>
              </a:rPr>
              <a:t>Majorana</a:t>
            </a:r>
            <a:r>
              <a:rPr lang="en-US" dirty="0" smtClean="0">
                <a:solidFill>
                  <a:srgbClr val="002060"/>
                </a:solidFill>
              </a:rPr>
              <a:t> modes </a:t>
            </a:r>
          </a:p>
          <a:p>
            <a:pPr marL="1371600" lvl="2" indent="-457200">
              <a:lnSpc>
                <a:spcPts val="3700"/>
              </a:lnSpc>
            </a:pPr>
            <a:r>
              <a:rPr lang="en-US" dirty="0" smtClean="0">
                <a:solidFill>
                  <a:srgbClr val="002060"/>
                </a:solidFill>
              </a:rPr>
              <a:t>	(with N. Lindner, E. Berg, G. </a:t>
            </a:r>
            <a:r>
              <a:rPr lang="en-US" dirty="0" err="1" smtClean="0">
                <a:solidFill>
                  <a:srgbClr val="002060"/>
                </a:solidFill>
              </a:rPr>
              <a:t>Refael</a:t>
            </a:r>
            <a:r>
              <a:rPr lang="en-US" dirty="0" smtClean="0">
                <a:solidFill>
                  <a:srgbClr val="002060"/>
                </a:solidFill>
              </a:rPr>
              <a:t>)</a:t>
            </a:r>
          </a:p>
          <a:p>
            <a:pPr marL="1371600" lvl="2" indent="-457200">
              <a:lnSpc>
                <a:spcPts val="3700"/>
              </a:lnSpc>
            </a:pPr>
            <a:r>
              <a:rPr lang="en-US" dirty="0" smtClean="0">
                <a:solidFill>
                  <a:srgbClr val="002060"/>
                </a:solidFill>
              </a:rPr>
              <a:t>		see also: Clarke et al., </a:t>
            </a:r>
            <a:r>
              <a:rPr lang="en-US" dirty="0" err="1" smtClean="0">
                <a:solidFill>
                  <a:srgbClr val="002060"/>
                </a:solidFill>
              </a:rPr>
              <a:t>Meng</a:t>
            </a:r>
            <a:r>
              <a:rPr lang="en-US" dirty="0" smtClean="0">
                <a:solidFill>
                  <a:srgbClr val="002060"/>
                </a:solidFill>
              </a:rPr>
              <a:t>, </a:t>
            </a:r>
            <a:r>
              <a:rPr lang="en-US" dirty="0" err="1" smtClean="0">
                <a:solidFill>
                  <a:srgbClr val="002060"/>
                </a:solidFill>
              </a:rPr>
              <a:t>Vaezi</a:t>
            </a:r>
            <a:r>
              <a:rPr lang="en-US" dirty="0" smtClean="0">
                <a:solidFill>
                  <a:srgbClr val="002060"/>
                </a:solidFill>
              </a:rPr>
              <a:t> </a:t>
            </a:r>
          </a:p>
          <a:p>
            <a:pPr marL="457200" indent="-457200">
              <a:lnSpc>
                <a:spcPts val="3700"/>
              </a:lnSpc>
              <a:buAutoNum type="arabicPeriod"/>
            </a:pPr>
            <a:r>
              <a:rPr lang="en-US" dirty="0" smtClean="0">
                <a:solidFill>
                  <a:srgbClr val="002060"/>
                </a:solidFill>
              </a:rPr>
              <a:t>Zoom on - Construction of an exactly solvable model for a 3D fractional topological insulator</a:t>
            </a:r>
          </a:p>
          <a:p>
            <a:pPr marL="1371600" lvl="2" indent="-457200">
              <a:lnSpc>
                <a:spcPts val="3700"/>
              </a:lnSpc>
            </a:pPr>
            <a:r>
              <a:rPr lang="en-US" dirty="0" smtClean="0">
                <a:solidFill>
                  <a:srgbClr val="002060"/>
                </a:solidFill>
              </a:rPr>
              <a:t>	(with M. Levin, F. </a:t>
            </a:r>
            <a:r>
              <a:rPr lang="en-US" dirty="0" err="1" smtClean="0">
                <a:solidFill>
                  <a:srgbClr val="002060"/>
                </a:solidFill>
              </a:rPr>
              <a:t>Burnell</a:t>
            </a:r>
            <a:r>
              <a:rPr lang="en-US" dirty="0" smtClean="0">
                <a:solidFill>
                  <a:srgbClr val="002060"/>
                </a:solidFill>
              </a:rPr>
              <a:t>, M. Koch </a:t>
            </a:r>
            <a:r>
              <a:rPr lang="en-US" dirty="0" err="1" smtClean="0">
                <a:solidFill>
                  <a:srgbClr val="002060"/>
                </a:solidFill>
              </a:rPr>
              <a:t>Janucsz</a:t>
            </a:r>
            <a:r>
              <a:rPr lang="en-US" dirty="0" smtClean="0">
                <a:solidFill>
                  <a:srgbClr val="002060"/>
                </a:solidFill>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304800"/>
            <a:ext cx="8229600" cy="2063642"/>
          </a:xfrm>
          <a:prstGeom prst="rect">
            <a:avLst/>
          </a:prstGeom>
          <a:noFill/>
        </p:spPr>
        <p:txBody>
          <a:bodyPr wrap="square" rtlCol="0">
            <a:spAutoFit/>
          </a:bodyPr>
          <a:lstStyle/>
          <a:p>
            <a:pPr>
              <a:lnSpc>
                <a:spcPct val="150000"/>
              </a:lnSpc>
            </a:pPr>
            <a:r>
              <a:rPr lang="en-US" dirty="0" smtClean="0">
                <a:solidFill>
                  <a:srgbClr val="C00000"/>
                </a:solidFill>
              </a:rPr>
              <a:t>What is the unitary transformation corresponding to interchanging the interfaces at the edges of a single segment? </a:t>
            </a:r>
          </a:p>
          <a:p>
            <a:pPr>
              <a:lnSpc>
                <a:spcPct val="150000"/>
              </a:lnSpc>
            </a:pPr>
            <a:r>
              <a:rPr lang="en-US" dirty="0" smtClean="0">
                <a:solidFill>
                  <a:srgbClr val="002060"/>
                </a:solidFill>
              </a:rPr>
              <a:t>				</a:t>
            </a:r>
          </a:p>
          <a:p>
            <a:pPr>
              <a:lnSpc>
                <a:spcPct val="150000"/>
              </a:lnSpc>
            </a:pPr>
            <a:r>
              <a:rPr lang="en-US" dirty="0" smtClean="0">
                <a:solidFill>
                  <a:srgbClr val="002060"/>
                </a:solidFill>
              </a:rPr>
              <a:t>				</a:t>
            </a:r>
            <a:r>
              <a:rPr lang="en-US" dirty="0" err="1" smtClean="0">
                <a:solidFill>
                  <a:srgbClr val="002060"/>
                </a:solidFill>
              </a:rPr>
              <a:t>Majoranas</a:t>
            </a:r>
            <a:r>
              <a:rPr lang="en-US" dirty="0" smtClean="0">
                <a:solidFill>
                  <a:srgbClr val="002060"/>
                </a:solidFill>
              </a:rPr>
              <a:t>: interchanging </a:t>
            </a:r>
            <a:r>
              <a:rPr lang="en-US" dirty="0" err="1" smtClean="0">
                <a:solidFill>
                  <a:srgbClr val="002060"/>
                </a:solidFill>
                <a:latin typeface="Symbol" pitchFamily="18" charset="2"/>
              </a:rPr>
              <a:t>g</a:t>
            </a:r>
            <a:r>
              <a:rPr lang="en-US" baseline="-25000" dirty="0" err="1" smtClean="0">
                <a:solidFill>
                  <a:srgbClr val="002060"/>
                </a:solidFill>
              </a:rPr>
              <a:t>i</a:t>
            </a:r>
            <a:r>
              <a:rPr lang="en-US" baseline="-25000" dirty="0" smtClean="0">
                <a:solidFill>
                  <a:srgbClr val="002060"/>
                </a:solidFill>
              </a:rPr>
              <a:t>  </a:t>
            </a:r>
            <a:r>
              <a:rPr lang="en-US" dirty="0" smtClean="0">
                <a:solidFill>
                  <a:srgbClr val="002060"/>
                </a:solidFill>
              </a:rPr>
              <a:t>⇄ </a:t>
            </a:r>
            <a:r>
              <a:rPr lang="en-US" dirty="0" smtClean="0">
                <a:solidFill>
                  <a:srgbClr val="002060"/>
                </a:solidFill>
                <a:latin typeface="Symbol" pitchFamily="18" charset="2"/>
              </a:rPr>
              <a:t>g</a:t>
            </a:r>
            <a:r>
              <a:rPr lang="en-US" baseline="-25000" dirty="0" smtClean="0">
                <a:solidFill>
                  <a:srgbClr val="002060"/>
                </a:solidFill>
              </a:rPr>
              <a:t>i+1</a:t>
            </a:r>
            <a:r>
              <a:rPr lang="en-US" dirty="0" smtClean="0">
                <a:solidFill>
                  <a:srgbClr val="002060"/>
                </a:solidFill>
              </a:rPr>
              <a:t> </a:t>
            </a:r>
          </a:p>
        </p:txBody>
      </p:sp>
      <p:grpSp>
        <p:nvGrpSpPr>
          <p:cNvPr id="5" name="Group 23"/>
          <p:cNvGrpSpPr>
            <a:grpSpLocks/>
          </p:cNvGrpSpPr>
          <p:nvPr/>
        </p:nvGrpSpPr>
        <p:grpSpPr bwMode="auto">
          <a:xfrm>
            <a:off x="76200" y="1295400"/>
            <a:ext cx="4018059" cy="3662207"/>
            <a:chOff x="389732" y="1114426"/>
            <a:chExt cx="3456782" cy="3454400"/>
          </a:xfrm>
        </p:grpSpPr>
        <p:sp>
          <p:nvSpPr>
            <p:cNvPr id="6" name="Text Box 19"/>
            <p:cNvSpPr txBox="1">
              <a:spLocks noChangeArrowheads="1"/>
            </p:cNvSpPr>
            <p:nvPr/>
          </p:nvSpPr>
          <p:spPr bwMode="auto">
            <a:xfrm>
              <a:off x="1764806" y="1114426"/>
              <a:ext cx="901090" cy="639236"/>
            </a:xfrm>
            <a:prstGeom prst="rect">
              <a:avLst/>
            </a:prstGeom>
            <a:noFill/>
            <a:ln w="9525">
              <a:noFill/>
              <a:round/>
              <a:headEnd/>
              <a:tailEnd/>
            </a:ln>
          </p:spPr>
          <p:txBody>
            <a:bodyPr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rgbClr val="333333"/>
                  </a:solidFill>
                  <a:latin typeface="Times New Roman" pitchFamily="16" charset="0"/>
                </a:rPr>
                <a:t>S</a:t>
              </a:r>
              <a:r>
                <a:rPr lang="en-US" sz="2500" b="1" baseline="-33000" dirty="0">
                  <a:solidFill>
                    <a:srgbClr val="333333"/>
                  </a:solidFill>
                  <a:latin typeface="Times New Roman" pitchFamily="16" charset="0"/>
                </a:rPr>
                <a:t>2</a:t>
              </a:r>
            </a:p>
          </p:txBody>
        </p:sp>
        <p:grpSp>
          <p:nvGrpSpPr>
            <p:cNvPr id="7" name="Group 31"/>
            <p:cNvGrpSpPr>
              <a:grpSpLocks/>
            </p:cNvGrpSpPr>
            <p:nvPr/>
          </p:nvGrpSpPr>
          <p:grpSpPr bwMode="auto">
            <a:xfrm>
              <a:off x="389732" y="1697683"/>
              <a:ext cx="3456782" cy="2871143"/>
              <a:chOff x="389732" y="1697683"/>
              <a:chExt cx="3456782" cy="2871143"/>
            </a:xfrm>
          </p:grpSpPr>
          <p:sp>
            <p:nvSpPr>
              <p:cNvPr id="8" name="Oval 5"/>
              <p:cNvSpPr>
                <a:spLocks noChangeArrowheads="1"/>
              </p:cNvSpPr>
              <p:nvPr/>
            </p:nvSpPr>
            <p:spPr bwMode="auto">
              <a:xfrm>
                <a:off x="1059907" y="1807834"/>
                <a:ext cx="1836904" cy="2051332"/>
              </a:xfrm>
              <a:prstGeom prst="ellipse">
                <a:avLst/>
              </a:prstGeom>
              <a:solidFill>
                <a:srgbClr val="91FF93">
                  <a:alpha val="79999"/>
                </a:srgbClr>
              </a:solidFill>
              <a:ln w="9360">
                <a:solidFill>
                  <a:srgbClr val="000000"/>
                </a:solidFill>
                <a:round/>
                <a:headEnd/>
                <a:tailEnd/>
              </a:ln>
            </p:spPr>
            <p:txBody>
              <a:bodyPr wrap="none" anchor="ctr"/>
              <a:lstStyle/>
              <a:p>
                <a:endParaRPr lang="en-US"/>
              </a:p>
            </p:txBody>
          </p:sp>
          <p:sp>
            <p:nvSpPr>
              <p:cNvPr id="9" name="AutoShape 6"/>
              <p:cNvSpPr>
                <a:spLocks noChangeArrowheads="1"/>
              </p:cNvSpPr>
              <p:nvPr/>
            </p:nvSpPr>
            <p:spPr bwMode="auto">
              <a:xfrm rot="6960000">
                <a:off x="916404" y="1845707"/>
                <a:ext cx="2132591" cy="2071291"/>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4261 w 21600"/>
                  <a:gd name="T13" fmla="*/ 0 h 21600"/>
                  <a:gd name="T14" fmla="*/ 17339 w 21600"/>
                  <a:gd name="T15" fmla="*/ 4291 h 21600"/>
                </a:gdLst>
                <a:ahLst/>
                <a:cxnLst>
                  <a:cxn ang="T8">
                    <a:pos x="T0" y="T1"/>
                  </a:cxn>
                  <a:cxn ang="T9">
                    <a:pos x="T2" y="T3"/>
                  </a:cxn>
                  <a:cxn ang="T10">
                    <a:pos x="T4" y="T5"/>
                  </a:cxn>
                  <a:cxn ang="T11">
                    <a:pos x="T6" y="T7"/>
                  </a:cxn>
                </a:cxnLst>
                <a:rect l="T12" t="T13" r="T14" b="T15"/>
                <a:pathLst>
                  <a:path w="21600" h="21600">
                    <a:moveTo>
                      <a:pt x="7151" y="3489"/>
                    </a:moveTo>
                    <a:cubicBezTo>
                      <a:pt x="8284" y="2924"/>
                      <a:pt x="9533" y="2629"/>
                      <a:pt x="10800" y="2630"/>
                    </a:cubicBezTo>
                    <a:cubicBezTo>
                      <a:pt x="12066" y="2630"/>
                      <a:pt x="13315" y="2924"/>
                      <a:pt x="14448" y="3489"/>
                    </a:cubicBezTo>
                    <a:lnTo>
                      <a:pt x="15622" y="1136"/>
                    </a:lnTo>
                    <a:cubicBezTo>
                      <a:pt x="14124" y="389"/>
                      <a:pt x="12473" y="-1"/>
                      <a:pt x="10799" y="0"/>
                    </a:cubicBezTo>
                    <a:cubicBezTo>
                      <a:pt x="9126" y="0"/>
                      <a:pt x="7475" y="389"/>
                      <a:pt x="5977" y="1136"/>
                    </a:cubicBezTo>
                    <a:close/>
                  </a:path>
                </a:pathLst>
              </a:custGeom>
              <a:solidFill>
                <a:srgbClr val="666666">
                  <a:alpha val="70195"/>
                </a:srgbClr>
              </a:solidFill>
              <a:ln w="9360">
                <a:solidFill>
                  <a:srgbClr val="000000"/>
                </a:solidFill>
                <a:round/>
                <a:headEnd/>
                <a:tailEnd/>
              </a:ln>
            </p:spPr>
            <p:txBody>
              <a:bodyPr wrap="none" anchor="ctr"/>
              <a:lstStyle/>
              <a:p>
                <a:endParaRPr lang="en-US"/>
              </a:p>
            </p:txBody>
          </p:sp>
          <p:sp>
            <p:nvSpPr>
              <p:cNvPr id="10" name="AutoShape 7"/>
              <p:cNvSpPr>
                <a:spLocks noChangeArrowheads="1"/>
              </p:cNvSpPr>
              <p:nvPr/>
            </p:nvSpPr>
            <p:spPr bwMode="auto">
              <a:xfrm rot="14640000" flipV="1">
                <a:off x="916404" y="1740973"/>
                <a:ext cx="2132591" cy="2071291"/>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4261 w 21600"/>
                  <a:gd name="T13" fmla="*/ 0 h 21600"/>
                  <a:gd name="T14" fmla="*/ 17339 w 21600"/>
                  <a:gd name="T15" fmla="*/ 4291 h 21600"/>
                </a:gdLst>
                <a:ahLst/>
                <a:cxnLst>
                  <a:cxn ang="T8">
                    <a:pos x="T0" y="T1"/>
                  </a:cxn>
                  <a:cxn ang="T9">
                    <a:pos x="T2" y="T3"/>
                  </a:cxn>
                  <a:cxn ang="T10">
                    <a:pos x="T4" y="T5"/>
                  </a:cxn>
                  <a:cxn ang="T11">
                    <a:pos x="T6" y="T7"/>
                  </a:cxn>
                </a:cxnLst>
                <a:rect l="T12" t="T13" r="T14" b="T15"/>
                <a:pathLst>
                  <a:path w="21600" h="21600">
                    <a:moveTo>
                      <a:pt x="7151" y="3489"/>
                    </a:moveTo>
                    <a:cubicBezTo>
                      <a:pt x="8284" y="2924"/>
                      <a:pt x="9533" y="2629"/>
                      <a:pt x="10800" y="2630"/>
                    </a:cubicBezTo>
                    <a:cubicBezTo>
                      <a:pt x="12066" y="2630"/>
                      <a:pt x="13315" y="2924"/>
                      <a:pt x="14448" y="3489"/>
                    </a:cubicBezTo>
                    <a:lnTo>
                      <a:pt x="15622" y="1136"/>
                    </a:lnTo>
                    <a:cubicBezTo>
                      <a:pt x="14124" y="389"/>
                      <a:pt x="12473" y="-1"/>
                      <a:pt x="10799" y="0"/>
                    </a:cubicBezTo>
                    <a:cubicBezTo>
                      <a:pt x="9126" y="0"/>
                      <a:pt x="7475" y="389"/>
                      <a:pt x="5977" y="1136"/>
                    </a:cubicBezTo>
                    <a:close/>
                  </a:path>
                </a:pathLst>
              </a:custGeom>
              <a:solidFill>
                <a:srgbClr val="FF0000">
                  <a:alpha val="70195"/>
                </a:srgbClr>
              </a:solidFill>
              <a:ln w="9360">
                <a:solidFill>
                  <a:srgbClr val="000000"/>
                </a:solidFill>
                <a:round/>
                <a:headEnd/>
                <a:tailEnd/>
              </a:ln>
            </p:spPr>
            <p:txBody>
              <a:bodyPr wrap="none" anchor="ctr"/>
              <a:lstStyle/>
              <a:p>
                <a:endParaRPr lang="en-US"/>
              </a:p>
            </p:txBody>
          </p:sp>
          <p:sp>
            <p:nvSpPr>
              <p:cNvPr id="11" name="AutoShape 8"/>
              <p:cNvSpPr>
                <a:spLocks noChangeArrowheads="1"/>
              </p:cNvSpPr>
              <p:nvPr/>
            </p:nvSpPr>
            <p:spPr bwMode="auto">
              <a:xfrm rot="14640000" flipH="1">
                <a:off x="914667" y="1847547"/>
                <a:ext cx="2132591" cy="2073027"/>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4261 w 21600"/>
                  <a:gd name="T13" fmla="*/ 0 h 21600"/>
                  <a:gd name="T14" fmla="*/ 17339 w 21600"/>
                  <a:gd name="T15" fmla="*/ 4306 h 21600"/>
                </a:gdLst>
                <a:ahLst/>
                <a:cxnLst>
                  <a:cxn ang="T8">
                    <a:pos x="T0" y="T1"/>
                  </a:cxn>
                  <a:cxn ang="T9">
                    <a:pos x="T2" y="T3"/>
                  </a:cxn>
                  <a:cxn ang="T10">
                    <a:pos x="T4" y="T5"/>
                  </a:cxn>
                  <a:cxn ang="T11">
                    <a:pos x="T6" y="T7"/>
                  </a:cxn>
                </a:cxnLst>
                <a:rect l="T12" t="T13" r="T14" b="T15"/>
                <a:pathLst>
                  <a:path w="21600" h="21600">
                    <a:moveTo>
                      <a:pt x="7151" y="3489"/>
                    </a:moveTo>
                    <a:cubicBezTo>
                      <a:pt x="8284" y="2924"/>
                      <a:pt x="9533" y="2629"/>
                      <a:pt x="10800" y="2630"/>
                    </a:cubicBezTo>
                    <a:cubicBezTo>
                      <a:pt x="12066" y="2630"/>
                      <a:pt x="13315" y="2924"/>
                      <a:pt x="14448" y="3489"/>
                    </a:cubicBezTo>
                    <a:lnTo>
                      <a:pt x="15622" y="1136"/>
                    </a:lnTo>
                    <a:cubicBezTo>
                      <a:pt x="14124" y="389"/>
                      <a:pt x="12473" y="-1"/>
                      <a:pt x="10799" y="0"/>
                    </a:cubicBezTo>
                    <a:cubicBezTo>
                      <a:pt x="9126" y="0"/>
                      <a:pt x="7475" y="389"/>
                      <a:pt x="5977" y="1136"/>
                    </a:cubicBezTo>
                    <a:close/>
                  </a:path>
                </a:pathLst>
              </a:custGeom>
              <a:solidFill>
                <a:srgbClr val="666666">
                  <a:alpha val="70195"/>
                </a:srgbClr>
              </a:solidFill>
              <a:ln w="9360">
                <a:solidFill>
                  <a:srgbClr val="000000"/>
                </a:solidFill>
                <a:round/>
                <a:headEnd/>
                <a:tailEnd/>
              </a:ln>
            </p:spPr>
            <p:txBody>
              <a:bodyPr wrap="none" anchor="ctr"/>
              <a:lstStyle/>
              <a:p>
                <a:endParaRPr lang="en-US"/>
              </a:p>
            </p:txBody>
          </p:sp>
          <p:sp>
            <p:nvSpPr>
              <p:cNvPr id="12" name="AutoShape 9"/>
              <p:cNvSpPr>
                <a:spLocks noChangeArrowheads="1"/>
              </p:cNvSpPr>
              <p:nvPr/>
            </p:nvSpPr>
            <p:spPr bwMode="auto">
              <a:xfrm rot="6960000" flipH="1" flipV="1">
                <a:off x="916404" y="1739202"/>
                <a:ext cx="2132591" cy="2073027"/>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4261 w 21600"/>
                  <a:gd name="T13" fmla="*/ 0 h 21600"/>
                  <a:gd name="T14" fmla="*/ 17339 w 21600"/>
                  <a:gd name="T15" fmla="*/ 4306 h 21600"/>
                </a:gdLst>
                <a:ahLst/>
                <a:cxnLst>
                  <a:cxn ang="T8">
                    <a:pos x="T0" y="T1"/>
                  </a:cxn>
                  <a:cxn ang="T9">
                    <a:pos x="T2" y="T3"/>
                  </a:cxn>
                  <a:cxn ang="T10">
                    <a:pos x="T4" y="T5"/>
                  </a:cxn>
                  <a:cxn ang="T11">
                    <a:pos x="T6" y="T7"/>
                  </a:cxn>
                </a:cxnLst>
                <a:rect l="T12" t="T13" r="T14" b="T15"/>
                <a:pathLst>
                  <a:path w="21600" h="21600">
                    <a:moveTo>
                      <a:pt x="7151" y="3489"/>
                    </a:moveTo>
                    <a:cubicBezTo>
                      <a:pt x="8284" y="2924"/>
                      <a:pt x="9533" y="2629"/>
                      <a:pt x="10800" y="2630"/>
                    </a:cubicBezTo>
                    <a:cubicBezTo>
                      <a:pt x="12066" y="2630"/>
                      <a:pt x="13315" y="2924"/>
                      <a:pt x="14448" y="3489"/>
                    </a:cubicBezTo>
                    <a:lnTo>
                      <a:pt x="15622" y="1136"/>
                    </a:lnTo>
                    <a:cubicBezTo>
                      <a:pt x="14124" y="389"/>
                      <a:pt x="12473" y="-1"/>
                      <a:pt x="10799" y="0"/>
                    </a:cubicBezTo>
                    <a:cubicBezTo>
                      <a:pt x="9126" y="0"/>
                      <a:pt x="7475" y="389"/>
                      <a:pt x="5977" y="1136"/>
                    </a:cubicBezTo>
                    <a:close/>
                  </a:path>
                </a:pathLst>
              </a:custGeom>
              <a:solidFill>
                <a:srgbClr val="FF0000">
                  <a:alpha val="70195"/>
                </a:srgbClr>
              </a:solidFill>
              <a:ln w="9360">
                <a:solidFill>
                  <a:srgbClr val="000000"/>
                </a:solidFill>
                <a:round/>
                <a:headEnd/>
                <a:tailEnd/>
              </a:ln>
            </p:spPr>
            <p:txBody>
              <a:bodyPr wrap="none" anchor="ctr"/>
              <a:lstStyle/>
              <a:p>
                <a:endParaRPr lang="en-US"/>
              </a:p>
            </p:txBody>
          </p:sp>
          <p:sp>
            <p:nvSpPr>
              <p:cNvPr id="13" name="AutoShape 10"/>
              <p:cNvSpPr>
                <a:spLocks noChangeArrowheads="1"/>
              </p:cNvSpPr>
              <p:nvPr/>
            </p:nvSpPr>
            <p:spPr bwMode="auto">
              <a:xfrm rot="10800000" flipV="1">
                <a:off x="962679" y="1697683"/>
                <a:ext cx="2045248" cy="2159677"/>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3135 w 21600"/>
                  <a:gd name="T13" fmla="*/ 0 h 21600"/>
                  <a:gd name="T14" fmla="*/ 18465 w 21600"/>
                  <a:gd name="T15" fmla="*/ 5075 h 21600"/>
                </a:gdLst>
                <a:ahLst/>
                <a:cxnLst>
                  <a:cxn ang="T8">
                    <a:pos x="T0" y="T1"/>
                  </a:cxn>
                  <a:cxn ang="T9">
                    <a:pos x="T2" y="T3"/>
                  </a:cxn>
                  <a:cxn ang="T10">
                    <a:pos x="T4" y="T5"/>
                  </a:cxn>
                  <a:cxn ang="T11">
                    <a:pos x="T6" y="T7"/>
                  </a:cxn>
                </a:cxnLst>
                <a:rect l="T12" t="T13" r="T14" b="T15"/>
                <a:pathLst>
                  <a:path w="21600" h="21600">
                    <a:moveTo>
                      <a:pt x="6283" y="4043"/>
                    </a:moveTo>
                    <a:cubicBezTo>
                      <a:pt x="7620" y="3149"/>
                      <a:pt x="9192" y="2672"/>
                      <a:pt x="10800" y="2673"/>
                    </a:cubicBezTo>
                    <a:cubicBezTo>
                      <a:pt x="12407" y="2673"/>
                      <a:pt x="13979" y="3149"/>
                      <a:pt x="15316" y="4043"/>
                    </a:cubicBezTo>
                    <a:lnTo>
                      <a:pt x="16801" y="1821"/>
                    </a:lnTo>
                    <a:cubicBezTo>
                      <a:pt x="15025" y="633"/>
                      <a:pt x="12936" y="-1"/>
                      <a:pt x="10799" y="0"/>
                    </a:cubicBezTo>
                    <a:cubicBezTo>
                      <a:pt x="8663" y="0"/>
                      <a:pt x="6574" y="633"/>
                      <a:pt x="4798" y="1821"/>
                    </a:cubicBezTo>
                    <a:close/>
                  </a:path>
                </a:pathLst>
              </a:custGeom>
              <a:solidFill>
                <a:srgbClr val="666666">
                  <a:alpha val="70195"/>
                </a:srgbClr>
              </a:solidFill>
              <a:ln w="9360">
                <a:solidFill>
                  <a:srgbClr val="000000"/>
                </a:solidFill>
                <a:round/>
                <a:headEnd/>
                <a:tailEnd/>
              </a:ln>
            </p:spPr>
            <p:txBody>
              <a:bodyPr wrap="none" anchor="ctr"/>
              <a:lstStyle/>
              <a:p>
                <a:endParaRPr lang="en-US"/>
              </a:p>
            </p:txBody>
          </p:sp>
          <p:sp>
            <p:nvSpPr>
              <p:cNvPr id="14" name="AutoShape 11"/>
              <p:cNvSpPr>
                <a:spLocks noChangeArrowheads="1"/>
              </p:cNvSpPr>
              <p:nvPr/>
            </p:nvSpPr>
            <p:spPr bwMode="auto">
              <a:xfrm rot="10800000">
                <a:off x="962679" y="1804223"/>
                <a:ext cx="2045248" cy="2159677"/>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3135 w 21600"/>
                  <a:gd name="T13" fmla="*/ 0 h 21600"/>
                  <a:gd name="T14" fmla="*/ 18465 w 21600"/>
                  <a:gd name="T15" fmla="*/ 5075 h 21600"/>
                </a:gdLst>
                <a:ahLst/>
                <a:cxnLst>
                  <a:cxn ang="T8">
                    <a:pos x="T0" y="T1"/>
                  </a:cxn>
                  <a:cxn ang="T9">
                    <a:pos x="T2" y="T3"/>
                  </a:cxn>
                  <a:cxn ang="T10">
                    <a:pos x="T4" y="T5"/>
                  </a:cxn>
                  <a:cxn ang="T11">
                    <a:pos x="T6" y="T7"/>
                  </a:cxn>
                </a:cxnLst>
                <a:rect l="T12" t="T13" r="T14" b="T15"/>
                <a:pathLst>
                  <a:path w="21600" h="21600">
                    <a:moveTo>
                      <a:pt x="6283" y="4043"/>
                    </a:moveTo>
                    <a:cubicBezTo>
                      <a:pt x="7620" y="3149"/>
                      <a:pt x="9192" y="2672"/>
                      <a:pt x="10800" y="2673"/>
                    </a:cubicBezTo>
                    <a:cubicBezTo>
                      <a:pt x="12407" y="2673"/>
                      <a:pt x="13979" y="3149"/>
                      <a:pt x="15316" y="4043"/>
                    </a:cubicBezTo>
                    <a:lnTo>
                      <a:pt x="16801" y="1821"/>
                    </a:lnTo>
                    <a:cubicBezTo>
                      <a:pt x="15025" y="633"/>
                      <a:pt x="12936" y="-1"/>
                      <a:pt x="10799" y="0"/>
                    </a:cubicBezTo>
                    <a:cubicBezTo>
                      <a:pt x="8663" y="0"/>
                      <a:pt x="6574" y="633"/>
                      <a:pt x="4798" y="1821"/>
                    </a:cubicBezTo>
                    <a:close/>
                  </a:path>
                </a:pathLst>
              </a:custGeom>
              <a:solidFill>
                <a:srgbClr val="FF0000">
                  <a:alpha val="70195"/>
                </a:srgbClr>
              </a:solidFill>
              <a:ln w="9360">
                <a:solidFill>
                  <a:srgbClr val="000000"/>
                </a:solidFill>
                <a:round/>
                <a:headEnd/>
                <a:tailEnd/>
              </a:ln>
            </p:spPr>
            <p:txBody>
              <a:bodyPr wrap="none" anchor="ctr"/>
              <a:lstStyle/>
              <a:p>
                <a:endParaRPr lang="en-US"/>
              </a:p>
            </p:txBody>
          </p:sp>
          <p:sp>
            <p:nvSpPr>
              <p:cNvPr id="15" name="Text Box 20"/>
              <p:cNvSpPr txBox="1">
                <a:spLocks noChangeArrowheads="1"/>
              </p:cNvSpPr>
              <p:nvPr/>
            </p:nvSpPr>
            <p:spPr bwMode="auto">
              <a:xfrm>
                <a:off x="389732" y="1849366"/>
                <a:ext cx="901090" cy="639236"/>
              </a:xfrm>
              <a:prstGeom prst="rect">
                <a:avLst/>
              </a:prstGeom>
              <a:noFill/>
              <a:ln w="9525">
                <a:noFill/>
                <a:round/>
                <a:headEnd/>
                <a:tailEnd/>
              </a:ln>
            </p:spPr>
            <p:txBody>
              <a:bodyPr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rgbClr val="FF0000"/>
                    </a:solidFill>
                    <a:latin typeface="Times New Roman" pitchFamily="16" charset="0"/>
                  </a:rPr>
                  <a:t>Q</a:t>
                </a:r>
                <a:r>
                  <a:rPr lang="en-US" sz="2500" b="1" baseline="-33000" dirty="0">
                    <a:solidFill>
                      <a:srgbClr val="FF0000"/>
                    </a:solidFill>
                    <a:latin typeface="Times New Roman" pitchFamily="16" charset="0"/>
                  </a:rPr>
                  <a:t>1</a:t>
                </a:r>
              </a:p>
            </p:txBody>
          </p:sp>
          <p:sp>
            <p:nvSpPr>
              <p:cNvPr id="16" name="Text Box 21"/>
              <p:cNvSpPr txBox="1">
                <a:spLocks noChangeArrowheads="1"/>
              </p:cNvSpPr>
              <p:nvPr/>
            </p:nvSpPr>
            <p:spPr bwMode="auto">
              <a:xfrm>
                <a:off x="2848197" y="1849366"/>
                <a:ext cx="901090" cy="639236"/>
              </a:xfrm>
              <a:prstGeom prst="rect">
                <a:avLst/>
              </a:prstGeom>
              <a:noFill/>
              <a:ln w="9525">
                <a:noFill/>
                <a:round/>
                <a:headEnd/>
                <a:tailEnd/>
              </a:ln>
            </p:spPr>
            <p:txBody>
              <a:bodyPr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rgbClr val="FF0000"/>
                    </a:solidFill>
                    <a:latin typeface="Times New Roman" pitchFamily="16" charset="0"/>
                  </a:rPr>
                  <a:t>Q</a:t>
                </a:r>
                <a:r>
                  <a:rPr lang="en-US" sz="2500" b="1" baseline="-33000" dirty="0">
                    <a:solidFill>
                      <a:srgbClr val="FF0000"/>
                    </a:solidFill>
                    <a:latin typeface="Times New Roman" pitchFamily="16" charset="0"/>
                  </a:rPr>
                  <a:t>2</a:t>
                </a:r>
              </a:p>
            </p:txBody>
          </p:sp>
          <p:sp>
            <p:nvSpPr>
              <p:cNvPr id="17" name="Text Box 22"/>
              <p:cNvSpPr txBox="1">
                <a:spLocks noChangeArrowheads="1"/>
              </p:cNvSpPr>
              <p:nvPr/>
            </p:nvSpPr>
            <p:spPr bwMode="auto">
              <a:xfrm>
                <a:off x="1697094" y="3929590"/>
                <a:ext cx="901090" cy="639236"/>
              </a:xfrm>
              <a:prstGeom prst="rect">
                <a:avLst/>
              </a:prstGeom>
              <a:noFill/>
              <a:ln w="9525">
                <a:noFill/>
                <a:round/>
                <a:headEnd/>
                <a:tailEnd/>
              </a:ln>
            </p:spPr>
            <p:txBody>
              <a:bodyPr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rgbClr val="FF0000"/>
                    </a:solidFill>
                    <a:latin typeface="Times New Roman" pitchFamily="16" charset="0"/>
                  </a:rPr>
                  <a:t>Q</a:t>
                </a:r>
                <a:r>
                  <a:rPr lang="en-US" sz="2500" b="1" baseline="-33000" dirty="0">
                    <a:solidFill>
                      <a:srgbClr val="FF0000"/>
                    </a:solidFill>
                    <a:latin typeface="Times New Roman" pitchFamily="16" charset="0"/>
                  </a:rPr>
                  <a:t>3</a:t>
                </a:r>
              </a:p>
            </p:txBody>
          </p:sp>
          <p:sp>
            <p:nvSpPr>
              <p:cNvPr id="18" name="Text Box 23"/>
              <p:cNvSpPr txBox="1">
                <a:spLocks noChangeArrowheads="1"/>
              </p:cNvSpPr>
              <p:nvPr/>
            </p:nvSpPr>
            <p:spPr bwMode="auto">
              <a:xfrm>
                <a:off x="2945424" y="3149506"/>
                <a:ext cx="901090" cy="639236"/>
              </a:xfrm>
              <a:prstGeom prst="rect">
                <a:avLst/>
              </a:prstGeom>
              <a:noFill/>
              <a:ln w="9525">
                <a:noFill/>
                <a:round/>
                <a:headEnd/>
                <a:tailEnd/>
              </a:ln>
            </p:spPr>
            <p:txBody>
              <a:bodyPr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rgbClr val="333333"/>
                    </a:solidFill>
                    <a:latin typeface="Times New Roman" pitchFamily="16" charset="0"/>
                  </a:rPr>
                  <a:t>S</a:t>
                </a:r>
                <a:r>
                  <a:rPr lang="en-US" sz="2500" b="1" baseline="-33000" dirty="0">
                    <a:solidFill>
                      <a:srgbClr val="333333"/>
                    </a:solidFill>
                    <a:latin typeface="Times New Roman" pitchFamily="16" charset="0"/>
                  </a:rPr>
                  <a:t>3</a:t>
                </a:r>
              </a:p>
            </p:txBody>
          </p:sp>
          <p:sp>
            <p:nvSpPr>
              <p:cNvPr id="19" name="Text Box 24"/>
              <p:cNvSpPr txBox="1">
                <a:spLocks noChangeArrowheads="1"/>
              </p:cNvSpPr>
              <p:nvPr/>
            </p:nvSpPr>
            <p:spPr bwMode="auto">
              <a:xfrm>
                <a:off x="521683" y="3149506"/>
                <a:ext cx="901090" cy="639236"/>
              </a:xfrm>
              <a:prstGeom prst="rect">
                <a:avLst/>
              </a:prstGeom>
              <a:noFill/>
              <a:ln w="9525">
                <a:noFill/>
                <a:round/>
                <a:headEnd/>
                <a:tailEnd/>
              </a:ln>
            </p:spPr>
            <p:txBody>
              <a:bodyPr lIns="90000" tIns="45000" rIns="90000" bIns="45000"/>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pPr>
                <a:r>
                  <a:rPr lang="en-US" sz="2500" b="1" dirty="0">
                    <a:solidFill>
                      <a:srgbClr val="333333"/>
                    </a:solidFill>
                    <a:latin typeface="Times New Roman" pitchFamily="16" charset="0"/>
                  </a:rPr>
                  <a:t>S</a:t>
                </a:r>
                <a:r>
                  <a:rPr lang="en-US" sz="2500" b="1" baseline="-33000" dirty="0">
                    <a:solidFill>
                      <a:srgbClr val="333333"/>
                    </a:solidFill>
                    <a:latin typeface="Times New Roman" pitchFamily="16" charset="0"/>
                  </a:rPr>
                  <a:t>1</a:t>
                </a:r>
              </a:p>
            </p:txBody>
          </p:sp>
        </p:grpSp>
      </p:grpSp>
      <p:graphicFrame>
        <p:nvGraphicFramePr>
          <p:cNvPr id="20" name="Object 19"/>
          <p:cNvGraphicFramePr>
            <a:graphicFrameLocks noChangeAspect="1"/>
          </p:cNvGraphicFramePr>
          <p:nvPr/>
        </p:nvGraphicFramePr>
        <p:xfrm>
          <a:off x="3443288" y="2514600"/>
          <a:ext cx="5603875" cy="762000"/>
        </p:xfrm>
        <a:graphic>
          <a:graphicData uri="http://schemas.openxmlformats.org/presentationml/2006/ole">
            <p:oleObj spid="_x0000_s508930" name="Equation" r:id="rId3" imgW="3174840" imgH="431640" progId="Equation.DSMT4">
              <p:embed/>
            </p:oleObj>
          </a:graphicData>
        </a:graphic>
      </p:graphicFrame>
      <p:sp>
        <p:nvSpPr>
          <p:cNvPr id="21" name="TextBox 20"/>
          <p:cNvSpPr txBox="1"/>
          <p:nvPr/>
        </p:nvSpPr>
        <p:spPr>
          <a:xfrm>
            <a:off x="3962400" y="3388310"/>
            <a:ext cx="4572000" cy="2631490"/>
          </a:xfrm>
          <a:prstGeom prst="rect">
            <a:avLst/>
          </a:prstGeom>
          <a:noFill/>
        </p:spPr>
        <p:txBody>
          <a:bodyPr wrap="square" rtlCol="0">
            <a:spAutoFit/>
          </a:bodyPr>
          <a:lstStyle/>
          <a:p>
            <a:pPr>
              <a:lnSpc>
                <a:spcPts val="3300"/>
              </a:lnSpc>
            </a:pPr>
            <a:r>
              <a:rPr lang="en-US" dirty="0" smtClean="0">
                <a:solidFill>
                  <a:srgbClr val="002060"/>
                </a:solidFill>
              </a:rPr>
              <a:t>Comments:</a:t>
            </a:r>
          </a:p>
          <a:p>
            <a:pPr marL="457200" indent="-457200">
              <a:lnSpc>
                <a:spcPts val="3300"/>
              </a:lnSpc>
              <a:buAutoNum type="arabicPeriod"/>
            </a:pPr>
            <a:r>
              <a:rPr lang="en-US" dirty="0" smtClean="0">
                <a:solidFill>
                  <a:srgbClr val="002060"/>
                </a:solidFill>
              </a:rPr>
              <a:t>The +/- refers to different signs of tunnel couplings</a:t>
            </a:r>
          </a:p>
          <a:p>
            <a:pPr marL="457200" indent="-457200">
              <a:lnSpc>
                <a:spcPts val="3300"/>
              </a:lnSpc>
              <a:buAutoNum type="arabicPeriod"/>
            </a:pPr>
            <a:r>
              <a:rPr lang="en-US" dirty="0" smtClean="0">
                <a:solidFill>
                  <a:srgbClr val="002060"/>
                </a:solidFill>
              </a:rPr>
              <a:t>Q is either zero or one.</a:t>
            </a:r>
          </a:p>
          <a:p>
            <a:pPr marL="457200" indent="-457200">
              <a:lnSpc>
                <a:spcPts val="3300"/>
              </a:lnSpc>
              <a:buAutoNum type="arabicPeriod"/>
            </a:pPr>
            <a:r>
              <a:rPr lang="en-US" dirty="0" smtClean="0">
                <a:solidFill>
                  <a:srgbClr val="002060"/>
                </a:solidFill>
              </a:rPr>
              <a:t>U</a:t>
            </a:r>
            <a:r>
              <a:rPr lang="en-US" baseline="30000" dirty="0" smtClean="0">
                <a:solidFill>
                  <a:srgbClr val="002060"/>
                </a:solidFill>
              </a:rPr>
              <a:t>2</a:t>
            </a:r>
            <a:r>
              <a:rPr lang="en-US" dirty="0" smtClean="0">
                <a:solidFill>
                  <a:srgbClr val="002060"/>
                </a:solidFill>
              </a:rPr>
              <a:t>  is the parity, U</a:t>
            </a:r>
            <a:r>
              <a:rPr lang="en-US" baseline="30000" dirty="0" smtClean="0">
                <a:solidFill>
                  <a:srgbClr val="002060"/>
                </a:solidFill>
              </a:rPr>
              <a:t>4</a:t>
            </a:r>
            <a:r>
              <a:rPr lang="en-US" dirty="0" smtClean="0">
                <a:solidFill>
                  <a:srgbClr val="002060"/>
                </a:solidFill>
              </a:rPr>
              <a:t>=1 </a:t>
            </a:r>
          </a:p>
          <a:p>
            <a:pPr marL="457200" indent="-457200">
              <a:lnSpc>
                <a:spcPts val="3300"/>
              </a:lnSpc>
              <a:buAutoNum type="arabicPeriod"/>
            </a:pPr>
            <a:r>
              <a:rPr lang="en-US" dirty="0" smtClean="0">
                <a:solidFill>
                  <a:srgbClr val="002060"/>
                </a:solidFill>
              </a:rPr>
              <a:t>Doesn’t take you too far…</a:t>
            </a:r>
          </a:p>
        </p:txBody>
      </p:sp>
      <p:sp>
        <p:nvSpPr>
          <p:cNvPr id="22" name="TextBox 21"/>
          <p:cNvSpPr txBox="1"/>
          <p:nvPr/>
        </p:nvSpPr>
        <p:spPr>
          <a:xfrm>
            <a:off x="685800" y="6172200"/>
            <a:ext cx="4581703" cy="430887"/>
          </a:xfrm>
          <a:prstGeom prst="rect">
            <a:avLst/>
          </a:prstGeom>
          <a:noFill/>
        </p:spPr>
        <p:txBody>
          <a:bodyPr wrap="none" rtlCol="0">
            <a:spAutoFit/>
          </a:bodyPr>
          <a:lstStyle/>
          <a:p>
            <a:r>
              <a:rPr lang="en-US" dirty="0" smtClean="0">
                <a:solidFill>
                  <a:srgbClr val="002060"/>
                </a:solidFill>
              </a:rPr>
              <a:t>For example, only to states where</a:t>
            </a:r>
          </a:p>
        </p:txBody>
      </p:sp>
      <p:graphicFrame>
        <p:nvGraphicFramePr>
          <p:cNvPr id="23" name="Object 22"/>
          <p:cNvGraphicFramePr>
            <a:graphicFrameLocks noChangeAspect="1"/>
          </p:cNvGraphicFramePr>
          <p:nvPr/>
        </p:nvGraphicFramePr>
        <p:xfrm>
          <a:off x="5388930" y="6162102"/>
          <a:ext cx="1350818" cy="457200"/>
        </p:xfrm>
        <a:graphic>
          <a:graphicData uri="http://schemas.openxmlformats.org/presentationml/2006/ole">
            <p:oleObj spid="_x0000_s508931" name="Equation" r:id="rId4" imgW="825480" imgH="279360" progId="Equation.DSMT4">
              <p:embed/>
            </p:oleObj>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228600"/>
            <a:ext cx="7848600" cy="3863750"/>
          </a:xfrm>
          <a:prstGeom prst="rect">
            <a:avLst/>
          </a:prstGeom>
          <a:noFill/>
        </p:spPr>
        <p:txBody>
          <a:bodyPr wrap="square" rtlCol="0">
            <a:spAutoFit/>
          </a:bodyPr>
          <a:lstStyle/>
          <a:p>
            <a:pPr>
              <a:lnSpc>
                <a:spcPts val="3300"/>
              </a:lnSpc>
            </a:pPr>
            <a:r>
              <a:rPr lang="en-US" dirty="0" smtClean="0">
                <a:solidFill>
                  <a:srgbClr val="C00000"/>
                </a:solidFill>
              </a:rPr>
              <a:t>For the fractional case, </a:t>
            </a:r>
          </a:p>
          <a:p>
            <a:pPr marL="457200" indent="-457200">
              <a:lnSpc>
                <a:spcPts val="3300"/>
              </a:lnSpc>
              <a:buAutoNum type="arabicPeriod"/>
            </a:pPr>
            <a:r>
              <a:rPr lang="en-US" dirty="0" smtClean="0">
                <a:solidFill>
                  <a:srgbClr val="002060"/>
                </a:solidFill>
              </a:rPr>
              <a:t>Several possible tunneling objects(</a:t>
            </a:r>
            <a:r>
              <a:rPr lang="en-US" dirty="0" err="1" smtClean="0">
                <a:solidFill>
                  <a:srgbClr val="002060"/>
                </a:solidFill>
              </a:rPr>
              <a:t>q.p’s</a:t>
            </a:r>
            <a:r>
              <a:rPr lang="en-US" dirty="0" smtClean="0">
                <a:solidFill>
                  <a:srgbClr val="002060"/>
                </a:solidFill>
              </a:rPr>
              <a:t> with spin-up, with spin-down, electrons). To keep the degeneracy fixed throughout the process, tunneling objects should be carefully chosen (electrons or one spin </a:t>
            </a:r>
            <a:r>
              <a:rPr lang="en-US" dirty="0" err="1" smtClean="0">
                <a:solidFill>
                  <a:srgbClr val="002060"/>
                </a:solidFill>
              </a:rPr>
              <a:t>q.p’s</a:t>
            </a:r>
            <a:r>
              <a:rPr lang="en-US" dirty="0" smtClean="0">
                <a:solidFill>
                  <a:srgbClr val="002060"/>
                </a:solidFill>
              </a:rPr>
              <a:t>). </a:t>
            </a:r>
          </a:p>
          <a:p>
            <a:pPr marL="457200" indent="-457200">
              <a:lnSpc>
                <a:spcPts val="3300"/>
              </a:lnSpc>
              <a:buAutoNum type="arabicPeriod"/>
            </a:pPr>
            <a:r>
              <a:rPr lang="en-US" dirty="0" smtClean="0">
                <a:solidFill>
                  <a:srgbClr val="002060"/>
                </a:solidFill>
              </a:rPr>
              <a:t>The unitary transformation U depends on the tunneling object and on the tunneling amplitudes. The possible transformations: </a:t>
            </a:r>
          </a:p>
          <a:p>
            <a:pPr marL="457200" indent="-457200">
              <a:lnSpc>
                <a:spcPts val="3300"/>
              </a:lnSpc>
              <a:buAutoNum type="arabicPeriod"/>
            </a:pPr>
            <a:endParaRPr lang="en-US" dirty="0" smtClean="0">
              <a:solidFill>
                <a:srgbClr val="002060"/>
              </a:solidFill>
            </a:endParaRPr>
          </a:p>
        </p:txBody>
      </p:sp>
      <p:graphicFrame>
        <p:nvGraphicFramePr>
          <p:cNvPr id="509954" name="Object 2"/>
          <p:cNvGraphicFramePr>
            <a:graphicFrameLocks noChangeAspect="1"/>
          </p:cNvGraphicFramePr>
          <p:nvPr/>
        </p:nvGraphicFramePr>
        <p:xfrm>
          <a:off x="2813050" y="3810000"/>
          <a:ext cx="2825750" cy="717550"/>
        </p:xfrm>
        <a:graphic>
          <a:graphicData uri="http://schemas.openxmlformats.org/presentationml/2006/ole">
            <p:oleObj spid="_x0000_s509954" name="Equation" r:id="rId3" imgW="1600200" imgH="406080" progId="Equation.DSMT4">
              <p:embed/>
            </p:oleObj>
          </a:graphicData>
        </a:graphic>
      </p:graphicFrame>
      <p:sp>
        <p:nvSpPr>
          <p:cNvPr id="6" name="TextBox 5"/>
          <p:cNvSpPr txBox="1"/>
          <p:nvPr/>
        </p:nvSpPr>
        <p:spPr>
          <a:xfrm>
            <a:off x="914400" y="4724400"/>
            <a:ext cx="6125395" cy="1323439"/>
          </a:xfrm>
          <a:prstGeom prst="rect">
            <a:avLst/>
          </a:prstGeom>
          <a:noFill/>
        </p:spPr>
        <p:txBody>
          <a:bodyPr wrap="none" rtlCol="0">
            <a:spAutoFit/>
          </a:bodyPr>
          <a:lstStyle/>
          <a:p>
            <a:pPr>
              <a:lnSpc>
                <a:spcPts val="3200"/>
              </a:lnSpc>
            </a:pPr>
            <a:r>
              <a:rPr lang="en-US" dirty="0" smtClean="0">
                <a:solidFill>
                  <a:srgbClr val="002060"/>
                </a:solidFill>
                <a:latin typeface="Symbol" pitchFamily="18" charset="2"/>
              </a:rPr>
              <a:t>a</a:t>
            </a:r>
            <a:r>
              <a:rPr lang="en-US" dirty="0" smtClean="0">
                <a:solidFill>
                  <a:srgbClr val="002060"/>
                </a:solidFill>
              </a:rPr>
              <a:t> is determined by the type of tunneling object. </a:t>
            </a:r>
          </a:p>
          <a:p>
            <a:pPr>
              <a:lnSpc>
                <a:spcPts val="3200"/>
              </a:lnSpc>
            </a:pPr>
            <a:r>
              <a:rPr lang="en-US" dirty="0" smtClean="0">
                <a:solidFill>
                  <a:srgbClr val="002060"/>
                </a:solidFill>
              </a:rPr>
              <a:t>For electrons             , while for quasi-particles</a:t>
            </a:r>
          </a:p>
          <a:p>
            <a:pPr>
              <a:lnSpc>
                <a:spcPts val="3200"/>
              </a:lnSpc>
            </a:pPr>
            <a:r>
              <a:rPr lang="en-US" dirty="0" smtClean="0">
                <a:solidFill>
                  <a:srgbClr val="002060"/>
                </a:solidFill>
              </a:rPr>
              <a:t>K=0..(2m-1) </a:t>
            </a:r>
          </a:p>
        </p:txBody>
      </p:sp>
      <p:graphicFrame>
        <p:nvGraphicFramePr>
          <p:cNvPr id="7" name="Object 6"/>
          <p:cNvGraphicFramePr>
            <a:graphicFrameLocks noChangeAspect="1"/>
          </p:cNvGraphicFramePr>
          <p:nvPr/>
        </p:nvGraphicFramePr>
        <p:xfrm>
          <a:off x="2691099" y="5181600"/>
          <a:ext cx="965740" cy="447102"/>
        </p:xfrm>
        <a:graphic>
          <a:graphicData uri="http://schemas.openxmlformats.org/presentationml/2006/ole">
            <p:oleObj spid="_x0000_s509955" name="Equation" r:id="rId4" imgW="685800" imgH="317160" progId="Equation.DSMT4">
              <p:embed/>
            </p:oleObj>
          </a:graphicData>
        </a:graphic>
      </p:graphicFrame>
      <p:graphicFrame>
        <p:nvGraphicFramePr>
          <p:cNvPr id="509956" name="Object 4"/>
          <p:cNvGraphicFramePr>
            <a:graphicFrameLocks noChangeAspect="1"/>
          </p:cNvGraphicFramePr>
          <p:nvPr/>
        </p:nvGraphicFramePr>
        <p:xfrm>
          <a:off x="6826250" y="5181600"/>
          <a:ext cx="947738" cy="446088"/>
        </p:xfrm>
        <a:graphic>
          <a:graphicData uri="http://schemas.openxmlformats.org/presentationml/2006/ole">
            <p:oleObj spid="_x0000_s509956" name="Equation" r:id="rId5" imgW="672840" imgH="317160" progId="Equation.DSMT4">
              <p:embed/>
            </p:oleObj>
          </a:graphicData>
        </a:graphic>
      </p:graphicFrame>
      <p:sp>
        <p:nvSpPr>
          <p:cNvPr id="9" name="TextBox 8"/>
          <p:cNvSpPr txBox="1"/>
          <p:nvPr/>
        </p:nvSpPr>
        <p:spPr>
          <a:xfrm>
            <a:off x="762000" y="6172200"/>
            <a:ext cx="7439857" cy="430887"/>
          </a:xfrm>
          <a:prstGeom prst="rect">
            <a:avLst/>
          </a:prstGeom>
          <a:noFill/>
        </p:spPr>
        <p:txBody>
          <a:bodyPr wrap="none" rtlCol="0">
            <a:spAutoFit/>
          </a:bodyPr>
          <a:lstStyle/>
          <a:p>
            <a:r>
              <a:rPr lang="en-US" dirty="0" smtClean="0">
                <a:solidFill>
                  <a:srgbClr val="002060"/>
                </a:solidFill>
              </a:rPr>
              <a:t>3. Limited set of states to be reached (no universal TQC).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304800"/>
            <a:ext cx="7848600" cy="5170646"/>
          </a:xfrm>
          <a:prstGeom prst="rect">
            <a:avLst/>
          </a:prstGeom>
          <a:noFill/>
        </p:spPr>
        <p:txBody>
          <a:bodyPr wrap="square" rtlCol="0">
            <a:spAutoFit/>
          </a:bodyPr>
          <a:lstStyle/>
          <a:p>
            <a:pPr>
              <a:lnSpc>
                <a:spcPct val="150000"/>
              </a:lnSpc>
            </a:pPr>
            <a:r>
              <a:rPr lang="en-US" dirty="0" smtClean="0">
                <a:solidFill>
                  <a:srgbClr val="002060"/>
                </a:solidFill>
              </a:rPr>
              <a:t>Questions and answers:</a:t>
            </a:r>
          </a:p>
          <a:p>
            <a:pPr marL="457200" indent="-457200">
              <a:lnSpc>
                <a:spcPct val="150000"/>
              </a:lnSpc>
              <a:buAutoNum type="arabicPeriod"/>
            </a:pPr>
            <a:r>
              <a:rPr lang="en-US" dirty="0" smtClean="0">
                <a:solidFill>
                  <a:srgbClr val="002060"/>
                </a:solidFill>
              </a:rPr>
              <a:t>Fractional quantum spin Hall states – are the edge modes protected by time reversal symmetry? </a:t>
            </a:r>
          </a:p>
          <a:p>
            <a:pPr marL="457200" indent="-457200">
              <a:lnSpc>
                <a:spcPct val="150000"/>
              </a:lnSpc>
              <a:buFontTx/>
              <a:buAutoNum type="arabicPeriod"/>
            </a:pPr>
            <a:r>
              <a:rPr lang="en-US" dirty="0" smtClean="0">
                <a:solidFill>
                  <a:srgbClr val="002060"/>
                </a:solidFill>
              </a:rPr>
              <a:t>Can there be interesting structure at the edge when symmetries are broken?</a:t>
            </a:r>
          </a:p>
          <a:p>
            <a:pPr marL="457200" indent="-457200">
              <a:lnSpc>
                <a:spcPct val="150000"/>
              </a:lnSpc>
              <a:buAutoNum type="arabicPeriod"/>
            </a:pPr>
            <a:r>
              <a:rPr lang="en-US" dirty="0" smtClean="0">
                <a:solidFill>
                  <a:srgbClr val="002060"/>
                </a:solidFill>
              </a:rPr>
              <a:t>Can we list all possible fractional topological phases that are time reversal symmetric?</a:t>
            </a:r>
          </a:p>
          <a:p>
            <a:pPr marL="457200" indent="-457200">
              <a:lnSpc>
                <a:spcPct val="150000"/>
              </a:lnSpc>
            </a:pPr>
            <a:r>
              <a:rPr lang="en-US" dirty="0" smtClean="0">
                <a:solidFill>
                  <a:srgbClr val="002060"/>
                </a:solidFill>
              </a:rPr>
              <a:t>	Answer: so far, 2D systems that are </a:t>
            </a:r>
            <a:r>
              <a:rPr lang="en-US" dirty="0" err="1" smtClean="0">
                <a:solidFill>
                  <a:srgbClr val="002060"/>
                </a:solidFill>
              </a:rPr>
              <a:t>abelian</a:t>
            </a:r>
            <a:r>
              <a:rPr lang="en-US" dirty="0" smtClean="0">
                <a:solidFill>
                  <a:srgbClr val="002060"/>
                </a:solidFill>
              </a:rPr>
              <a:t> have been listed </a:t>
            </a:r>
            <a:r>
              <a:rPr lang="en-US" sz="1600" dirty="0" smtClean="0">
                <a:solidFill>
                  <a:srgbClr val="002060"/>
                </a:solidFill>
              </a:rPr>
              <a:t>(Levin &amp; Stern, 2012). </a:t>
            </a:r>
          </a:p>
          <a:p>
            <a:pPr marL="457200" indent="-457200">
              <a:lnSpc>
                <a:spcPct val="150000"/>
              </a:lnSpc>
            </a:pPr>
            <a:r>
              <a:rPr lang="en-US" sz="1600" dirty="0" smtClean="0">
                <a:solidFill>
                  <a:srgbClr val="002060"/>
                </a:solidFill>
              </a:rPr>
              <a:t>        </a:t>
            </a:r>
            <a:r>
              <a:rPr lang="en-US" dirty="0" smtClean="0">
                <a:solidFill>
                  <a:srgbClr val="002060"/>
                </a:solidFill>
              </a:rPr>
              <a:t>The edge theory of an </a:t>
            </a:r>
            <a:r>
              <a:rPr lang="en-US" dirty="0" err="1" smtClean="0">
                <a:solidFill>
                  <a:srgbClr val="002060"/>
                </a:solidFill>
              </a:rPr>
              <a:t>abelian</a:t>
            </a:r>
            <a:r>
              <a:rPr lang="en-US" dirty="0" smtClean="0">
                <a:solidFill>
                  <a:srgbClr val="002060"/>
                </a:solidFill>
              </a:rPr>
              <a:t> 2D topological state is </a:t>
            </a:r>
          </a:p>
        </p:txBody>
      </p:sp>
      <p:sp>
        <p:nvSpPr>
          <p:cNvPr id="15" name="Rectangle 14"/>
          <p:cNvSpPr/>
          <p:nvPr/>
        </p:nvSpPr>
        <p:spPr bwMode="auto">
          <a:xfrm>
            <a:off x="609600" y="914400"/>
            <a:ext cx="8229600" cy="1981200"/>
          </a:xfrm>
          <a:prstGeom prst="rect">
            <a:avLst/>
          </a:prstGeom>
          <a:solidFill>
            <a:srgbClr val="FFFFFF">
              <a:alpha val="70980"/>
            </a:srgbClr>
          </a:solidFill>
          <a:ln w="12700" cap="flat" cmpd="sng" algn="ctr">
            <a:no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graphicFrame>
        <p:nvGraphicFramePr>
          <p:cNvPr id="512002" name="Object 2"/>
          <p:cNvGraphicFramePr>
            <a:graphicFrameLocks noChangeAspect="1"/>
          </p:cNvGraphicFramePr>
          <p:nvPr/>
        </p:nvGraphicFramePr>
        <p:xfrm>
          <a:off x="1176337" y="5402262"/>
          <a:ext cx="7129463" cy="769938"/>
        </p:xfrm>
        <a:graphic>
          <a:graphicData uri="http://schemas.openxmlformats.org/presentationml/2006/ole">
            <p:oleObj spid="_x0000_s512002" name="משוואה" r:id="rId3" imgW="2234880" imgH="241200" progId="Equation.3">
              <p:embed/>
            </p:oleObj>
          </a:graphicData>
        </a:graphic>
      </p:graphicFrame>
      <p:sp>
        <p:nvSpPr>
          <p:cNvPr id="16" name="TextBox 15"/>
          <p:cNvSpPr txBox="1"/>
          <p:nvPr/>
        </p:nvSpPr>
        <p:spPr>
          <a:xfrm>
            <a:off x="762000" y="6172200"/>
            <a:ext cx="7972054" cy="430887"/>
          </a:xfrm>
          <a:prstGeom prst="rect">
            <a:avLst/>
          </a:prstGeom>
          <a:noFill/>
        </p:spPr>
        <p:txBody>
          <a:bodyPr wrap="none" rtlCol="0">
            <a:spAutoFit/>
          </a:bodyPr>
          <a:lstStyle/>
          <a:p>
            <a:r>
              <a:rPr lang="en-US" dirty="0" smtClean="0">
                <a:solidFill>
                  <a:srgbClr val="002060"/>
                </a:solidFill>
              </a:rPr>
              <a:t>What is the most general K-matrix symmetric to time reversal?</a:t>
            </a:r>
          </a:p>
        </p:txBody>
      </p:sp>
      <p:sp>
        <p:nvSpPr>
          <p:cNvPr id="17" name="Rectangle 16"/>
          <p:cNvSpPr/>
          <p:nvPr/>
        </p:nvSpPr>
        <p:spPr bwMode="auto">
          <a:xfrm>
            <a:off x="533400" y="3962400"/>
            <a:ext cx="8458200" cy="2667000"/>
          </a:xfrm>
          <a:prstGeom prst="rect">
            <a:avLst/>
          </a:prstGeom>
          <a:solidFill>
            <a:srgbClr val="FFFFFF"/>
          </a:solidFill>
          <a:ln w="12700" cap="flat" cmpd="sng" algn="ctr">
            <a:no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85800"/>
            <a:ext cx="7924800" cy="541687"/>
          </a:xfrm>
          <a:prstGeom prst="rect">
            <a:avLst/>
          </a:prstGeom>
        </p:spPr>
        <p:txBody>
          <a:bodyPr wrap="square">
            <a:spAutoFit/>
          </a:bodyPr>
          <a:lstStyle/>
          <a:p>
            <a:pPr>
              <a:lnSpc>
                <a:spcPct val="150000"/>
              </a:lnSpc>
            </a:pPr>
            <a:r>
              <a:rPr lang="en-US" dirty="0" smtClean="0">
                <a:solidFill>
                  <a:srgbClr val="002060"/>
                </a:solidFill>
              </a:rPr>
              <a:t>The most general K-matrix is</a:t>
            </a:r>
            <a:endParaRPr lang="en-US" dirty="0"/>
          </a:p>
        </p:txBody>
      </p:sp>
      <p:sp>
        <p:nvSpPr>
          <p:cNvPr id="3" name="Rectangle 2"/>
          <p:cNvSpPr/>
          <p:nvPr/>
        </p:nvSpPr>
        <p:spPr bwMode="auto">
          <a:xfrm>
            <a:off x="457200" y="3276600"/>
            <a:ext cx="8458200" cy="1600200"/>
          </a:xfrm>
          <a:prstGeom prst="rect">
            <a:avLst/>
          </a:prstGeom>
          <a:solidFill>
            <a:schemeClr val="bg1"/>
          </a:solidFill>
          <a:ln w="12700" cap="flat" cmpd="sng" algn="ctr">
            <a:no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chemeClr val="accent2"/>
              </a:solidFill>
              <a:effectLst/>
              <a:latin typeface="Arial Unicode MS" pitchFamily="34" charset="-128"/>
              <a:cs typeface="Times New Roman" pitchFamily="18" charset="0"/>
            </a:endParaRPr>
          </a:p>
        </p:txBody>
      </p:sp>
      <p:pic>
        <p:nvPicPr>
          <p:cNvPr id="4" name="Picture 2"/>
          <p:cNvPicPr>
            <a:picLocks noChangeAspect="1" noChangeArrowheads="1"/>
          </p:cNvPicPr>
          <p:nvPr/>
        </p:nvPicPr>
        <p:blipFill>
          <a:blip r:embed="rId2" cstate="print"/>
          <a:srcRect/>
          <a:stretch>
            <a:fillRect/>
          </a:stretch>
        </p:blipFill>
        <p:spPr bwMode="auto">
          <a:xfrm>
            <a:off x="2286000" y="3276600"/>
            <a:ext cx="3657600" cy="1600200"/>
          </a:xfrm>
          <a:prstGeom prst="rect">
            <a:avLst/>
          </a:prstGeom>
          <a:noFill/>
          <a:ln w="9525">
            <a:noFill/>
            <a:miter lim="800000"/>
            <a:headEnd/>
            <a:tailEnd/>
          </a:ln>
        </p:spPr>
      </p:pic>
      <p:sp>
        <p:nvSpPr>
          <p:cNvPr id="5" name="Rectangle 4"/>
          <p:cNvSpPr/>
          <p:nvPr/>
        </p:nvSpPr>
        <p:spPr bwMode="auto">
          <a:xfrm>
            <a:off x="3363817" y="3385851"/>
            <a:ext cx="1066800" cy="609600"/>
          </a:xfrm>
          <a:prstGeom prst="rect">
            <a:avLst/>
          </a:prstGeom>
          <a:solidFill>
            <a:srgbClr val="7030A0">
              <a:alpha val="45000"/>
            </a:srgbClr>
          </a:solidFill>
          <a:ln w="12700" cap="flat" cmpd="sng" algn="ctr">
            <a:no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
        <p:nvSpPr>
          <p:cNvPr id="6" name="Right Arrow 5"/>
          <p:cNvSpPr/>
          <p:nvPr/>
        </p:nvSpPr>
        <p:spPr bwMode="auto">
          <a:xfrm rot="495213">
            <a:off x="2365672" y="3503903"/>
            <a:ext cx="913881" cy="151985"/>
          </a:xfrm>
          <a:prstGeom prst="rightArrow">
            <a:avLst/>
          </a:prstGeom>
          <a:solidFill>
            <a:schemeClr val="accent6">
              <a:lumMod val="50000"/>
            </a:schemeClr>
          </a:solidFill>
          <a:ln w="12700" cap="flat" cmpd="sng" algn="ctr">
            <a:no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
        <p:nvSpPr>
          <p:cNvPr id="7" name="TextBox 6"/>
          <p:cNvSpPr txBox="1"/>
          <p:nvPr/>
        </p:nvSpPr>
        <p:spPr>
          <a:xfrm>
            <a:off x="609600" y="3276600"/>
            <a:ext cx="2133600" cy="646331"/>
          </a:xfrm>
          <a:prstGeom prst="rect">
            <a:avLst/>
          </a:prstGeom>
          <a:noFill/>
        </p:spPr>
        <p:txBody>
          <a:bodyPr wrap="square" rtlCol="0">
            <a:spAutoFit/>
          </a:bodyPr>
          <a:lstStyle/>
          <a:p>
            <a:r>
              <a:rPr lang="en-US" sz="1800" dirty="0" err="1" smtClean="0">
                <a:solidFill>
                  <a:srgbClr val="002060"/>
                </a:solidFill>
              </a:rPr>
              <a:t>Bosonic</a:t>
            </a:r>
            <a:r>
              <a:rPr lang="en-US" sz="1800" dirty="0" smtClean="0">
                <a:solidFill>
                  <a:srgbClr val="002060"/>
                </a:solidFill>
              </a:rPr>
              <a:t>, </a:t>
            </a:r>
            <a:r>
              <a:rPr lang="en-US" sz="1800" dirty="0" err="1" smtClean="0">
                <a:solidFill>
                  <a:srgbClr val="002060"/>
                </a:solidFill>
              </a:rPr>
              <a:t>toric</a:t>
            </a:r>
            <a:r>
              <a:rPr lang="en-US" sz="1800" dirty="0" smtClean="0">
                <a:solidFill>
                  <a:srgbClr val="002060"/>
                </a:solidFill>
              </a:rPr>
              <a:t>-code-type system</a:t>
            </a:r>
          </a:p>
        </p:txBody>
      </p:sp>
      <p:sp>
        <p:nvSpPr>
          <p:cNvPr id="8" name="Rectangle 7"/>
          <p:cNvSpPr/>
          <p:nvPr/>
        </p:nvSpPr>
        <p:spPr bwMode="auto">
          <a:xfrm>
            <a:off x="4463668" y="4027583"/>
            <a:ext cx="1066800" cy="609600"/>
          </a:xfrm>
          <a:prstGeom prst="rect">
            <a:avLst/>
          </a:prstGeom>
          <a:solidFill>
            <a:srgbClr val="990000">
              <a:alpha val="45000"/>
            </a:srgbClr>
          </a:solidFill>
          <a:ln w="12700" cap="flat" cmpd="sng" algn="ctr">
            <a:no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
        <p:nvSpPr>
          <p:cNvPr id="9" name="TextBox 8"/>
          <p:cNvSpPr txBox="1"/>
          <p:nvPr/>
        </p:nvSpPr>
        <p:spPr>
          <a:xfrm>
            <a:off x="6282370" y="4078069"/>
            <a:ext cx="2556830" cy="646331"/>
          </a:xfrm>
          <a:prstGeom prst="rect">
            <a:avLst/>
          </a:prstGeom>
          <a:noFill/>
        </p:spPr>
        <p:txBody>
          <a:bodyPr wrap="square" rtlCol="0">
            <a:spAutoFit/>
          </a:bodyPr>
          <a:lstStyle/>
          <a:p>
            <a:r>
              <a:rPr lang="en-US" sz="1800" dirty="0" err="1" smtClean="0">
                <a:solidFill>
                  <a:srgbClr val="002060"/>
                </a:solidFill>
              </a:rPr>
              <a:t>Fermionic</a:t>
            </a:r>
            <a:r>
              <a:rPr lang="en-US" sz="1800" dirty="0" smtClean="0">
                <a:solidFill>
                  <a:srgbClr val="002060"/>
                </a:solidFill>
              </a:rPr>
              <a:t> quantum spin Hall state</a:t>
            </a:r>
          </a:p>
        </p:txBody>
      </p:sp>
      <p:sp>
        <p:nvSpPr>
          <p:cNvPr id="10" name="Right Arrow 9"/>
          <p:cNvSpPr/>
          <p:nvPr/>
        </p:nvSpPr>
        <p:spPr bwMode="auto">
          <a:xfrm rot="11019160">
            <a:off x="5539946" y="4303989"/>
            <a:ext cx="776915" cy="163029"/>
          </a:xfrm>
          <a:prstGeom prst="rightArrow">
            <a:avLst/>
          </a:prstGeom>
          <a:solidFill>
            <a:schemeClr val="accent6">
              <a:lumMod val="50000"/>
            </a:schemeClr>
          </a:solidFill>
          <a:ln w="12700" cap="flat" cmpd="sng" algn="ctr">
            <a:no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
        <p:nvSpPr>
          <p:cNvPr id="11" name="Rectangle 10"/>
          <p:cNvSpPr/>
          <p:nvPr/>
        </p:nvSpPr>
        <p:spPr bwMode="auto">
          <a:xfrm>
            <a:off x="4501756" y="3371852"/>
            <a:ext cx="1066800" cy="609600"/>
          </a:xfrm>
          <a:prstGeom prst="rect">
            <a:avLst/>
          </a:prstGeom>
          <a:solidFill>
            <a:srgbClr val="00B050">
              <a:alpha val="45000"/>
            </a:srgbClr>
          </a:solidFill>
          <a:ln w="12700" cap="flat" cmpd="sng" algn="ctr">
            <a:no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
        <p:nvSpPr>
          <p:cNvPr id="12" name="Right Arrow 11"/>
          <p:cNvSpPr/>
          <p:nvPr/>
        </p:nvSpPr>
        <p:spPr bwMode="auto">
          <a:xfrm rot="11019160">
            <a:off x="5592323" y="3622388"/>
            <a:ext cx="776915" cy="163029"/>
          </a:xfrm>
          <a:prstGeom prst="rightArrow">
            <a:avLst/>
          </a:prstGeom>
          <a:solidFill>
            <a:schemeClr val="accent6">
              <a:lumMod val="50000"/>
            </a:schemeClr>
          </a:solidFill>
          <a:ln w="12700" cap="flat" cmpd="sng" algn="ctr">
            <a:no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
        <p:nvSpPr>
          <p:cNvPr id="13" name="TextBox 12"/>
          <p:cNvSpPr txBox="1"/>
          <p:nvPr/>
        </p:nvSpPr>
        <p:spPr>
          <a:xfrm>
            <a:off x="6410955" y="3357571"/>
            <a:ext cx="2556830" cy="646331"/>
          </a:xfrm>
          <a:prstGeom prst="rect">
            <a:avLst/>
          </a:prstGeom>
          <a:noFill/>
        </p:spPr>
        <p:txBody>
          <a:bodyPr wrap="square" rtlCol="0">
            <a:spAutoFit/>
          </a:bodyPr>
          <a:lstStyle/>
          <a:p>
            <a:r>
              <a:rPr lang="en-US" sz="1800" dirty="0" smtClean="0">
                <a:solidFill>
                  <a:srgbClr val="002060"/>
                </a:solidFill>
              </a:rPr>
              <a:t>Boson-</a:t>
            </a:r>
            <a:r>
              <a:rPr lang="en-US" sz="1800" dirty="0" err="1" smtClean="0">
                <a:solidFill>
                  <a:srgbClr val="002060"/>
                </a:solidFill>
              </a:rPr>
              <a:t>fermion</a:t>
            </a:r>
            <a:r>
              <a:rPr lang="en-US" sz="1800" dirty="0" smtClean="0">
                <a:solidFill>
                  <a:srgbClr val="002060"/>
                </a:solidFill>
              </a:rPr>
              <a:t> coupling</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0" y="762000"/>
            <a:ext cx="5524269" cy="478208"/>
          </a:xfrm>
          <a:prstGeom prst="rect">
            <a:avLst/>
          </a:prstGeom>
          <a:solidFill>
            <a:srgbClr val="FFC000"/>
          </a:solidFill>
        </p:spPr>
        <p:txBody>
          <a:bodyPr wrap="none" rtlCol="0">
            <a:spAutoFit/>
          </a:bodyPr>
          <a:lstStyle/>
          <a:p>
            <a:pPr>
              <a:lnSpc>
                <a:spcPts val="3300"/>
              </a:lnSpc>
            </a:pPr>
            <a:r>
              <a:rPr lang="en-US" dirty="0" smtClean="0">
                <a:solidFill>
                  <a:srgbClr val="000066"/>
                </a:solidFill>
              </a:rPr>
              <a:t>The context:  Topological phases of matter</a:t>
            </a:r>
          </a:p>
        </p:txBody>
      </p:sp>
      <p:pic>
        <p:nvPicPr>
          <p:cNvPr id="5" name="Picture 3" descr="D:\עדי\iqhe.gif"/>
          <p:cNvPicPr>
            <a:picLocks noChangeAspect="1" noChangeArrowheads="1"/>
          </p:cNvPicPr>
          <p:nvPr/>
        </p:nvPicPr>
        <p:blipFill>
          <a:blip r:embed="rId3" cstate="print"/>
          <a:srcRect/>
          <a:stretch>
            <a:fillRect/>
          </a:stretch>
        </p:blipFill>
        <p:spPr bwMode="auto">
          <a:xfrm>
            <a:off x="457200" y="2514600"/>
            <a:ext cx="3175849" cy="2209800"/>
          </a:xfrm>
          <a:prstGeom prst="rect">
            <a:avLst/>
          </a:prstGeom>
          <a:solidFill>
            <a:srgbClr val="CCFFCC"/>
          </a:solidFill>
          <a:ln w="9525">
            <a:noFill/>
            <a:miter lim="800000"/>
            <a:headEnd/>
            <a:tailEnd/>
          </a:ln>
        </p:spPr>
      </p:pic>
      <p:sp>
        <p:nvSpPr>
          <p:cNvPr id="6" name="TextBox 5"/>
          <p:cNvSpPr txBox="1"/>
          <p:nvPr/>
        </p:nvSpPr>
        <p:spPr>
          <a:xfrm>
            <a:off x="4038600" y="2743200"/>
            <a:ext cx="4800600" cy="2208297"/>
          </a:xfrm>
          <a:prstGeom prst="rect">
            <a:avLst/>
          </a:prstGeom>
          <a:noFill/>
        </p:spPr>
        <p:txBody>
          <a:bodyPr wrap="square" rtlCol="0">
            <a:spAutoFit/>
          </a:bodyPr>
          <a:lstStyle/>
          <a:p>
            <a:pPr>
              <a:lnSpc>
                <a:spcPts val="3300"/>
              </a:lnSpc>
              <a:buFont typeface="Arial" pitchFamily="34" charset="0"/>
              <a:buChar char="•"/>
            </a:pPr>
            <a:r>
              <a:rPr lang="en-US" dirty="0" smtClean="0">
                <a:solidFill>
                  <a:schemeClr val="accent6">
                    <a:lumMod val="50000"/>
                  </a:schemeClr>
                </a:solidFill>
              </a:rPr>
              <a:t> The Hall conductivity as a topological quantum number </a:t>
            </a:r>
          </a:p>
          <a:p>
            <a:pPr>
              <a:lnSpc>
                <a:spcPts val="3300"/>
              </a:lnSpc>
              <a:buFont typeface="Arial" pitchFamily="34" charset="0"/>
              <a:buChar char="•"/>
            </a:pPr>
            <a:r>
              <a:rPr lang="en-US" dirty="0" smtClean="0">
                <a:solidFill>
                  <a:schemeClr val="accent6">
                    <a:lumMod val="50000"/>
                  </a:schemeClr>
                </a:solidFill>
              </a:rPr>
              <a:t> Protected as long as the bulk energy gap does not close</a:t>
            </a:r>
          </a:p>
          <a:p>
            <a:pPr>
              <a:lnSpc>
                <a:spcPts val="3300"/>
              </a:lnSpc>
              <a:buFont typeface="Arial" pitchFamily="34" charset="0"/>
              <a:buChar char="•"/>
            </a:pPr>
            <a:r>
              <a:rPr lang="en-US" dirty="0" smtClean="0">
                <a:solidFill>
                  <a:schemeClr val="accent6">
                    <a:lumMod val="50000"/>
                  </a:schemeClr>
                </a:solidFill>
              </a:rPr>
              <a:t> Gapless modes at the edges</a:t>
            </a:r>
            <a:endParaRPr lang="en-US" dirty="0">
              <a:solidFill>
                <a:schemeClr val="accent6">
                  <a:lumMod val="50000"/>
                </a:schemeClr>
              </a:solidFill>
            </a:endParaRPr>
          </a:p>
        </p:txBody>
      </p:sp>
      <p:sp>
        <p:nvSpPr>
          <p:cNvPr id="22" name="Rectangle 21"/>
          <p:cNvSpPr/>
          <p:nvPr/>
        </p:nvSpPr>
        <p:spPr>
          <a:xfrm>
            <a:off x="762000" y="1600200"/>
            <a:ext cx="3262432" cy="478208"/>
          </a:xfrm>
          <a:prstGeom prst="rect">
            <a:avLst/>
          </a:prstGeom>
        </p:spPr>
        <p:txBody>
          <a:bodyPr wrap="none">
            <a:spAutoFit/>
          </a:bodyPr>
          <a:lstStyle/>
          <a:p>
            <a:pPr>
              <a:lnSpc>
                <a:spcPts val="3300"/>
              </a:lnSpc>
            </a:pPr>
            <a:r>
              <a:rPr lang="en-US" dirty="0" smtClean="0">
                <a:solidFill>
                  <a:srgbClr val="990000"/>
                </a:solidFill>
              </a:rPr>
              <a:t>The quantum Hall effect </a:t>
            </a:r>
            <a:endParaRPr lang="en-US" dirty="0">
              <a:solidFill>
                <a:srgbClr val="990000"/>
              </a:solidFill>
            </a:endParaRPr>
          </a:p>
        </p:txBody>
      </p:sp>
      <p:graphicFrame>
        <p:nvGraphicFramePr>
          <p:cNvPr id="23" name="Object 22"/>
          <p:cNvGraphicFramePr>
            <a:graphicFrameLocks noChangeAspect="1"/>
          </p:cNvGraphicFramePr>
          <p:nvPr/>
        </p:nvGraphicFramePr>
        <p:xfrm>
          <a:off x="7873999" y="3124200"/>
          <a:ext cx="810491" cy="514350"/>
        </p:xfrm>
        <a:graphic>
          <a:graphicData uri="http://schemas.openxmlformats.org/presentationml/2006/ole">
            <p:oleObj spid="_x0000_s339972" name="משוואה" r:id="rId4" imgW="660240" imgH="419040" progId="Equation.3">
              <p:embed/>
            </p:oleObj>
          </a:graphicData>
        </a:graphic>
      </p:graphicFrame>
      <p:sp>
        <p:nvSpPr>
          <p:cNvPr id="7" name="TextBox 6"/>
          <p:cNvSpPr txBox="1"/>
          <p:nvPr/>
        </p:nvSpPr>
        <p:spPr>
          <a:xfrm>
            <a:off x="609600" y="5257800"/>
            <a:ext cx="8153400" cy="1289327"/>
          </a:xfrm>
          <a:prstGeom prst="rect">
            <a:avLst/>
          </a:prstGeom>
          <a:noFill/>
        </p:spPr>
        <p:txBody>
          <a:bodyPr wrap="square" rtlCol="0">
            <a:spAutoFit/>
          </a:bodyPr>
          <a:lstStyle/>
          <a:p>
            <a:pPr>
              <a:lnSpc>
                <a:spcPts val="3200"/>
              </a:lnSpc>
            </a:pPr>
            <a:r>
              <a:rPr lang="en-US" dirty="0" smtClean="0">
                <a:solidFill>
                  <a:srgbClr val="990000"/>
                </a:solidFill>
              </a:rPr>
              <a:t>Interactions enable the Fractional Quantum Hall Effect – fractionalized charges, </a:t>
            </a:r>
            <a:r>
              <a:rPr lang="en-US" dirty="0" err="1" smtClean="0">
                <a:solidFill>
                  <a:srgbClr val="990000"/>
                </a:solidFill>
              </a:rPr>
              <a:t>anyonic</a:t>
            </a:r>
            <a:r>
              <a:rPr lang="en-US" dirty="0" smtClean="0">
                <a:solidFill>
                  <a:srgbClr val="990000"/>
                </a:solidFill>
              </a:rPr>
              <a:t> statistics, topological ground state degeneracy etc. etc.  </a:t>
            </a:r>
            <a:endParaRPr lang="en-US" dirty="0">
              <a:solidFill>
                <a:srgbClr val="99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3" name="AutoShape 5"/>
          <p:cNvSpPr>
            <a:spLocks noChangeArrowheads="1"/>
          </p:cNvSpPr>
          <p:nvPr/>
        </p:nvSpPr>
        <p:spPr bwMode="auto">
          <a:xfrm>
            <a:off x="381000" y="2438400"/>
            <a:ext cx="7848600" cy="1219200"/>
          </a:xfrm>
          <a:prstGeom prst="parallelogram">
            <a:avLst>
              <a:gd name="adj" fmla="val 160938"/>
            </a:avLst>
          </a:prstGeom>
          <a:solidFill>
            <a:srgbClr val="FF9900"/>
          </a:solidFill>
          <a:ln w="9525">
            <a:solidFill>
              <a:schemeClr val="tx1"/>
            </a:solidFill>
            <a:miter lim="800000"/>
            <a:headEnd/>
            <a:tailEnd/>
          </a:ln>
          <a:effectLst/>
        </p:spPr>
        <p:txBody>
          <a:bodyPr wrap="none" anchor="ctr"/>
          <a:lstStyle/>
          <a:p>
            <a:endParaRPr lang="en-US"/>
          </a:p>
        </p:txBody>
      </p:sp>
      <p:sp>
        <p:nvSpPr>
          <p:cNvPr id="237574" name="Line 6"/>
          <p:cNvSpPr>
            <a:spLocks noChangeShapeType="1"/>
          </p:cNvSpPr>
          <p:nvPr/>
        </p:nvSpPr>
        <p:spPr bwMode="auto">
          <a:xfrm>
            <a:off x="3048000" y="2546350"/>
            <a:ext cx="3810000" cy="0"/>
          </a:xfrm>
          <a:prstGeom prst="line">
            <a:avLst/>
          </a:prstGeom>
          <a:noFill/>
          <a:ln w="57150">
            <a:solidFill>
              <a:srgbClr val="CC0000"/>
            </a:solidFill>
            <a:round/>
            <a:headEnd/>
            <a:tailEnd type="triangle" w="med" len="med"/>
          </a:ln>
          <a:effectLst/>
        </p:spPr>
        <p:txBody>
          <a:bodyPr/>
          <a:lstStyle/>
          <a:p>
            <a:endParaRPr lang="en-US"/>
          </a:p>
        </p:txBody>
      </p:sp>
      <p:sp>
        <p:nvSpPr>
          <p:cNvPr id="237575" name="Line 7"/>
          <p:cNvSpPr>
            <a:spLocks noChangeShapeType="1"/>
          </p:cNvSpPr>
          <p:nvPr/>
        </p:nvSpPr>
        <p:spPr bwMode="auto">
          <a:xfrm>
            <a:off x="1600200" y="3536950"/>
            <a:ext cx="3810000" cy="0"/>
          </a:xfrm>
          <a:prstGeom prst="line">
            <a:avLst/>
          </a:prstGeom>
          <a:noFill/>
          <a:ln w="57150">
            <a:solidFill>
              <a:srgbClr val="CC0000"/>
            </a:solidFill>
            <a:round/>
            <a:headEnd type="triangle" w="med" len="med"/>
            <a:tailEnd/>
          </a:ln>
          <a:effectLst/>
        </p:spPr>
        <p:txBody>
          <a:bodyPr/>
          <a:lstStyle/>
          <a:p>
            <a:endParaRPr lang="en-US"/>
          </a:p>
        </p:txBody>
      </p:sp>
      <p:sp>
        <p:nvSpPr>
          <p:cNvPr id="237576" name="Line 8"/>
          <p:cNvSpPr>
            <a:spLocks noChangeShapeType="1"/>
          </p:cNvSpPr>
          <p:nvPr/>
        </p:nvSpPr>
        <p:spPr bwMode="auto">
          <a:xfrm>
            <a:off x="2717800" y="2644775"/>
            <a:ext cx="3810000" cy="0"/>
          </a:xfrm>
          <a:prstGeom prst="line">
            <a:avLst/>
          </a:prstGeom>
          <a:noFill/>
          <a:ln w="57150">
            <a:solidFill>
              <a:srgbClr val="33CC33"/>
            </a:solidFill>
            <a:round/>
            <a:headEnd type="triangle" w="med" len="med"/>
            <a:tailEnd/>
          </a:ln>
          <a:effectLst/>
        </p:spPr>
        <p:txBody>
          <a:bodyPr/>
          <a:lstStyle/>
          <a:p>
            <a:endParaRPr lang="en-US"/>
          </a:p>
        </p:txBody>
      </p:sp>
      <p:sp>
        <p:nvSpPr>
          <p:cNvPr id="237577" name="Line 9"/>
          <p:cNvSpPr>
            <a:spLocks noChangeShapeType="1"/>
          </p:cNvSpPr>
          <p:nvPr/>
        </p:nvSpPr>
        <p:spPr bwMode="auto">
          <a:xfrm>
            <a:off x="2036763" y="3402013"/>
            <a:ext cx="3810000" cy="0"/>
          </a:xfrm>
          <a:prstGeom prst="line">
            <a:avLst/>
          </a:prstGeom>
          <a:noFill/>
          <a:ln w="57150">
            <a:solidFill>
              <a:srgbClr val="33CC33"/>
            </a:solidFill>
            <a:round/>
            <a:headEnd/>
            <a:tailEnd type="triangle" w="med" len="med"/>
          </a:ln>
          <a:effectLst/>
        </p:spPr>
        <p:txBody>
          <a:bodyPr/>
          <a:lstStyle/>
          <a:p>
            <a:endParaRPr lang="en-US"/>
          </a:p>
        </p:txBody>
      </p:sp>
      <p:sp>
        <p:nvSpPr>
          <p:cNvPr id="237578" name="Text Box 10"/>
          <p:cNvSpPr txBox="1">
            <a:spLocks noChangeArrowheads="1"/>
          </p:cNvSpPr>
          <p:nvPr/>
        </p:nvSpPr>
        <p:spPr bwMode="auto">
          <a:xfrm>
            <a:off x="533400" y="914400"/>
            <a:ext cx="7772400" cy="1311128"/>
          </a:xfrm>
          <a:prstGeom prst="rect">
            <a:avLst/>
          </a:prstGeom>
          <a:noFill/>
          <a:ln w="12700">
            <a:noFill/>
            <a:miter lim="800000"/>
            <a:headEnd type="none" w="sm" len="sm"/>
            <a:tailEnd type="none" w="sm" len="sm"/>
          </a:ln>
          <a:effectLst/>
        </p:spPr>
        <p:txBody>
          <a:bodyPr wrap="square">
            <a:spAutoFit/>
          </a:bodyPr>
          <a:lstStyle/>
          <a:p>
            <a:pPr>
              <a:lnSpc>
                <a:spcPct val="120000"/>
              </a:lnSpc>
            </a:pPr>
            <a:r>
              <a:rPr lang="en-US" dirty="0" smtClean="0">
                <a:solidFill>
                  <a:srgbClr val="000099"/>
                </a:solidFill>
              </a:rPr>
              <a:t>A </a:t>
            </a:r>
            <a:r>
              <a:rPr lang="en-US" dirty="0">
                <a:solidFill>
                  <a:srgbClr val="000099"/>
                </a:solidFill>
              </a:rPr>
              <a:t>useful toy model </a:t>
            </a:r>
            <a:r>
              <a:rPr lang="en-US" dirty="0">
                <a:solidFill>
                  <a:srgbClr val="000099"/>
                </a:solidFill>
                <a:latin typeface="Times New Roman"/>
              </a:rPr>
              <a:t>–</a:t>
            </a:r>
            <a:r>
              <a:rPr lang="en-US" dirty="0">
                <a:solidFill>
                  <a:srgbClr val="000099"/>
                </a:solidFill>
              </a:rPr>
              <a:t> two copies of the IQHE</a:t>
            </a:r>
          </a:p>
          <a:p>
            <a:pPr>
              <a:lnSpc>
                <a:spcPct val="120000"/>
              </a:lnSpc>
            </a:pPr>
            <a:r>
              <a:rPr lang="en-US" dirty="0">
                <a:solidFill>
                  <a:srgbClr val="990000"/>
                </a:solidFill>
              </a:rPr>
              <a:t>Red electrons</a:t>
            </a:r>
            <a:r>
              <a:rPr lang="en-US" dirty="0">
                <a:solidFill>
                  <a:srgbClr val="000099"/>
                </a:solidFill>
              </a:rPr>
              <a:t> experience a magnetic field B</a:t>
            </a:r>
          </a:p>
          <a:p>
            <a:pPr>
              <a:lnSpc>
                <a:spcPct val="120000"/>
              </a:lnSpc>
            </a:pPr>
            <a:r>
              <a:rPr lang="en-US" dirty="0">
                <a:solidFill>
                  <a:srgbClr val="006600"/>
                </a:solidFill>
              </a:rPr>
              <a:t>Green electrons</a:t>
            </a:r>
            <a:r>
              <a:rPr lang="en-US" dirty="0">
                <a:solidFill>
                  <a:srgbClr val="000099"/>
                </a:solidFill>
              </a:rPr>
              <a:t> experience a magnetic field -B</a:t>
            </a:r>
          </a:p>
        </p:txBody>
      </p:sp>
      <p:grpSp>
        <p:nvGrpSpPr>
          <p:cNvPr id="2" name="Group 15"/>
          <p:cNvGrpSpPr>
            <a:grpSpLocks/>
          </p:cNvGrpSpPr>
          <p:nvPr/>
        </p:nvGrpSpPr>
        <p:grpSpPr bwMode="auto">
          <a:xfrm>
            <a:off x="1752600" y="2470150"/>
            <a:ext cx="5257800" cy="990600"/>
            <a:chOff x="1104" y="2688"/>
            <a:chExt cx="3312" cy="624"/>
          </a:xfrm>
        </p:grpSpPr>
        <p:sp>
          <p:nvSpPr>
            <p:cNvPr id="237579" name="Line 11"/>
            <p:cNvSpPr>
              <a:spLocks noChangeShapeType="1"/>
            </p:cNvSpPr>
            <p:nvPr/>
          </p:nvSpPr>
          <p:spPr bwMode="auto">
            <a:xfrm>
              <a:off x="2016" y="2688"/>
              <a:ext cx="2400" cy="0"/>
            </a:xfrm>
            <a:prstGeom prst="line">
              <a:avLst/>
            </a:prstGeom>
            <a:noFill/>
            <a:ln w="57150">
              <a:solidFill>
                <a:srgbClr val="CC0000"/>
              </a:solidFill>
              <a:round/>
              <a:headEnd/>
              <a:tailEnd type="triangle" w="med" len="med"/>
            </a:ln>
            <a:effectLst/>
          </p:spPr>
          <p:txBody>
            <a:bodyPr/>
            <a:lstStyle/>
            <a:p>
              <a:endParaRPr lang="en-US"/>
            </a:p>
          </p:txBody>
        </p:sp>
        <p:sp>
          <p:nvSpPr>
            <p:cNvPr id="237580" name="Line 12"/>
            <p:cNvSpPr>
              <a:spLocks noChangeShapeType="1"/>
            </p:cNvSpPr>
            <p:nvPr/>
          </p:nvSpPr>
          <p:spPr bwMode="auto">
            <a:xfrm>
              <a:off x="1104" y="3312"/>
              <a:ext cx="2400" cy="0"/>
            </a:xfrm>
            <a:prstGeom prst="line">
              <a:avLst/>
            </a:prstGeom>
            <a:noFill/>
            <a:ln w="57150">
              <a:solidFill>
                <a:srgbClr val="CC0000"/>
              </a:solidFill>
              <a:round/>
              <a:headEnd type="triangle" w="med" len="med"/>
              <a:tailEnd/>
            </a:ln>
            <a:effectLst/>
          </p:spPr>
          <p:txBody>
            <a:bodyPr/>
            <a:lstStyle/>
            <a:p>
              <a:endParaRPr lang="en-US"/>
            </a:p>
          </p:txBody>
        </p:sp>
        <p:sp>
          <p:nvSpPr>
            <p:cNvPr id="237581" name="Line 13"/>
            <p:cNvSpPr>
              <a:spLocks noChangeShapeType="1"/>
            </p:cNvSpPr>
            <p:nvPr/>
          </p:nvSpPr>
          <p:spPr bwMode="auto">
            <a:xfrm>
              <a:off x="1808" y="2750"/>
              <a:ext cx="2400" cy="0"/>
            </a:xfrm>
            <a:prstGeom prst="line">
              <a:avLst/>
            </a:prstGeom>
            <a:noFill/>
            <a:ln w="57150">
              <a:solidFill>
                <a:srgbClr val="33CC33"/>
              </a:solidFill>
              <a:round/>
              <a:headEnd type="triangle" w="med" len="med"/>
              <a:tailEnd/>
            </a:ln>
            <a:effectLst/>
          </p:spPr>
          <p:txBody>
            <a:bodyPr/>
            <a:lstStyle/>
            <a:p>
              <a:endParaRPr lang="en-US"/>
            </a:p>
          </p:txBody>
        </p:sp>
        <p:sp>
          <p:nvSpPr>
            <p:cNvPr id="237582" name="Line 14"/>
            <p:cNvSpPr>
              <a:spLocks noChangeShapeType="1"/>
            </p:cNvSpPr>
            <p:nvPr/>
          </p:nvSpPr>
          <p:spPr bwMode="auto">
            <a:xfrm>
              <a:off x="1379" y="3227"/>
              <a:ext cx="2400" cy="0"/>
            </a:xfrm>
            <a:prstGeom prst="line">
              <a:avLst/>
            </a:prstGeom>
            <a:noFill/>
            <a:ln w="57150">
              <a:solidFill>
                <a:srgbClr val="33CC33"/>
              </a:solidFill>
              <a:round/>
              <a:headEnd/>
              <a:tailEnd type="triangle" w="med" len="med"/>
            </a:ln>
            <a:effectLst/>
          </p:spPr>
          <p:txBody>
            <a:bodyPr/>
            <a:lstStyle/>
            <a:p>
              <a:endParaRPr lang="en-US"/>
            </a:p>
          </p:txBody>
        </p:sp>
      </p:grpSp>
      <p:sp>
        <p:nvSpPr>
          <p:cNvPr id="237584" name="Text Box 16"/>
          <p:cNvSpPr txBox="1">
            <a:spLocks noChangeArrowheads="1"/>
          </p:cNvSpPr>
          <p:nvPr/>
        </p:nvSpPr>
        <p:spPr bwMode="auto">
          <a:xfrm>
            <a:off x="822325" y="3886200"/>
            <a:ext cx="6559809" cy="972574"/>
          </a:xfrm>
          <a:prstGeom prst="rect">
            <a:avLst/>
          </a:prstGeom>
          <a:noFill/>
          <a:ln w="12700">
            <a:noFill/>
            <a:miter lim="800000"/>
            <a:headEnd type="none" w="sm" len="sm"/>
            <a:tailEnd type="none" w="sm" len="sm"/>
          </a:ln>
          <a:effectLst/>
        </p:spPr>
        <p:txBody>
          <a:bodyPr wrap="none">
            <a:spAutoFit/>
          </a:bodyPr>
          <a:lstStyle/>
          <a:p>
            <a:pPr>
              <a:lnSpc>
                <a:spcPct val="130000"/>
              </a:lnSpc>
            </a:pPr>
            <a:r>
              <a:rPr lang="en-US" dirty="0">
                <a:solidFill>
                  <a:srgbClr val="000099"/>
                </a:solidFill>
                <a:latin typeface="Symbol" pitchFamily="18" charset="2"/>
              </a:rPr>
              <a:t>n</a:t>
            </a:r>
            <a:r>
              <a:rPr lang="en-US" dirty="0">
                <a:solidFill>
                  <a:srgbClr val="000099"/>
                </a:solidFill>
              </a:rPr>
              <a:t>=odd per each color </a:t>
            </a:r>
            <a:r>
              <a:rPr lang="en-US" dirty="0">
                <a:solidFill>
                  <a:srgbClr val="000099"/>
                </a:solidFill>
                <a:latin typeface="Times New Roman"/>
              </a:rPr>
              <a:t>–</a:t>
            </a:r>
            <a:r>
              <a:rPr lang="en-US" dirty="0">
                <a:solidFill>
                  <a:srgbClr val="000099"/>
                </a:solidFill>
              </a:rPr>
              <a:t> a topological </a:t>
            </a:r>
            <a:r>
              <a:rPr lang="en-US" dirty="0" smtClean="0">
                <a:solidFill>
                  <a:srgbClr val="000099"/>
                </a:solidFill>
              </a:rPr>
              <a:t>insulator</a:t>
            </a:r>
          </a:p>
          <a:p>
            <a:pPr>
              <a:lnSpc>
                <a:spcPct val="130000"/>
              </a:lnSpc>
            </a:pPr>
            <a:r>
              <a:rPr lang="en-US" dirty="0" smtClean="0">
                <a:solidFill>
                  <a:srgbClr val="000099"/>
                </a:solidFill>
              </a:rPr>
              <a:t>Gapless edge protected by time reversal symmetry</a:t>
            </a:r>
          </a:p>
        </p:txBody>
      </p:sp>
      <p:sp>
        <p:nvSpPr>
          <p:cNvPr id="237586" name="Rectangle 18"/>
          <p:cNvSpPr>
            <a:spLocks noChangeArrowheads="1"/>
          </p:cNvSpPr>
          <p:nvPr/>
        </p:nvSpPr>
        <p:spPr bwMode="auto">
          <a:xfrm>
            <a:off x="815975" y="4712724"/>
            <a:ext cx="7186583" cy="489365"/>
          </a:xfrm>
          <a:prstGeom prst="rect">
            <a:avLst/>
          </a:prstGeom>
          <a:noFill/>
          <a:ln w="12700">
            <a:noFill/>
            <a:miter lim="800000"/>
            <a:headEnd type="none" w="sm" len="sm"/>
            <a:tailEnd type="none" w="sm" len="sm"/>
          </a:ln>
          <a:effectLst/>
        </p:spPr>
        <p:txBody>
          <a:bodyPr wrap="none">
            <a:spAutoFit/>
          </a:bodyPr>
          <a:lstStyle/>
          <a:p>
            <a:pPr>
              <a:lnSpc>
                <a:spcPct val="130000"/>
              </a:lnSpc>
            </a:pPr>
            <a:r>
              <a:rPr lang="en-US" dirty="0">
                <a:solidFill>
                  <a:srgbClr val="000099"/>
                </a:solidFill>
                <a:latin typeface="Symbol" pitchFamily="18" charset="2"/>
              </a:rPr>
              <a:t>n</a:t>
            </a:r>
            <a:r>
              <a:rPr lang="en-US" dirty="0">
                <a:solidFill>
                  <a:srgbClr val="000099"/>
                </a:solidFill>
              </a:rPr>
              <a:t>=even per each color </a:t>
            </a:r>
            <a:r>
              <a:rPr lang="en-US" dirty="0">
                <a:solidFill>
                  <a:srgbClr val="000099"/>
                </a:solidFill>
                <a:latin typeface="Times New Roman"/>
              </a:rPr>
              <a:t>–</a:t>
            </a:r>
            <a:r>
              <a:rPr lang="en-US" dirty="0">
                <a:solidFill>
                  <a:srgbClr val="000099"/>
                </a:solidFill>
              </a:rPr>
              <a:t> a trivial </a:t>
            </a:r>
            <a:r>
              <a:rPr lang="en-US" dirty="0" smtClean="0">
                <a:solidFill>
                  <a:srgbClr val="000099"/>
                </a:solidFill>
              </a:rPr>
              <a:t>insulator, no protection </a:t>
            </a:r>
            <a:endParaRPr lang="en-US" dirty="0">
              <a:solidFill>
                <a:srgbClr val="000099"/>
              </a:solidFill>
            </a:endParaRPr>
          </a:p>
        </p:txBody>
      </p:sp>
      <p:sp>
        <p:nvSpPr>
          <p:cNvPr id="15" name="Rectangle 14"/>
          <p:cNvSpPr/>
          <p:nvPr/>
        </p:nvSpPr>
        <p:spPr>
          <a:xfrm>
            <a:off x="304800" y="5325511"/>
            <a:ext cx="8458200" cy="1311128"/>
          </a:xfrm>
          <a:prstGeom prst="rect">
            <a:avLst/>
          </a:prstGeom>
        </p:spPr>
        <p:txBody>
          <a:bodyPr wrap="square">
            <a:spAutoFit/>
          </a:bodyPr>
          <a:lstStyle/>
          <a:p>
            <a:pPr>
              <a:lnSpc>
                <a:spcPct val="120000"/>
              </a:lnSpc>
            </a:pPr>
            <a:r>
              <a:rPr lang="en-US" dirty="0" smtClean="0">
                <a:solidFill>
                  <a:srgbClr val="990000"/>
                </a:solidFill>
              </a:rPr>
              <a:t>These are examples of 2D non-interacting topological / trivial insulators.</a:t>
            </a:r>
          </a:p>
          <a:p>
            <a:pPr>
              <a:lnSpc>
                <a:spcPct val="120000"/>
              </a:lnSpc>
            </a:pPr>
            <a:r>
              <a:rPr lang="en-US" dirty="0" smtClean="0">
                <a:solidFill>
                  <a:srgbClr val="990000"/>
                </a:solidFill>
              </a:rPr>
              <a:t>Will interactions introduce new fractionalized states?</a:t>
            </a:r>
          </a:p>
        </p:txBody>
      </p:sp>
      <p:sp>
        <p:nvSpPr>
          <p:cNvPr id="16" name="Rectangle 15"/>
          <p:cNvSpPr/>
          <p:nvPr/>
        </p:nvSpPr>
        <p:spPr>
          <a:xfrm>
            <a:off x="533400" y="85737"/>
            <a:ext cx="8001000" cy="904863"/>
          </a:xfrm>
          <a:prstGeom prst="rect">
            <a:avLst/>
          </a:prstGeom>
        </p:spPr>
        <p:txBody>
          <a:bodyPr wrap="square">
            <a:spAutoFit/>
          </a:bodyPr>
          <a:lstStyle/>
          <a:p>
            <a:pPr>
              <a:lnSpc>
                <a:spcPct val="120000"/>
              </a:lnSpc>
            </a:pPr>
            <a:r>
              <a:rPr lang="en-US" dirty="0" smtClean="0">
                <a:solidFill>
                  <a:schemeClr val="accent6">
                    <a:lumMod val="50000"/>
                  </a:schemeClr>
                </a:solidFill>
              </a:rPr>
              <a:t>Quantized spin Hall effect - a generalization of the QHE to systems that are symmetric under time reversal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757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3757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3758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757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757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3757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3757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37586"/>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23758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73" grpId="0" animBg="1"/>
      <p:bldP spid="237574" grpId="0" animBg="1"/>
      <p:bldP spid="237575" grpId="0" animBg="1"/>
      <p:bldP spid="237576" grpId="0" animBg="1"/>
      <p:bldP spid="237577" grpId="0" animBg="1"/>
      <p:bldP spid="237578" grpId="0"/>
      <p:bldP spid="237584" grpId="0"/>
      <p:bldP spid="237586" grpId="0"/>
      <p:bldP spid="237586" grpId="1"/>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28600"/>
            <a:ext cx="8153400" cy="5170646"/>
          </a:xfrm>
          <a:prstGeom prst="rect">
            <a:avLst/>
          </a:prstGeom>
        </p:spPr>
        <p:txBody>
          <a:bodyPr wrap="square">
            <a:spAutoFit/>
          </a:bodyPr>
          <a:lstStyle/>
          <a:p>
            <a:pPr>
              <a:lnSpc>
                <a:spcPts val="3300"/>
              </a:lnSpc>
            </a:pPr>
            <a:r>
              <a:rPr lang="en-US" dirty="0" smtClean="0">
                <a:solidFill>
                  <a:srgbClr val="990000"/>
                </a:solidFill>
              </a:rPr>
              <a:t>Three dimensional (3D) non-interacting topological insulators </a:t>
            </a:r>
          </a:p>
          <a:p>
            <a:pPr>
              <a:lnSpc>
                <a:spcPts val="3300"/>
              </a:lnSpc>
              <a:buFont typeface="Arial" pitchFamily="34" charset="0"/>
              <a:buChar char="•"/>
            </a:pPr>
            <a:r>
              <a:rPr lang="en-US" dirty="0" smtClean="0">
                <a:solidFill>
                  <a:srgbClr val="990000"/>
                </a:solidFill>
              </a:rPr>
              <a:t> </a:t>
            </a:r>
            <a:r>
              <a:rPr lang="en-US" dirty="0" smtClean="0">
                <a:solidFill>
                  <a:schemeClr val="accent6">
                    <a:lumMod val="50000"/>
                  </a:schemeClr>
                </a:solidFill>
              </a:rPr>
              <a:t>Gapless edge modes are now Dirac cones on each of the surfaces</a:t>
            </a:r>
          </a:p>
          <a:p>
            <a:pPr>
              <a:lnSpc>
                <a:spcPts val="3300"/>
              </a:lnSpc>
              <a:buFont typeface="Arial" pitchFamily="34" charset="0"/>
              <a:buChar char="•"/>
            </a:pPr>
            <a:r>
              <a:rPr lang="en-US" dirty="0" smtClean="0">
                <a:solidFill>
                  <a:schemeClr val="accent6">
                    <a:lumMod val="50000"/>
                  </a:schemeClr>
                </a:solidFill>
              </a:rPr>
              <a:t> The Dirac cone cannot be gapped without breaking of time reversal symmetry. </a:t>
            </a:r>
          </a:p>
          <a:p>
            <a:pPr>
              <a:lnSpc>
                <a:spcPts val="3300"/>
              </a:lnSpc>
              <a:buFont typeface="Arial" pitchFamily="34" charset="0"/>
              <a:buChar char="•"/>
            </a:pPr>
            <a:r>
              <a:rPr lang="en-US" dirty="0" smtClean="0">
                <a:solidFill>
                  <a:schemeClr val="accent6">
                    <a:lumMod val="50000"/>
                  </a:schemeClr>
                </a:solidFill>
              </a:rPr>
              <a:t> When time reversal symmetry is broken on the surface, a quantum Hall state forms, with half-integer Hall conductivity.  </a:t>
            </a:r>
          </a:p>
          <a:p>
            <a:pPr>
              <a:lnSpc>
                <a:spcPts val="3300"/>
              </a:lnSpc>
              <a:buFont typeface="Arial" pitchFamily="34" charset="0"/>
              <a:buChar char="•"/>
            </a:pPr>
            <a:r>
              <a:rPr lang="en-US" dirty="0" smtClean="0">
                <a:solidFill>
                  <a:schemeClr val="accent6">
                    <a:lumMod val="50000"/>
                  </a:schemeClr>
                </a:solidFill>
              </a:rPr>
              <a:t> When a finite thin solenoid is inserted into the 3D bulk, charges of ±e/2 are bound to its ends (“charge-monopole binding”). </a:t>
            </a:r>
          </a:p>
          <a:p>
            <a:pPr>
              <a:lnSpc>
                <a:spcPts val="3300"/>
              </a:lnSpc>
            </a:pPr>
            <a:r>
              <a:rPr lang="en-US" dirty="0" smtClean="0">
                <a:solidFill>
                  <a:srgbClr val="990000"/>
                </a:solidFill>
              </a:rPr>
              <a:t>Will interactions induce new fractionalized states (FQHE on the surface, “fractional charge-monopole binding” ?)</a:t>
            </a:r>
          </a:p>
        </p:txBody>
      </p:sp>
      <p:sp>
        <p:nvSpPr>
          <p:cNvPr id="3" name="Cube 2"/>
          <p:cNvSpPr/>
          <p:nvPr/>
        </p:nvSpPr>
        <p:spPr bwMode="auto">
          <a:xfrm>
            <a:off x="5029200" y="5562600"/>
            <a:ext cx="2971800" cy="114300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066800"/>
            <a:ext cx="7620000" cy="3647152"/>
          </a:xfrm>
          <a:prstGeom prst="rect">
            <a:avLst/>
          </a:prstGeom>
          <a:noFill/>
        </p:spPr>
        <p:txBody>
          <a:bodyPr wrap="square" rtlCol="0">
            <a:spAutoFit/>
          </a:bodyPr>
          <a:lstStyle/>
          <a:p>
            <a:pPr>
              <a:lnSpc>
                <a:spcPct val="150000"/>
              </a:lnSpc>
            </a:pPr>
            <a:r>
              <a:rPr lang="en-US" dirty="0" smtClean="0">
                <a:solidFill>
                  <a:srgbClr val="002060"/>
                </a:solidFill>
              </a:rPr>
              <a:t>What did topological insulators add to the world of topological states of matter?</a:t>
            </a:r>
          </a:p>
          <a:p>
            <a:pPr marL="457200" indent="-457200">
              <a:lnSpc>
                <a:spcPct val="150000"/>
              </a:lnSpc>
              <a:buAutoNum type="arabicPeriod"/>
            </a:pPr>
            <a:r>
              <a:rPr lang="en-US" dirty="0" smtClean="0">
                <a:solidFill>
                  <a:srgbClr val="002060"/>
                </a:solidFill>
              </a:rPr>
              <a:t>Edge modes that are protected only as long as a symmetry is not broken</a:t>
            </a:r>
          </a:p>
          <a:p>
            <a:pPr marL="457200" indent="-457200">
              <a:lnSpc>
                <a:spcPct val="150000"/>
              </a:lnSpc>
              <a:buAutoNum type="arabicPeriod"/>
            </a:pPr>
            <a:r>
              <a:rPr lang="en-US" dirty="0" smtClean="0">
                <a:solidFill>
                  <a:srgbClr val="002060"/>
                </a:solidFill>
              </a:rPr>
              <a:t>Three dimensional systems </a:t>
            </a:r>
          </a:p>
          <a:p>
            <a:pPr marL="457200" indent="-457200">
              <a:lnSpc>
                <a:spcPct val="150000"/>
              </a:lnSpc>
            </a:pPr>
            <a:endParaRPr lang="en-US" dirty="0" smtClean="0">
              <a:solidFill>
                <a:srgbClr val="002060"/>
              </a:solidFill>
            </a:endParaRPr>
          </a:p>
          <a:p>
            <a:pPr marL="457200" indent="-457200">
              <a:lnSpc>
                <a:spcPct val="150000"/>
              </a:lnSpc>
            </a:pPr>
            <a:r>
              <a:rPr lang="en-US" dirty="0" smtClean="0">
                <a:solidFill>
                  <a:srgbClr val="002060"/>
                </a:solidFill>
              </a:rPr>
              <a:t>Implications to the world of fractional phases?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762000"/>
            <a:ext cx="7848600" cy="5170646"/>
          </a:xfrm>
          <a:prstGeom prst="rect">
            <a:avLst/>
          </a:prstGeom>
          <a:noFill/>
        </p:spPr>
        <p:txBody>
          <a:bodyPr wrap="square" rtlCol="0">
            <a:spAutoFit/>
          </a:bodyPr>
          <a:lstStyle/>
          <a:p>
            <a:pPr>
              <a:lnSpc>
                <a:spcPct val="150000"/>
              </a:lnSpc>
            </a:pPr>
            <a:r>
              <a:rPr lang="en-US" dirty="0" smtClean="0">
                <a:solidFill>
                  <a:srgbClr val="002060"/>
                </a:solidFill>
              </a:rPr>
              <a:t>Questions and answers:</a:t>
            </a:r>
          </a:p>
          <a:p>
            <a:pPr marL="457200" indent="-457200">
              <a:lnSpc>
                <a:spcPct val="150000"/>
              </a:lnSpc>
              <a:buAutoNum type="arabicPeriod"/>
            </a:pPr>
            <a:r>
              <a:rPr lang="en-US" dirty="0" smtClean="0">
                <a:solidFill>
                  <a:srgbClr val="002060"/>
                </a:solidFill>
              </a:rPr>
              <a:t>Fractional 2D quantum spin Hall states – are the edge modes protected by time reversal symmetry? </a:t>
            </a:r>
          </a:p>
          <a:p>
            <a:pPr marL="457200" indent="-457200">
              <a:lnSpc>
                <a:spcPct val="150000"/>
              </a:lnSpc>
              <a:buAutoNum type="arabicPeriod"/>
            </a:pPr>
            <a:r>
              <a:rPr lang="en-US" dirty="0" smtClean="0">
                <a:solidFill>
                  <a:srgbClr val="002060"/>
                </a:solidFill>
              </a:rPr>
              <a:t>Can fractional topological phases that are time reversal symmetric be listed?</a:t>
            </a:r>
          </a:p>
          <a:p>
            <a:pPr marL="457200" indent="-457200">
              <a:lnSpc>
                <a:spcPct val="150000"/>
              </a:lnSpc>
            </a:pPr>
            <a:r>
              <a:rPr lang="en-US" dirty="0" smtClean="0">
                <a:solidFill>
                  <a:srgbClr val="002060"/>
                </a:solidFill>
              </a:rPr>
              <a:t>	Answer: so far, 2D systems that are </a:t>
            </a:r>
            <a:r>
              <a:rPr lang="en-US" dirty="0" err="1" smtClean="0">
                <a:solidFill>
                  <a:srgbClr val="002060"/>
                </a:solidFill>
              </a:rPr>
              <a:t>abelian</a:t>
            </a:r>
            <a:r>
              <a:rPr lang="en-US" dirty="0" smtClean="0">
                <a:solidFill>
                  <a:srgbClr val="002060"/>
                </a:solidFill>
              </a:rPr>
              <a:t> have been listed. The most general K-matrix is</a:t>
            </a:r>
          </a:p>
          <a:p>
            <a:pPr marL="457200" indent="-457200">
              <a:lnSpc>
                <a:spcPct val="150000"/>
              </a:lnSpc>
              <a:buAutoNum type="arabicPeriod" startAt="3"/>
            </a:pPr>
            <a:r>
              <a:rPr lang="en-US" dirty="0" smtClean="0">
                <a:solidFill>
                  <a:srgbClr val="002060"/>
                </a:solidFill>
              </a:rPr>
              <a:t>Can there be interesting structure at the edge when symmetries are broken?</a:t>
            </a:r>
          </a:p>
          <a:p>
            <a:pPr marL="457200" indent="-457200">
              <a:lnSpc>
                <a:spcPct val="150000"/>
              </a:lnSpc>
              <a:buAutoNum type="arabicPeriod" startAt="3"/>
            </a:pPr>
            <a:r>
              <a:rPr lang="en-US" dirty="0" smtClean="0">
                <a:solidFill>
                  <a:srgbClr val="002060"/>
                </a:solidFill>
              </a:rPr>
              <a:t>Fractional topological phases in 3D </a:t>
            </a:r>
          </a:p>
        </p:txBody>
      </p:sp>
      <p:sp>
        <p:nvSpPr>
          <p:cNvPr id="3" name="Rectangle 2"/>
          <p:cNvSpPr/>
          <p:nvPr/>
        </p:nvSpPr>
        <p:spPr bwMode="auto">
          <a:xfrm>
            <a:off x="457200" y="2362200"/>
            <a:ext cx="8458200" cy="3657600"/>
          </a:xfrm>
          <a:prstGeom prst="rect">
            <a:avLst/>
          </a:prstGeom>
          <a:solidFill>
            <a:schemeClr val="bg1"/>
          </a:solidFill>
          <a:ln w="12700" cap="flat" cmpd="sng" algn="ctr">
            <a:no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3" name="AutoShape 5"/>
          <p:cNvSpPr>
            <a:spLocks noChangeArrowheads="1"/>
          </p:cNvSpPr>
          <p:nvPr/>
        </p:nvSpPr>
        <p:spPr bwMode="auto">
          <a:xfrm>
            <a:off x="381000" y="1676400"/>
            <a:ext cx="7848600" cy="1219200"/>
          </a:xfrm>
          <a:prstGeom prst="parallelogram">
            <a:avLst>
              <a:gd name="adj" fmla="val 160938"/>
            </a:avLst>
          </a:prstGeom>
          <a:solidFill>
            <a:srgbClr val="FF9900"/>
          </a:solidFill>
          <a:ln w="9525">
            <a:solidFill>
              <a:schemeClr val="tx1"/>
            </a:solidFill>
            <a:miter lim="800000"/>
            <a:headEnd/>
            <a:tailEnd/>
          </a:ln>
          <a:effectLst/>
        </p:spPr>
        <p:txBody>
          <a:bodyPr wrap="none" anchor="ctr"/>
          <a:lstStyle/>
          <a:p>
            <a:endParaRPr lang="en-US"/>
          </a:p>
        </p:txBody>
      </p:sp>
      <p:sp>
        <p:nvSpPr>
          <p:cNvPr id="237574" name="Line 6"/>
          <p:cNvSpPr>
            <a:spLocks noChangeShapeType="1"/>
          </p:cNvSpPr>
          <p:nvPr/>
        </p:nvSpPr>
        <p:spPr bwMode="auto">
          <a:xfrm>
            <a:off x="3124200" y="1806575"/>
            <a:ext cx="3810000" cy="0"/>
          </a:xfrm>
          <a:prstGeom prst="line">
            <a:avLst/>
          </a:prstGeom>
          <a:noFill/>
          <a:ln w="57150">
            <a:solidFill>
              <a:srgbClr val="CC0000"/>
            </a:solidFill>
            <a:round/>
            <a:headEnd/>
            <a:tailEnd type="triangle" w="med" len="med"/>
          </a:ln>
          <a:effectLst/>
        </p:spPr>
        <p:txBody>
          <a:bodyPr/>
          <a:lstStyle/>
          <a:p>
            <a:endParaRPr lang="en-US"/>
          </a:p>
        </p:txBody>
      </p:sp>
      <p:sp>
        <p:nvSpPr>
          <p:cNvPr id="237575" name="Line 7"/>
          <p:cNvSpPr>
            <a:spLocks noChangeShapeType="1"/>
          </p:cNvSpPr>
          <p:nvPr/>
        </p:nvSpPr>
        <p:spPr bwMode="auto">
          <a:xfrm>
            <a:off x="1600200" y="2774950"/>
            <a:ext cx="3810000" cy="0"/>
          </a:xfrm>
          <a:prstGeom prst="line">
            <a:avLst/>
          </a:prstGeom>
          <a:noFill/>
          <a:ln w="57150">
            <a:solidFill>
              <a:srgbClr val="CC0000"/>
            </a:solidFill>
            <a:round/>
            <a:headEnd type="triangle" w="med" len="med"/>
            <a:tailEnd/>
          </a:ln>
          <a:effectLst/>
        </p:spPr>
        <p:txBody>
          <a:bodyPr/>
          <a:lstStyle/>
          <a:p>
            <a:endParaRPr lang="en-US"/>
          </a:p>
        </p:txBody>
      </p:sp>
      <p:sp>
        <p:nvSpPr>
          <p:cNvPr id="237576" name="Line 8"/>
          <p:cNvSpPr>
            <a:spLocks noChangeShapeType="1"/>
          </p:cNvSpPr>
          <p:nvPr/>
        </p:nvSpPr>
        <p:spPr bwMode="auto">
          <a:xfrm>
            <a:off x="2794000" y="1905000"/>
            <a:ext cx="3810000" cy="0"/>
          </a:xfrm>
          <a:prstGeom prst="line">
            <a:avLst/>
          </a:prstGeom>
          <a:noFill/>
          <a:ln w="57150">
            <a:solidFill>
              <a:srgbClr val="33CC33"/>
            </a:solidFill>
            <a:round/>
            <a:headEnd type="triangle" w="med" len="med"/>
            <a:tailEnd/>
          </a:ln>
          <a:effectLst/>
        </p:spPr>
        <p:txBody>
          <a:bodyPr/>
          <a:lstStyle/>
          <a:p>
            <a:endParaRPr lang="en-US"/>
          </a:p>
        </p:txBody>
      </p:sp>
      <p:sp>
        <p:nvSpPr>
          <p:cNvPr id="237577" name="Line 9"/>
          <p:cNvSpPr>
            <a:spLocks noChangeShapeType="1"/>
          </p:cNvSpPr>
          <p:nvPr/>
        </p:nvSpPr>
        <p:spPr bwMode="auto">
          <a:xfrm>
            <a:off x="2036763" y="2640013"/>
            <a:ext cx="3810000" cy="0"/>
          </a:xfrm>
          <a:prstGeom prst="line">
            <a:avLst/>
          </a:prstGeom>
          <a:noFill/>
          <a:ln w="57150">
            <a:solidFill>
              <a:srgbClr val="33CC33"/>
            </a:solidFill>
            <a:round/>
            <a:headEnd/>
            <a:tailEnd type="triangle" w="med" len="med"/>
          </a:ln>
          <a:effectLst/>
        </p:spPr>
        <p:txBody>
          <a:bodyPr/>
          <a:lstStyle/>
          <a:p>
            <a:endParaRPr lang="en-US"/>
          </a:p>
        </p:txBody>
      </p:sp>
      <p:sp>
        <p:nvSpPr>
          <p:cNvPr id="237578" name="Text Box 10"/>
          <p:cNvSpPr txBox="1">
            <a:spLocks noChangeArrowheads="1"/>
          </p:cNvSpPr>
          <p:nvPr/>
        </p:nvSpPr>
        <p:spPr bwMode="auto">
          <a:xfrm>
            <a:off x="228600" y="136672"/>
            <a:ext cx="7772400" cy="1311128"/>
          </a:xfrm>
          <a:prstGeom prst="rect">
            <a:avLst/>
          </a:prstGeom>
          <a:noFill/>
          <a:ln w="12700">
            <a:noFill/>
            <a:miter lim="800000"/>
            <a:headEnd type="none" w="sm" len="sm"/>
            <a:tailEnd type="none" w="sm" len="sm"/>
          </a:ln>
          <a:effectLst/>
        </p:spPr>
        <p:txBody>
          <a:bodyPr wrap="square">
            <a:spAutoFit/>
          </a:bodyPr>
          <a:lstStyle/>
          <a:p>
            <a:pPr>
              <a:lnSpc>
                <a:spcPct val="120000"/>
              </a:lnSpc>
            </a:pPr>
            <a:r>
              <a:rPr lang="en-US" dirty="0" smtClean="0">
                <a:solidFill>
                  <a:schemeClr val="accent6">
                    <a:lumMod val="50000"/>
                  </a:schemeClr>
                </a:solidFill>
              </a:rPr>
              <a:t>The first example                                           </a:t>
            </a:r>
            <a:r>
              <a:rPr lang="en-US" sz="1600" dirty="0" smtClean="0">
                <a:solidFill>
                  <a:schemeClr val="accent6">
                    <a:lumMod val="50000"/>
                  </a:schemeClr>
                </a:solidFill>
              </a:rPr>
              <a:t>(</a:t>
            </a:r>
            <a:r>
              <a:rPr lang="en-US" sz="1600" dirty="0" err="1" smtClean="0">
                <a:solidFill>
                  <a:schemeClr val="accent6">
                    <a:lumMod val="50000"/>
                  </a:schemeClr>
                </a:solidFill>
              </a:rPr>
              <a:t>Bernevig</a:t>
            </a:r>
            <a:r>
              <a:rPr lang="en-US" sz="1600" dirty="0" smtClean="0">
                <a:solidFill>
                  <a:schemeClr val="accent6">
                    <a:lumMod val="50000"/>
                  </a:schemeClr>
                </a:solidFill>
              </a:rPr>
              <a:t> et al)</a:t>
            </a:r>
            <a:endParaRPr lang="en-US" dirty="0" smtClean="0">
              <a:solidFill>
                <a:schemeClr val="accent6">
                  <a:lumMod val="50000"/>
                </a:schemeClr>
              </a:solidFill>
            </a:endParaRPr>
          </a:p>
          <a:p>
            <a:pPr>
              <a:lnSpc>
                <a:spcPct val="120000"/>
              </a:lnSpc>
            </a:pPr>
            <a:r>
              <a:rPr lang="en-US" dirty="0" smtClean="0">
                <a:solidFill>
                  <a:srgbClr val="990000"/>
                </a:solidFill>
              </a:rPr>
              <a:t>Red </a:t>
            </a:r>
            <a:r>
              <a:rPr lang="en-US" dirty="0">
                <a:solidFill>
                  <a:srgbClr val="990000"/>
                </a:solidFill>
              </a:rPr>
              <a:t>electrons</a:t>
            </a:r>
            <a:r>
              <a:rPr lang="en-US" dirty="0">
                <a:solidFill>
                  <a:srgbClr val="000099"/>
                </a:solidFill>
              </a:rPr>
              <a:t> </a:t>
            </a:r>
            <a:r>
              <a:rPr lang="en-US" dirty="0" smtClean="0">
                <a:solidFill>
                  <a:srgbClr val="000099"/>
                </a:solidFill>
              </a:rPr>
              <a:t>at a fraction </a:t>
            </a:r>
            <a:r>
              <a:rPr lang="en-US" dirty="0" smtClean="0">
                <a:solidFill>
                  <a:srgbClr val="000099"/>
                </a:solidFill>
                <a:latin typeface="Symbol" pitchFamily="18" charset="2"/>
              </a:rPr>
              <a:t>n</a:t>
            </a:r>
            <a:endParaRPr lang="en-US" dirty="0">
              <a:solidFill>
                <a:srgbClr val="000099"/>
              </a:solidFill>
              <a:latin typeface="Symbol" pitchFamily="18" charset="2"/>
            </a:endParaRPr>
          </a:p>
          <a:p>
            <a:pPr>
              <a:lnSpc>
                <a:spcPct val="120000"/>
              </a:lnSpc>
            </a:pPr>
            <a:r>
              <a:rPr lang="en-US" dirty="0">
                <a:solidFill>
                  <a:srgbClr val="006600"/>
                </a:solidFill>
              </a:rPr>
              <a:t>Green electrons</a:t>
            </a:r>
            <a:r>
              <a:rPr lang="en-US" dirty="0">
                <a:solidFill>
                  <a:srgbClr val="000099"/>
                </a:solidFill>
              </a:rPr>
              <a:t> </a:t>
            </a:r>
            <a:r>
              <a:rPr lang="en-US" dirty="0" smtClean="0">
                <a:solidFill>
                  <a:srgbClr val="000099"/>
                </a:solidFill>
              </a:rPr>
              <a:t>at a fraction -</a:t>
            </a:r>
            <a:r>
              <a:rPr lang="en-US" dirty="0" smtClean="0">
                <a:solidFill>
                  <a:srgbClr val="000099"/>
                </a:solidFill>
                <a:latin typeface="Symbol" pitchFamily="18" charset="2"/>
              </a:rPr>
              <a:t>n</a:t>
            </a:r>
            <a:endParaRPr lang="en-US" dirty="0">
              <a:solidFill>
                <a:srgbClr val="000099"/>
              </a:solidFill>
              <a:latin typeface="Symbol" pitchFamily="18" charset="2"/>
            </a:endParaRPr>
          </a:p>
        </p:txBody>
      </p:sp>
      <p:grpSp>
        <p:nvGrpSpPr>
          <p:cNvPr id="2" name="Group 15"/>
          <p:cNvGrpSpPr>
            <a:grpSpLocks/>
          </p:cNvGrpSpPr>
          <p:nvPr/>
        </p:nvGrpSpPr>
        <p:grpSpPr bwMode="auto">
          <a:xfrm>
            <a:off x="1752600" y="1708150"/>
            <a:ext cx="5257800" cy="990600"/>
            <a:chOff x="1104" y="2688"/>
            <a:chExt cx="3312" cy="624"/>
          </a:xfrm>
        </p:grpSpPr>
        <p:sp>
          <p:nvSpPr>
            <p:cNvPr id="237579" name="Line 11"/>
            <p:cNvSpPr>
              <a:spLocks noChangeShapeType="1"/>
            </p:cNvSpPr>
            <p:nvPr/>
          </p:nvSpPr>
          <p:spPr bwMode="auto">
            <a:xfrm>
              <a:off x="2016" y="2688"/>
              <a:ext cx="2400" cy="0"/>
            </a:xfrm>
            <a:prstGeom prst="line">
              <a:avLst/>
            </a:prstGeom>
            <a:noFill/>
            <a:ln w="57150">
              <a:solidFill>
                <a:srgbClr val="CC0000"/>
              </a:solidFill>
              <a:round/>
              <a:headEnd/>
              <a:tailEnd type="triangle" w="med" len="med"/>
            </a:ln>
            <a:effectLst/>
          </p:spPr>
          <p:txBody>
            <a:bodyPr/>
            <a:lstStyle/>
            <a:p>
              <a:endParaRPr lang="en-US"/>
            </a:p>
          </p:txBody>
        </p:sp>
        <p:sp>
          <p:nvSpPr>
            <p:cNvPr id="237580" name="Line 12"/>
            <p:cNvSpPr>
              <a:spLocks noChangeShapeType="1"/>
            </p:cNvSpPr>
            <p:nvPr/>
          </p:nvSpPr>
          <p:spPr bwMode="auto">
            <a:xfrm>
              <a:off x="1104" y="3312"/>
              <a:ext cx="2400" cy="0"/>
            </a:xfrm>
            <a:prstGeom prst="line">
              <a:avLst/>
            </a:prstGeom>
            <a:noFill/>
            <a:ln w="57150">
              <a:solidFill>
                <a:srgbClr val="CC0000"/>
              </a:solidFill>
              <a:round/>
              <a:headEnd type="triangle" w="med" len="med"/>
              <a:tailEnd/>
            </a:ln>
            <a:effectLst/>
          </p:spPr>
          <p:txBody>
            <a:bodyPr/>
            <a:lstStyle/>
            <a:p>
              <a:endParaRPr lang="en-US"/>
            </a:p>
          </p:txBody>
        </p:sp>
        <p:sp>
          <p:nvSpPr>
            <p:cNvPr id="237581" name="Line 13"/>
            <p:cNvSpPr>
              <a:spLocks noChangeShapeType="1"/>
            </p:cNvSpPr>
            <p:nvPr/>
          </p:nvSpPr>
          <p:spPr bwMode="auto">
            <a:xfrm>
              <a:off x="1808" y="2750"/>
              <a:ext cx="2400" cy="0"/>
            </a:xfrm>
            <a:prstGeom prst="line">
              <a:avLst/>
            </a:prstGeom>
            <a:noFill/>
            <a:ln w="57150">
              <a:solidFill>
                <a:srgbClr val="33CC33"/>
              </a:solidFill>
              <a:round/>
              <a:headEnd type="triangle" w="med" len="med"/>
              <a:tailEnd/>
            </a:ln>
            <a:effectLst/>
          </p:spPr>
          <p:txBody>
            <a:bodyPr/>
            <a:lstStyle/>
            <a:p>
              <a:endParaRPr lang="en-US"/>
            </a:p>
          </p:txBody>
        </p:sp>
        <p:sp>
          <p:nvSpPr>
            <p:cNvPr id="237582" name="Line 14"/>
            <p:cNvSpPr>
              <a:spLocks noChangeShapeType="1"/>
            </p:cNvSpPr>
            <p:nvPr/>
          </p:nvSpPr>
          <p:spPr bwMode="auto">
            <a:xfrm>
              <a:off x="1379" y="3227"/>
              <a:ext cx="2400" cy="0"/>
            </a:xfrm>
            <a:prstGeom prst="line">
              <a:avLst/>
            </a:prstGeom>
            <a:noFill/>
            <a:ln w="57150">
              <a:solidFill>
                <a:srgbClr val="33CC33"/>
              </a:solidFill>
              <a:round/>
              <a:headEnd/>
              <a:tailEnd type="triangle" w="med" len="med"/>
            </a:ln>
            <a:effectLst/>
          </p:spPr>
          <p:txBody>
            <a:bodyPr/>
            <a:lstStyle/>
            <a:p>
              <a:endParaRPr lang="en-US"/>
            </a:p>
          </p:txBody>
        </p:sp>
      </p:grpSp>
      <p:sp>
        <p:nvSpPr>
          <p:cNvPr id="16" name="Text Box 14"/>
          <p:cNvSpPr txBox="1">
            <a:spLocks noChangeArrowheads="1"/>
          </p:cNvSpPr>
          <p:nvPr/>
        </p:nvSpPr>
        <p:spPr bwMode="auto">
          <a:xfrm>
            <a:off x="365125" y="3200400"/>
            <a:ext cx="8245475" cy="930275"/>
          </a:xfrm>
          <a:prstGeom prst="rect">
            <a:avLst/>
          </a:prstGeom>
          <a:solidFill>
            <a:srgbClr val="A50021"/>
          </a:solidFill>
          <a:ln w="12700">
            <a:noFill/>
            <a:miter lim="800000"/>
            <a:headEnd type="none" w="sm" len="sm"/>
            <a:tailEnd type="none" w="sm" len="sm"/>
          </a:ln>
          <a:effectLst/>
        </p:spPr>
        <p:txBody>
          <a:bodyPr>
            <a:spAutoFit/>
          </a:bodyPr>
          <a:lstStyle/>
          <a:p>
            <a:pPr>
              <a:lnSpc>
                <a:spcPct val="125000"/>
              </a:lnSpc>
            </a:pPr>
            <a:r>
              <a:rPr lang="en-US" dirty="0">
                <a:solidFill>
                  <a:schemeClr val="bg1"/>
                </a:solidFill>
              </a:rPr>
              <a:t>The question </a:t>
            </a:r>
            <a:r>
              <a:rPr lang="en-US" dirty="0">
                <a:solidFill>
                  <a:schemeClr val="bg1"/>
                </a:solidFill>
                <a:latin typeface="Times New Roman"/>
              </a:rPr>
              <a:t>–</a:t>
            </a:r>
            <a:r>
              <a:rPr lang="en-US" dirty="0">
                <a:solidFill>
                  <a:schemeClr val="bg1"/>
                </a:solidFill>
              </a:rPr>
              <a:t> can the edge states be gapped out without breaking time reversal symmetry ? </a:t>
            </a:r>
          </a:p>
        </p:txBody>
      </p:sp>
      <p:sp>
        <p:nvSpPr>
          <p:cNvPr id="17" name="Text Box 15"/>
          <p:cNvSpPr txBox="1">
            <a:spLocks noChangeArrowheads="1"/>
          </p:cNvSpPr>
          <p:nvPr/>
        </p:nvSpPr>
        <p:spPr bwMode="auto">
          <a:xfrm>
            <a:off x="367948" y="4343400"/>
            <a:ext cx="8245475" cy="1349375"/>
          </a:xfrm>
          <a:prstGeom prst="rect">
            <a:avLst/>
          </a:prstGeom>
          <a:solidFill>
            <a:srgbClr val="000066"/>
          </a:solidFill>
          <a:ln w="12700">
            <a:noFill/>
            <a:miter lim="800000"/>
            <a:headEnd type="none" w="sm" len="sm"/>
            <a:tailEnd type="none" w="sm" len="sm"/>
          </a:ln>
          <a:effectLst/>
        </p:spPr>
        <p:txBody>
          <a:bodyPr>
            <a:spAutoFit/>
          </a:bodyPr>
          <a:lstStyle/>
          <a:p>
            <a:pPr>
              <a:lnSpc>
                <a:spcPct val="125000"/>
              </a:lnSpc>
            </a:pPr>
            <a:r>
              <a:rPr lang="en-US" dirty="0">
                <a:solidFill>
                  <a:schemeClr val="bg1"/>
                </a:solidFill>
              </a:rPr>
              <a:t>The answer is determined by the parity of </a:t>
            </a:r>
            <a:r>
              <a:rPr lang="en-US" dirty="0">
                <a:solidFill>
                  <a:schemeClr val="bg1"/>
                </a:solidFill>
                <a:latin typeface="Symbol" pitchFamily="18" charset="2"/>
              </a:rPr>
              <a:t>n</a:t>
            </a:r>
            <a:r>
              <a:rPr lang="en-US" dirty="0">
                <a:solidFill>
                  <a:schemeClr val="bg1"/>
                </a:solidFill>
              </a:rPr>
              <a:t>/e</a:t>
            </a:r>
            <a:r>
              <a:rPr lang="en-US" baseline="30000" dirty="0">
                <a:solidFill>
                  <a:schemeClr val="bg1"/>
                </a:solidFill>
              </a:rPr>
              <a:t>*:</a:t>
            </a:r>
          </a:p>
          <a:p>
            <a:pPr>
              <a:lnSpc>
                <a:spcPct val="125000"/>
              </a:lnSpc>
            </a:pPr>
            <a:r>
              <a:rPr lang="en-US" dirty="0">
                <a:solidFill>
                  <a:schemeClr val="bg1"/>
                </a:solidFill>
              </a:rPr>
              <a:t>Even </a:t>
            </a:r>
            <a:r>
              <a:rPr lang="en-US" dirty="0">
                <a:solidFill>
                  <a:schemeClr val="bg1"/>
                </a:solidFill>
                <a:latin typeface="Times New Roman"/>
              </a:rPr>
              <a:t>–</a:t>
            </a:r>
            <a:r>
              <a:rPr lang="en-US" dirty="0">
                <a:solidFill>
                  <a:schemeClr val="bg1"/>
                </a:solidFill>
              </a:rPr>
              <a:t>Yes</a:t>
            </a:r>
          </a:p>
          <a:p>
            <a:pPr>
              <a:lnSpc>
                <a:spcPct val="125000"/>
              </a:lnSpc>
            </a:pPr>
            <a:r>
              <a:rPr lang="en-US" dirty="0">
                <a:solidFill>
                  <a:schemeClr val="bg1"/>
                </a:solidFill>
              </a:rPr>
              <a:t>Odd - No</a:t>
            </a:r>
          </a:p>
        </p:txBody>
      </p:sp>
      <p:sp>
        <p:nvSpPr>
          <p:cNvPr id="18" name="TextBox 17"/>
          <p:cNvSpPr txBox="1"/>
          <p:nvPr/>
        </p:nvSpPr>
        <p:spPr>
          <a:xfrm>
            <a:off x="6810851" y="5269468"/>
            <a:ext cx="1723549" cy="369332"/>
          </a:xfrm>
          <a:prstGeom prst="rect">
            <a:avLst/>
          </a:prstGeom>
          <a:noFill/>
        </p:spPr>
        <p:txBody>
          <a:bodyPr wrap="none" rtlCol="0">
            <a:spAutoFit/>
          </a:bodyPr>
          <a:lstStyle/>
          <a:p>
            <a:r>
              <a:rPr lang="en-US" sz="1800" dirty="0" smtClean="0">
                <a:solidFill>
                  <a:schemeClr val="bg1"/>
                </a:solidFill>
              </a:rPr>
              <a:t>(Levin &amp; Stern)</a:t>
            </a:r>
            <a:endParaRPr lang="en-US" sz="1800" dirty="0">
              <a:solidFill>
                <a:schemeClr val="bg1"/>
              </a:solidFill>
            </a:endParaRPr>
          </a:p>
        </p:txBody>
      </p:sp>
      <p:sp>
        <p:nvSpPr>
          <p:cNvPr id="19" name="TextBox 18"/>
          <p:cNvSpPr txBox="1"/>
          <p:nvPr/>
        </p:nvSpPr>
        <p:spPr>
          <a:xfrm>
            <a:off x="762000" y="6324600"/>
            <a:ext cx="5899372" cy="430887"/>
          </a:xfrm>
          <a:prstGeom prst="rect">
            <a:avLst/>
          </a:prstGeom>
          <a:noFill/>
        </p:spPr>
        <p:txBody>
          <a:bodyPr wrap="none" rtlCol="0">
            <a:spAutoFit/>
          </a:bodyPr>
          <a:lstStyle/>
          <a:p>
            <a:r>
              <a:rPr lang="en-US" dirty="0" smtClean="0">
                <a:solidFill>
                  <a:srgbClr val="000066"/>
                </a:solidFill>
              </a:rPr>
              <a:t>Not directly </a:t>
            </a:r>
            <a:r>
              <a:rPr lang="en-US" dirty="0" err="1" smtClean="0">
                <a:solidFill>
                  <a:srgbClr val="000066"/>
                </a:solidFill>
              </a:rPr>
              <a:t>generalizable</a:t>
            </a:r>
            <a:r>
              <a:rPr lang="en-US" dirty="0" smtClean="0">
                <a:solidFill>
                  <a:srgbClr val="000066"/>
                </a:solidFill>
              </a:rPr>
              <a:t> to three dimensions</a:t>
            </a:r>
            <a:endParaRPr lang="en-US" dirty="0">
              <a:solidFill>
                <a:srgbClr val="000066"/>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762000"/>
            <a:ext cx="7848600" cy="4154984"/>
          </a:xfrm>
          <a:prstGeom prst="rect">
            <a:avLst/>
          </a:prstGeom>
          <a:noFill/>
        </p:spPr>
        <p:txBody>
          <a:bodyPr wrap="square" rtlCol="0">
            <a:spAutoFit/>
          </a:bodyPr>
          <a:lstStyle/>
          <a:p>
            <a:pPr>
              <a:lnSpc>
                <a:spcPct val="150000"/>
              </a:lnSpc>
            </a:pPr>
            <a:r>
              <a:rPr lang="en-US" dirty="0" smtClean="0">
                <a:solidFill>
                  <a:srgbClr val="002060"/>
                </a:solidFill>
              </a:rPr>
              <a:t>Questions and answers:</a:t>
            </a:r>
          </a:p>
          <a:p>
            <a:pPr marL="457200" indent="-457200">
              <a:lnSpc>
                <a:spcPct val="150000"/>
              </a:lnSpc>
              <a:buAutoNum type="arabicPeriod"/>
            </a:pPr>
            <a:r>
              <a:rPr lang="en-US" dirty="0" smtClean="0">
                <a:solidFill>
                  <a:srgbClr val="002060"/>
                </a:solidFill>
              </a:rPr>
              <a:t>Fractional quantum spin Hall states – are the edge modes protected by time reversal symmetry?</a:t>
            </a:r>
          </a:p>
          <a:p>
            <a:pPr marL="457200" indent="-457200">
              <a:lnSpc>
                <a:spcPct val="150000"/>
              </a:lnSpc>
            </a:pPr>
            <a:r>
              <a:rPr lang="en-US" dirty="0" smtClean="0">
                <a:solidFill>
                  <a:srgbClr val="002060"/>
                </a:solidFill>
              </a:rPr>
              <a:t>	Yes, when </a:t>
            </a:r>
            <a:r>
              <a:rPr lang="en-US" dirty="0" smtClean="0">
                <a:solidFill>
                  <a:srgbClr val="002060"/>
                </a:solidFill>
                <a:latin typeface="Symbol" pitchFamily="18" charset="2"/>
              </a:rPr>
              <a:t>n</a:t>
            </a:r>
            <a:r>
              <a:rPr lang="en-US" dirty="0" smtClean="0">
                <a:solidFill>
                  <a:srgbClr val="002060"/>
                </a:solidFill>
              </a:rPr>
              <a:t>/e</a:t>
            </a:r>
            <a:r>
              <a:rPr lang="en-US" baseline="30000" dirty="0" smtClean="0">
                <a:solidFill>
                  <a:srgbClr val="002060"/>
                </a:solidFill>
              </a:rPr>
              <a:t>*</a:t>
            </a:r>
            <a:r>
              <a:rPr lang="en-US" dirty="0" smtClean="0">
                <a:solidFill>
                  <a:srgbClr val="002060"/>
                </a:solidFill>
              </a:rPr>
              <a:t> is odd </a:t>
            </a:r>
          </a:p>
          <a:p>
            <a:pPr marL="457200" indent="-457200">
              <a:lnSpc>
                <a:spcPct val="150000"/>
              </a:lnSpc>
              <a:buFontTx/>
              <a:buAutoNum type="arabicPeriod"/>
            </a:pPr>
            <a:r>
              <a:rPr lang="en-US" dirty="0" smtClean="0">
                <a:solidFill>
                  <a:srgbClr val="002060"/>
                </a:solidFill>
              </a:rPr>
              <a:t>Can there be interesting structure at the edge when the protecting symmetries are broken?</a:t>
            </a:r>
          </a:p>
          <a:p>
            <a:pPr marL="457200" indent="-457200">
              <a:lnSpc>
                <a:spcPct val="150000"/>
              </a:lnSpc>
            </a:pPr>
            <a:r>
              <a:rPr lang="en-US" dirty="0" smtClean="0">
                <a:solidFill>
                  <a:srgbClr val="002060"/>
                </a:solidFill>
              </a:rPr>
              <a:t>For the integer quantum spin Hall state: </a:t>
            </a:r>
          </a:p>
          <a:p>
            <a:pPr marL="457200" indent="-457200">
              <a:lnSpc>
                <a:spcPct val="150000"/>
              </a:lnSpc>
            </a:pPr>
            <a:endParaRPr lang="en-US" dirty="0" smtClean="0">
              <a:solidFill>
                <a:srgbClr val="002060"/>
              </a:solidFill>
            </a:endParaRPr>
          </a:p>
        </p:txBody>
      </p:sp>
      <p:grpSp>
        <p:nvGrpSpPr>
          <p:cNvPr id="6" name="Group 15"/>
          <p:cNvGrpSpPr>
            <a:grpSpLocks/>
          </p:cNvGrpSpPr>
          <p:nvPr/>
        </p:nvGrpSpPr>
        <p:grpSpPr bwMode="auto">
          <a:xfrm>
            <a:off x="1752600" y="4782845"/>
            <a:ext cx="6705600" cy="152400"/>
            <a:chOff x="1104" y="3227"/>
            <a:chExt cx="2675" cy="85"/>
          </a:xfrm>
        </p:grpSpPr>
        <p:sp>
          <p:nvSpPr>
            <p:cNvPr id="8" name="Line 12"/>
            <p:cNvSpPr>
              <a:spLocks noChangeShapeType="1"/>
            </p:cNvSpPr>
            <p:nvPr/>
          </p:nvSpPr>
          <p:spPr bwMode="auto">
            <a:xfrm>
              <a:off x="1104" y="3312"/>
              <a:ext cx="2400" cy="0"/>
            </a:xfrm>
            <a:prstGeom prst="line">
              <a:avLst/>
            </a:prstGeom>
            <a:noFill/>
            <a:ln w="57150">
              <a:solidFill>
                <a:srgbClr val="CC0000"/>
              </a:solidFill>
              <a:round/>
              <a:headEnd type="triangle" w="med" len="med"/>
              <a:tailEnd/>
            </a:ln>
            <a:effectLst/>
          </p:spPr>
          <p:txBody>
            <a:bodyPr/>
            <a:lstStyle/>
            <a:p>
              <a:endParaRPr lang="en-US"/>
            </a:p>
          </p:txBody>
        </p:sp>
        <p:sp>
          <p:nvSpPr>
            <p:cNvPr id="10" name="Line 14"/>
            <p:cNvSpPr>
              <a:spLocks noChangeShapeType="1"/>
            </p:cNvSpPr>
            <p:nvPr/>
          </p:nvSpPr>
          <p:spPr bwMode="auto">
            <a:xfrm>
              <a:off x="1379" y="3227"/>
              <a:ext cx="2400" cy="0"/>
            </a:xfrm>
            <a:prstGeom prst="line">
              <a:avLst/>
            </a:prstGeom>
            <a:noFill/>
            <a:ln w="57150">
              <a:solidFill>
                <a:srgbClr val="33CC33"/>
              </a:solidFill>
              <a:round/>
              <a:headEnd/>
              <a:tailEnd type="triangle" w="med" len="med"/>
            </a:ln>
            <a:effectLst/>
          </p:spPr>
          <p:txBody>
            <a:bodyPr/>
            <a:lstStyle/>
            <a:p>
              <a:endParaRPr lang="en-US"/>
            </a:p>
          </p:txBody>
        </p:sp>
      </p:grpSp>
      <p:sp>
        <p:nvSpPr>
          <p:cNvPr id="11" name="Rectangle 10"/>
          <p:cNvSpPr/>
          <p:nvPr/>
        </p:nvSpPr>
        <p:spPr bwMode="auto">
          <a:xfrm>
            <a:off x="2819400" y="4554245"/>
            <a:ext cx="2209800" cy="609600"/>
          </a:xfrm>
          <a:prstGeom prst="rect">
            <a:avLst/>
          </a:prstGeom>
          <a:solidFill>
            <a:schemeClr val="accent6">
              <a:lumMod val="50000"/>
            </a:schemeClr>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bg1"/>
                </a:solidFill>
                <a:effectLst/>
                <a:latin typeface="Arial Unicode MS" pitchFamily="34" charset="-128"/>
                <a:cs typeface="Times New Roman" pitchFamily="18" charset="0"/>
              </a:rPr>
              <a:t>Super-conductor</a:t>
            </a:r>
          </a:p>
        </p:txBody>
      </p:sp>
      <p:sp>
        <p:nvSpPr>
          <p:cNvPr id="12" name="Rectangle 11"/>
          <p:cNvSpPr/>
          <p:nvPr/>
        </p:nvSpPr>
        <p:spPr bwMode="auto">
          <a:xfrm>
            <a:off x="5084285" y="4552407"/>
            <a:ext cx="1905000" cy="609600"/>
          </a:xfrm>
          <a:prstGeom prst="rect">
            <a:avLst/>
          </a:prstGeom>
          <a:solidFill>
            <a:srgbClr val="BC8F00"/>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err="1" smtClean="0">
                <a:ln>
                  <a:noFill/>
                </a:ln>
                <a:solidFill>
                  <a:schemeClr val="bg1"/>
                </a:solidFill>
                <a:effectLst/>
                <a:latin typeface="Arial Unicode MS" pitchFamily="34" charset="-128"/>
                <a:cs typeface="Times New Roman" pitchFamily="18" charset="0"/>
              </a:rPr>
              <a:t>ferromagnet</a:t>
            </a:r>
            <a:endParaRPr kumimoji="0" lang="en-US" sz="2200" b="0" i="0" u="none" strike="noStrike" cap="none" normalizeH="0" baseline="0" dirty="0" smtClean="0">
              <a:ln>
                <a:noFill/>
              </a:ln>
              <a:solidFill>
                <a:schemeClr val="bg1"/>
              </a:solidFill>
              <a:effectLst/>
              <a:latin typeface="Arial Unicode MS" pitchFamily="34" charset="-128"/>
              <a:cs typeface="Times New Roman" pitchFamily="18" charset="0"/>
            </a:endParaRPr>
          </a:p>
        </p:txBody>
      </p:sp>
      <p:sp>
        <p:nvSpPr>
          <p:cNvPr id="13" name="TextBox 12"/>
          <p:cNvSpPr txBox="1"/>
          <p:nvPr/>
        </p:nvSpPr>
        <p:spPr>
          <a:xfrm>
            <a:off x="4027583" y="5505056"/>
            <a:ext cx="2148345" cy="430887"/>
          </a:xfrm>
          <a:prstGeom prst="rect">
            <a:avLst/>
          </a:prstGeom>
          <a:noFill/>
        </p:spPr>
        <p:txBody>
          <a:bodyPr wrap="none" rtlCol="0">
            <a:spAutoFit/>
          </a:bodyPr>
          <a:lstStyle/>
          <a:p>
            <a:r>
              <a:rPr lang="en-US" dirty="0" err="1" smtClean="0">
                <a:solidFill>
                  <a:srgbClr val="002060"/>
                </a:solidFill>
              </a:rPr>
              <a:t>Majorana</a:t>
            </a:r>
            <a:r>
              <a:rPr lang="en-US" dirty="0" smtClean="0">
                <a:solidFill>
                  <a:srgbClr val="002060"/>
                </a:solidFill>
              </a:rPr>
              <a:t> mode</a:t>
            </a:r>
          </a:p>
        </p:txBody>
      </p:sp>
      <p:sp>
        <p:nvSpPr>
          <p:cNvPr id="14" name="Left Brace 13"/>
          <p:cNvSpPr/>
          <p:nvPr/>
        </p:nvSpPr>
        <p:spPr bwMode="auto">
          <a:xfrm rot="5400000">
            <a:off x="4914900" y="4439945"/>
            <a:ext cx="304800" cy="1905000"/>
          </a:xfrm>
          <a:prstGeom prst="leftBrace">
            <a:avLst/>
          </a:prstGeom>
          <a:noFill/>
          <a:ln w="12700" cap="flat"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
        <p:nvSpPr>
          <p:cNvPr id="15" name="Right Arrow 14"/>
          <p:cNvSpPr/>
          <p:nvPr/>
        </p:nvSpPr>
        <p:spPr bwMode="auto">
          <a:xfrm>
            <a:off x="1066800" y="6306845"/>
            <a:ext cx="609600" cy="228600"/>
          </a:xfrm>
          <a:prstGeom prst="rightArrow">
            <a:avLst/>
          </a:prstGeom>
          <a:solidFill>
            <a:schemeClr val="accent2">
              <a:lumMod val="50000"/>
            </a:schemeClr>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
        <p:nvSpPr>
          <p:cNvPr id="16" name="TextBox 15"/>
          <p:cNvSpPr txBox="1"/>
          <p:nvPr/>
        </p:nvSpPr>
        <p:spPr>
          <a:xfrm>
            <a:off x="1749843" y="6198513"/>
            <a:ext cx="6825908" cy="430887"/>
          </a:xfrm>
          <a:prstGeom prst="rect">
            <a:avLst/>
          </a:prstGeom>
          <a:noFill/>
        </p:spPr>
        <p:txBody>
          <a:bodyPr wrap="none" rtlCol="0">
            <a:spAutoFit/>
          </a:bodyPr>
          <a:lstStyle/>
          <a:p>
            <a:r>
              <a:rPr lang="en-US" dirty="0" smtClean="0">
                <a:solidFill>
                  <a:srgbClr val="002060"/>
                </a:solidFill>
              </a:rPr>
              <a:t>Ground state degeneracy, Non-</a:t>
            </a:r>
            <a:r>
              <a:rPr lang="en-US" dirty="0" err="1" smtClean="0">
                <a:solidFill>
                  <a:srgbClr val="002060"/>
                </a:solidFill>
              </a:rPr>
              <a:t>abelian</a:t>
            </a:r>
            <a:r>
              <a:rPr lang="en-US" dirty="0" smtClean="0">
                <a:solidFill>
                  <a:srgbClr val="002060"/>
                </a:solidFill>
              </a:rPr>
              <a:t> statistics etc. </a:t>
            </a:r>
          </a:p>
        </p:txBody>
      </p:sp>
      <p:sp>
        <p:nvSpPr>
          <p:cNvPr id="17" name="Rectangle 16"/>
          <p:cNvSpPr/>
          <p:nvPr/>
        </p:nvSpPr>
        <p:spPr bwMode="auto">
          <a:xfrm>
            <a:off x="457200" y="1295400"/>
            <a:ext cx="8382000" cy="1600200"/>
          </a:xfrm>
          <a:prstGeom prst="rect">
            <a:avLst/>
          </a:prstGeom>
          <a:solidFill>
            <a:srgbClr val="FFFFFF">
              <a:alpha val="78039"/>
            </a:srgbClr>
          </a:solidFill>
          <a:ln w="12700" cap="flat" cmpd="sng" algn="ctr">
            <a:no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
        <p:nvSpPr>
          <p:cNvPr id="18" name="Rectangle 17"/>
          <p:cNvSpPr/>
          <p:nvPr/>
        </p:nvSpPr>
        <p:spPr bwMode="auto">
          <a:xfrm>
            <a:off x="304800" y="3886200"/>
            <a:ext cx="8458200" cy="2743200"/>
          </a:xfrm>
          <a:prstGeom prst="rect">
            <a:avLst/>
          </a:prstGeom>
          <a:solidFill>
            <a:srgbClr val="FFFFFF"/>
          </a:solidFill>
          <a:ln w="12700" cap="flat" cmpd="sng" algn="ctr">
            <a:no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accent2"/>
              </a:solidFill>
              <a:effectLst/>
              <a:latin typeface="Arial Unicode MS" pitchFamily="34" charset="-128"/>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chemeClr val="accent2"/>
            </a:solidFill>
            <a:effectLst/>
            <a:latin typeface="Arial Unicode MS" pitchFamily="34" charset="-128"/>
            <a:cs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chemeClr val="accent2"/>
            </a:solidFill>
            <a:effectLst/>
            <a:latin typeface="Arial Unicode MS" pitchFamily="34" charset="-128"/>
            <a:cs typeface="Times New Roman" pitchFamily="18" charset="0"/>
          </a:defRPr>
        </a:defPPr>
      </a:lstStyle>
    </a:lnDef>
    <a:txDef>
      <a:spPr>
        <a:noFill/>
      </a:spPr>
      <a:bodyPr wrap="none" rtlCol="0">
        <a:spAutoFit/>
      </a:bodyPr>
      <a:lstStyle>
        <a:defPPr>
          <a:defRPr dirty="0" smtClean="0">
            <a:solidFill>
              <a:srgbClr val="002060"/>
            </a:solidFill>
          </a:defRPr>
        </a:defPPr>
      </a:lstStyle>
    </a:tx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Designs\Notebook.pot</Template>
  <TotalTime>82311</TotalTime>
  <Words>1273</Words>
  <Application>Microsoft Office PowerPoint</Application>
  <PresentationFormat>On-screen Show (4:3)</PresentationFormat>
  <Paragraphs>205</Paragraphs>
  <Slides>23</Slides>
  <Notes>7</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23</vt:i4>
      </vt:variant>
    </vt:vector>
  </HeadingPairs>
  <TitlesOfParts>
    <vt:vector size="26" baseType="lpstr">
      <vt:lpstr>Default Design</vt:lpstr>
      <vt:lpstr>משוואה</vt:lpstr>
      <vt:lpstr>Equation</vt:lpstr>
      <vt:lpstr>From fractionalized topological insulators to fractionalized Majoranas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vector>
  </TitlesOfParts>
  <Company>WI CMD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A.Stern</dc:creator>
  <cp:lastModifiedBy>stern</cp:lastModifiedBy>
  <cp:revision>896</cp:revision>
  <dcterms:created xsi:type="dcterms:W3CDTF">2002-12-01T06:50:50Z</dcterms:created>
  <dcterms:modified xsi:type="dcterms:W3CDTF">2012-06-27T05:23:19Z</dcterms:modified>
</cp:coreProperties>
</file>