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8" r:id="rId2"/>
    <p:sldId id="682" r:id="rId3"/>
    <p:sldId id="683" r:id="rId4"/>
    <p:sldId id="684" r:id="rId5"/>
    <p:sldId id="688" r:id="rId6"/>
    <p:sldId id="689" r:id="rId7"/>
    <p:sldId id="686" r:id="rId8"/>
    <p:sldId id="658" r:id="rId9"/>
    <p:sldId id="611" r:id="rId10"/>
    <p:sldId id="661" r:id="rId11"/>
    <p:sldId id="671" r:id="rId12"/>
    <p:sldId id="659" r:id="rId13"/>
    <p:sldId id="672" r:id="rId14"/>
    <p:sldId id="663" r:id="rId15"/>
    <p:sldId id="601" r:id="rId16"/>
    <p:sldId id="673" r:id="rId17"/>
    <p:sldId id="665" r:id="rId18"/>
    <p:sldId id="674" r:id="rId19"/>
    <p:sldId id="666" r:id="rId20"/>
    <p:sldId id="685" r:id="rId21"/>
    <p:sldId id="675" r:id="rId22"/>
    <p:sldId id="668" r:id="rId23"/>
    <p:sldId id="681" r:id="rId24"/>
    <p:sldId id="695" r:id="rId25"/>
    <p:sldId id="697" r:id="rId26"/>
    <p:sldId id="662" r:id="rId27"/>
    <p:sldId id="696" r:id="rId28"/>
    <p:sldId id="687" r:id="rId29"/>
    <p:sldId id="693" r:id="rId30"/>
    <p:sldId id="698" r:id="rId31"/>
    <p:sldId id="694" r:id="rId32"/>
    <p:sldId id="690" r:id="rId33"/>
  </p:sldIdLst>
  <p:sldSz cx="9145588" cy="6858000"/>
  <p:notesSz cx="6797675" cy="9874250"/>
  <p:embeddedFontLst>
    <p:embeddedFont>
      <p:font typeface="Verdana" pitchFamily="34" charset="0"/>
      <p:regular r:id="rId36"/>
      <p:bold r:id="rId37"/>
      <p:italic r:id="rId38"/>
      <p:boldItalic r:id="rId39"/>
    </p:embeddedFon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cmmi10" pitchFamily="34" charset="0"/>
      <p:regular r:id="rId44"/>
    </p:embeddedFont>
    <p:embeddedFont>
      <p:font typeface="cmsy10" pitchFamily="34" charset="0"/>
      <p:regular r:id="rId45"/>
    </p:embeddedFont>
  </p:embeddedFontLst>
  <p:custDataLst>
    <p:tags r:id="rId46"/>
  </p:custDataLst>
  <p:defaultTextStyle>
    <a:defPPr>
      <a:defRPr lang="de-AT"/>
    </a:defPPr>
    <a:lvl1pPr algn="r" rtl="0" fontAlgn="base">
      <a:spcBef>
        <a:spcPct val="0"/>
      </a:spcBef>
      <a:spcAft>
        <a:spcPct val="0"/>
      </a:spcAft>
      <a:defRPr sz="1600" b="1" kern="1200">
        <a:solidFill>
          <a:srgbClr val="08294A"/>
        </a:solidFill>
        <a:latin typeface="Verdana" pitchFamily="34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sz="1600" b="1" kern="1200">
        <a:solidFill>
          <a:srgbClr val="08294A"/>
        </a:solidFill>
        <a:latin typeface="Verdana" pitchFamily="34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sz="1600" b="1" kern="1200">
        <a:solidFill>
          <a:srgbClr val="08294A"/>
        </a:solidFill>
        <a:latin typeface="Verdana" pitchFamily="34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sz="1600" b="1" kern="1200">
        <a:solidFill>
          <a:srgbClr val="08294A"/>
        </a:solidFill>
        <a:latin typeface="Verdana" pitchFamily="34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sz="1600" b="1" kern="1200">
        <a:solidFill>
          <a:srgbClr val="08294A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rgbClr val="08294A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rgbClr val="08294A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rgbClr val="08294A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rgbClr val="08294A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49C0"/>
    <a:srgbClr val="663300"/>
    <a:srgbClr val="006600"/>
    <a:srgbClr val="003399"/>
    <a:srgbClr val="00CC99"/>
    <a:srgbClr val="FFC1C1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1" autoAdjust="0"/>
    <p:restoredTop sz="98713" autoAdjust="0"/>
  </p:normalViewPr>
  <p:slideViewPr>
    <p:cSldViewPr>
      <p:cViewPr varScale="1">
        <p:scale>
          <a:sx n="70" d="100"/>
          <a:sy n="70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11AE73-6E48-4637-887D-57EE933682E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43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>
            <a:lvl1pPr algn="l" defTabSz="920750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78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75" y="765175"/>
            <a:ext cx="4905375" cy="367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675188"/>
            <a:ext cx="497522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54338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algn="l" defTabSz="920750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345613"/>
            <a:ext cx="2878138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050C93D-E7A2-4BE3-B4E8-6D2CB094E1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CD668-6243-4CF6-B7ED-FDF7734803A9}" type="slidenum">
              <a:rPr lang="de-DE" smtClean="0">
                <a:cs typeface="Arial" charset="0"/>
              </a:rPr>
              <a:pPr/>
              <a:t>1</a:t>
            </a:fld>
            <a:endParaRPr lang="de-DE" smtClean="0">
              <a:cs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68350"/>
            <a:ext cx="4929188" cy="36957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7413"/>
            <a:ext cx="4984750" cy="4462462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988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238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3118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6688" y="0"/>
            <a:ext cx="2171700" cy="61261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4288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0" y="0"/>
            <a:ext cx="8688388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3118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39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39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4018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6613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661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333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79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7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7987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 rot="5400000">
            <a:off x="4291012" y="-4291012"/>
            <a:ext cx="563563" cy="9145588"/>
          </a:xfrm>
          <a:prstGeom prst="rect">
            <a:avLst/>
          </a:prstGeom>
          <a:solidFill>
            <a:srgbClr val="002A5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spcBef>
                <a:spcPct val="50000"/>
              </a:spcBef>
              <a:buFontTx/>
              <a:buChar char="•"/>
              <a:defRPr/>
            </a:pPr>
            <a:endParaRPr lang="en-US" sz="2400" b="0">
              <a:latin typeface="Arial" charset="0"/>
              <a:cs typeface="+mn-cs"/>
            </a:endParaRPr>
          </a:p>
        </p:txBody>
      </p:sp>
      <p:pic>
        <p:nvPicPr>
          <p:cNvPr id="2051" name="Picture 9" descr="unilogo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EF9C00"/>
              </a:clrFrom>
              <a:clrTo>
                <a:srgbClr val="EF9C00">
                  <a:alpha val="0"/>
                </a:srgbClr>
              </a:clrTo>
            </a:clrChange>
          </a:blip>
          <a:srcRect l="9647"/>
          <a:stretch>
            <a:fillRect/>
          </a:stretch>
        </p:blipFill>
        <p:spPr bwMode="auto">
          <a:xfrm>
            <a:off x="8134350" y="0"/>
            <a:ext cx="101123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21513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8.png"/><Relationship Id="rId7" Type="http://schemas.openxmlformats.org/officeDocument/2006/relationships/image" Target="../media/image51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1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wmf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wmf"/><Relationship Id="rId10" Type="http://schemas.openxmlformats.org/officeDocument/2006/relationships/image" Target="../media/image75.png"/><Relationship Id="rId4" Type="http://schemas.openxmlformats.org/officeDocument/2006/relationships/image" Target="../media/image69.wmf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wmf"/><Relationship Id="rId7" Type="http://schemas.openxmlformats.org/officeDocument/2006/relationships/image" Target="../media/image23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wmf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326671" y="4075450"/>
            <a:ext cx="849471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62000" indent="-762000" algn="ctr" defTabSz="762000" eaLnBrk="0" hangingPunct="0">
              <a:lnSpc>
                <a:spcPct val="90000"/>
              </a:lnSpc>
              <a:spcBef>
                <a:spcPct val="50000"/>
              </a:spcBef>
              <a:tabLst>
                <a:tab pos="381000" algn="l"/>
              </a:tabLst>
              <a:defRPr/>
            </a:pPr>
            <a:r>
              <a:rPr lang="en-US" sz="2000" b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Hanns-Christoph Nägerl</a:t>
            </a:r>
            <a:endParaRPr lang="en-US" sz="2000" b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62000" indent="-762000" algn="ctr" defTabSz="762000" eaLnBrk="0" hangingPunct="0">
              <a:lnSpc>
                <a:spcPct val="90000"/>
              </a:lnSpc>
              <a:spcBef>
                <a:spcPct val="50000"/>
              </a:spcBef>
              <a:tabLst>
                <a:tab pos="381000" algn="l"/>
              </a:tabLst>
              <a:defRPr/>
            </a:pPr>
            <a:r>
              <a:rPr lang="en-US" sz="2000" b="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Institut</a:t>
            </a:r>
            <a:r>
              <a:rPr lang="en-US" sz="20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für</a:t>
            </a:r>
            <a:r>
              <a:rPr lang="en-US" sz="20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Experimentalphysik</a:t>
            </a:r>
            <a:r>
              <a:rPr lang="en-US" sz="20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000" b="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Universität</a:t>
            </a:r>
            <a:r>
              <a:rPr lang="en-US" sz="2000" b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Innsbruck</a:t>
            </a:r>
            <a:endParaRPr lang="en-US" sz="20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94" name="Rectangle 44"/>
          <p:cNvSpPr>
            <a:spLocks noChangeArrowheads="1"/>
          </p:cNvSpPr>
          <p:nvPr/>
        </p:nvSpPr>
        <p:spPr bwMode="auto">
          <a:xfrm>
            <a:off x="250825" y="2996940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 smtClean="0"/>
              <a:t>Atoms with tunable interactions in optical lattice confinement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4" descr="F:\My Dropbox\SyncSmall\konferenzen\Paris\4375548199_c57249b7a1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480"/>
            <a:ext cx="9144000" cy="2902267"/>
          </a:xfrm>
          <a:prstGeom prst="rect">
            <a:avLst/>
          </a:prstGeom>
          <a:noFill/>
        </p:spPr>
      </p:pic>
      <p:grpSp>
        <p:nvGrpSpPr>
          <p:cNvPr id="14" name="Gruppieren 13"/>
          <p:cNvGrpSpPr/>
          <p:nvPr/>
        </p:nvGrpSpPr>
        <p:grpSpPr>
          <a:xfrm>
            <a:off x="6373044" y="404580"/>
            <a:ext cx="360050" cy="2016280"/>
            <a:chOff x="6373044" y="404580"/>
            <a:chExt cx="360050" cy="2016280"/>
          </a:xfrm>
        </p:grpSpPr>
        <p:cxnSp>
          <p:nvCxnSpPr>
            <p:cNvPr id="8" name="Gerade Verbindung mit Pfeil 7"/>
            <p:cNvCxnSpPr/>
            <p:nvPr/>
          </p:nvCxnSpPr>
          <p:spPr bwMode="auto">
            <a:xfrm>
              <a:off x="6589074" y="476590"/>
              <a:ext cx="0" cy="1872260"/>
            </a:xfrm>
            <a:prstGeom prst="straightConnector1">
              <a:avLst/>
            </a:prstGeom>
            <a:solidFill>
              <a:schemeClr val="folHlink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6373044" y="404580"/>
              <a:ext cx="360050" cy="0"/>
            </a:xfrm>
            <a:prstGeom prst="line">
              <a:avLst/>
            </a:prstGeom>
            <a:solidFill>
              <a:schemeClr val="folHlink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Gerade Verbindung 11"/>
            <p:cNvCxnSpPr/>
            <p:nvPr/>
          </p:nvCxnSpPr>
          <p:spPr bwMode="auto">
            <a:xfrm>
              <a:off x="6373044" y="2420860"/>
              <a:ext cx="360050" cy="0"/>
            </a:xfrm>
            <a:prstGeom prst="line">
              <a:avLst/>
            </a:prstGeom>
            <a:solidFill>
              <a:schemeClr val="folHlink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Textfeld 14"/>
          <p:cNvSpPr txBox="1"/>
          <p:nvPr/>
        </p:nvSpPr>
        <p:spPr>
          <a:xfrm>
            <a:off x="6805104" y="2082306"/>
            <a:ext cx="1055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1700 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7826" name="Picture 2" descr="http://www.ggi.fi.infn.it/img/Testa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252891"/>
            <a:ext cx="9145588" cy="1605109"/>
          </a:xfrm>
          <a:prstGeom prst="rect">
            <a:avLst/>
          </a:prstGeom>
          <a:noFill/>
        </p:spPr>
      </p:pic>
      <p:sp>
        <p:nvSpPr>
          <p:cNvPr id="13" name="Textfeld 12"/>
          <p:cNvSpPr txBox="1"/>
          <p:nvPr/>
        </p:nvSpPr>
        <p:spPr>
          <a:xfrm>
            <a:off x="0" y="0"/>
            <a:ext cx="8544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0" dirty="0" smtClean="0">
                <a:solidFill>
                  <a:schemeClr val="bg1"/>
                </a:solidFill>
              </a:rPr>
              <a:t>Firenze, May 21</a:t>
            </a:r>
            <a:r>
              <a:rPr lang="de-DE" b="0" baseline="30000" dirty="0" smtClean="0">
                <a:solidFill>
                  <a:schemeClr val="bg1"/>
                </a:solidFill>
              </a:rPr>
              <a:t>st</a:t>
            </a:r>
            <a:r>
              <a:rPr lang="de-DE" b="0" dirty="0" smtClean="0">
                <a:solidFill>
                  <a:schemeClr val="bg1"/>
                </a:solidFill>
              </a:rPr>
              <a:t> 2012: </a:t>
            </a:r>
            <a:r>
              <a:rPr lang="en-US" b="0" dirty="0" smtClean="0">
                <a:solidFill>
                  <a:schemeClr val="bg1"/>
                </a:solidFill>
              </a:rPr>
              <a:t>New quantum states of matter in and out of equilibrium</a:t>
            </a:r>
            <a:endParaRPr lang="en-US" b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6164" y="91972"/>
            <a:ext cx="860583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Probing </a:t>
            </a:r>
            <a:r>
              <a:rPr lang="en-US" sz="24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phase transition</a:t>
            </a:r>
            <a:endParaRPr lang="de-DE" sz="2400" b="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440" name="Group 192"/>
          <p:cNvGrpSpPr>
            <a:grpSpLocks/>
          </p:cNvGrpSpPr>
          <p:nvPr/>
        </p:nvGrpSpPr>
        <p:grpSpPr bwMode="auto">
          <a:xfrm>
            <a:off x="107950" y="692150"/>
            <a:ext cx="4321175" cy="5689600"/>
            <a:chOff x="68" y="436"/>
            <a:chExt cx="2722" cy="3584"/>
          </a:xfrm>
        </p:grpSpPr>
        <p:sp>
          <p:nvSpPr>
            <p:cNvPr id="18480" name="AutoShape 9"/>
            <p:cNvSpPr>
              <a:spLocks noChangeArrowheads="1"/>
            </p:cNvSpPr>
            <p:nvPr/>
          </p:nvSpPr>
          <p:spPr bwMode="auto">
            <a:xfrm>
              <a:off x="68" y="436"/>
              <a:ext cx="2722" cy="227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Experimental setup</a:t>
              </a:r>
            </a:p>
          </p:txBody>
        </p:sp>
        <p:pic>
          <p:nvPicPr>
            <p:cNvPr id="18481" name="Picture 49" descr="3Dlatticesetu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6" y="708"/>
              <a:ext cx="2132" cy="2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82" name="AutoShape 63"/>
            <p:cNvSpPr>
              <a:spLocks noChangeArrowheads="1"/>
            </p:cNvSpPr>
            <p:nvPr/>
          </p:nvSpPr>
          <p:spPr bwMode="auto">
            <a:xfrm>
              <a:off x="1656" y="2794"/>
              <a:ext cx="544" cy="317"/>
            </a:xfrm>
            <a:prstGeom prst="roundRect">
              <a:avLst>
                <a:gd name="adj" fmla="val 16667"/>
              </a:avLst>
            </a:prstGeom>
            <a:solidFill>
              <a:srgbClr val="0000FF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900" b="0"/>
                <a:t>Tunneling</a:t>
              </a:r>
            </a:p>
            <a:p>
              <a:pPr algn="ctr"/>
              <a:r>
                <a:rPr lang="en-US" sz="1400"/>
                <a:t>J</a:t>
              </a:r>
            </a:p>
          </p:txBody>
        </p:sp>
        <p:sp>
          <p:nvSpPr>
            <p:cNvPr id="18483" name="AutoShape 71"/>
            <p:cNvSpPr>
              <a:spLocks noChangeArrowheads="1"/>
            </p:cNvSpPr>
            <p:nvPr/>
          </p:nvSpPr>
          <p:spPr bwMode="auto">
            <a:xfrm>
              <a:off x="1610" y="3248"/>
              <a:ext cx="589" cy="317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900" b="0"/>
                <a:t>Interaction</a:t>
              </a:r>
            </a:p>
            <a:p>
              <a:pPr algn="ctr"/>
              <a:r>
                <a:rPr lang="en-US" sz="1400"/>
                <a:t>U</a:t>
              </a:r>
            </a:p>
          </p:txBody>
        </p:sp>
        <p:sp>
          <p:nvSpPr>
            <p:cNvPr id="18484" name="AutoShape 92"/>
            <p:cNvSpPr>
              <a:spLocks noChangeArrowheads="1"/>
            </p:cNvSpPr>
            <p:nvPr/>
          </p:nvSpPr>
          <p:spPr bwMode="auto">
            <a:xfrm>
              <a:off x="1338" y="3702"/>
              <a:ext cx="862" cy="318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900" b="0"/>
                <a:t>External potential</a:t>
              </a:r>
            </a:p>
            <a:p>
              <a:pPr algn="ctr"/>
              <a:r>
                <a:rPr lang="el-GR" sz="1800"/>
                <a:t>ε</a:t>
              </a:r>
            </a:p>
          </p:txBody>
        </p:sp>
        <p:sp>
          <p:nvSpPr>
            <p:cNvPr id="18485" name="Text Box 101"/>
            <p:cNvSpPr txBox="1">
              <a:spLocks noChangeArrowheads="1"/>
            </p:cNvSpPr>
            <p:nvPr/>
          </p:nvSpPr>
          <p:spPr bwMode="auto">
            <a:xfrm>
              <a:off x="476" y="2839"/>
              <a:ext cx="117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 b="0"/>
                <a:t>Lattice depth</a:t>
              </a:r>
            </a:p>
          </p:txBody>
        </p:sp>
        <p:sp>
          <p:nvSpPr>
            <p:cNvPr id="18486" name="Text Box 102"/>
            <p:cNvSpPr txBox="1">
              <a:spLocks noChangeArrowheads="1"/>
            </p:cNvSpPr>
            <p:nvPr/>
          </p:nvSpPr>
          <p:spPr bwMode="auto">
            <a:xfrm>
              <a:off x="476" y="3293"/>
              <a:ext cx="117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 b="0"/>
                <a:t>Scattering length</a:t>
              </a:r>
            </a:p>
          </p:txBody>
        </p:sp>
        <p:sp>
          <p:nvSpPr>
            <p:cNvPr id="18487" name="Text Box 103"/>
            <p:cNvSpPr txBox="1">
              <a:spLocks noChangeArrowheads="1"/>
            </p:cNvSpPr>
            <p:nvPr/>
          </p:nvSpPr>
          <p:spPr bwMode="auto">
            <a:xfrm>
              <a:off x="476" y="3747"/>
              <a:ext cx="117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 b="0"/>
                <a:t>Dipole trap</a:t>
              </a:r>
            </a:p>
          </p:txBody>
        </p:sp>
      </p:grpSp>
      <p:grpSp>
        <p:nvGrpSpPr>
          <p:cNvPr id="3" name="Group 210"/>
          <p:cNvGrpSpPr>
            <a:grpSpLocks/>
          </p:cNvGrpSpPr>
          <p:nvPr/>
        </p:nvGrpSpPr>
        <p:grpSpPr bwMode="auto">
          <a:xfrm>
            <a:off x="4716463" y="692150"/>
            <a:ext cx="4321175" cy="2592388"/>
            <a:chOff x="2971" y="436"/>
            <a:chExt cx="2722" cy="1633"/>
          </a:xfrm>
        </p:grpSpPr>
        <p:sp>
          <p:nvSpPr>
            <p:cNvPr id="18469" name="Text Box 105"/>
            <p:cNvSpPr txBox="1">
              <a:spLocks noChangeArrowheads="1"/>
            </p:cNvSpPr>
            <p:nvPr/>
          </p:nvSpPr>
          <p:spPr bwMode="auto">
            <a:xfrm>
              <a:off x="3039" y="754"/>
              <a:ext cx="263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 b="0" dirty="0"/>
                <a:t>Probe coherence by </a:t>
              </a:r>
              <a:r>
                <a:rPr lang="en-US" sz="1400" b="0" dirty="0" err="1" smtClean="0"/>
                <a:t>ToF</a:t>
              </a:r>
              <a:r>
                <a:rPr lang="en-US" sz="1400" b="0" dirty="0" smtClean="0"/>
                <a:t> </a:t>
              </a:r>
              <a:r>
                <a:rPr lang="en-US" sz="1400" b="0" dirty="0"/>
                <a:t>measurements</a:t>
              </a:r>
            </a:p>
          </p:txBody>
        </p:sp>
        <p:sp>
          <p:nvSpPr>
            <p:cNvPr id="18470" name="AutoShape 154"/>
            <p:cNvSpPr>
              <a:spLocks noChangeArrowheads="1"/>
            </p:cNvSpPr>
            <p:nvPr/>
          </p:nvSpPr>
          <p:spPr bwMode="auto">
            <a:xfrm>
              <a:off x="2971" y="436"/>
              <a:ext cx="2722" cy="227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Measurement method</a:t>
              </a:r>
            </a:p>
          </p:txBody>
        </p:sp>
        <p:sp>
          <p:nvSpPr>
            <p:cNvPr id="18471" name="Line 3"/>
            <p:cNvSpPr>
              <a:spLocks noChangeShapeType="1"/>
            </p:cNvSpPr>
            <p:nvPr/>
          </p:nvSpPr>
          <p:spPr bwMode="auto">
            <a:xfrm flipH="1">
              <a:off x="3152" y="1887"/>
              <a:ext cx="22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72" name="Line 4"/>
            <p:cNvSpPr>
              <a:spLocks noChangeShapeType="1"/>
            </p:cNvSpPr>
            <p:nvPr/>
          </p:nvSpPr>
          <p:spPr bwMode="auto">
            <a:xfrm flipH="1" flipV="1">
              <a:off x="5420" y="1116"/>
              <a:ext cx="0" cy="7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73" name="Text Box 123"/>
            <p:cNvSpPr txBox="1">
              <a:spLocks noChangeArrowheads="1"/>
            </p:cNvSpPr>
            <p:nvPr/>
          </p:nvSpPr>
          <p:spPr bwMode="auto">
            <a:xfrm rot="-5400000">
              <a:off x="5263" y="1184"/>
              <a:ext cx="498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400" b="0"/>
                <a:t>µ/U</a:t>
              </a:r>
            </a:p>
          </p:txBody>
        </p:sp>
        <p:sp>
          <p:nvSpPr>
            <p:cNvPr id="18474" name="Arc 124"/>
            <p:cNvSpPr>
              <a:spLocks/>
            </p:cNvSpPr>
            <p:nvPr/>
          </p:nvSpPr>
          <p:spPr bwMode="auto">
            <a:xfrm flipH="1" flipV="1">
              <a:off x="4422" y="1388"/>
              <a:ext cx="998" cy="500"/>
            </a:xfrm>
            <a:custGeom>
              <a:avLst/>
              <a:gdLst>
                <a:gd name="T0" fmla="*/ 1 w 21987"/>
                <a:gd name="T1" fmla="*/ 0 h 43200"/>
                <a:gd name="T2" fmla="*/ 0 w 21987"/>
                <a:gd name="T3" fmla="*/ 6 h 43200"/>
                <a:gd name="T4" fmla="*/ 1 w 21987"/>
                <a:gd name="T5" fmla="*/ 3 h 43200"/>
                <a:gd name="T6" fmla="*/ 0 60000 65536"/>
                <a:gd name="T7" fmla="*/ 0 60000 65536"/>
                <a:gd name="T8" fmla="*/ 0 60000 65536"/>
                <a:gd name="T9" fmla="*/ 0 w 21987"/>
                <a:gd name="T10" fmla="*/ 0 h 43200"/>
                <a:gd name="T11" fmla="*/ 21987 w 2198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87" h="43200" fill="none" extrusionOk="0">
                  <a:moveTo>
                    <a:pt x="386" y="0"/>
                  </a:moveTo>
                  <a:cubicBezTo>
                    <a:pt x="12316" y="0"/>
                    <a:pt x="21987" y="9670"/>
                    <a:pt x="21987" y="21600"/>
                  </a:cubicBezTo>
                  <a:cubicBezTo>
                    <a:pt x="21987" y="33529"/>
                    <a:pt x="12316" y="43200"/>
                    <a:pt x="387" y="43200"/>
                  </a:cubicBezTo>
                  <a:cubicBezTo>
                    <a:pt x="257" y="43200"/>
                    <a:pt x="128" y="43198"/>
                    <a:pt x="0" y="43196"/>
                  </a:cubicBezTo>
                </a:path>
                <a:path w="21987" h="43200" stroke="0" extrusionOk="0">
                  <a:moveTo>
                    <a:pt x="386" y="0"/>
                  </a:moveTo>
                  <a:cubicBezTo>
                    <a:pt x="12316" y="0"/>
                    <a:pt x="21987" y="9670"/>
                    <a:pt x="21987" y="21600"/>
                  </a:cubicBezTo>
                  <a:cubicBezTo>
                    <a:pt x="21987" y="33529"/>
                    <a:pt x="12316" y="43200"/>
                    <a:pt x="387" y="43200"/>
                  </a:cubicBezTo>
                  <a:cubicBezTo>
                    <a:pt x="257" y="43200"/>
                    <a:pt x="128" y="43198"/>
                    <a:pt x="0" y="43196"/>
                  </a:cubicBezTo>
                  <a:lnTo>
                    <a:pt x="387" y="2160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75" name="Arc 125"/>
            <p:cNvSpPr>
              <a:spLocks/>
            </p:cNvSpPr>
            <p:nvPr/>
          </p:nvSpPr>
          <p:spPr bwMode="auto">
            <a:xfrm flipH="1" flipV="1">
              <a:off x="4649" y="1139"/>
              <a:ext cx="758" cy="250"/>
            </a:xfrm>
            <a:custGeom>
              <a:avLst/>
              <a:gdLst>
                <a:gd name="T0" fmla="*/ 0 w 21599"/>
                <a:gd name="T1" fmla="*/ 0 h 21600"/>
                <a:gd name="T2" fmla="*/ 27 w 21599"/>
                <a:gd name="T3" fmla="*/ 3 h 21600"/>
                <a:gd name="T4" fmla="*/ 0 w 21599"/>
                <a:gd name="T5" fmla="*/ 3 h 21600"/>
                <a:gd name="T6" fmla="*/ 0 60000 65536"/>
                <a:gd name="T7" fmla="*/ 0 60000 65536"/>
                <a:gd name="T8" fmla="*/ 0 60000 65536"/>
                <a:gd name="T9" fmla="*/ 0 w 21599"/>
                <a:gd name="T10" fmla="*/ 0 h 21600"/>
                <a:gd name="T11" fmla="*/ 21599 w 2159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9" h="21600" fill="none" extrusionOk="0">
                  <a:moveTo>
                    <a:pt x="-1" y="0"/>
                  </a:moveTo>
                  <a:cubicBezTo>
                    <a:pt x="11833" y="0"/>
                    <a:pt x="21463" y="9521"/>
                    <a:pt x="21598" y="21354"/>
                  </a:cubicBezTo>
                </a:path>
                <a:path w="21599" h="21600" stroke="0" extrusionOk="0">
                  <a:moveTo>
                    <a:pt x="-1" y="0"/>
                  </a:moveTo>
                  <a:cubicBezTo>
                    <a:pt x="11833" y="0"/>
                    <a:pt x="21463" y="9521"/>
                    <a:pt x="21598" y="21354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76" name="Text Box 128"/>
            <p:cNvSpPr txBox="1">
              <a:spLocks noChangeArrowheads="1"/>
            </p:cNvSpPr>
            <p:nvPr/>
          </p:nvSpPr>
          <p:spPr bwMode="auto">
            <a:xfrm flipH="1">
              <a:off x="4783" y="1480"/>
              <a:ext cx="682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Ctr="1"/>
            <a:lstStyle/>
            <a:p>
              <a:pPr algn="l"/>
              <a:r>
                <a:rPr lang="en-US" sz="1400" b="0"/>
                <a:t>insulator n=1</a:t>
              </a:r>
            </a:p>
          </p:txBody>
        </p:sp>
        <p:sp>
          <p:nvSpPr>
            <p:cNvPr id="18477" name="Rectangle 129"/>
            <p:cNvSpPr>
              <a:spLocks noChangeArrowheads="1"/>
            </p:cNvSpPr>
            <p:nvPr/>
          </p:nvSpPr>
          <p:spPr bwMode="auto">
            <a:xfrm flipH="1">
              <a:off x="3197" y="1116"/>
              <a:ext cx="1452" cy="771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FF">
                    <a:alpha val="39998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78" name="Text Box 130"/>
            <p:cNvSpPr txBox="1">
              <a:spLocks noChangeArrowheads="1"/>
            </p:cNvSpPr>
            <p:nvPr/>
          </p:nvSpPr>
          <p:spPr bwMode="auto">
            <a:xfrm flipH="1">
              <a:off x="3242" y="1117"/>
              <a:ext cx="953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400" b="0"/>
                <a:t>superfluid</a:t>
              </a:r>
            </a:p>
          </p:txBody>
        </p:sp>
        <p:sp>
          <p:nvSpPr>
            <p:cNvPr id="18479" name="Text Box 137"/>
            <p:cNvSpPr txBox="1">
              <a:spLocks noChangeArrowheads="1"/>
            </p:cNvSpPr>
            <p:nvPr/>
          </p:nvSpPr>
          <p:spPr bwMode="auto">
            <a:xfrm flipH="1">
              <a:off x="3062" y="1887"/>
              <a:ext cx="498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400" b="0"/>
                <a:t>J/U</a:t>
              </a:r>
            </a:p>
          </p:txBody>
        </p:sp>
      </p:grpSp>
      <p:grpSp>
        <p:nvGrpSpPr>
          <p:cNvPr id="4" name="Group 209"/>
          <p:cNvGrpSpPr>
            <a:grpSpLocks/>
          </p:cNvGrpSpPr>
          <p:nvPr/>
        </p:nvGrpSpPr>
        <p:grpSpPr bwMode="auto">
          <a:xfrm>
            <a:off x="5076825" y="2565400"/>
            <a:ext cx="2593975" cy="142875"/>
            <a:chOff x="3197" y="1616"/>
            <a:chExt cx="1634" cy="90"/>
          </a:xfrm>
        </p:grpSpPr>
        <p:sp>
          <p:nvSpPr>
            <p:cNvPr id="18463" name="Line 135"/>
            <p:cNvSpPr>
              <a:spLocks noChangeShapeType="1"/>
            </p:cNvSpPr>
            <p:nvPr/>
          </p:nvSpPr>
          <p:spPr bwMode="auto">
            <a:xfrm>
              <a:off x="3243" y="1661"/>
              <a:ext cx="1542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18464" name="Oval 187"/>
            <p:cNvSpPr>
              <a:spLocks noChangeArrowheads="1"/>
            </p:cNvSpPr>
            <p:nvPr/>
          </p:nvSpPr>
          <p:spPr bwMode="auto">
            <a:xfrm flipH="1">
              <a:off x="4105" y="1616"/>
              <a:ext cx="91" cy="9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5" name="Oval 188"/>
            <p:cNvSpPr>
              <a:spLocks noChangeArrowheads="1"/>
            </p:cNvSpPr>
            <p:nvPr/>
          </p:nvSpPr>
          <p:spPr bwMode="auto">
            <a:xfrm flipH="1">
              <a:off x="4377" y="1616"/>
              <a:ext cx="91" cy="9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6" name="Oval 189"/>
            <p:cNvSpPr>
              <a:spLocks noChangeArrowheads="1"/>
            </p:cNvSpPr>
            <p:nvPr/>
          </p:nvSpPr>
          <p:spPr bwMode="auto">
            <a:xfrm flipH="1">
              <a:off x="4740" y="1616"/>
              <a:ext cx="91" cy="9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7" name="Oval 133"/>
            <p:cNvSpPr>
              <a:spLocks noChangeArrowheads="1"/>
            </p:cNvSpPr>
            <p:nvPr/>
          </p:nvSpPr>
          <p:spPr bwMode="auto">
            <a:xfrm flipH="1">
              <a:off x="3651" y="1616"/>
              <a:ext cx="91" cy="9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8" name="Oval 186"/>
            <p:cNvSpPr>
              <a:spLocks noChangeArrowheads="1"/>
            </p:cNvSpPr>
            <p:nvPr/>
          </p:nvSpPr>
          <p:spPr bwMode="auto">
            <a:xfrm flipH="1">
              <a:off x="3197" y="1616"/>
              <a:ext cx="91" cy="9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" name="Group 194"/>
          <p:cNvGrpSpPr>
            <a:grpSpLocks/>
          </p:cNvGrpSpPr>
          <p:nvPr/>
        </p:nvGrpSpPr>
        <p:grpSpPr bwMode="auto">
          <a:xfrm>
            <a:off x="4573588" y="3429000"/>
            <a:ext cx="4283075" cy="3024188"/>
            <a:chOff x="2881" y="2160"/>
            <a:chExt cx="2698" cy="1905"/>
          </a:xfrm>
        </p:grpSpPr>
        <p:grpSp>
          <p:nvGrpSpPr>
            <p:cNvPr id="18444" name="Group 50"/>
            <p:cNvGrpSpPr>
              <a:grpSpLocks/>
            </p:cNvGrpSpPr>
            <p:nvPr/>
          </p:nvGrpSpPr>
          <p:grpSpPr bwMode="auto">
            <a:xfrm>
              <a:off x="3039" y="3342"/>
              <a:ext cx="2540" cy="405"/>
              <a:chOff x="2427" y="3294"/>
              <a:chExt cx="4318" cy="687"/>
            </a:xfrm>
          </p:grpSpPr>
          <p:pic>
            <p:nvPicPr>
              <p:cNvPr id="18458" name="Picture 51" descr="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89" y="3294"/>
                <a:ext cx="871" cy="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9" name="Picture 52" descr="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12" y="3294"/>
                <a:ext cx="871" cy="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0" name="Picture 53" descr="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27" y="3294"/>
                <a:ext cx="871" cy="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1" name="Picture 54" descr="1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874" y="3294"/>
                <a:ext cx="871" cy="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2" name="Picture 55" descr="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51" y="3294"/>
                <a:ext cx="871" cy="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445" name="Rectangle 110"/>
            <p:cNvSpPr>
              <a:spLocks noChangeArrowheads="1"/>
            </p:cNvSpPr>
            <p:nvPr/>
          </p:nvSpPr>
          <p:spPr bwMode="auto">
            <a:xfrm>
              <a:off x="3039" y="3792"/>
              <a:ext cx="2540" cy="273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39998"/>
                  </a:srgbClr>
                </a:gs>
                <a:gs pos="100000">
                  <a:srgbClr val="FF0000">
                    <a:alpha val="39998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6" name="Text Box 111"/>
            <p:cNvSpPr txBox="1">
              <a:spLocks noChangeArrowheads="1"/>
            </p:cNvSpPr>
            <p:nvPr/>
          </p:nvSpPr>
          <p:spPr bwMode="auto">
            <a:xfrm>
              <a:off x="3039" y="3838"/>
              <a:ext cx="117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 b="0"/>
                <a:t>superfluid</a:t>
              </a:r>
            </a:p>
          </p:txBody>
        </p:sp>
        <p:sp>
          <p:nvSpPr>
            <p:cNvPr id="18447" name="Text Box 112"/>
            <p:cNvSpPr txBox="1">
              <a:spLocks noChangeArrowheads="1"/>
            </p:cNvSpPr>
            <p:nvPr/>
          </p:nvSpPr>
          <p:spPr bwMode="auto">
            <a:xfrm>
              <a:off x="4400" y="3838"/>
              <a:ext cx="117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0"/>
                <a:t>Mott insulator</a:t>
              </a:r>
            </a:p>
          </p:txBody>
        </p:sp>
        <p:sp>
          <p:nvSpPr>
            <p:cNvPr id="18448" name="Line 3"/>
            <p:cNvSpPr>
              <a:spLocks noChangeShapeType="1"/>
            </p:cNvSpPr>
            <p:nvPr/>
          </p:nvSpPr>
          <p:spPr bwMode="auto">
            <a:xfrm>
              <a:off x="3017" y="3113"/>
              <a:ext cx="25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49" name="Line 4"/>
            <p:cNvSpPr>
              <a:spLocks noChangeShapeType="1"/>
            </p:cNvSpPr>
            <p:nvPr/>
          </p:nvSpPr>
          <p:spPr bwMode="auto">
            <a:xfrm flipV="1">
              <a:off x="3017" y="2160"/>
              <a:ext cx="0" cy="9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50" name="Text Box 172"/>
            <p:cNvSpPr txBox="1">
              <a:spLocks noChangeArrowheads="1"/>
            </p:cNvSpPr>
            <p:nvPr/>
          </p:nvSpPr>
          <p:spPr bwMode="auto">
            <a:xfrm rot="-5400000">
              <a:off x="2632" y="2409"/>
              <a:ext cx="680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000" b="0"/>
                <a:t>Lattice depth</a:t>
              </a:r>
            </a:p>
          </p:txBody>
        </p:sp>
        <p:sp>
          <p:nvSpPr>
            <p:cNvPr id="18451" name="Freeform 180"/>
            <p:cNvSpPr>
              <a:spLocks/>
            </p:cNvSpPr>
            <p:nvPr/>
          </p:nvSpPr>
          <p:spPr bwMode="auto">
            <a:xfrm>
              <a:off x="3017" y="2430"/>
              <a:ext cx="2319" cy="683"/>
            </a:xfrm>
            <a:custGeom>
              <a:avLst/>
              <a:gdLst>
                <a:gd name="T0" fmla="*/ 0 w 2319"/>
                <a:gd name="T1" fmla="*/ 683 h 683"/>
                <a:gd name="T2" fmla="*/ 772 w 2319"/>
                <a:gd name="T3" fmla="*/ 627 h 683"/>
                <a:gd name="T4" fmla="*/ 1621 w 2319"/>
                <a:gd name="T5" fmla="*/ 435 h 683"/>
                <a:gd name="T6" fmla="*/ 2111 w 2319"/>
                <a:gd name="T7" fmla="*/ 197 h 683"/>
                <a:gd name="T8" fmla="*/ 2319 w 2319"/>
                <a:gd name="T9" fmla="*/ 0 h 6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9"/>
                <a:gd name="T16" fmla="*/ 0 h 683"/>
                <a:gd name="T17" fmla="*/ 2319 w 2319"/>
                <a:gd name="T18" fmla="*/ 683 h 6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9" h="683">
                  <a:moveTo>
                    <a:pt x="0" y="683"/>
                  </a:moveTo>
                  <a:cubicBezTo>
                    <a:pt x="129" y="674"/>
                    <a:pt x="502" y="668"/>
                    <a:pt x="772" y="627"/>
                  </a:cubicBezTo>
                  <a:cubicBezTo>
                    <a:pt x="1042" y="586"/>
                    <a:pt x="1398" y="507"/>
                    <a:pt x="1621" y="435"/>
                  </a:cubicBezTo>
                  <a:cubicBezTo>
                    <a:pt x="1844" y="363"/>
                    <a:pt x="1995" y="269"/>
                    <a:pt x="2111" y="197"/>
                  </a:cubicBezTo>
                  <a:cubicBezTo>
                    <a:pt x="2227" y="125"/>
                    <a:pt x="2276" y="41"/>
                    <a:pt x="2319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18452" name="Oval 181"/>
            <p:cNvSpPr>
              <a:spLocks noChangeArrowheads="1"/>
            </p:cNvSpPr>
            <p:nvPr/>
          </p:nvSpPr>
          <p:spPr bwMode="auto">
            <a:xfrm>
              <a:off x="3198" y="3067"/>
              <a:ext cx="91" cy="9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3" name="Oval 182"/>
            <p:cNvSpPr>
              <a:spLocks noChangeArrowheads="1"/>
            </p:cNvSpPr>
            <p:nvPr/>
          </p:nvSpPr>
          <p:spPr bwMode="auto">
            <a:xfrm>
              <a:off x="3742" y="3022"/>
              <a:ext cx="91" cy="9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4" name="Oval 183"/>
            <p:cNvSpPr>
              <a:spLocks noChangeArrowheads="1"/>
            </p:cNvSpPr>
            <p:nvPr/>
          </p:nvSpPr>
          <p:spPr bwMode="auto">
            <a:xfrm>
              <a:off x="4196" y="2931"/>
              <a:ext cx="91" cy="9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5" name="Oval 184"/>
            <p:cNvSpPr>
              <a:spLocks noChangeArrowheads="1"/>
            </p:cNvSpPr>
            <p:nvPr/>
          </p:nvSpPr>
          <p:spPr bwMode="auto">
            <a:xfrm>
              <a:off x="4750" y="2765"/>
              <a:ext cx="91" cy="9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6" name="Oval 185"/>
            <p:cNvSpPr>
              <a:spLocks noChangeArrowheads="1"/>
            </p:cNvSpPr>
            <p:nvPr/>
          </p:nvSpPr>
          <p:spPr bwMode="auto">
            <a:xfrm>
              <a:off x="5285" y="2387"/>
              <a:ext cx="91" cy="9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7" name="Rectangle 191"/>
            <p:cNvSpPr>
              <a:spLocks noChangeArrowheads="1"/>
            </p:cNvSpPr>
            <p:nvPr/>
          </p:nvSpPr>
          <p:spPr bwMode="auto">
            <a:xfrm>
              <a:off x="5239" y="2931"/>
              <a:ext cx="296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Ctr="1">
              <a:spAutoFit/>
            </a:bodyPr>
            <a:lstStyle/>
            <a:p>
              <a:r>
                <a:rPr lang="en-US" sz="1000" b="0"/>
                <a:t>time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6164" y="91972"/>
            <a:ext cx="860583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Probing </a:t>
            </a:r>
            <a:r>
              <a:rPr lang="en-US" sz="24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phase transition</a:t>
            </a:r>
            <a:endParaRPr lang="de-DE" sz="2400" b="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0332" name="AutoShape 44"/>
          <p:cNvSpPr>
            <a:spLocks noChangeArrowheads="1"/>
          </p:cNvSpPr>
          <p:nvPr/>
        </p:nvSpPr>
        <p:spPr bwMode="auto">
          <a:xfrm rot="-2774001">
            <a:off x="3564732" y="4004468"/>
            <a:ext cx="1727200" cy="576263"/>
          </a:xfrm>
          <a:prstGeom prst="rightArrow">
            <a:avLst>
              <a:gd name="adj1" fmla="val 46750"/>
              <a:gd name="adj2" fmla="val 59418"/>
            </a:avLst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65" name="Rectangle 46"/>
          <p:cNvSpPr>
            <a:spLocks noChangeArrowheads="1"/>
          </p:cNvSpPr>
          <p:nvPr/>
        </p:nvSpPr>
        <p:spPr bwMode="auto">
          <a:xfrm>
            <a:off x="6518275" y="6643688"/>
            <a:ext cx="266382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de-AT" sz="800" b="0"/>
              <a:t>Mark </a:t>
            </a:r>
            <a:r>
              <a:rPr lang="de-AT" sz="800" b="0" i="1"/>
              <a:t>et al.</a:t>
            </a:r>
            <a:r>
              <a:rPr lang="de-AT" sz="800" b="0"/>
              <a:t> </a:t>
            </a:r>
            <a:r>
              <a:rPr lang="nb-NO" sz="800" b="0"/>
              <a:t>Phys. Rev. Lett. 107, 175301 (2011)</a:t>
            </a:r>
            <a:endParaRPr lang="de-AT" sz="800" b="0"/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1044575" y="4217988"/>
            <a:ext cx="2305050" cy="2284412"/>
            <a:chOff x="658" y="2657"/>
            <a:chExt cx="1452" cy="1439"/>
          </a:xfrm>
        </p:grpSpPr>
        <p:sp>
          <p:nvSpPr>
            <p:cNvPr id="19495" name="Text Box 43"/>
            <p:cNvSpPr txBox="1">
              <a:spLocks noChangeArrowheads="1"/>
            </p:cNvSpPr>
            <p:nvPr/>
          </p:nvSpPr>
          <p:spPr bwMode="auto">
            <a:xfrm>
              <a:off x="1565" y="3065"/>
              <a:ext cx="49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 b="0"/>
                <a:t>FWHM</a:t>
              </a:r>
            </a:p>
          </p:txBody>
        </p:sp>
        <p:pic>
          <p:nvPicPr>
            <p:cNvPr id="19496" name="Picture 48" descr="Fig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" y="2657"/>
              <a:ext cx="1452" cy="1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7" name="Group 67"/>
          <p:cNvGrpSpPr>
            <a:grpSpLocks/>
          </p:cNvGrpSpPr>
          <p:nvPr/>
        </p:nvGrpSpPr>
        <p:grpSpPr bwMode="auto">
          <a:xfrm>
            <a:off x="107950" y="692150"/>
            <a:ext cx="4321175" cy="3241675"/>
            <a:chOff x="68" y="436"/>
            <a:chExt cx="2722" cy="2042"/>
          </a:xfrm>
        </p:grpSpPr>
        <p:sp>
          <p:nvSpPr>
            <p:cNvPr id="19493" name="AutoShape 9"/>
            <p:cNvSpPr>
              <a:spLocks noChangeArrowheads="1"/>
            </p:cNvSpPr>
            <p:nvPr/>
          </p:nvSpPr>
          <p:spPr bwMode="auto">
            <a:xfrm>
              <a:off x="68" y="436"/>
              <a:ext cx="2722" cy="227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Observable</a:t>
              </a:r>
            </a:p>
          </p:txBody>
        </p:sp>
        <p:pic>
          <p:nvPicPr>
            <p:cNvPr id="19494" name="Picture 51" descr="4"/>
            <p:cNvPicPr>
              <a:picLocks noChangeAspect="1" noChangeArrowheads="1"/>
            </p:cNvPicPr>
            <p:nvPr/>
          </p:nvPicPr>
          <p:blipFill>
            <a:blip r:embed="rId3" cstate="print"/>
            <a:srcRect l="13376" t="26553" r="13278" b="13719"/>
            <a:stretch>
              <a:fillRect/>
            </a:stretch>
          </p:blipFill>
          <p:spPr bwMode="auto">
            <a:xfrm>
              <a:off x="612" y="799"/>
              <a:ext cx="1627" cy="1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1192213" y="2349500"/>
            <a:ext cx="2228850" cy="1079500"/>
            <a:chOff x="749" y="1480"/>
            <a:chExt cx="1404" cy="680"/>
          </a:xfrm>
        </p:grpSpPr>
        <p:sp>
          <p:nvSpPr>
            <p:cNvPr id="19491" name="Rectangle 53"/>
            <p:cNvSpPr>
              <a:spLocks noChangeArrowheads="1"/>
            </p:cNvSpPr>
            <p:nvPr/>
          </p:nvSpPr>
          <p:spPr bwMode="auto">
            <a:xfrm>
              <a:off x="749" y="1480"/>
              <a:ext cx="1404" cy="317"/>
            </a:xfrm>
            <a:prstGeom prst="rect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492" name="AutoShape 54"/>
            <p:cNvSpPr>
              <a:spLocks noChangeArrowheads="1"/>
            </p:cNvSpPr>
            <p:nvPr/>
          </p:nvSpPr>
          <p:spPr bwMode="auto">
            <a:xfrm rot="5400000">
              <a:off x="795" y="1888"/>
              <a:ext cx="226" cy="318"/>
            </a:xfrm>
            <a:prstGeom prst="rightArrow">
              <a:avLst>
                <a:gd name="adj1" fmla="val 40250"/>
                <a:gd name="adj2" fmla="val 45134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4716463" y="692150"/>
            <a:ext cx="4429125" cy="3184525"/>
            <a:chOff x="2971" y="436"/>
            <a:chExt cx="2790" cy="2006"/>
          </a:xfrm>
        </p:grpSpPr>
        <p:sp>
          <p:nvSpPr>
            <p:cNvPr id="19484" name="Text Box 47"/>
            <p:cNvSpPr txBox="1">
              <a:spLocks noChangeArrowheads="1"/>
            </p:cNvSpPr>
            <p:nvPr/>
          </p:nvSpPr>
          <p:spPr bwMode="auto">
            <a:xfrm>
              <a:off x="3742" y="708"/>
              <a:ext cx="118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/>
                <a:t>‘Kink’ in FWHM</a:t>
              </a:r>
            </a:p>
          </p:txBody>
        </p:sp>
        <p:pic>
          <p:nvPicPr>
            <p:cNvPr id="19485" name="Picture 49" descr="Fig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92" y="989"/>
              <a:ext cx="1530" cy="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6" name="AutoShape 52"/>
            <p:cNvSpPr>
              <a:spLocks noChangeArrowheads="1"/>
            </p:cNvSpPr>
            <p:nvPr/>
          </p:nvSpPr>
          <p:spPr bwMode="auto">
            <a:xfrm>
              <a:off x="2971" y="436"/>
              <a:ext cx="2722" cy="227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Results</a:t>
              </a:r>
            </a:p>
          </p:txBody>
        </p:sp>
        <p:sp>
          <p:nvSpPr>
            <p:cNvPr id="19487" name="Rectangle 12"/>
            <p:cNvSpPr>
              <a:spLocks noChangeArrowheads="1"/>
            </p:cNvSpPr>
            <p:nvPr/>
          </p:nvSpPr>
          <p:spPr bwMode="auto">
            <a:xfrm>
              <a:off x="5103" y="1889"/>
              <a:ext cx="91" cy="9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>
                <a:spcBef>
                  <a:spcPct val="50000"/>
                </a:spcBef>
                <a:buFontTx/>
                <a:buChar char="•"/>
              </a:pPr>
              <a:endParaRPr lang="en-US" sz="2400" b="0">
                <a:latin typeface="Arial" charset="0"/>
              </a:endParaRPr>
            </a:p>
          </p:txBody>
        </p:sp>
        <p:sp>
          <p:nvSpPr>
            <p:cNvPr id="19488" name="Rectangle 13"/>
            <p:cNvSpPr>
              <a:spLocks noChangeArrowheads="1"/>
            </p:cNvSpPr>
            <p:nvPr/>
          </p:nvSpPr>
          <p:spPr bwMode="auto">
            <a:xfrm>
              <a:off x="5103" y="1662"/>
              <a:ext cx="91" cy="90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>
                <a:spcBef>
                  <a:spcPct val="50000"/>
                </a:spcBef>
                <a:buFontTx/>
                <a:buChar char="•"/>
              </a:pPr>
              <a:endParaRPr lang="en-US" sz="2400" b="0">
                <a:latin typeface="Arial" charset="0"/>
              </a:endParaRPr>
            </a:p>
          </p:txBody>
        </p:sp>
        <p:sp>
          <p:nvSpPr>
            <p:cNvPr id="19489" name="Rectangle 14"/>
            <p:cNvSpPr>
              <a:spLocks noChangeArrowheads="1"/>
            </p:cNvSpPr>
            <p:nvPr/>
          </p:nvSpPr>
          <p:spPr bwMode="auto">
            <a:xfrm>
              <a:off x="5103" y="1435"/>
              <a:ext cx="91" cy="90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>
                <a:spcBef>
                  <a:spcPct val="50000"/>
                </a:spcBef>
                <a:buFontTx/>
                <a:buChar char="•"/>
              </a:pPr>
              <a:endParaRPr lang="en-US" sz="2400" b="0">
                <a:latin typeface="Arial" charset="0"/>
              </a:endParaRPr>
            </a:p>
          </p:txBody>
        </p:sp>
        <p:sp>
          <p:nvSpPr>
            <p:cNvPr id="19490" name="Text Box 15"/>
            <p:cNvSpPr txBox="1">
              <a:spLocks noChangeArrowheads="1"/>
            </p:cNvSpPr>
            <p:nvPr/>
          </p:nvSpPr>
          <p:spPr bwMode="auto">
            <a:xfrm>
              <a:off x="5169" y="1399"/>
              <a:ext cx="592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200" b="0" dirty="0"/>
                <a:t>212 a</a:t>
              </a:r>
              <a:r>
                <a:rPr lang="en-US" sz="1200" b="0" baseline="-25000" dirty="0"/>
                <a:t>0</a:t>
              </a:r>
              <a:endParaRPr lang="en-US" sz="1200" b="0" dirty="0"/>
            </a:p>
            <a:p>
              <a:pPr algn="l"/>
              <a:endParaRPr lang="en-US" sz="1200" b="0" dirty="0"/>
            </a:p>
            <a:p>
              <a:pPr algn="l"/>
              <a:r>
                <a:rPr lang="en-US" sz="1200" b="0" dirty="0"/>
                <a:t>320 a</a:t>
              </a:r>
              <a:r>
                <a:rPr lang="en-US" sz="1200" b="0" baseline="-25000" dirty="0"/>
                <a:t>0</a:t>
              </a:r>
              <a:endParaRPr lang="en-US" sz="1200" b="0" dirty="0"/>
            </a:p>
            <a:p>
              <a:pPr algn="l"/>
              <a:endParaRPr lang="en-US" sz="1200" b="0" dirty="0"/>
            </a:p>
            <a:p>
              <a:pPr algn="l"/>
              <a:r>
                <a:rPr lang="en-US" sz="1200" b="0" dirty="0"/>
                <a:t>427 a</a:t>
              </a:r>
              <a:r>
                <a:rPr lang="en-US" sz="1200" b="0" baseline="-25000" dirty="0"/>
                <a:t>0</a:t>
              </a:r>
              <a:endParaRPr lang="en-US" sz="1200" b="0" dirty="0"/>
            </a:p>
          </p:txBody>
        </p:sp>
      </p:grp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5005388" y="3933825"/>
            <a:ext cx="4030662" cy="2689225"/>
            <a:chOff x="3153" y="2478"/>
            <a:chExt cx="2539" cy="1694"/>
          </a:xfrm>
        </p:grpSpPr>
        <p:grpSp>
          <p:nvGrpSpPr>
            <p:cNvPr id="19471" name="Group 85"/>
            <p:cNvGrpSpPr>
              <a:grpSpLocks/>
            </p:cNvGrpSpPr>
            <p:nvPr/>
          </p:nvGrpSpPr>
          <p:grpSpPr bwMode="auto">
            <a:xfrm>
              <a:off x="4196" y="2932"/>
              <a:ext cx="1496" cy="906"/>
              <a:chOff x="4831" y="2932"/>
              <a:chExt cx="1496" cy="906"/>
            </a:xfrm>
          </p:grpSpPr>
          <p:sp>
            <p:nvSpPr>
              <p:cNvPr id="19474" name="Text Box 82"/>
              <p:cNvSpPr txBox="1">
                <a:spLocks noChangeArrowheads="1"/>
              </p:cNvSpPr>
              <p:nvPr/>
            </p:nvSpPr>
            <p:spPr bwMode="auto">
              <a:xfrm>
                <a:off x="5829" y="3612"/>
                <a:ext cx="498" cy="18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Ctr="1"/>
              <a:lstStyle/>
              <a:p>
                <a:pPr algn="ctr"/>
                <a:r>
                  <a:rPr lang="en-US" sz="1400" b="0"/>
                  <a:t>J/U</a:t>
                </a:r>
              </a:p>
            </p:txBody>
          </p:sp>
          <p:grpSp>
            <p:nvGrpSpPr>
              <p:cNvPr id="19475" name="Group 84"/>
              <p:cNvGrpSpPr>
                <a:grpSpLocks/>
              </p:cNvGrpSpPr>
              <p:nvPr/>
            </p:nvGrpSpPr>
            <p:grpSpPr bwMode="auto">
              <a:xfrm>
                <a:off x="4831" y="2932"/>
                <a:ext cx="1361" cy="906"/>
                <a:chOff x="5965" y="2932"/>
                <a:chExt cx="1361" cy="906"/>
              </a:xfrm>
            </p:grpSpPr>
            <p:sp>
              <p:nvSpPr>
                <p:cNvPr id="19476" name="Line 3"/>
                <p:cNvSpPr>
                  <a:spLocks noChangeShapeType="1"/>
                </p:cNvSpPr>
                <p:nvPr/>
              </p:nvSpPr>
              <p:spPr bwMode="auto">
                <a:xfrm>
                  <a:off x="6691" y="3793"/>
                  <a:ext cx="63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477" name="Arc 74"/>
                <p:cNvSpPr>
                  <a:spLocks/>
                </p:cNvSpPr>
                <p:nvPr/>
              </p:nvSpPr>
              <p:spPr bwMode="auto">
                <a:xfrm flipV="1">
                  <a:off x="5988" y="3294"/>
                  <a:ext cx="998" cy="500"/>
                </a:xfrm>
                <a:custGeom>
                  <a:avLst/>
                  <a:gdLst>
                    <a:gd name="T0" fmla="*/ 1 w 21987"/>
                    <a:gd name="T1" fmla="*/ 0 h 43200"/>
                    <a:gd name="T2" fmla="*/ 0 w 21987"/>
                    <a:gd name="T3" fmla="*/ 6 h 43200"/>
                    <a:gd name="T4" fmla="*/ 1 w 21987"/>
                    <a:gd name="T5" fmla="*/ 3 h 43200"/>
                    <a:gd name="T6" fmla="*/ 0 60000 65536"/>
                    <a:gd name="T7" fmla="*/ 0 60000 65536"/>
                    <a:gd name="T8" fmla="*/ 0 60000 65536"/>
                    <a:gd name="T9" fmla="*/ 0 w 21987"/>
                    <a:gd name="T10" fmla="*/ 0 h 43200"/>
                    <a:gd name="T11" fmla="*/ 21987 w 21987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987" h="43200" fill="none" extrusionOk="0">
                      <a:moveTo>
                        <a:pt x="386" y="0"/>
                      </a:moveTo>
                      <a:cubicBezTo>
                        <a:pt x="12316" y="0"/>
                        <a:pt x="21987" y="9670"/>
                        <a:pt x="21987" y="21600"/>
                      </a:cubicBezTo>
                      <a:cubicBezTo>
                        <a:pt x="21987" y="33529"/>
                        <a:pt x="12316" y="43200"/>
                        <a:pt x="387" y="43200"/>
                      </a:cubicBezTo>
                      <a:cubicBezTo>
                        <a:pt x="257" y="43200"/>
                        <a:pt x="128" y="43198"/>
                        <a:pt x="0" y="43196"/>
                      </a:cubicBezTo>
                    </a:path>
                    <a:path w="21987" h="43200" stroke="0" extrusionOk="0">
                      <a:moveTo>
                        <a:pt x="386" y="0"/>
                      </a:moveTo>
                      <a:cubicBezTo>
                        <a:pt x="12316" y="0"/>
                        <a:pt x="21987" y="9670"/>
                        <a:pt x="21987" y="21600"/>
                      </a:cubicBezTo>
                      <a:cubicBezTo>
                        <a:pt x="21987" y="33529"/>
                        <a:pt x="12316" y="43200"/>
                        <a:pt x="387" y="43200"/>
                      </a:cubicBezTo>
                      <a:cubicBezTo>
                        <a:pt x="257" y="43200"/>
                        <a:pt x="128" y="43198"/>
                        <a:pt x="0" y="43196"/>
                      </a:cubicBezTo>
                      <a:lnTo>
                        <a:pt x="387" y="21600"/>
                      </a:lnTo>
                      <a:close/>
                    </a:path>
                  </a:pathLst>
                </a:custGeom>
                <a:solidFill>
                  <a:srgbClr val="FF0000">
                    <a:alpha val="20000"/>
                  </a:srgbClr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478" name="Arc 75"/>
                <p:cNvSpPr>
                  <a:spLocks/>
                </p:cNvSpPr>
                <p:nvPr/>
              </p:nvSpPr>
              <p:spPr bwMode="auto">
                <a:xfrm flipV="1">
                  <a:off x="6001" y="3045"/>
                  <a:ext cx="758" cy="250"/>
                </a:xfrm>
                <a:custGeom>
                  <a:avLst/>
                  <a:gdLst>
                    <a:gd name="T0" fmla="*/ 0 w 21599"/>
                    <a:gd name="T1" fmla="*/ 0 h 21600"/>
                    <a:gd name="T2" fmla="*/ 27 w 21599"/>
                    <a:gd name="T3" fmla="*/ 3 h 21600"/>
                    <a:gd name="T4" fmla="*/ 0 w 21599"/>
                    <a:gd name="T5" fmla="*/ 3 h 21600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600"/>
                    <a:gd name="T11" fmla="*/ 21599 w 2159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600" fill="none" extrusionOk="0">
                      <a:moveTo>
                        <a:pt x="-1" y="0"/>
                      </a:moveTo>
                      <a:cubicBezTo>
                        <a:pt x="11833" y="0"/>
                        <a:pt x="21463" y="9521"/>
                        <a:pt x="21598" y="21354"/>
                      </a:cubicBezTo>
                    </a:path>
                    <a:path w="21599" h="21600" stroke="0" extrusionOk="0">
                      <a:moveTo>
                        <a:pt x="-1" y="0"/>
                      </a:moveTo>
                      <a:cubicBezTo>
                        <a:pt x="11833" y="0"/>
                        <a:pt x="21463" y="9521"/>
                        <a:pt x="21598" y="21354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0000">
                    <a:alpha val="20000"/>
                  </a:srgbClr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479" name="Rectangle 77"/>
                <p:cNvSpPr>
                  <a:spLocks noChangeArrowheads="1"/>
                </p:cNvSpPr>
                <p:nvPr/>
              </p:nvSpPr>
              <p:spPr bwMode="auto">
                <a:xfrm>
                  <a:off x="6781" y="3022"/>
                  <a:ext cx="545" cy="7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0000FF">
                        <a:alpha val="39998"/>
                      </a:srgb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480" name="Oval 80"/>
                <p:cNvSpPr>
                  <a:spLocks noChangeArrowheads="1"/>
                </p:cNvSpPr>
                <p:nvPr/>
              </p:nvSpPr>
              <p:spPr bwMode="auto">
                <a:xfrm>
                  <a:off x="6937" y="3501"/>
                  <a:ext cx="91" cy="90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481" name="Rectangle 83"/>
                <p:cNvSpPr>
                  <a:spLocks noChangeArrowheads="1"/>
                </p:cNvSpPr>
                <p:nvPr/>
              </p:nvSpPr>
              <p:spPr bwMode="auto">
                <a:xfrm>
                  <a:off x="5965" y="2976"/>
                  <a:ext cx="726" cy="862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48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6691" y="3022"/>
                  <a:ext cx="0" cy="77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483" name="Text Box 73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6306" y="3090"/>
                  <a:ext cx="498" cy="18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Ctr="1"/>
                <a:lstStyle/>
                <a:p>
                  <a:pPr algn="ctr"/>
                  <a:r>
                    <a:rPr lang="en-US" sz="1400" b="0"/>
                    <a:t>µ/U</a:t>
                  </a:r>
                </a:p>
              </p:txBody>
            </p:sp>
          </p:grpSp>
        </p:grpSp>
        <p:pic>
          <p:nvPicPr>
            <p:cNvPr id="19472" name="Picture 50" descr="Fig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53" y="2750"/>
              <a:ext cx="1497" cy="1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3" name="AutoShape 65"/>
            <p:cNvSpPr>
              <a:spLocks noChangeArrowheads="1"/>
            </p:cNvSpPr>
            <p:nvPr/>
          </p:nvSpPr>
          <p:spPr bwMode="auto">
            <a:xfrm>
              <a:off x="4151" y="2478"/>
              <a:ext cx="1451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400" b="0"/>
                <a:t>Phase transition point</a:t>
              </a:r>
            </a:p>
          </p:txBody>
        </p:sp>
      </p:grpSp>
      <p:sp>
        <p:nvSpPr>
          <p:cNvPr id="41" name="Textfeld 40"/>
          <p:cNvSpPr txBox="1"/>
          <p:nvPr/>
        </p:nvSpPr>
        <p:spPr>
          <a:xfrm>
            <a:off x="7947927" y="1772770"/>
            <a:ext cx="585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e-DE" sz="2000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dirty="0" smtClean="0"/>
              <a:t>=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0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32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6164" y="91972"/>
            <a:ext cx="860583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Measuring the excitation spectrum</a:t>
            </a:r>
            <a:endParaRPr lang="de-DE" sz="2400" b="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88" name="AutoShape 34"/>
          <p:cNvSpPr>
            <a:spLocks noChangeArrowheads="1"/>
          </p:cNvSpPr>
          <p:nvPr/>
        </p:nvSpPr>
        <p:spPr bwMode="auto">
          <a:xfrm>
            <a:off x="107950" y="692150"/>
            <a:ext cx="4321175" cy="36036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/>
              <a:t>MI excitation spectrum</a:t>
            </a:r>
          </a:p>
        </p:txBody>
      </p:sp>
      <p:sp>
        <p:nvSpPr>
          <p:cNvPr id="20489" name="Freeform 36"/>
          <p:cNvSpPr>
            <a:spLocks/>
          </p:cNvSpPr>
          <p:nvPr/>
        </p:nvSpPr>
        <p:spPr bwMode="auto">
          <a:xfrm>
            <a:off x="323850" y="2270125"/>
            <a:ext cx="3881438" cy="723900"/>
          </a:xfrm>
          <a:custGeom>
            <a:avLst/>
            <a:gdLst>
              <a:gd name="T0" fmla="*/ 3881438 w 2445"/>
              <a:gd name="T1" fmla="*/ 0 h 456"/>
              <a:gd name="T2" fmla="*/ 3671888 w 2445"/>
              <a:gd name="T3" fmla="*/ 723900 h 456"/>
              <a:gd name="T4" fmla="*/ 3455988 w 2445"/>
              <a:gd name="T5" fmla="*/ 3175 h 456"/>
              <a:gd name="T6" fmla="*/ 3240087 w 2445"/>
              <a:gd name="T7" fmla="*/ 722313 h 456"/>
              <a:gd name="T8" fmla="*/ 3024187 w 2445"/>
              <a:gd name="T9" fmla="*/ 3175 h 456"/>
              <a:gd name="T10" fmla="*/ 2808288 w 2445"/>
              <a:gd name="T11" fmla="*/ 722313 h 456"/>
              <a:gd name="T12" fmla="*/ 2590800 w 2445"/>
              <a:gd name="T13" fmla="*/ 3175 h 456"/>
              <a:gd name="T14" fmla="*/ 2374900 w 2445"/>
              <a:gd name="T15" fmla="*/ 722313 h 456"/>
              <a:gd name="T16" fmla="*/ 2159000 w 2445"/>
              <a:gd name="T17" fmla="*/ 3175 h 456"/>
              <a:gd name="T18" fmla="*/ 1943100 w 2445"/>
              <a:gd name="T19" fmla="*/ 722313 h 456"/>
              <a:gd name="T20" fmla="*/ 1727200 w 2445"/>
              <a:gd name="T21" fmla="*/ 3175 h 456"/>
              <a:gd name="T22" fmla="*/ 1511300 w 2445"/>
              <a:gd name="T23" fmla="*/ 722313 h 456"/>
              <a:gd name="T24" fmla="*/ 1295400 w 2445"/>
              <a:gd name="T25" fmla="*/ 3175 h 456"/>
              <a:gd name="T26" fmla="*/ 1079500 w 2445"/>
              <a:gd name="T27" fmla="*/ 722313 h 456"/>
              <a:gd name="T28" fmla="*/ 863600 w 2445"/>
              <a:gd name="T29" fmla="*/ 3175 h 456"/>
              <a:gd name="T30" fmla="*/ 647700 w 2445"/>
              <a:gd name="T31" fmla="*/ 722313 h 456"/>
              <a:gd name="T32" fmla="*/ 431800 w 2445"/>
              <a:gd name="T33" fmla="*/ 3175 h 456"/>
              <a:gd name="T34" fmla="*/ 215900 w 2445"/>
              <a:gd name="T35" fmla="*/ 722313 h 456"/>
              <a:gd name="T36" fmla="*/ 0 w 2445"/>
              <a:gd name="T37" fmla="*/ 3175 h 4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45"/>
              <a:gd name="T58" fmla="*/ 0 h 456"/>
              <a:gd name="T59" fmla="*/ 2445 w 2445"/>
              <a:gd name="T60" fmla="*/ 456 h 45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45" h="456">
                <a:moveTo>
                  <a:pt x="2445" y="0"/>
                </a:moveTo>
                <a:cubicBezTo>
                  <a:pt x="2423" y="76"/>
                  <a:pt x="2358" y="456"/>
                  <a:pt x="2313" y="456"/>
                </a:cubicBezTo>
                <a:cubicBezTo>
                  <a:pt x="2268" y="456"/>
                  <a:pt x="2222" y="2"/>
                  <a:pt x="2177" y="2"/>
                </a:cubicBezTo>
                <a:cubicBezTo>
                  <a:pt x="2132" y="2"/>
                  <a:pt x="2086" y="455"/>
                  <a:pt x="2041" y="455"/>
                </a:cubicBezTo>
                <a:cubicBezTo>
                  <a:pt x="1996" y="455"/>
                  <a:pt x="1950" y="2"/>
                  <a:pt x="1905" y="2"/>
                </a:cubicBezTo>
                <a:cubicBezTo>
                  <a:pt x="1860" y="2"/>
                  <a:pt x="1814" y="455"/>
                  <a:pt x="1769" y="455"/>
                </a:cubicBezTo>
                <a:cubicBezTo>
                  <a:pt x="1724" y="455"/>
                  <a:pt x="1677" y="2"/>
                  <a:pt x="1632" y="2"/>
                </a:cubicBezTo>
                <a:cubicBezTo>
                  <a:pt x="1587" y="2"/>
                  <a:pt x="1541" y="455"/>
                  <a:pt x="1496" y="455"/>
                </a:cubicBezTo>
                <a:cubicBezTo>
                  <a:pt x="1451" y="455"/>
                  <a:pt x="1405" y="2"/>
                  <a:pt x="1360" y="2"/>
                </a:cubicBezTo>
                <a:cubicBezTo>
                  <a:pt x="1315" y="2"/>
                  <a:pt x="1269" y="455"/>
                  <a:pt x="1224" y="455"/>
                </a:cubicBezTo>
                <a:cubicBezTo>
                  <a:pt x="1179" y="455"/>
                  <a:pt x="1133" y="2"/>
                  <a:pt x="1088" y="2"/>
                </a:cubicBezTo>
                <a:cubicBezTo>
                  <a:pt x="1043" y="2"/>
                  <a:pt x="997" y="455"/>
                  <a:pt x="952" y="455"/>
                </a:cubicBezTo>
                <a:cubicBezTo>
                  <a:pt x="907" y="455"/>
                  <a:pt x="861" y="2"/>
                  <a:pt x="816" y="2"/>
                </a:cubicBezTo>
                <a:cubicBezTo>
                  <a:pt x="771" y="2"/>
                  <a:pt x="725" y="455"/>
                  <a:pt x="680" y="455"/>
                </a:cubicBezTo>
                <a:cubicBezTo>
                  <a:pt x="635" y="455"/>
                  <a:pt x="589" y="2"/>
                  <a:pt x="544" y="2"/>
                </a:cubicBezTo>
                <a:cubicBezTo>
                  <a:pt x="499" y="2"/>
                  <a:pt x="453" y="455"/>
                  <a:pt x="408" y="455"/>
                </a:cubicBezTo>
                <a:cubicBezTo>
                  <a:pt x="363" y="455"/>
                  <a:pt x="317" y="2"/>
                  <a:pt x="272" y="2"/>
                </a:cubicBezTo>
                <a:cubicBezTo>
                  <a:pt x="227" y="2"/>
                  <a:pt x="181" y="455"/>
                  <a:pt x="136" y="455"/>
                </a:cubicBezTo>
                <a:cubicBezTo>
                  <a:pt x="91" y="455"/>
                  <a:pt x="23" y="77"/>
                  <a:pt x="0" y="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endParaRPr lang="de-DE"/>
          </a:p>
        </p:txBody>
      </p:sp>
      <p:pic>
        <p:nvPicPr>
          <p:cNvPr id="20490" name="Picture 224" descr="Red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706688"/>
            <a:ext cx="14446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225" descr="Red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706688"/>
            <a:ext cx="14446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226" descr="Red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706688"/>
            <a:ext cx="14446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227" descr="Red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100" y="2706688"/>
            <a:ext cx="144463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228" descr="Red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706688"/>
            <a:ext cx="14446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29" descr="Red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100" y="2562225"/>
            <a:ext cx="14446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230" descr="Red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00" y="2562225"/>
            <a:ext cx="14446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231" descr="Red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00" y="2706688"/>
            <a:ext cx="144463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232" descr="Red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900" y="2562225"/>
            <a:ext cx="14446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233" descr="Red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900" y="2706688"/>
            <a:ext cx="144463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34" descr="Red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706688"/>
            <a:ext cx="144463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35" descr="Red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562225"/>
            <a:ext cx="14446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236" descr="Red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2238" y="2562225"/>
            <a:ext cx="1444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237" descr="Red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2238" y="2706688"/>
            <a:ext cx="14446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4" name="AutoShape 258"/>
          <p:cNvSpPr>
            <a:spLocks noChangeArrowheads="1"/>
          </p:cNvSpPr>
          <p:nvPr/>
        </p:nvSpPr>
        <p:spPr bwMode="auto">
          <a:xfrm>
            <a:off x="252413" y="1412875"/>
            <a:ext cx="2592387" cy="360363"/>
          </a:xfrm>
          <a:prstGeom prst="roundRect">
            <a:avLst>
              <a:gd name="adj" fmla="val 16667"/>
            </a:avLst>
          </a:prstGeom>
          <a:solidFill>
            <a:srgbClr val="C0C0C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 algn="l"/>
            <a:r>
              <a:rPr lang="en-US" sz="1400" b="0"/>
              <a:t>Elementary MI excitations</a:t>
            </a:r>
          </a:p>
        </p:txBody>
      </p:sp>
      <p:grpSp>
        <p:nvGrpSpPr>
          <p:cNvPr id="2" name="Group 288"/>
          <p:cNvGrpSpPr>
            <a:grpSpLocks/>
          </p:cNvGrpSpPr>
          <p:nvPr/>
        </p:nvGrpSpPr>
        <p:grpSpPr bwMode="auto">
          <a:xfrm>
            <a:off x="252413" y="4291013"/>
            <a:ext cx="4032250" cy="1225550"/>
            <a:chOff x="159" y="3475"/>
            <a:chExt cx="2540" cy="772"/>
          </a:xfrm>
        </p:grpSpPr>
        <p:sp>
          <p:nvSpPr>
            <p:cNvPr id="20581" name="AutoShape 266"/>
            <p:cNvSpPr>
              <a:spLocks noChangeArrowheads="1"/>
            </p:cNvSpPr>
            <p:nvPr/>
          </p:nvSpPr>
          <p:spPr bwMode="auto">
            <a:xfrm>
              <a:off x="159" y="3475"/>
              <a:ext cx="635" cy="7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400"/>
                <a:t>U</a:t>
              </a:r>
            </a:p>
          </p:txBody>
        </p:sp>
        <p:sp>
          <p:nvSpPr>
            <p:cNvPr id="20582" name="AutoShape 267"/>
            <p:cNvSpPr>
              <a:spLocks noChangeArrowheads="1"/>
            </p:cNvSpPr>
            <p:nvPr/>
          </p:nvSpPr>
          <p:spPr bwMode="auto">
            <a:xfrm>
              <a:off x="975" y="3476"/>
              <a:ext cx="635" cy="7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400"/>
                <a:t>2U</a:t>
              </a:r>
            </a:p>
          </p:txBody>
        </p:sp>
        <p:sp>
          <p:nvSpPr>
            <p:cNvPr id="20583" name="AutoShape 268"/>
            <p:cNvSpPr>
              <a:spLocks noChangeArrowheads="1"/>
            </p:cNvSpPr>
            <p:nvPr/>
          </p:nvSpPr>
          <p:spPr bwMode="auto">
            <a:xfrm>
              <a:off x="2064" y="3476"/>
              <a:ext cx="635" cy="7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400"/>
                <a:t>U</a:t>
              </a:r>
            </a:p>
          </p:txBody>
        </p:sp>
      </p:grpSp>
      <p:grpSp>
        <p:nvGrpSpPr>
          <p:cNvPr id="3" name="Group 289"/>
          <p:cNvGrpSpPr>
            <a:grpSpLocks/>
          </p:cNvGrpSpPr>
          <p:nvPr/>
        </p:nvGrpSpPr>
        <p:grpSpPr bwMode="auto">
          <a:xfrm>
            <a:off x="323850" y="4719638"/>
            <a:ext cx="3881438" cy="723900"/>
            <a:chOff x="204" y="2793"/>
            <a:chExt cx="2445" cy="456"/>
          </a:xfrm>
        </p:grpSpPr>
        <p:sp>
          <p:nvSpPr>
            <p:cNvPr id="20560" name="Freeform 259"/>
            <p:cNvSpPr>
              <a:spLocks/>
            </p:cNvSpPr>
            <p:nvPr/>
          </p:nvSpPr>
          <p:spPr bwMode="auto">
            <a:xfrm>
              <a:off x="204" y="2793"/>
              <a:ext cx="2445" cy="456"/>
            </a:xfrm>
            <a:custGeom>
              <a:avLst/>
              <a:gdLst>
                <a:gd name="T0" fmla="*/ 2445 w 2445"/>
                <a:gd name="T1" fmla="*/ 0 h 456"/>
                <a:gd name="T2" fmla="*/ 2313 w 2445"/>
                <a:gd name="T3" fmla="*/ 456 h 456"/>
                <a:gd name="T4" fmla="*/ 2177 w 2445"/>
                <a:gd name="T5" fmla="*/ 2 h 456"/>
                <a:gd name="T6" fmla="*/ 2041 w 2445"/>
                <a:gd name="T7" fmla="*/ 455 h 456"/>
                <a:gd name="T8" fmla="*/ 1905 w 2445"/>
                <a:gd name="T9" fmla="*/ 2 h 456"/>
                <a:gd name="T10" fmla="*/ 1769 w 2445"/>
                <a:gd name="T11" fmla="*/ 455 h 456"/>
                <a:gd name="T12" fmla="*/ 1632 w 2445"/>
                <a:gd name="T13" fmla="*/ 2 h 456"/>
                <a:gd name="T14" fmla="*/ 1496 w 2445"/>
                <a:gd name="T15" fmla="*/ 455 h 456"/>
                <a:gd name="T16" fmla="*/ 1360 w 2445"/>
                <a:gd name="T17" fmla="*/ 2 h 456"/>
                <a:gd name="T18" fmla="*/ 1224 w 2445"/>
                <a:gd name="T19" fmla="*/ 455 h 456"/>
                <a:gd name="T20" fmla="*/ 1088 w 2445"/>
                <a:gd name="T21" fmla="*/ 2 h 456"/>
                <a:gd name="T22" fmla="*/ 952 w 2445"/>
                <a:gd name="T23" fmla="*/ 455 h 456"/>
                <a:gd name="T24" fmla="*/ 816 w 2445"/>
                <a:gd name="T25" fmla="*/ 2 h 456"/>
                <a:gd name="T26" fmla="*/ 680 w 2445"/>
                <a:gd name="T27" fmla="*/ 455 h 456"/>
                <a:gd name="T28" fmla="*/ 544 w 2445"/>
                <a:gd name="T29" fmla="*/ 2 h 456"/>
                <a:gd name="T30" fmla="*/ 408 w 2445"/>
                <a:gd name="T31" fmla="*/ 455 h 456"/>
                <a:gd name="T32" fmla="*/ 272 w 2445"/>
                <a:gd name="T33" fmla="*/ 2 h 456"/>
                <a:gd name="T34" fmla="*/ 136 w 2445"/>
                <a:gd name="T35" fmla="*/ 455 h 456"/>
                <a:gd name="T36" fmla="*/ 0 w 2445"/>
                <a:gd name="T37" fmla="*/ 2 h 4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45"/>
                <a:gd name="T58" fmla="*/ 0 h 456"/>
                <a:gd name="T59" fmla="*/ 2445 w 2445"/>
                <a:gd name="T60" fmla="*/ 456 h 4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45" h="456">
                  <a:moveTo>
                    <a:pt x="2445" y="0"/>
                  </a:moveTo>
                  <a:cubicBezTo>
                    <a:pt x="2423" y="76"/>
                    <a:pt x="2358" y="456"/>
                    <a:pt x="2313" y="456"/>
                  </a:cubicBezTo>
                  <a:cubicBezTo>
                    <a:pt x="2268" y="456"/>
                    <a:pt x="2222" y="2"/>
                    <a:pt x="2177" y="2"/>
                  </a:cubicBezTo>
                  <a:cubicBezTo>
                    <a:pt x="2132" y="2"/>
                    <a:pt x="2086" y="455"/>
                    <a:pt x="2041" y="455"/>
                  </a:cubicBezTo>
                  <a:cubicBezTo>
                    <a:pt x="1996" y="455"/>
                    <a:pt x="1950" y="2"/>
                    <a:pt x="1905" y="2"/>
                  </a:cubicBezTo>
                  <a:cubicBezTo>
                    <a:pt x="1860" y="2"/>
                    <a:pt x="1814" y="455"/>
                    <a:pt x="1769" y="455"/>
                  </a:cubicBezTo>
                  <a:cubicBezTo>
                    <a:pt x="1724" y="455"/>
                    <a:pt x="1677" y="2"/>
                    <a:pt x="1632" y="2"/>
                  </a:cubicBezTo>
                  <a:cubicBezTo>
                    <a:pt x="1587" y="2"/>
                    <a:pt x="1541" y="455"/>
                    <a:pt x="1496" y="455"/>
                  </a:cubicBezTo>
                  <a:cubicBezTo>
                    <a:pt x="1451" y="455"/>
                    <a:pt x="1405" y="2"/>
                    <a:pt x="1360" y="2"/>
                  </a:cubicBezTo>
                  <a:cubicBezTo>
                    <a:pt x="1315" y="2"/>
                    <a:pt x="1269" y="455"/>
                    <a:pt x="1224" y="455"/>
                  </a:cubicBezTo>
                  <a:cubicBezTo>
                    <a:pt x="1179" y="455"/>
                    <a:pt x="1133" y="2"/>
                    <a:pt x="1088" y="2"/>
                  </a:cubicBezTo>
                  <a:cubicBezTo>
                    <a:pt x="1043" y="2"/>
                    <a:pt x="997" y="455"/>
                    <a:pt x="952" y="455"/>
                  </a:cubicBezTo>
                  <a:cubicBezTo>
                    <a:pt x="907" y="455"/>
                    <a:pt x="861" y="2"/>
                    <a:pt x="816" y="2"/>
                  </a:cubicBezTo>
                  <a:cubicBezTo>
                    <a:pt x="771" y="2"/>
                    <a:pt x="725" y="455"/>
                    <a:pt x="680" y="455"/>
                  </a:cubicBezTo>
                  <a:cubicBezTo>
                    <a:pt x="635" y="455"/>
                    <a:pt x="589" y="2"/>
                    <a:pt x="544" y="2"/>
                  </a:cubicBezTo>
                  <a:cubicBezTo>
                    <a:pt x="499" y="2"/>
                    <a:pt x="453" y="455"/>
                    <a:pt x="408" y="455"/>
                  </a:cubicBezTo>
                  <a:cubicBezTo>
                    <a:pt x="363" y="455"/>
                    <a:pt x="317" y="2"/>
                    <a:pt x="272" y="2"/>
                  </a:cubicBezTo>
                  <a:cubicBezTo>
                    <a:pt x="227" y="2"/>
                    <a:pt x="181" y="455"/>
                    <a:pt x="136" y="455"/>
                  </a:cubicBezTo>
                  <a:cubicBezTo>
                    <a:pt x="91" y="455"/>
                    <a:pt x="23" y="77"/>
                    <a:pt x="0" y="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0561" name="Oval 260"/>
            <p:cNvSpPr>
              <a:spLocks noChangeArrowheads="1"/>
            </p:cNvSpPr>
            <p:nvPr/>
          </p:nvSpPr>
          <p:spPr bwMode="auto">
            <a:xfrm>
              <a:off x="295" y="3065"/>
              <a:ext cx="91" cy="91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62" name="Oval 261"/>
            <p:cNvSpPr>
              <a:spLocks noChangeArrowheads="1"/>
            </p:cNvSpPr>
            <p:nvPr/>
          </p:nvSpPr>
          <p:spPr bwMode="auto">
            <a:xfrm>
              <a:off x="2200" y="2974"/>
              <a:ext cx="91" cy="91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63" name="Oval 262"/>
            <p:cNvSpPr>
              <a:spLocks noChangeArrowheads="1"/>
            </p:cNvSpPr>
            <p:nvPr/>
          </p:nvSpPr>
          <p:spPr bwMode="auto">
            <a:xfrm>
              <a:off x="1111" y="3065"/>
              <a:ext cx="91" cy="91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64" name="Line 263"/>
            <p:cNvSpPr>
              <a:spLocks noChangeShapeType="1"/>
            </p:cNvSpPr>
            <p:nvPr/>
          </p:nvSpPr>
          <p:spPr bwMode="auto">
            <a:xfrm flipV="1">
              <a:off x="386" y="3019"/>
              <a:ext cx="181" cy="4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0565" name="Line 264"/>
            <p:cNvSpPr>
              <a:spLocks noChangeShapeType="1"/>
            </p:cNvSpPr>
            <p:nvPr/>
          </p:nvSpPr>
          <p:spPr bwMode="auto">
            <a:xfrm flipV="1">
              <a:off x="1203" y="2929"/>
              <a:ext cx="181" cy="1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0566" name="Line 265"/>
            <p:cNvSpPr>
              <a:spLocks noChangeShapeType="1"/>
            </p:cNvSpPr>
            <p:nvPr/>
          </p:nvSpPr>
          <p:spPr bwMode="auto">
            <a:xfrm flipV="1">
              <a:off x="2291" y="2929"/>
              <a:ext cx="181" cy="4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pic>
          <p:nvPicPr>
            <p:cNvPr id="20567" name="Picture 269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" y="3068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8" name="Picture 270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7" y="2978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9" name="Picture 271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7" y="3068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0" name="Picture 272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4" y="3068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1" name="Picture 273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4" y="2887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2" name="Picture 274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4" y="2977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3" name="Picture 275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8" y="2977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4" name="Picture 276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8" y="3068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5" name="Picture 277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6" y="2977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6" name="Picture 278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6" y="3068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7" name="Picture 279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0" y="3068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8" name="Picture 280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77" y="2886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9" name="Picture 281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77" y="2977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0" name="Picture 282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77" y="3068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90"/>
          <p:cNvGrpSpPr>
            <a:grpSpLocks/>
          </p:cNvGrpSpPr>
          <p:nvPr/>
        </p:nvGrpSpPr>
        <p:grpSpPr bwMode="auto">
          <a:xfrm>
            <a:off x="539750" y="3284538"/>
            <a:ext cx="3455988" cy="576262"/>
            <a:chOff x="340" y="1888"/>
            <a:chExt cx="2177" cy="363"/>
          </a:xfrm>
        </p:grpSpPr>
        <p:sp>
          <p:nvSpPr>
            <p:cNvPr id="20557" name="AutoShape 283"/>
            <p:cNvSpPr>
              <a:spLocks noChangeArrowheads="1"/>
            </p:cNvSpPr>
            <p:nvPr/>
          </p:nvSpPr>
          <p:spPr bwMode="auto">
            <a:xfrm rot="5400000">
              <a:off x="294" y="1934"/>
              <a:ext cx="363" cy="272"/>
            </a:xfrm>
            <a:prstGeom prst="rightArrow">
              <a:avLst>
                <a:gd name="adj1" fmla="val 47065"/>
                <a:gd name="adj2" fmla="val 44856"/>
              </a:avLst>
            </a:prstGeom>
            <a:solidFill>
              <a:srgbClr val="C0C0C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58" name="AutoShape 285"/>
            <p:cNvSpPr>
              <a:spLocks noChangeArrowheads="1"/>
            </p:cNvSpPr>
            <p:nvPr/>
          </p:nvSpPr>
          <p:spPr bwMode="auto">
            <a:xfrm rot="5400000">
              <a:off x="1111" y="1934"/>
              <a:ext cx="363" cy="272"/>
            </a:xfrm>
            <a:prstGeom prst="rightArrow">
              <a:avLst>
                <a:gd name="adj1" fmla="val 47065"/>
                <a:gd name="adj2" fmla="val 44856"/>
              </a:avLst>
            </a:prstGeom>
            <a:solidFill>
              <a:srgbClr val="C0C0C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59" name="AutoShape 286"/>
            <p:cNvSpPr>
              <a:spLocks noChangeArrowheads="1"/>
            </p:cNvSpPr>
            <p:nvPr/>
          </p:nvSpPr>
          <p:spPr bwMode="auto">
            <a:xfrm rot="5400000">
              <a:off x="2199" y="1934"/>
              <a:ext cx="363" cy="272"/>
            </a:xfrm>
            <a:prstGeom prst="rightArrow">
              <a:avLst>
                <a:gd name="adj1" fmla="val 47065"/>
                <a:gd name="adj2" fmla="val 44856"/>
              </a:avLst>
            </a:prstGeom>
            <a:solidFill>
              <a:srgbClr val="C0C0C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" name="Group 386"/>
          <p:cNvGrpSpPr>
            <a:grpSpLocks/>
          </p:cNvGrpSpPr>
          <p:nvPr/>
        </p:nvGrpSpPr>
        <p:grpSpPr bwMode="auto">
          <a:xfrm>
            <a:off x="4716463" y="692150"/>
            <a:ext cx="4321175" cy="2451100"/>
            <a:chOff x="2971" y="436"/>
            <a:chExt cx="2722" cy="1544"/>
          </a:xfrm>
        </p:grpSpPr>
        <p:sp>
          <p:nvSpPr>
            <p:cNvPr id="20533" name="Freeform 330"/>
            <p:cNvSpPr>
              <a:spLocks/>
            </p:cNvSpPr>
            <p:nvPr/>
          </p:nvSpPr>
          <p:spPr bwMode="auto">
            <a:xfrm>
              <a:off x="3062" y="1344"/>
              <a:ext cx="2450" cy="636"/>
            </a:xfrm>
            <a:custGeom>
              <a:avLst/>
              <a:gdLst>
                <a:gd name="T0" fmla="*/ 2450 w 2445"/>
                <a:gd name="T1" fmla="*/ 0 h 456"/>
                <a:gd name="T2" fmla="*/ 2318 w 2445"/>
                <a:gd name="T3" fmla="*/ 636 h 456"/>
                <a:gd name="T4" fmla="*/ 2181 w 2445"/>
                <a:gd name="T5" fmla="*/ 3 h 456"/>
                <a:gd name="T6" fmla="*/ 2045 w 2445"/>
                <a:gd name="T7" fmla="*/ 635 h 456"/>
                <a:gd name="T8" fmla="*/ 1909 w 2445"/>
                <a:gd name="T9" fmla="*/ 3 h 456"/>
                <a:gd name="T10" fmla="*/ 1773 w 2445"/>
                <a:gd name="T11" fmla="*/ 635 h 456"/>
                <a:gd name="T12" fmla="*/ 1635 w 2445"/>
                <a:gd name="T13" fmla="*/ 3 h 456"/>
                <a:gd name="T14" fmla="*/ 1499 w 2445"/>
                <a:gd name="T15" fmla="*/ 635 h 456"/>
                <a:gd name="T16" fmla="*/ 1363 w 2445"/>
                <a:gd name="T17" fmla="*/ 3 h 456"/>
                <a:gd name="T18" fmla="*/ 1227 w 2445"/>
                <a:gd name="T19" fmla="*/ 635 h 456"/>
                <a:gd name="T20" fmla="*/ 1090 w 2445"/>
                <a:gd name="T21" fmla="*/ 3 h 456"/>
                <a:gd name="T22" fmla="*/ 954 w 2445"/>
                <a:gd name="T23" fmla="*/ 635 h 456"/>
                <a:gd name="T24" fmla="*/ 818 w 2445"/>
                <a:gd name="T25" fmla="*/ 3 h 456"/>
                <a:gd name="T26" fmla="*/ 681 w 2445"/>
                <a:gd name="T27" fmla="*/ 635 h 456"/>
                <a:gd name="T28" fmla="*/ 545 w 2445"/>
                <a:gd name="T29" fmla="*/ 3 h 456"/>
                <a:gd name="T30" fmla="*/ 409 w 2445"/>
                <a:gd name="T31" fmla="*/ 635 h 456"/>
                <a:gd name="T32" fmla="*/ 273 w 2445"/>
                <a:gd name="T33" fmla="*/ 3 h 456"/>
                <a:gd name="T34" fmla="*/ 136 w 2445"/>
                <a:gd name="T35" fmla="*/ 635 h 456"/>
                <a:gd name="T36" fmla="*/ 0 w 2445"/>
                <a:gd name="T37" fmla="*/ 3 h 4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45"/>
                <a:gd name="T58" fmla="*/ 0 h 456"/>
                <a:gd name="T59" fmla="*/ 2445 w 2445"/>
                <a:gd name="T60" fmla="*/ 456 h 4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45" h="456">
                  <a:moveTo>
                    <a:pt x="2445" y="0"/>
                  </a:moveTo>
                  <a:cubicBezTo>
                    <a:pt x="2423" y="76"/>
                    <a:pt x="2358" y="456"/>
                    <a:pt x="2313" y="456"/>
                  </a:cubicBezTo>
                  <a:cubicBezTo>
                    <a:pt x="2268" y="456"/>
                    <a:pt x="2222" y="2"/>
                    <a:pt x="2177" y="2"/>
                  </a:cubicBezTo>
                  <a:cubicBezTo>
                    <a:pt x="2132" y="2"/>
                    <a:pt x="2086" y="455"/>
                    <a:pt x="2041" y="455"/>
                  </a:cubicBezTo>
                  <a:cubicBezTo>
                    <a:pt x="1996" y="455"/>
                    <a:pt x="1950" y="2"/>
                    <a:pt x="1905" y="2"/>
                  </a:cubicBezTo>
                  <a:cubicBezTo>
                    <a:pt x="1860" y="2"/>
                    <a:pt x="1814" y="455"/>
                    <a:pt x="1769" y="455"/>
                  </a:cubicBezTo>
                  <a:cubicBezTo>
                    <a:pt x="1724" y="455"/>
                    <a:pt x="1677" y="2"/>
                    <a:pt x="1632" y="2"/>
                  </a:cubicBezTo>
                  <a:cubicBezTo>
                    <a:pt x="1587" y="2"/>
                    <a:pt x="1541" y="455"/>
                    <a:pt x="1496" y="455"/>
                  </a:cubicBezTo>
                  <a:cubicBezTo>
                    <a:pt x="1451" y="455"/>
                    <a:pt x="1405" y="2"/>
                    <a:pt x="1360" y="2"/>
                  </a:cubicBezTo>
                  <a:cubicBezTo>
                    <a:pt x="1315" y="2"/>
                    <a:pt x="1269" y="455"/>
                    <a:pt x="1224" y="455"/>
                  </a:cubicBezTo>
                  <a:cubicBezTo>
                    <a:pt x="1179" y="455"/>
                    <a:pt x="1133" y="2"/>
                    <a:pt x="1088" y="2"/>
                  </a:cubicBezTo>
                  <a:cubicBezTo>
                    <a:pt x="1043" y="2"/>
                    <a:pt x="997" y="455"/>
                    <a:pt x="952" y="455"/>
                  </a:cubicBezTo>
                  <a:cubicBezTo>
                    <a:pt x="907" y="455"/>
                    <a:pt x="861" y="2"/>
                    <a:pt x="816" y="2"/>
                  </a:cubicBezTo>
                  <a:cubicBezTo>
                    <a:pt x="771" y="2"/>
                    <a:pt x="725" y="455"/>
                    <a:pt x="680" y="455"/>
                  </a:cubicBezTo>
                  <a:cubicBezTo>
                    <a:pt x="635" y="455"/>
                    <a:pt x="589" y="2"/>
                    <a:pt x="544" y="2"/>
                  </a:cubicBezTo>
                  <a:cubicBezTo>
                    <a:pt x="499" y="2"/>
                    <a:pt x="453" y="455"/>
                    <a:pt x="408" y="455"/>
                  </a:cubicBezTo>
                  <a:cubicBezTo>
                    <a:pt x="363" y="455"/>
                    <a:pt x="317" y="2"/>
                    <a:pt x="272" y="2"/>
                  </a:cubicBezTo>
                  <a:cubicBezTo>
                    <a:pt x="227" y="2"/>
                    <a:pt x="181" y="455"/>
                    <a:pt x="136" y="455"/>
                  </a:cubicBezTo>
                  <a:cubicBezTo>
                    <a:pt x="91" y="455"/>
                    <a:pt x="23" y="77"/>
                    <a:pt x="0" y="2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0534" name="Freeform 331"/>
            <p:cNvSpPr>
              <a:spLocks/>
            </p:cNvSpPr>
            <p:nvPr/>
          </p:nvSpPr>
          <p:spPr bwMode="auto">
            <a:xfrm>
              <a:off x="3062" y="1525"/>
              <a:ext cx="2450" cy="272"/>
            </a:xfrm>
            <a:custGeom>
              <a:avLst/>
              <a:gdLst>
                <a:gd name="T0" fmla="*/ 2450 w 2445"/>
                <a:gd name="T1" fmla="*/ 0 h 456"/>
                <a:gd name="T2" fmla="*/ 2318 w 2445"/>
                <a:gd name="T3" fmla="*/ 272 h 456"/>
                <a:gd name="T4" fmla="*/ 2181 w 2445"/>
                <a:gd name="T5" fmla="*/ 1 h 456"/>
                <a:gd name="T6" fmla="*/ 2045 w 2445"/>
                <a:gd name="T7" fmla="*/ 271 h 456"/>
                <a:gd name="T8" fmla="*/ 1909 w 2445"/>
                <a:gd name="T9" fmla="*/ 1 h 456"/>
                <a:gd name="T10" fmla="*/ 1773 w 2445"/>
                <a:gd name="T11" fmla="*/ 271 h 456"/>
                <a:gd name="T12" fmla="*/ 1635 w 2445"/>
                <a:gd name="T13" fmla="*/ 1 h 456"/>
                <a:gd name="T14" fmla="*/ 1499 w 2445"/>
                <a:gd name="T15" fmla="*/ 271 h 456"/>
                <a:gd name="T16" fmla="*/ 1363 w 2445"/>
                <a:gd name="T17" fmla="*/ 1 h 456"/>
                <a:gd name="T18" fmla="*/ 1227 w 2445"/>
                <a:gd name="T19" fmla="*/ 271 h 456"/>
                <a:gd name="T20" fmla="*/ 1090 w 2445"/>
                <a:gd name="T21" fmla="*/ 1 h 456"/>
                <a:gd name="T22" fmla="*/ 954 w 2445"/>
                <a:gd name="T23" fmla="*/ 271 h 456"/>
                <a:gd name="T24" fmla="*/ 818 w 2445"/>
                <a:gd name="T25" fmla="*/ 1 h 456"/>
                <a:gd name="T26" fmla="*/ 681 w 2445"/>
                <a:gd name="T27" fmla="*/ 271 h 456"/>
                <a:gd name="T28" fmla="*/ 545 w 2445"/>
                <a:gd name="T29" fmla="*/ 1 h 456"/>
                <a:gd name="T30" fmla="*/ 409 w 2445"/>
                <a:gd name="T31" fmla="*/ 271 h 456"/>
                <a:gd name="T32" fmla="*/ 273 w 2445"/>
                <a:gd name="T33" fmla="*/ 1 h 456"/>
                <a:gd name="T34" fmla="*/ 136 w 2445"/>
                <a:gd name="T35" fmla="*/ 271 h 456"/>
                <a:gd name="T36" fmla="*/ 0 w 2445"/>
                <a:gd name="T37" fmla="*/ 1 h 4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45"/>
                <a:gd name="T58" fmla="*/ 0 h 456"/>
                <a:gd name="T59" fmla="*/ 2445 w 2445"/>
                <a:gd name="T60" fmla="*/ 456 h 4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45" h="456">
                  <a:moveTo>
                    <a:pt x="2445" y="0"/>
                  </a:moveTo>
                  <a:cubicBezTo>
                    <a:pt x="2423" y="76"/>
                    <a:pt x="2358" y="456"/>
                    <a:pt x="2313" y="456"/>
                  </a:cubicBezTo>
                  <a:cubicBezTo>
                    <a:pt x="2268" y="456"/>
                    <a:pt x="2222" y="2"/>
                    <a:pt x="2177" y="2"/>
                  </a:cubicBezTo>
                  <a:cubicBezTo>
                    <a:pt x="2132" y="2"/>
                    <a:pt x="2086" y="455"/>
                    <a:pt x="2041" y="455"/>
                  </a:cubicBezTo>
                  <a:cubicBezTo>
                    <a:pt x="1996" y="455"/>
                    <a:pt x="1950" y="2"/>
                    <a:pt x="1905" y="2"/>
                  </a:cubicBezTo>
                  <a:cubicBezTo>
                    <a:pt x="1860" y="2"/>
                    <a:pt x="1814" y="455"/>
                    <a:pt x="1769" y="455"/>
                  </a:cubicBezTo>
                  <a:cubicBezTo>
                    <a:pt x="1724" y="455"/>
                    <a:pt x="1677" y="2"/>
                    <a:pt x="1632" y="2"/>
                  </a:cubicBezTo>
                  <a:cubicBezTo>
                    <a:pt x="1587" y="2"/>
                    <a:pt x="1541" y="455"/>
                    <a:pt x="1496" y="455"/>
                  </a:cubicBezTo>
                  <a:cubicBezTo>
                    <a:pt x="1451" y="455"/>
                    <a:pt x="1405" y="2"/>
                    <a:pt x="1360" y="2"/>
                  </a:cubicBezTo>
                  <a:cubicBezTo>
                    <a:pt x="1315" y="2"/>
                    <a:pt x="1269" y="455"/>
                    <a:pt x="1224" y="455"/>
                  </a:cubicBezTo>
                  <a:cubicBezTo>
                    <a:pt x="1179" y="455"/>
                    <a:pt x="1133" y="2"/>
                    <a:pt x="1088" y="2"/>
                  </a:cubicBezTo>
                  <a:cubicBezTo>
                    <a:pt x="1043" y="2"/>
                    <a:pt x="997" y="455"/>
                    <a:pt x="952" y="455"/>
                  </a:cubicBezTo>
                  <a:cubicBezTo>
                    <a:pt x="907" y="455"/>
                    <a:pt x="861" y="2"/>
                    <a:pt x="816" y="2"/>
                  </a:cubicBezTo>
                  <a:cubicBezTo>
                    <a:pt x="771" y="2"/>
                    <a:pt x="725" y="455"/>
                    <a:pt x="680" y="455"/>
                  </a:cubicBezTo>
                  <a:cubicBezTo>
                    <a:pt x="635" y="455"/>
                    <a:pt x="589" y="2"/>
                    <a:pt x="544" y="2"/>
                  </a:cubicBezTo>
                  <a:cubicBezTo>
                    <a:pt x="499" y="2"/>
                    <a:pt x="453" y="455"/>
                    <a:pt x="408" y="455"/>
                  </a:cubicBezTo>
                  <a:cubicBezTo>
                    <a:pt x="363" y="455"/>
                    <a:pt x="317" y="2"/>
                    <a:pt x="272" y="2"/>
                  </a:cubicBezTo>
                  <a:cubicBezTo>
                    <a:pt x="227" y="2"/>
                    <a:pt x="181" y="455"/>
                    <a:pt x="136" y="455"/>
                  </a:cubicBezTo>
                  <a:cubicBezTo>
                    <a:pt x="91" y="455"/>
                    <a:pt x="23" y="77"/>
                    <a:pt x="0" y="2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0535" name="Freeform 340"/>
            <p:cNvSpPr>
              <a:spLocks/>
            </p:cNvSpPr>
            <p:nvPr/>
          </p:nvSpPr>
          <p:spPr bwMode="auto">
            <a:xfrm>
              <a:off x="3062" y="1434"/>
              <a:ext cx="2445" cy="456"/>
            </a:xfrm>
            <a:custGeom>
              <a:avLst/>
              <a:gdLst>
                <a:gd name="T0" fmla="*/ 2445 w 2445"/>
                <a:gd name="T1" fmla="*/ 0 h 456"/>
                <a:gd name="T2" fmla="*/ 2313 w 2445"/>
                <a:gd name="T3" fmla="*/ 456 h 456"/>
                <a:gd name="T4" fmla="*/ 2177 w 2445"/>
                <a:gd name="T5" fmla="*/ 2 h 456"/>
                <a:gd name="T6" fmla="*/ 2041 w 2445"/>
                <a:gd name="T7" fmla="*/ 455 h 456"/>
                <a:gd name="T8" fmla="*/ 1905 w 2445"/>
                <a:gd name="T9" fmla="*/ 2 h 456"/>
                <a:gd name="T10" fmla="*/ 1769 w 2445"/>
                <a:gd name="T11" fmla="*/ 455 h 456"/>
                <a:gd name="T12" fmla="*/ 1632 w 2445"/>
                <a:gd name="T13" fmla="*/ 2 h 456"/>
                <a:gd name="T14" fmla="*/ 1496 w 2445"/>
                <a:gd name="T15" fmla="*/ 455 h 456"/>
                <a:gd name="T16" fmla="*/ 1360 w 2445"/>
                <a:gd name="T17" fmla="*/ 2 h 456"/>
                <a:gd name="T18" fmla="*/ 1224 w 2445"/>
                <a:gd name="T19" fmla="*/ 455 h 456"/>
                <a:gd name="T20" fmla="*/ 1088 w 2445"/>
                <a:gd name="T21" fmla="*/ 2 h 456"/>
                <a:gd name="T22" fmla="*/ 952 w 2445"/>
                <a:gd name="T23" fmla="*/ 455 h 456"/>
                <a:gd name="T24" fmla="*/ 816 w 2445"/>
                <a:gd name="T25" fmla="*/ 2 h 456"/>
                <a:gd name="T26" fmla="*/ 680 w 2445"/>
                <a:gd name="T27" fmla="*/ 455 h 456"/>
                <a:gd name="T28" fmla="*/ 544 w 2445"/>
                <a:gd name="T29" fmla="*/ 2 h 456"/>
                <a:gd name="T30" fmla="*/ 408 w 2445"/>
                <a:gd name="T31" fmla="*/ 455 h 456"/>
                <a:gd name="T32" fmla="*/ 272 w 2445"/>
                <a:gd name="T33" fmla="*/ 2 h 456"/>
                <a:gd name="T34" fmla="*/ 136 w 2445"/>
                <a:gd name="T35" fmla="*/ 455 h 456"/>
                <a:gd name="T36" fmla="*/ 0 w 2445"/>
                <a:gd name="T37" fmla="*/ 2 h 4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45"/>
                <a:gd name="T58" fmla="*/ 0 h 456"/>
                <a:gd name="T59" fmla="*/ 2445 w 2445"/>
                <a:gd name="T60" fmla="*/ 456 h 4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45" h="456">
                  <a:moveTo>
                    <a:pt x="2445" y="0"/>
                  </a:moveTo>
                  <a:cubicBezTo>
                    <a:pt x="2423" y="76"/>
                    <a:pt x="2358" y="456"/>
                    <a:pt x="2313" y="456"/>
                  </a:cubicBezTo>
                  <a:cubicBezTo>
                    <a:pt x="2268" y="456"/>
                    <a:pt x="2222" y="2"/>
                    <a:pt x="2177" y="2"/>
                  </a:cubicBezTo>
                  <a:cubicBezTo>
                    <a:pt x="2132" y="2"/>
                    <a:pt x="2086" y="455"/>
                    <a:pt x="2041" y="455"/>
                  </a:cubicBezTo>
                  <a:cubicBezTo>
                    <a:pt x="1996" y="455"/>
                    <a:pt x="1950" y="2"/>
                    <a:pt x="1905" y="2"/>
                  </a:cubicBezTo>
                  <a:cubicBezTo>
                    <a:pt x="1860" y="2"/>
                    <a:pt x="1814" y="455"/>
                    <a:pt x="1769" y="455"/>
                  </a:cubicBezTo>
                  <a:cubicBezTo>
                    <a:pt x="1724" y="455"/>
                    <a:pt x="1677" y="2"/>
                    <a:pt x="1632" y="2"/>
                  </a:cubicBezTo>
                  <a:cubicBezTo>
                    <a:pt x="1587" y="2"/>
                    <a:pt x="1541" y="455"/>
                    <a:pt x="1496" y="455"/>
                  </a:cubicBezTo>
                  <a:cubicBezTo>
                    <a:pt x="1451" y="455"/>
                    <a:pt x="1405" y="2"/>
                    <a:pt x="1360" y="2"/>
                  </a:cubicBezTo>
                  <a:cubicBezTo>
                    <a:pt x="1315" y="2"/>
                    <a:pt x="1269" y="455"/>
                    <a:pt x="1224" y="455"/>
                  </a:cubicBezTo>
                  <a:cubicBezTo>
                    <a:pt x="1179" y="455"/>
                    <a:pt x="1133" y="2"/>
                    <a:pt x="1088" y="2"/>
                  </a:cubicBezTo>
                  <a:cubicBezTo>
                    <a:pt x="1043" y="2"/>
                    <a:pt x="997" y="455"/>
                    <a:pt x="952" y="455"/>
                  </a:cubicBezTo>
                  <a:cubicBezTo>
                    <a:pt x="907" y="455"/>
                    <a:pt x="861" y="2"/>
                    <a:pt x="816" y="2"/>
                  </a:cubicBezTo>
                  <a:cubicBezTo>
                    <a:pt x="771" y="2"/>
                    <a:pt x="725" y="455"/>
                    <a:pt x="680" y="455"/>
                  </a:cubicBezTo>
                  <a:cubicBezTo>
                    <a:pt x="635" y="455"/>
                    <a:pt x="589" y="2"/>
                    <a:pt x="544" y="2"/>
                  </a:cubicBezTo>
                  <a:cubicBezTo>
                    <a:pt x="499" y="2"/>
                    <a:pt x="453" y="455"/>
                    <a:pt x="408" y="455"/>
                  </a:cubicBezTo>
                  <a:cubicBezTo>
                    <a:pt x="363" y="455"/>
                    <a:pt x="317" y="2"/>
                    <a:pt x="272" y="2"/>
                  </a:cubicBezTo>
                  <a:cubicBezTo>
                    <a:pt x="227" y="2"/>
                    <a:pt x="181" y="455"/>
                    <a:pt x="136" y="455"/>
                  </a:cubicBezTo>
                  <a:cubicBezTo>
                    <a:pt x="91" y="455"/>
                    <a:pt x="23" y="77"/>
                    <a:pt x="0" y="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0536" name="Oval 341"/>
            <p:cNvSpPr>
              <a:spLocks noChangeArrowheads="1"/>
            </p:cNvSpPr>
            <p:nvPr/>
          </p:nvSpPr>
          <p:spPr bwMode="auto">
            <a:xfrm>
              <a:off x="3153" y="1706"/>
              <a:ext cx="91" cy="91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37" name="Oval 342"/>
            <p:cNvSpPr>
              <a:spLocks noChangeArrowheads="1"/>
            </p:cNvSpPr>
            <p:nvPr/>
          </p:nvSpPr>
          <p:spPr bwMode="auto">
            <a:xfrm>
              <a:off x="5058" y="1615"/>
              <a:ext cx="91" cy="91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38" name="Line 344"/>
            <p:cNvSpPr>
              <a:spLocks noChangeShapeType="1"/>
            </p:cNvSpPr>
            <p:nvPr/>
          </p:nvSpPr>
          <p:spPr bwMode="auto">
            <a:xfrm flipV="1">
              <a:off x="3244" y="1660"/>
              <a:ext cx="181" cy="4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0539" name="Line 346"/>
            <p:cNvSpPr>
              <a:spLocks noChangeShapeType="1"/>
            </p:cNvSpPr>
            <p:nvPr/>
          </p:nvSpPr>
          <p:spPr bwMode="auto">
            <a:xfrm flipV="1">
              <a:off x="5149" y="1570"/>
              <a:ext cx="181" cy="4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pic>
          <p:nvPicPr>
            <p:cNvPr id="20540" name="Picture 347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97" y="1709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1" name="Picture 348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5" y="1619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2" name="Picture 349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5" y="1709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3" name="Picture 350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42" y="1709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4" name="Picture 351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69" y="1706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5" name="Picture 352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42" y="1618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6" name="Picture 353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6" y="1618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7" name="Picture 354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6" y="1709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8" name="Picture 355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14" y="1618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9" name="Picture 356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14" y="1709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0" name="Picture 357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58" y="1709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1" name="Picture 358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5" y="1527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2" name="Picture 359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5" y="1618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3" name="Picture 360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5" y="1709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4" name="Picture 16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53" y="892"/>
              <a:ext cx="67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0555" name="AutoShape 257"/>
            <p:cNvSpPr>
              <a:spLocks noChangeArrowheads="1"/>
            </p:cNvSpPr>
            <p:nvPr/>
          </p:nvSpPr>
          <p:spPr bwMode="auto">
            <a:xfrm>
              <a:off x="2971" y="436"/>
              <a:ext cx="2722" cy="227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Measurement method</a:t>
              </a:r>
            </a:p>
          </p:txBody>
        </p:sp>
        <p:sp>
          <p:nvSpPr>
            <p:cNvPr id="20556" name="AutoShape 292"/>
            <p:cNvSpPr>
              <a:spLocks noChangeArrowheads="1"/>
            </p:cNvSpPr>
            <p:nvPr/>
          </p:nvSpPr>
          <p:spPr bwMode="auto">
            <a:xfrm>
              <a:off x="3969" y="889"/>
              <a:ext cx="1633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l"/>
              <a:r>
                <a:rPr lang="en-US" sz="1400" b="0"/>
                <a:t>Amplitude modulation</a:t>
              </a:r>
            </a:p>
          </p:txBody>
        </p:sp>
      </p:grpSp>
      <p:grpSp>
        <p:nvGrpSpPr>
          <p:cNvPr id="6" name="Group 373"/>
          <p:cNvGrpSpPr>
            <a:grpSpLocks/>
          </p:cNvGrpSpPr>
          <p:nvPr/>
        </p:nvGrpSpPr>
        <p:grpSpPr bwMode="auto">
          <a:xfrm>
            <a:off x="4935538" y="3573463"/>
            <a:ext cx="3957637" cy="2160587"/>
            <a:chOff x="3109" y="2251"/>
            <a:chExt cx="2493" cy="1361"/>
          </a:xfrm>
        </p:grpSpPr>
        <p:pic>
          <p:nvPicPr>
            <p:cNvPr id="20520" name="Picture 178" descr="BEC 2E4 atoms 599 with thermal backgroun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" y="3291"/>
              <a:ext cx="408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1" name="Picture 179" descr="BEC 2E4 atoms 599 with thermal background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68" y="3291"/>
              <a:ext cx="408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2" name="Line 3"/>
            <p:cNvSpPr>
              <a:spLocks noChangeShapeType="1"/>
            </p:cNvSpPr>
            <p:nvPr/>
          </p:nvSpPr>
          <p:spPr bwMode="auto">
            <a:xfrm>
              <a:off x="3268" y="3204"/>
              <a:ext cx="2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23" name="Text Box 197"/>
            <p:cNvSpPr txBox="1">
              <a:spLocks noChangeArrowheads="1"/>
            </p:cNvSpPr>
            <p:nvPr/>
          </p:nvSpPr>
          <p:spPr bwMode="auto">
            <a:xfrm>
              <a:off x="5059" y="3023"/>
              <a:ext cx="498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000" b="0"/>
                <a:t>time</a:t>
              </a:r>
            </a:p>
          </p:txBody>
        </p:sp>
        <p:sp>
          <p:nvSpPr>
            <p:cNvPr id="20524" name="Line 4"/>
            <p:cNvSpPr>
              <a:spLocks noChangeShapeType="1"/>
            </p:cNvSpPr>
            <p:nvPr/>
          </p:nvSpPr>
          <p:spPr bwMode="auto">
            <a:xfrm flipV="1">
              <a:off x="3268" y="2569"/>
              <a:ext cx="0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25" name="Text Box 199"/>
            <p:cNvSpPr txBox="1">
              <a:spLocks noChangeArrowheads="1"/>
            </p:cNvSpPr>
            <p:nvPr/>
          </p:nvSpPr>
          <p:spPr bwMode="auto">
            <a:xfrm rot="-5400000">
              <a:off x="2860" y="2818"/>
              <a:ext cx="680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000" b="0"/>
                <a:t>Lattice depth</a:t>
              </a:r>
            </a:p>
          </p:txBody>
        </p:sp>
        <p:grpSp>
          <p:nvGrpSpPr>
            <p:cNvPr id="20526" name="Group 361"/>
            <p:cNvGrpSpPr>
              <a:grpSpLocks/>
            </p:cNvGrpSpPr>
            <p:nvPr/>
          </p:nvGrpSpPr>
          <p:grpSpPr bwMode="auto">
            <a:xfrm>
              <a:off x="3268" y="2614"/>
              <a:ext cx="1928" cy="589"/>
              <a:chOff x="3221" y="2296"/>
              <a:chExt cx="1351" cy="589"/>
            </a:xfrm>
          </p:grpSpPr>
          <p:sp>
            <p:nvSpPr>
              <p:cNvPr id="20530" name="Arc 200"/>
              <p:cNvSpPr>
                <a:spLocks/>
              </p:cNvSpPr>
              <p:nvPr/>
            </p:nvSpPr>
            <p:spPr bwMode="auto">
              <a:xfrm flipV="1">
                <a:off x="3221" y="2296"/>
                <a:ext cx="453" cy="589"/>
              </a:xfrm>
              <a:custGeom>
                <a:avLst/>
                <a:gdLst>
                  <a:gd name="T0" fmla="*/ 0 w 19214"/>
                  <a:gd name="T1" fmla="*/ 0 h 21600"/>
                  <a:gd name="T2" fmla="*/ 11 w 19214"/>
                  <a:gd name="T3" fmla="*/ 9 h 21600"/>
                  <a:gd name="T4" fmla="*/ 0 w 19214"/>
                  <a:gd name="T5" fmla="*/ 16 h 21600"/>
                  <a:gd name="T6" fmla="*/ 0 60000 65536"/>
                  <a:gd name="T7" fmla="*/ 0 60000 65536"/>
                  <a:gd name="T8" fmla="*/ 0 60000 65536"/>
                  <a:gd name="T9" fmla="*/ 0 w 19214"/>
                  <a:gd name="T10" fmla="*/ 0 h 21600"/>
                  <a:gd name="T11" fmla="*/ 19214 w 1921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14" h="21600" fill="none" extrusionOk="0">
                    <a:moveTo>
                      <a:pt x="-1" y="0"/>
                    </a:moveTo>
                    <a:cubicBezTo>
                      <a:pt x="8097" y="0"/>
                      <a:pt x="15514" y="4528"/>
                      <a:pt x="19213" y="11731"/>
                    </a:cubicBezTo>
                  </a:path>
                  <a:path w="19214" h="21600" stroke="0" extrusionOk="0">
                    <a:moveTo>
                      <a:pt x="-1" y="0"/>
                    </a:moveTo>
                    <a:cubicBezTo>
                      <a:pt x="8097" y="0"/>
                      <a:pt x="15514" y="4528"/>
                      <a:pt x="19213" y="117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31" name="Arc 201"/>
              <p:cNvSpPr>
                <a:spLocks/>
              </p:cNvSpPr>
              <p:nvPr/>
            </p:nvSpPr>
            <p:spPr bwMode="auto">
              <a:xfrm flipH="1" flipV="1">
                <a:off x="4128" y="2296"/>
                <a:ext cx="444" cy="589"/>
              </a:xfrm>
              <a:custGeom>
                <a:avLst/>
                <a:gdLst>
                  <a:gd name="T0" fmla="*/ 0 w 19214"/>
                  <a:gd name="T1" fmla="*/ 0 h 21600"/>
                  <a:gd name="T2" fmla="*/ 10 w 19214"/>
                  <a:gd name="T3" fmla="*/ 9 h 21600"/>
                  <a:gd name="T4" fmla="*/ 0 w 19214"/>
                  <a:gd name="T5" fmla="*/ 16 h 21600"/>
                  <a:gd name="T6" fmla="*/ 0 60000 65536"/>
                  <a:gd name="T7" fmla="*/ 0 60000 65536"/>
                  <a:gd name="T8" fmla="*/ 0 60000 65536"/>
                  <a:gd name="T9" fmla="*/ 0 w 19214"/>
                  <a:gd name="T10" fmla="*/ 0 h 21600"/>
                  <a:gd name="T11" fmla="*/ 19214 w 1921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14" h="21600" fill="none" extrusionOk="0">
                    <a:moveTo>
                      <a:pt x="-1" y="0"/>
                    </a:moveTo>
                    <a:cubicBezTo>
                      <a:pt x="8097" y="0"/>
                      <a:pt x="15514" y="4528"/>
                      <a:pt x="19213" y="11731"/>
                    </a:cubicBezTo>
                  </a:path>
                  <a:path w="19214" h="21600" stroke="0" extrusionOk="0">
                    <a:moveTo>
                      <a:pt x="-1" y="0"/>
                    </a:moveTo>
                    <a:cubicBezTo>
                      <a:pt x="8097" y="0"/>
                      <a:pt x="15514" y="4528"/>
                      <a:pt x="19213" y="117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32" name="Freeform 203"/>
              <p:cNvSpPr>
                <a:spLocks/>
              </p:cNvSpPr>
              <p:nvPr/>
            </p:nvSpPr>
            <p:spPr bwMode="auto">
              <a:xfrm>
                <a:off x="3674" y="2462"/>
                <a:ext cx="454" cy="197"/>
              </a:xfrm>
              <a:custGeom>
                <a:avLst/>
                <a:gdLst>
                  <a:gd name="T0" fmla="*/ 0 w 454"/>
                  <a:gd name="T1" fmla="*/ 106 h 197"/>
                  <a:gd name="T2" fmla="*/ 46 w 454"/>
                  <a:gd name="T3" fmla="*/ 106 h 197"/>
                  <a:gd name="T4" fmla="*/ 91 w 454"/>
                  <a:gd name="T5" fmla="*/ 15 h 197"/>
                  <a:gd name="T6" fmla="*/ 137 w 454"/>
                  <a:gd name="T7" fmla="*/ 197 h 197"/>
                  <a:gd name="T8" fmla="*/ 182 w 454"/>
                  <a:gd name="T9" fmla="*/ 15 h 197"/>
                  <a:gd name="T10" fmla="*/ 227 w 454"/>
                  <a:gd name="T11" fmla="*/ 197 h 197"/>
                  <a:gd name="T12" fmla="*/ 273 w 454"/>
                  <a:gd name="T13" fmla="*/ 15 h 197"/>
                  <a:gd name="T14" fmla="*/ 318 w 454"/>
                  <a:gd name="T15" fmla="*/ 197 h 197"/>
                  <a:gd name="T16" fmla="*/ 363 w 454"/>
                  <a:gd name="T17" fmla="*/ 15 h 197"/>
                  <a:gd name="T18" fmla="*/ 409 w 454"/>
                  <a:gd name="T19" fmla="*/ 106 h 197"/>
                  <a:gd name="T20" fmla="*/ 454 w 454"/>
                  <a:gd name="T21" fmla="*/ 106 h 1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4"/>
                  <a:gd name="T34" fmla="*/ 0 h 197"/>
                  <a:gd name="T35" fmla="*/ 454 w 454"/>
                  <a:gd name="T36" fmla="*/ 197 h 1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4" h="197">
                    <a:moveTo>
                      <a:pt x="0" y="106"/>
                    </a:moveTo>
                    <a:lnTo>
                      <a:pt x="46" y="106"/>
                    </a:lnTo>
                    <a:cubicBezTo>
                      <a:pt x="61" y="91"/>
                      <a:pt x="76" y="0"/>
                      <a:pt x="91" y="15"/>
                    </a:cubicBezTo>
                    <a:cubicBezTo>
                      <a:pt x="106" y="30"/>
                      <a:pt x="122" y="197"/>
                      <a:pt x="137" y="197"/>
                    </a:cubicBezTo>
                    <a:cubicBezTo>
                      <a:pt x="152" y="197"/>
                      <a:pt x="167" y="15"/>
                      <a:pt x="182" y="15"/>
                    </a:cubicBezTo>
                    <a:cubicBezTo>
                      <a:pt x="197" y="15"/>
                      <a:pt x="212" y="197"/>
                      <a:pt x="227" y="197"/>
                    </a:cubicBezTo>
                    <a:cubicBezTo>
                      <a:pt x="242" y="197"/>
                      <a:pt x="258" y="15"/>
                      <a:pt x="273" y="15"/>
                    </a:cubicBezTo>
                    <a:cubicBezTo>
                      <a:pt x="288" y="15"/>
                      <a:pt x="303" y="197"/>
                      <a:pt x="318" y="197"/>
                    </a:cubicBezTo>
                    <a:cubicBezTo>
                      <a:pt x="333" y="197"/>
                      <a:pt x="348" y="30"/>
                      <a:pt x="363" y="15"/>
                    </a:cubicBezTo>
                    <a:cubicBezTo>
                      <a:pt x="378" y="0"/>
                      <a:pt x="394" y="91"/>
                      <a:pt x="409" y="106"/>
                    </a:cubicBezTo>
                    <a:lnTo>
                      <a:pt x="454" y="106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endParaRPr lang="de-DE"/>
              </a:p>
            </p:txBody>
          </p:sp>
        </p:grpSp>
        <p:sp>
          <p:nvSpPr>
            <p:cNvPr id="20527" name="Freeform 204"/>
            <p:cNvSpPr>
              <a:spLocks/>
            </p:cNvSpPr>
            <p:nvPr/>
          </p:nvSpPr>
          <p:spPr bwMode="auto">
            <a:xfrm>
              <a:off x="3268" y="3199"/>
              <a:ext cx="408" cy="92"/>
            </a:xfrm>
            <a:custGeom>
              <a:avLst/>
              <a:gdLst>
                <a:gd name="T0" fmla="*/ 27 w 408"/>
                <a:gd name="T1" fmla="*/ 0 h 92"/>
                <a:gd name="T2" fmla="*/ 408 w 408"/>
                <a:gd name="T3" fmla="*/ 92 h 92"/>
                <a:gd name="T4" fmla="*/ 0 w 408"/>
                <a:gd name="T5" fmla="*/ 92 h 92"/>
                <a:gd name="T6" fmla="*/ 0 w 408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92"/>
                <a:gd name="T14" fmla="*/ 408 w 408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92">
                  <a:moveTo>
                    <a:pt x="27" y="0"/>
                  </a:moveTo>
                  <a:lnTo>
                    <a:pt x="408" y="92"/>
                  </a:lnTo>
                  <a:lnTo>
                    <a:pt x="0" y="92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0528" name="Freeform 205"/>
            <p:cNvSpPr>
              <a:spLocks/>
            </p:cNvSpPr>
            <p:nvPr/>
          </p:nvSpPr>
          <p:spPr bwMode="auto">
            <a:xfrm flipH="1">
              <a:off x="4788" y="3199"/>
              <a:ext cx="408" cy="92"/>
            </a:xfrm>
            <a:custGeom>
              <a:avLst/>
              <a:gdLst>
                <a:gd name="T0" fmla="*/ 27 w 408"/>
                <a:gd name="T1" fmla="*/ 0 h 92"/>
                <a:gd name="T2" fmla="*/ 408 w 408"/>
                <a:gd name="T3" fmla="*/ 92 h 92"/>
                <a:gd name="T4" fmla="*/ 0 w 408"/>
                <a:gd name="T5" fmla="*/ 92 h 92"/>
                <a:gd name="T6" fmla="*/ 0 w 408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92"/>
                <a:gd name="T14" fmla="*/ 408 w 408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92">
                  <a:moveTo>
                    <a:pt x="27" y="0"/>
                  </a:moveTo>
                  <a:lnTo>
                    <a:pt x="408" y="92"/>
                  </a:lnTo>
                  <a:lnTo>
                    <a:pt x="0" y="92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0529" name="AutoShape 372"/>
            <p:cNvSpPr>
              <a:spLocks noChangeArrowheads="1"/>
            </p:cNvSpPr>
            <p:nvPr/>
          </p:nvSpPr>
          <p:spPr bwMode="auto">
            <a:xfrm>
              <a:off x="3969" y="2251"/>
              <a:ext cx="1633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l"/>
              <a:r>
                <a:rPr lang="en-US" sz="1400" b="0"/>
                <a:t>Experimental sequence</a:t>
              </a:r>
            </a:p>
          </p:txBody>
        </p:sp>
      </p:grpSp>
      <p:grpSp>
        <p:nvGrpSpPr>
          <p:cNvPr id="8" name="Group 385"/>
          <p:cNvGrpSpPr>
            <a:grpSpLocks/>
          </p:cNvGrpSpPr>
          <p:nvPr/>
        </p:nvGrpSpPr>
        <p:grpSpPr bwMode="auto">
          <a:xfrm>
            <a:off x="4429125" y="5876925"/>
            <a:ext cx="4535488" cy="1270000"/>
            <a:chOff x="2790" y="3702"/>
            <a:chExt cx="2857" cy="800"/>
          </a:xfrm>
        </p:grpSpPr>
        <p:grpSp>
          <p:nvGrpSpPr>
            <p:cNvPr id="20511" name="Group 384"/>
            <p:cNvGrpSpPr>
              <a:grpSpLocks/>
            </p:cNvGrpSpPr>
            <p:nvPr/>
          </p:nvGrpSpPr>
          <p:grpSpPr bwMode="auto">
            <a:xfrm>
              <a:off x="2790" y="3748"/>
              <a:ext cx="1347" cy="754"/>
              <a:chOff x="2790" y="3748"/>
              <a:chExt cx="1347" cy="754"/>
            </a:xfrm>
          </p:grpSpPr>
          <p:pic>
            <p:nvPicPr>
              <p:cNvPr id="20517" name="Picture 379" descr="BEC 8E3 atoms 678 without thermal background small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790" y="3748"/>
                <a:ext cx="1347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18" name="Freeform 376"/>
              <p:cNvSpPr>
                <a:spLocks/>
              </p:cNvSpPr>
              <p:nvPr/>
            </p:nvSpPr>
            <p:spPr bwMode="auto">
              <a:xfrm>
                <a:off x="2835" y="4065"/>
                <a:ext cx="1270" cy="60"/>
              </a:xfrm>
              <a:custGeom>
                <a:avLst/>
                <a:gdLst>
                  <a:gd name="T0" fmla="*/ 0 w 1270"/>
                  <a:gd name="T1" fmla="*/ 60 h 226"/>
                  <a:gd name="T2" fmla="*/ 182 w 1270"/>
                  <a:gd name="T3" fmla="*/ 60 h 226"/>
                  <a:gd name="T4" fmla="*/ 363 w 1270"/>
                  <a:gd name="T5" fmla="*/ 48 h 226"/>
                  <a:gd name="T6" fmla="*/ 545 w 1270"/>
                  <a:gd name="T7" fmla="*/ 12 h 226"/>
                  <a:gd name="T8" fmla="*/ 653 w 1270"/>
                  <a:gd name="T9" fmla="*/ 0 h 226"/>
                  <a:gd name="T10" fmla="*/ 771 w 1270"/>
                  <a:gd name="T11" fmla="*/ 12 h 226"/>
                  <a:gd name="T12" fmla="*/ 953 w 1270"/>
                  <a:gd name="T13" fmla="*/ 48 h 226"/>
                  <a:gd name="T14" fmla="*/ 1089 w 1270"/>
                  <a:gd name="T15" fmla="*/ 60 h 226"/>
                  <a:gd name="T16" fmla="*/ 1270 w 1270"/>
                  <a:gd name="T17" fmla="*/ 60 h 2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70"/>
                  <a:gd name="T28" fmla="*/ 0 h 226"/>
                  <a:gd name="T29" fmla="*/ 1270 w 1270"/>
                  <a:gd name="T30" fmla="*/ 226 h 2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70" h="226">
                    <a:moveTo>
                      <a:pt x="0" y="226"/>
                    </a:moveTo>
                    <a:lnTo>
                      <a:pt x="182" y="226"/>
                    </a:lnTo>
                    <a:cubicBezTo>
                      <a:pt x="242" y="218"/>
                      <a:pt x="303" y="210"/>
                      <a:pt x="363" y="180"/>
                    </a:cubicBezTo>
                    <a:cubicBezTo>
                      <a:pt x="423" y="150"/>
                      <a:pt x="497" y="74"/>
                      <a:pt x="545" y="44"/>
                    </a:cubicBezTo>
                    <a:cubicBezTo>
                      <a:pt x="593" y="14"/>
                      <a:pt x="615" y="0"/>
                      <a:pt x="653" y="0"/>
                    </a:cubicBezTo>
                    <a:cubicBezTo>
                      <a:pt x="691" y="0"/>
                      <a:pt x="721" y="14"/>
                      <a:pt x="771" y="44"/>
                    </a:cubicBezTo>
                    <a:cubicBezTo>
                      <a:pt x="821" y="74"/>
                      <a:pt x="900" y="150"/>
                      <a:pt x="953" y="180"/>
                    </a:cubicBezTo>
                    <a:cubicBezTo>
                      <a:pt x="1006" y="210"/>
                      <a:pt x="1036" y="218"/>
                      <a:pt x="1089" y="226"/>
                    </a:cubicBezTo>
                    <a:lnTo>
                      <a:pt x="1270" y="226"/>
                    </a:lnTo>
                  </a:path>
                </a:pathLst>
              </a:custGeom>
              <a:noFill/>
              <a:ln w="19050">
                <a:solidFill>
                  <a:srgbClr val="FF0000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endParaRPr lang="de-DE"/>
              </a:p>
            </p:txBody>
          </p:sp>
          <p:sp>
            <p:nvSpPr>
              <p:cNvPr id="20519" name="Arc 375"/>
              <p:cNvSpPr>
                <a:spLocks/>
              </p:cNvSpPr>
              <p:nvPr/>
            </p:nvSpPr>
            <p:spPr bwMode="auto">
              <a:xfrm rot="10800000" flipV="1">
                <a:off x="3392" y="3748"/>
                <a:ext cx="187" cy="754"/>
              </a:xfrm>
              <a:custGeom>
                <a:avLst/>
                <a:gdLst>
                  <a:gd name="T0" fmla="*/ 0 w 37448"/>
                  <a:gd name="T1" fmla="*/ 13 h 21600"/>
                  <a:gd name="T2" fmla="*/ 1 w 37448"/>
                  <a:gd name="T3" fmla="*/ 13 h 21600"/>
                  <a:gd name="T4" fmla="*/ 0 w 37448"/>
                  <a:gd name="T5" fmla="*/ 26 h 21600"/>
                  <a:gd name="T6" fmla="*/ 0 60000 65536"/>
                  <a:gd name="T7" fmla="*/ 0 60000 65536"/>
                  <a:gd name="T8" fmla="*/ 0 60000 65536"/>
                  <a:gd name="T9" fmla="*/ 0 w 37448"/>
                  <a:gd name="T10" fmla="*/ 0 h 21600"/>
                  <a:gd name="T11" fmla="*/ 37448 w 3744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448" h="21600" fill="none" extrusionOk="0">
                    <a:moveTo>
                      <a:pt x="-1" y="10822"/>
                    </a:moveTo>
                    <a:cubicBezTo>
                      <a:pt x="3854" y="4126"/>
                      <a:pt x="10992" y="-1"/>
                      <a:pt x="18719" y="0"/>
                    </a:cubicBezTo>
                    <a:cubicBezTo>
                      <a:pt x="26452" y="0"/>
                      <a:pt x="33595" y="4134"/>
                      <a:pt x="37448" y="10839"/>
                    </a:cubicBezTo>
                  </a:path>
                  <a:path w="37448" h="21600" stroke="0" extrusionOk="0">
                    <a:moveTo>
                      <a:pt x="-1" y="10822"/>
                    </a:moveTo>
                    <a:cubicBezTo>
                      <a:pt x="3854" y="4126"/>
                      <a:pt x="10992" y="-1"/>
                      <a:pt x="18719" y="0"/>
                    </a:cubicBezTo>
                    <a:cubicBezTo>
                      <a:pt x="26452" y="0"/>
                      <a:pt x="33595" y="4134"/>
                      <a:pt x="37448" y="10839"/>
                    </a:cubicBezTo>
                    <a:lnTo>
                      <a:pt x="18719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3333CC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0512" name="Group 383"/>
            <p:cNvGrpSpPr>
              <a:grpSpLocks/>
            </p:cNvGrpSpPr>
            <p:nvPr/>
          </p:nvGrpSpPr>
          <p:grpSpPr bwMode="auto">
            <a:xfrm>
              <a:off x="4331" y="3702"/>
              <a:ext cx="1316" cy="545"/>
              <a:chOff x="3606" y="3702"/>
              <a:chExt cx="1316" cy="545"/>
            </a:xfrm>
          </p:grpSpPr>
          <p:pic>
            <p:nvPicPr>
              <p:cNvPr id="20513" name="Picture 374" descr="BEC 2E4 atoms 599 with thermal background small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606" y="3702"/>
                <a:ext cx="1316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0514" name="Group 380"/>
              <p:cNvGrpSpPr>
                <a:grpSpLocks/>
              </p:cNvGrpSpPr>
              <p:nvPr/>
            </p:nvGrpSpPr>
            <p:grpSpPr bwMode="auto">
              <a:xfrm>
                <a:off x="3606" y="3748"/>
                <a:ext cx="1270" cy="499"/>
                <a:chOff x="3606" y="3782"/>
                <a:chExt cx="1270" cy="499"/>
              </a:xfrm>
            </p:grpSpPr>
            <p:sp>
              <p:nvSpPr>
                <p:cNvPr id="20515" name="Freeform 381"/>
                <p:cNvSpPr>
                  <a:spLocks/>
                </p:cNvSpPr>
                <p:nvPr/>
              </p:nvSpPr>
              <p:spPr bwMode="auto">
                <a:xfrm>
                  <a:off x="3606" y="3930"/>
                  <a:ext cx="1270" cy="226"/>
                </a:xfrm>
                <a:custGeom>
                  <a:avLst/>
                  <a:gdLst>
                    <a:gd name="T0" fmla="*/ 0 w 1270"/>
                    <a:gd name="T1" fmla="*/ 226 h 226"/>
                    <a:gd name="T2" fmla="*/ 182 w 1270"/>
                    <a:gd name="T3" fmla="*/ 226 h 226"/>
                    <a:gd name="T4" fmla="*/ 363 w 1270"/>
                    <a:gd name="T5" fmla="*/ 180 h 226"/>
                    <a:gd name="T6" fmla="*/ 545 w 1270"/>
                    <a:gd name="T7" fmla="*/ 44 h 226"/>
                    <a:gd name="T8" fmla="*/ 653 w 1270"/>
                    <a:gd name="T9" fmla="*/ 0 h 226"/>
                    <a:gd name="T10" fmla="*/ 771 w 1270"/>
                    <a:gd name="T11" fmla="*/ 44 h 226"/>
                    <a:gd name="T12" fmla="*/ 953 w 1270"/>
                    <a:gd name="T13" fmla="*/ 180 h 226"/>
                    <a:gd name="T14" fmla="*/ 1089 w 1270"/>
                    <a:gd name="T15" fmla="*/ 226 h 226"/>
                    <a:gd name="T16" fmla="*/ 1270 w 1270"/>
                    <a:gd name="T17" fmla="*/ 226 h 2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70"/>
                    <a:gd name="T28" fmla="*/ 0 h 226"/>
                    <a:gd name="T29" fmla="*/ 1270 w 1270"/>
                    <a:gd name="T30" fmla="*/ 226 h 2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70" h="226">
                      <a:moveTo>
                        <a:pt x="0" y="226"/>
                      </a:moveTo>
                      <a:lnTo>
                        <a:pt x="182" y="226"/>
                      </a:lnTo>
                      <a:cubicBezTo>
                        <a:pt x="242" y="218"/>
                        <a:pt x="303" y="210"/>
                        <a:pt x="363" y="180"/>
                      </a:cubicBezTo>
                      <a:cubicBezTo>
                        <a:pt x="423" y="150"/>
                        <a:pt x="497" y="74"/>
                        <a:pt x="545" y="44"/>
                      </a:cubicBezTo>
                      <a:cubicBezTo>
                        <a:pt x="593" y="14"/>
                        <a:pt x="615" y="0"/>
                        <a:pt x="653" y="0"/>
                      </a:cubicBezTo>
                      <a:cubicBezTo>
                        <a:pt x="691" y="0"/>
                        <a:pt x="721" y="14"/>
                        <a:pt x="771" y="44"/>
                      </a:cubicBezTo>
                      <a:cubicBezTo>
                        <a:pt x="821" y="74"/>
                        <a:pt x="900" y="150"/>
                        <a:pt x="953" y="180"/>
                      </a:cubicBezTo>
                      <a:cubicBezTo>
                        <a:pt x="1006" y="210"/>
                        <a:pt x="1036" y="218"/>
                        <a:pt x="1089" y="226"/>
                      </a:cubicBezTo>
                      <a:lnTo>
                        <a:pt x="1270" y="226"/>
                      </a:lnTo>
                    </a:path>
                  </a:pathLst>
                </a:custGeom>
                <a:noFill/>
                <a:ln w="19050">
                  <a:solidFill>
                    <a:srgbClr val="FF0000">
                      <a:alpha val="30196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 anchorCtr="1"/>
                <a:lstStyle/>
                <a:p>
                  <a:endParaRPr lang="de-DE"/>
                </a:p>
              </p:txBody>
            </p:sp>
            <p:sp>
              <p:nvSpPr>
                <p:cNvPr id="20516" name="Arc 382"/>
                <p:cNvSpPr>
                  <a:spLocks/>
                </p:cNvSpPr>
                <p:nvPr/>
              </p:nvSpPr>
              <p:spPr bwMode="auto">
                <a:xfrm rot="10800000" flipV="1">
                  <a:off x="4149" y="3782"/>
                  <a:ext cx="209" cy="499"/>
                </a:xfrm>
                <a:custGeom>
                  <a:avLst/>
                  <a:gdLst>
                    <a:gd name="T0" fmla="*/ 0 w 41895"/>
                    <a:gd name="T1" fmla="*/ 9 h 21600"/>
                    <a:gd name="T2" fmla="*/ 1 w 41895"/>
                    <a:gd name="T3" fmla="*/ 9 h 21600"/>
                    <a:gd name="T4" fmla="*/ 1 w 41895"/>
                    <a:gd name="T5" fmla="*/ 12 h 21600"/>
                    <a:gd name="T6" fmla="*/ 0 60000 65536"/>
                    <a:gd name="T7" fmla="*/ 0 60000 65536"/>
                    <a:gd name="T8" fmla="*/ 0 60000 65536"/>
                    <a:gd name="T9" fmla="*/ 0 w 41895"/>
                    <a:gd name="T10" fmla="*/ 0 h 21600"/>
                    <a:gd name="T11" fmla="*/ 41895 w 418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895" h="21600" fill="none" extrusionOk="0">
                      <a:moveTo>
                        <a:pt x="-1" y="16374"/>
                      </a:moveTo>
                      <a:cubicBezTo>
                        <a:pt x="2398" y="6752"/>
                        <a:pt x="11041" y="-1"/>
                        <a:pt x="20958" y="0"/>
                      </a:cubicBezTo>
                      <a:cubicBezTo>
                        <a:pt x="30841" y="0"/>
                        <a:pt x="39464" y="6708"/>
                        <a:pt x="41894" y="16289"/>
                      </a:cubicBezTo>
                    </a:path>
                    <a:path w="41895" h="21600" stroke="0" extrusionOk="0">
                      <a:moveTo>
                        <a:pt x="-1" y="16374"/>
                      </a:moveTo>
                      <a:cubicBezTo>
                        <a:pt x="2398" y="6752"/>
                        <a:pt x="11041" y="-1"/>
                        <a:pt x="20958" y="0"/>
                      </a:cubicBezTo>
                      <a:cubicBezTo>
                        <a:pt x="30841" y="0"/>
                        <a:pt x="39464" y="6708"/>
                        <a:pt x="41894" y="16289"/>
                      </a:cubicBezTo>
                      <a:lnTo>
                        <a:pt x="20958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3333CC">
                      <a:alpha val="30196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6164" y="91972"/>
            <a:ext cx="860583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Measuring the excitation spectrum</a:t>
            </a:r>
            <a:endParaRPr lang="de-DE" sz="2400" b="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12" name="AutoShape 61"/>
          <p:cNvSpPr>
            <a:spLocks noChangeArrowheads="1"/>
          </p:cNvSpPr>
          <p:nvPr/>
        </p:nvSpPr>
        <p:spPr bwMode="auto">
          <a:xfrm>
            <a:off x="107950" y="692150"/>
            <a:ext cx="4321175" cy="36036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/>
              <a:t>Results</a:t>
            </a:r>
          </a:p>
        </p:txBody>
      </p:sp>
      <p:pic>
        <p:nvPicPr>
          <p:cNvPr id="21513" name="Picture 64" descr="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700213"/>
            <a:ext cx="4103688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1547813" y="1341438"/>
            <a:ext cx="2449512" cy="2016125"/>
            <a:chOff x="975" y="845"/>
            <a:chExt cx="1543" cy="1270"/>
          </a:xfrm>
        </p:grpSpPr>
        <p:sp>
          <p:nvSpPr>
            <p:cNvPr id="21556" name="AutoShape 65"/>
            <p:cNvSpPr>
              <a:spLocks noChangeArrowheads="1"/>
            </p:cNvSpPr>
            <p:nvPr/>
          </p:nvSpPr>
          <p:spPr bwMode="auto">
            <a:xfrm>
              <a:off x="975" y="845"/>
              <a:ext cx="635" cy="127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400"/>
                <a:t>U</a:t>
              </a:r>
            </a:p>
          </p:txBody>
        </p:sp>
        <p:sp>
          <p:nvSpPr>
            <p:cNvPr id="21557" name="AutoShape 66"/>
            <p:cNvSpPr>
              <a:spLocks noChangeArrowheads="1"/>
            </p:cNvSpPr>
            <p:nvPr/>
          </p:nvSpPr>
          <p:spPr bwMode="auto">
            <a:xfrm>
              <a:off x="1883" y="845"/>
              <a:ext cx="635" cy="7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400"/>
                <a:t>2U</a:t>
              </a:r>
            </a:p>
          </p:txBody>
        </p:sp>
      </p:grpSp>
      <p:sp>
        <p:nvSpPr>
          <p:cNvPr id="21515" name="Text Box 75"/>
          <p:cNvSpPr txBox="1">
            <a:spLocks noChangeArrowheads="1"/>
          </p:cNvSpPr>
          <p:nvPr/>
        </p:nvSpPr>
        <p:spPr bwMode="auto">
          <a:xfrm>
            <a:off x="2916564" y="2994780"/>
            <a:ext cx="1368099" cy="29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en-US" sz="1800" b="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0" baseline="-25000" dirty="0" err="1" smtClean="0"/>
              <a:t>S</a:t>
            </a:r>
            <a:r>
              <a:rPr lang="en-US" b="0" dirty="0" smtClean="0"/>
              <a:t>=212 </a:t>
            </a:r>
            <a:r>
              <a:rPr lang="en-US" b="0" dirty="0"/>
              <a:t>a</a:t>
            </a:r>
            <a:r>
              <a:rPr lang="en-US" b="0" baseline="-25000" dirty="0"/>
              <a:t>0</a:t>
            </a:r>
            <a:endParaRPr lang="en-US" b="0" dirty="0"/>
          </a:p>
        </p:txBody>
      </p:sp>
      <p:sp>
        <p:nvSpPr>
          <p:cNvPr id="21516" name="Rectangle 76"/>
          <p:cNvSpPr>
            <a:spLocks noChangeArrowheads="1"/>
          </p:cNvSpPr>
          <p:nvPr/>
        </p:nvSpPr>
        <p:spPr bwMode="auto">
          <a:xfrm>
            <a:off x="6516688" y="6669088"/>
            <a:ext cx="266382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de-AT" sz="800" b="0"/>
              <a:t>Mark </a:t>
            </a:r>
            <a:r>
              <a:rPr lang="de-AT" sz="800" b="0" i="1"/>
              <a:t>et al.</a:t>
            </a:r>
            <a:r>
              <a:rPr lang="de-AT" sz="800" b="0"/>
              <a:t> </a:t>
            </a:r>
            <a:r>
              <a:rPr lang="nb-NO" sz="800" b="0"/>
              <a:t>Phys. Rev. Lett. 107, 175301 (2011)</a:t>
            </a:r>
            <a:endParaRPr lang="de-AT" sz="800" b="0"/>
          </a:p>
        </p:txBody>
      </p:sp>
      <p:grpSp>
        <p:nvGrpSpPr>
          <p:cNvPr id="3" name="Group 119"/>
          <p:cNvGrpSpPr>
            <a:grpSpLocks/>
          </p:cNvGrpSpPr>
          <p:nvPr/>
        </p:nvGrpSpPr>
        <p:grpSpPr bwMode="auto">
          <a:xfrm>
            <a:off x="323850" y="4508500"/>
            <a:ext cx="4032250" cy="1225550"/>
            <a:chOff x="3062" y="1162"/>
            <a:chExt cx="2540" cy="772"/>
          </a:xfrm>
        </p:grpSpPr>
        <p:grpSp>
          <p:nvGrpSpPr>
            <p:cNvPr id="21530" name="Group 91"/>
            <p:cNvGrpSpPr>
              <a:grpSpLocks/>
            </p:cNvGrpSpPr>
            <p:nvPr/>
          </p:nvGrpSpPr>
          <p:grpSpPr bwMode="auto">
            <a:xfrm>
              <a:off x="3062" y="1162"/>
              <a:ext cx="2540" cy="772"/>
              <a:chOff x="159" y="3475"/>
              <a:chExt cx="2540" cy="772"/>
            </a:xfrm>
          </p:grpSpPr>
          <p:sp>
            <p:nvSpPr>
              <p:cNvPr id="21553" name="AutoShape 92"/>
              <p:cNvSpPr>
                <a:spLocks noChangeArrowheads="1"/>
              </p:cNvSpPr>
              <p:nvPr/>
            </p:nvSpPr>
            <p:spPr bwMode="auto">
              <a:xfrm>
                <a:off x="159" y="3475"/>
                <a:ext cx="635" cy="77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Ctr="1"/>
              <a:lstStyle/>
              <a:p>
                <a:pPr algn="ctr"/>
                <a:r>
                  <a:rPr lang="en-US" sz="1400"/>
                  <a:t>U</a:t>
                </a:r>
              </a:p>
            </p:txBody>
          </p:sp>
          <p:sp>
            <p:nvSpPr>
              <p:cNvPr id="21554" name="AutoShape 93"/>
              <p:cNvSpPr>
                <a:spLocks noChangeArrowheads="1"/>
              </p:cNvSpPr>
              <p:nvPr/>
            </p:nvSpPr>
            <p:spPr bwMode="auto">
              <a:xfrm>
                <a:off x="975" y="3476"/>
                <a:ext cx="635" cy="77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Ctr="1"/>
              <a:lstStyle/>
              <a:p>
                <a:pPr algn="ctr"/>
                <a:r>
                  <a:rPr lang="en-US" sz="1400"/>
                  <a:t>2U</a:t>
                </a:r>
              </a:p>
            </p:txBody>
          </p:sp>
          <p:sp>
            <p:nvSpPr>
              <p:cNvPr id="21555" name="AutoShape 94"/>
              <p:cNvSpPr>
                <a:spLocks noChangeArrowheads="1"/>
              </p:cNvSpPr>
              <p:nvPr/>
            </p:nvSpPr>
            <p:spPr bwMode="auto">
              <a:xfrm>
                <a:off x="2064" y="3476"/>
                <a:ext cx="635" cy="77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Ctr="1"/>
              <a:lstStyle/>
              <a:p>
                <a:pPr algn="ctr"/>
                <a:r>
                  <a:rPr lang="en-US" sz="1400"/>
                  <a:t>U</a:t>
                </a:r>
              </a:p>
            </p:txBody>
          </p:sp>
        </p:grpSp>
        <p:grpSp>
          <p:nvGrpSpPr>
            <p:cNvPr id="21531" name="Group 95"/>
            <p:cNvGrpSpPr>
              <a:grpSpLocks/>
            </p:cNvGrpSpPr>
            <p:nvPr/>
          </p:nvGrpSpPr>
          <p:grpSpPr bwMode="auto">
            <a:xfrm>
              <a:off x="3107" y="1432"/>
              <a:ext cx="2445" cy="456"/>
              <a:chOff x="204" y="2793"/>
              <a:chExt cx="2445" cy="456"/>
            </a:xfrm>
          </p:grpSpPr>
          <p:sp>
            <p:nvSpPr>
              <p:cNvPr id="21532" name="Freeform 96"/>
              <p:cNvSpPr>
                <a:spLocks/>
              </p:cNvSpPr>
              <p:nvPr/>
            </p:nvSpPr>
            <p:spPr bwMode="auto">
              <a:xfrm>
                <a:off x="204" y="2793"/>
                <a:ext cx="2445" cy="456"/>
              </a:xfrm>
              <a:custGeom>
                <a:avLst/>
                <a:gdLst>
                  <a:gd name="T0" fmla="*/ 2445 w 2445"/>
                  <a:gd name="T1" fmla="*/ 0 h 456"/>
                  <a:gd name="T2" fmla="*/ 2313 w 2445"/>
                  <a:gd name="T3" fmla="*/ 456 h 456"/>
                  <a:gd name="T4" fmla="*/ 2177 w 2445"/>
                  <a:gd name="T5" fmla="*/ 2 h 456"/>
                  <a:gd name="T6" fmla="*/ 2041 w 2445"/>
                  <a:gd name="T7" fmla="*/ 455 h 456"/>
                  <a:gd name="T8" fmla="*/ 1905 w 2445"/>
                  <a:gd name="T9" fmla="*/ 2 h 456"/>
                  <a:gd name="T10" fmla="*/ 1769 w 2445"/>
                  <a:gd name="T11" fmla="*/ 455 h 456"/>
                  <a:gd name="T12" fmla="*/ 1632 w 2445"/>
                  <a:gd name="T13" fmla="*/ 2 h 456"/>
                  <a:gd name="T14" fmla="*/ 1496 w 2445"/>
                  <a:gd name="T15" fmla="*/ 455 h 456"/>
                  <a:gd name="T16" fmla="*/ 1360 w 2445"/>
                  <a:gd name="T17" fmla="*/ 2 h 456"/>
                  <a:gd name="T18" fmla="*/ 1224 w 2445"/>
                  <a:gd name="T19" fmla="*/ 455 h 456"/>
                  <a:gd name="T20" fmla="*/ 1088 w 2445"/>
                  <a:gd name="T21" fmla="*/ 2 h 456"/>
                  <a:gd name="T22" fmla="*/ 952 w 2445"/>
                  <a:gd name="T23" fmla="*/ 455 h 456"/>
                  <a:gd name="T24" fmla="*/ 816 w 2445"/>
                  <a:gd name="T25" fmla="*/ 2 h 456"/>
                  <a:gd name="T26" fmla="*/ 680 w 2445"/>
                  <a:gd name="T27" fmla="*/ 455 h 456"/>
                  <a:gd name="T28" fmla="*/ 544 w 2445"/>
                  <a:gd name="T29" fmla="*/ 2 h 456"/>
                  <a:gd name="T30" fmla="*/ 408 w 2445"/>
                  <a:gd name="T31" fmla="*/ 455 h 456"/>
                  <a:gd name="T32" fmla="*/ 272 w 2445"/>
                  <a:gd name="T33" fmla="*/ 2 h 456"/>
                  <a:gd name="T34" fmla="*/ 136 w 2445"/>
                  <a:gd name="T35" fmla="*/ 455 h 456"/>
                  <a:gd name="T36" fmla="*/ 0 w 2445"/>
                  <a:gd name="T37" fmla="*/ 2 h 4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45"/>
                  <a:gd name="T58" fmla="*/ 0 h 456"/>
                  <a:gd name="T59" fmla="*/ 2445 w 2445"/>
                  <a:gd name="T60" fmla="*/ 456 h 4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45" h="456">
                    <a:moveTo>
                      <a:pt x="2445" y="0"/>
                    </a:moveTo>
                    <a:cubicBezTo>
                      <a:pt x="2423" y="76"/>
                      <a:pt x="2358" y="456"/>
                      <a:pt x="2313" y="456"/>
                    </a:cubicBezTo>
                    <a:cubicBezTo>
                      <a:pt x="2268" y="456"/>
                      <a:pt x="2222" y="2"/>
                      <a:pt x="2177" y="2"/>
                    </a:cubicBezTo>
                    <a:cubicBezTo>
                      <a:pt x="2132" y="2"/>
                      <a:pt x="2086" y="455"/>
                      <a:pt x="2041" y="455"/>
                    </a:cubicBezTo>
                    <a:cubicBezTo>
                      <a:pt x="1996" y="455"/>
                      <a:pt x="1950" y="2"/>
                      <a:pt x="1905" y="2"/>
                    </a:cubicBezTo>
                    <a:cubicBezTo>
                      <a:pt x="1860" y="2"/>
                      <a:pt x="1814" y="455"/>
                      <a:pt x="1769" y="455"/>
                    </a:cubicBezTo>
                    <a:cubicBezTo>
                      <a:pt x="1724" y="455"/>
                      <a:pt x="1677" y="2"/>
                      <a:pt x="1632" y="2"/>
                    </a:cubicBezTo>
                    <a:cubicBezTo>
                      <a:pt x="1587" y="2"/>
                      <a:pt x="1541" y="455"/>
                      <a:pt x="1496" y="455"/>
                    </a:cubicBezTo>
                    <a:cubicBezTo>
                      <a:pt x="1451" y="455"/>
                      <a:pt x="1405" y="2"/>
                      <a:pt x="1360" y="2"/>
                    </a:cubicBezTo>
                    <a:cubicBezTo>
                      <a:pt x="1315" y="2"/>
                      <a:pt x="1269" y="455"/>
                      <a:pt x="1224" y="455"/>
                    </a:cubicBezTo>
                    <a:cubicBezTo>
                      <a:pt x="1179" y="455"/>
                      <a:pt x="1133" y="2"/>
                      <a:pt x="1088" y="2"/>
                    </a:cubicBezTo>
                    <a:cubicBezTo>
                      <a:pt x="1043" y="2"/>
                      <a:pt x="997" y="455"/>
                      <a:pt x="952" y="455"/>
                    </a:cubicBezTo>
                    <a:cubicBezTo>
                      <a:pt x="907" y="455"/>
                      <a:pt x="861" y="2"/>
                      <a:pt x="816" y="2"/>
                    </a:cubicBezTo>
                    <a:cubicBezTo>
                      <a:pt x="771" y="2"/>
                      <a:pt x="725" y="455"/>
                      <a:pt x="680" y="455"/>
                    </a:cubicBezTo>
                    <a:cubicBezTo>
                      <a:pt x="635" y="455"/>
                      <a:pt x="589" y="2"/>
                      <a:pt x="544" y="2"/>
                    </a:cubicBezTo>
                    <a:cubicBezTo>
                      <a:pt x="499" y="2"/>
                      <a:pt x="453" y="455"/>
                      <a:pt x="408" y="455"/>
                    </a:cubicBezTo>
                    <a:cubicBezTo>
                      <a:pt x="363" y="455"/>
                      <a:pt x="317" y="2"/>
                      <a:pt x="272" y="2"/>
                    </a:cubicBezTo>
                    <a:cubicBezTo>
                      <a:pt x="227" y="2"/>
                      <a:pt x="181" y="455"/>
                      <a:pt x="136" y="455"/>
                    </a:cubicBezTo>
                    <a:cubicBezTo>
                      <a:pt x="91" y="455"/>
                      <a:pt x="23" y="77"/>
                      <a:pt x="0" y="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endParaRPr lang="de-DE"/>
              </a:p>
            </p:txBody>
          </p:sp>
          <p:sp>
            <p:nvSpPr>
              <p:cNvPr id="21533" name="Oval 97"/>
              <p:cNvSpPr>
                <a:spLocks noChangeArrowheads="1"/>
              </p:cNvSpPr>
              <p:nvPr/>
            </p:nvSpPr>
            <p:spPr bwMode="auto">
              <a:xfrm>
                <a:off x="295" y="3065"/>
                <a:ext cx="91" cy="91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34" name="Oval 98"/>
              <p:cNvSpPr>
                <a:spLocks noChangeArrowheads="1"/>
              </p:cNvSpPr>
              <p:nvPr/>
            </p:nvSpPr>
            <p:spPr bwMode="auto">
              <a:xfrm>
                <a:off x="2200" y="2974"/>
                <a:ext cx="91" cy="91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35" name="Oval 99"/>
              <p:cNvSpPr>
                <a:spLocks noChangeArrowheads="1"/>
              </p:cNvSpPr>
              <p:nvPr/>
            </p:nvSpPr>
            <p:spPr bwMode="auto">
              <a:xfrm>
                <a:off x="1111" y="3065"/>
                <a:ext cx="91" cy="91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36" name="Line 100"/>
              <p:cNvSpPr>
                <a:spLocks noChangeShapeType="1"/>
              </p:cNvSpPr>
              <p:nvPr/>
            </p:nvSpPr>
            <p:spPr bwMode="auto">
              <a:xfrm flipV="1">
                <a:off x="386" y="3019"/>
                <a:ext cx="181" cy="4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21537" name="Line 101"/>
              <p:cNvSpPr>
                <a:spLocks noChangeShapeType="1"/>
              </p:cNvSpPr>
              <p:nvPr/>
            </p:nvSpPr>
            <p:spPr bwMode="auto">
              <a:xfrm flipV="1">
                <a:off x="1203" y="2929"/>
                <a:ext cx="181" cy="1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21538" name="Line 102"/>
              <p:cNvSpPr>
                <a:spLocks noChangeShapeType="1"/>
              </p:cNvSpPr>
              <p:nvPr/>
            </p:nvSpPr>
            <p:spPr bwMode="auto">
              <a:xfrm flipV="1">
                <a:off x="2291" y="2929"/>
                <a:ext cx="181" cy="4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pic>
            <p:nvPicPr>
              <p:cNvPr id="21539" name="Picture 103" descr="Red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39" y="3068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40" name="Picture 104" descr="Red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7" y="2978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41" name="Picture 105" descr="Red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7" y="3068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42" name="Picture 106" descr="Red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84" y="3068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43" name="Picture 107" descr="Red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84" y="2887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44" name="Picture 108" descr="Red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84" y="2977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45" name="Picture 109" descr="Red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28" y="2977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46" name="Picture 110" descr="Red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28" y="3068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47" name="Picture 111" descr="Red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56" y="2977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48" name="Picture 112" descr="Red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56" y="3068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49" name="Picture 113" descr="Red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00" y="3068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50" name="Picture 114" descr="Red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77" y="2886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51" name="Picture 115" descr="Red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77" y="2977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52" name="Picture 116" descr="Red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77" y="3068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oup 122"/>
          <p:cNvGrpSpPr>
            <a:grpSpLocks/>
          </p:cNvGrpSpPr>
          <p:nvPr/>
        </p:nvGrpSpPr>
        <p:grpSpPr bwMode="auto">
          <a:xfrm>
            <a:off x="4716463" y="692150"/>
            <a:ext cx="4321175" cy="2525713"/>
            <a:chOff x="2971" y="436"/>
            <a:chExt cx="2722" cy="1591"/>
          </a:xfrm>
        </p:grpSpPr>
        <p:grpSp>
          <p:nvGrpSpPr>
            <p:cNvPr id="21526" name="Group 121"/>
            <p:cNvGrpSpPr>
              <a:grpSpLocks/>
            </p:cNvGrpSpPr>
            <p:nvPr/>
          </p:nvGrpSpPr>
          <p:grpSpPr bwMode="auto">
            <a:xfrm>
              <a:off x="3243" y="799"/>
              <a:ext cx="1292" cy="1228"/>
              <a:chOff x="5602" y="1113"/>
              <a:chExt cx="1292" cy="1228"/>
            </a:xfrm>
          </p:grpSpPr>
          <p:pic>
            <p:nvPicPr>
              <p:cNvPr id="21528" name="Picture 80" descr="Fig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02" y="1113"/>
                <a:ext cx="1292" cy="1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29" name="Text Box 82"/>
              <p:cNvSpPr txBox="1">
                <a:spLocks noChangeArrowheads="1"/>
              </p:cNvSpPr>
              <p:nvPr/>
            </p:nvSpPr>
            <p:spPr bwMode="auto">
              <a:xfrm>
                <a:off x="6486" y="1978"/>
                <a:ext cx="385" cy="1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sz="1000" b="0"/>
                  <a:t>320 a</a:t>
                </a:r>
                <a:r>
                  <a:rPr lang="en-US" sz="1000" b="0" baseline="-25000"/>
                  <a:t>0</a:t>
                </a:r>
                <a:endParaRPr lang="en-US" sz="1000" b="0"/>
              </a:p>
            </p:txBody>
          </p:sp>
        </p:grpSp>
        <p:sp>
          <p:nvSpPr>
            <p:cNvPr id="21527" name="AutoShape 120"/>
            <p:cNvSpPr>
              <a:spLocks noChangeArrowheads="1"/>
            </p:cNvSpPr>
            <p:nvPr/>
          </p:nvSpPr>
          <p:spPr bwMode="auto">
            <a:xfrm>
              <a:off x="2971" y="436"/>
              <a:ext cx="2722" cy="227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dirty="0"/>
                <a:t>Resonance </a:t>
              </a:r>
              <a:r>
                <a:rPr lang="en-US" dirty="0" smtClean="0"/>
                <a:t>splitting near U-peak</a:t>
              </a:r>
              <a:endParaRPr lang="en-US" dirty="0"/>
            </a:p>
          </p:txBody>
        </p:sp>
      </p:grpSp>
      <p:pic>
        <p:nvPicPr>
          <p:cNvPr id="141397" name="Picture 85" descr="Unbenannt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920150">
            <a:off x="5903913" y="981075"/>
            <a:ext cx="16208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25"/>
          <p:cNvGrpSpPr>
            <a:grpSpLocks/>
          </p:cNvGrpSpPr>
          <p:nvPr/>
        </p:nvGrpSpPr>
        <p:grpSpPr bwMode="auto">
          <a:xfrm>
            <a:off x="4716463" y="3284538"/>
            <a:ext cx="4102100" cy="3168650"/>
            <a:chOff x="2971" y="2069"/>
            <a:chExt cx="2584" cy="1996"/>
          </a:xfrm>
        </p:grpSpPr>
        <p:grpSp>
          <p:nvGrpSpPr>
            <p:cNvPr id="21521" name="Group 123"/>
            <p:cNvGrpSpPr>
              <a:grpSpLocks/>
            </p:cNvGrpSpPr>
            <p:nvPr/>
          </p:nvGrpSpPr>
          <p:grpSpPr bwMode="auto">
            <a:xfrm>
              <a:off x="2971" y="2568"/>
              <a:ext cx="2584" cy="1235"/>
              <a:chOff x="2971" y="2840"/>
              <a:chExt cx="2584" cy="1235"/>
            </a:xfrm>
          </p:grpSpPr>
          <p:pic>
            <p:nvPicPr>
              <p:cNvPr id="21524" name="Picture 84" descr="Fig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71" y="2840"/>
                <a:ext cx="2584" cy="1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25" name="Text Box 86"/>
              <p:cNvSpPr txBox="1">
                <a:spLocks noChangeArrowheads="1"/>
              </p:cNvSpPr>
              <p:nvPr/>
            </p:nvSpPr>
            <p:spPr bwMode="auto">
              <a:xfrm>
                <a:off x="5014" y="3702"/>
                <a:ext cx="385" cy="1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sz="1000" b="0"/>
                  <a:t>427 a</a:t>
                </a:r>
                <a:r>
                  <a:rPr lang="en-US" sz="1000" b="0" baseline="-25000"/>
                  <a:t>0</a:t>
                </a:r>
                <a:endParaRPr lang="en-US" sz="1000" b="0"/>
              </a:p>
            </p:txBody>
          </p:sp>
        </p:grpSp>
        <p:sp>
          <p:nvSpPr>
            <p:cNvPr id="21522" name="AutoShape 88"/>
            <p:cNvSpPr>
              <a:spLocks noChangeArrowheads="1"/>
            </p:cNvSpPr>
            <p:nvPr/>
          </p:nvSpPr>
          <p:spPr bwMode="auto">
            <a:xfrm rot="5400000">
              <a:off x="3777" y="2080"/>
              <a:ext cx="385" cy="363"/>
            </a:xfrm>
            <a:prstGeom prst="rightArrow">
              <a:avLst>
                <a:gd name="adj1" fmla="val 47065"/>
                <a:gd name="adj2" fmla="val 35648"/>
              </a:avLst>
            </a:prstGeom>
            <a:solidFill>
              <a:srgbClr val="C0C0C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3" name="AutoShape 124"/>
            <p:cNvSpPr>
              <a:spLocks noChangeArrowheads="1"/>
            </p:cNvSpPr>
            <p:nvPr/>
          </p:nvSpPr>
          <p:spPr bwMode="auto">
            <a:xfrm>
              <a:off x="3606" y="3838"/>
              <a:ext cx="1406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l"/>
              <a:r>
                <a:rPr lang="en-US" sz="1400" b="0"/>
                <a:t>Density dependence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6164" y="91972"/>
            <a:ext cx="860583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Beyond the standard BH model</a:t>
            </a:r>
            <a:endParaRPr lang="de-DE" sz="2400" b="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3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9263" y="1916113"/>
            <a:ext cx="1439862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7" name="AutoShape 10"/>
          <p:cNvSpPr>
            <a:spLocks noChangeArrowheads="1"/>
          </p:cNvSpPr>
          <p:nvPr/>
        </p:nvSpPr>
        <p:spPr bwMode="auto">
          <a:xfrm>
            <a:off x="107950" y="692150"/>
            <a:ext cx="4321175" cy="36036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l"/>
            <a:r>
              <a:rPr lang="en-US"/>
              <a:t>Approximations</a:t>
            </a:r>
          </a:p>
        </p:txBody>
      </p:sp>
      <p:grpSp>
        <p:nvGrpSpPr>
          <p:cNvPr id="22538" name="Group 11"/>
          <p:cNvGrpSpPr>
            <a:grpSpLocks/>
          </p:cNvGrpSpPr>
          <p:nvPr/>
        </p:nvGrpSpPr>
        <p:grpSpPr bwMode="auto">
          <a:xfrm>
            <a:off x="3349625" y="1123950"/>
            <a:ext cx="719138" cy="606425"/>
            <a:chOff x="3470" y="2868"/>
            <a:chExt cx="1634" cy="1376"/>
          </a:xfrm>
        </p:grpSpPr>
        <p:pic>
          <p:nvPicPr>
            <p:cNvPr id="22617" name="Picture 12" descr="untitled2 [Konvertiert]"/>
            <p:cNvPicPr>
              <a:picLocks noChangeAspect="1" noChangeArrowheads="1"/>
            </p:cNvPicPr>
            <p:nvPr/>
          </p:nvPicPr>
          <p:blipFill>
            <a:blip r:embed="rId3" cstate="print"/>
            <a:srcRect l="5420" r="5479"/>
            <a:stretch>
              <a:fillRect/>
            </a:stretch>
          </p:blipFill>
          <p:spPr bwMode="auto">
            <a:xfrm>
              <a:off x="3470" y="2868"/>
              <a:ext cx="1634" cy="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618" name="Line 13"/>
            <p:cNvSpPr>
              <a:spLocks noChangeShapeType="1"/>
            </p:cNvSpPr>
            <p:nvPr/>
          </p:nvSpPr>
          <p:spPr bwMode="auto">
            <a:xfrm>
              <a:off x="4105" y="2931"/>
              <a:ext cx="454" cy="12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2619" name="Line 14"/>
            <p:cNvSpPr>
              <a:spLocks noChangeShapeType="1"/>
            </p:cNvSpPr>
            <p:nvPr/>
          </p:nvSpPr>
          <p:spPr bwMode="auto">
            <a:xfrm>
              <a:off x="4649" y="2931"/>
              <a:ext cx="454" cy="12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2620" name="Line 15"/>
            <p:cNvSpPr>
              <a:spLocks noChangeShapeType="1"/>
            </p:cNvSpPr>
            <p:nvPr/>
          </p:nvSpPr>
          <p:spPr bwMode="auto">
            <a:xfrm flipH="1">
              <a:off x="4060" y="2931"/>
              <a:ext cx="454" cy="12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2621" name="Line 16"/>
            <p:cNvSpPr>
              <a:spLocks noChangeShapeType="1"/>
            </p:cNvSpPr>
            <p:nvPr/>
          </p:nvSpPr>
          <p:spPr bwMode="auto">
            <a:xfrm flipH="1">
              <a:off x="4604" y="2931"/>
              <a:ext cx="454" cy="12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en-US"/>
            </a:p>
          </p:txBody>
        </p:sp>
      </p:grpSp>
      <p:sp>
        <p:nvSpPr>
          <p:cNvPr id="22539" name="AutoShape 17"/>
          <p:cNvSpPr>
            <a:spLocks noChangeArrowheads="1"/>
          </p:cNvSpPr>
          <p:nvPr/>
        </p:nvSpPr>
        <p:spPr bwMode="auto">
          <a:xfrm>
            <a:off x="252413" y="1268413"/>
            <a:ext cx="2592387" cy="360362"/>
          </a:xfrm>
          <a:prstGeom prst="roundRect">
            <a:avLst>
              <a:gd name="adj" fmla="val 16667"/>
            </a:avLst>
          </a:prstGeom>
          <a:solidFill>
            <a:srgbClr val="C0C0C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 algn="l"/>
            <a:r>
              <a:rPr lang="en-US" sz="1400" b="0"/>
              <a:t>Bloch bands</a:t>
            </a:r>
          </a:p>
        </p:txBody>
      </p:sp>
      <p:sp>
        <p:nvSpPr>
          <p:cNvPr id="22540" name="AutoShape 19"/>
          <p:cNvSpPr>
            <a:spLocks noChangeArrowheads="1"/>
          </p:cNvSpPr>
          <p:nvPr/>
        </p:nvSpPr>
        <p:spPr bwMode="auto">
          <a:xfrm>
            <a:off x="252413" y="1916113"/>
            <a:ext cx="2592387" cy="360362"/>
          </a:xfrm>
          <a:prstGeom prst="roundRect">
            <a:avLst>
              <a:gd name="adj" fmla="val 16667"/>
            </a:avLst>
          </a:prstGeom>
          <a:solidFill>
            <a:srgbClr val="C0C0C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 algn="l"/>
            <a:r>
              <a:rPr lang="en-US" sz="1400" b="0"/>
              <a:t>Interaction potential</a:t>
            </a:r>
          </a:p>
        </p:txBody>
      </p:sp>
      <p:sp>
        <p:nvSpPr>
          <p:cNvPr id="127000" name="Text Box 24"/>
          <p:cNvSpPr txBox="1">
            <a:spLocks noChangeArrowheads="1"/>
          </p:cNvSpPr>
          <p:nvPr/>
        </p:nvSpPr>
        <p:spPr bwMode="auto">
          <a:xfrm>
            <a:off x="252413" y="2547938"/>
            <a:ext cx="41767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Invalid for strong interactions</a:t>
            </a:r>
          </a:p>
        </p:txBody>
      </p:sp>
      <p:grpSp>
        <p:nvGrpSpPr>
          <p:cNvPr id="3" name="Group 289"/>
          <p:cNvGrpSpPr>
            <a:grpSpLocks/>
          </p:cNvGrpSpPr>
          <p:nvPr/>
        </p:nvGrpSpPr>
        <p:grpSpPr bwMode="auto">
          <a:xfrm>
            <a:off x="4716463" y="692150"/>
            <a:ext cx="4321175" cy="1341438"/>
            <a:chOff x="2971" y="436"/>
            <a:chExt cx="2722" cy="845"/>
          </a:xfrm>
        </p:grpSpPr>
        <p:sp>
          <p:nvSpPr>
            <p:cNvPr id="22605" name="Oval 121"/>
            <p:cNvSpPr>
              <a:spLocks noChangeArrowheads="1"/>
            </p:cNvSpPr>
            <p:nvPr/>
          </p:nvSpPr>
          <p:spPr bwMode="auto">
            <a:xfrm rot="-2282065">
              <a:off x="4226" y="693"/>
              <a:ext cx="182" cy="588"/>
            </a:xfrm>
            <a:prstGeom prst="ellipse">
              <a:avLst/>
            </a:prstGeom>
            <a:solidFill>
              <a:srgbClr val="0000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6" name="Oval 119"/>
            <p:cNvSpPr>
              <a:spLocks noChangeArrowheads="1"/>
            </p:cNvSpPr>
            <p:nvPr/>
          </p:nvSpPr>
          <p:spPr bwMode="auto">
            <a:xfrm rot="-8581965">
              <a:off x="4035" y="713"/>
              <a:ext cx="182" cy="530"/>
            </a:xfrm>
            <a:prstGeom prst="ellipse">
              <a:avLst/>
            </a:prstGeom>
            <a:solidFill>
              <a:srgbClr val="0000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7" name="Oval 120"/>
            <p:cNvSpPr>
              <a:spLocks noChangeArrowheads="1"/>
            </p:cNvSpPr>
            <p:nvPr/>
          </p:nvSpPr>
          <p:spPr bwMode="auto">
            <a:xfrm rot="-5097521">
              <a:off x="4127" y="822"/>
              <a:ext cx="182" cy="589"/>
            </a:xfrm>
            <a:prstGeom prst="ellipse">
              <a:avLst/>
            </a:prstGeom>
            <a:solidFill>
              <a:srgbClr val="0000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8" name="AutoShape 62"/>
            <p:cNvSpPr>
              <a:spLocks noChangeArrowheads="1"/>
            </p:cNvSpPr>
            <p:nvPr/>
          </p:nvSpPr>
          <p:spPr bwMode="auto">
            <a:xfrm>
              <a:off x="2971" y="436"/>
              <a:ext cx="2722" cy="227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 anchorCtr="1"/>
            <a:lstStyle/>
            <a:p>
              <a:pPr algn="l"/>
              <a:r>
                <a:rPr lang="en-US"/>
                <a:t>Three particles</a:t>
              </a:r>
            </a:p>
          </p:txBody>
        </p:sp>
        <p:sp>
          <p:nvSpPr>
            <p:cNvPr id="22609" name="AutoShape 90"/>
            <p:cNvSpPr>
              <a:spLocks noChangeArrowheads="1"/>
            </p:cNvSpPr>
            <p:nvPr/>
          </p:nvSpPr>
          <p:spPr bwMode="auto">
            <a:xfrm>
              <a:off x="3607" y="891"/>
              <a:ext cx="181" cy="227"/>
            </a:xfrm>
            <a:prstGeom prst="rightArrow">
              <a:avLst>
                <a:gd name="adj1" fmla="val 45370"/>
                <a:gd name="adj2" fmla="val 49722"/>
              </a:avLst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0" name="Text Box 122"/>
            <p:cNvSpPr txBox="1">
              <a:spLocks noChangeArrowheads="1"/>
            </p:cNvSpPr>
            <p:nvPr/>
          </p:nvSpPr>
          <p:spPr bwMode="auto">
            <a:xfrm>
              <a:off x="4604" y="846"/>
              <a:ext cx="998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 b="0"/>
                <a:t>3x two-particle interactions</a:t>
              </a:r>
            </a:p>
          </p:txBody>
        </p:sp>
        <p:pic>
          <p:nvPicPr>
            <p:cNvPr id="22611" name="Picture 258" descr="Black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98" y="845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12" name="Picture 259" descr="Black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17" y="1071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13" name="Picture 260" descr="Black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5" y="1117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14" name="Picture 264" descr="Black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50" y="799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15" name="Picture 265" descr="Black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9" y="1025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16" name="Picture 266" descr="Black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77" y="1071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90"/>
          <p:cNvGrpSpPr>
            <a:grpSpLocks/>
          </p:cNvGrpSpPr>
          <p:nvPr/>
        </p:nvGrpSpPr>
        <p:grpSpPr bwMode="auto">
          <a:xfrm>
            <a:off x="4933950" y="2133600"/>
            <a:ext cx="4211638" cy="1581150"/>
            <a:chOff x="3108" y="1344"/>
            <a:chExt cx="2653" cy="996"/>
          </a:xfrm>
        </p:grpSpPr>
        <p:pic>
          <p:nvPicPr>
            <p:cNvPr id="22585" name="Picture 28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4" y="2037"/>
              <a:ext cx="263" cy="1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2586" name="Oval 161"/>
            <p:cNvSpPr>
              <a:spLocks noChangeArrowheads="1"/>
            </p:cNvSpPr>
            <p:nvPr/>
          </p:nvSpPr>
          <p:spPr bwMode="auto">
            <a:xfrm rot="-8138464">
              <a:off x="4038" y="1720"/>
              <a:ext cx="182" cy="374"/>
            </a:xfrm>
            <a:prstGeom prst="ellipse">
              <a:avLst/>
            </a:prstGeom>
            <a:solidFill>
              <a:srgbClr val="000000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87" name="Oval 162"/>
            <p:cNvSpPr>
              <a:spLocks noChangeArrowheads="1"/>
            </p:cNvSpPr>
            <p:nvPr/>
          </p:nvSpPr>
          <p:spPr bwMode="auto">
            <a:xfrm rot="-9249511">
              <a:off x="4740" y="1694"/>
              <a:ext cx="599" cy="511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88" name="AutoShape 63"/>
            <p:cNvSpPr>
              <a:spLocks noChangeArrowheads="1"/>
            </p:cNvSpPr>
            <p:nvPr/>
          </p:nvSpPr>
          <p:spPr bwMode="auto">
            <a:xfrm>
              <a:off x="3969" y="1344"/>
              <a:ext cx="1633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l"/>
              <a:r>
                <a:rPr lang="en-US" sz="1400" b="0"/>
                <a:t>Effective interactions</a:t>
              </a:r>
            </a:p>
          </p:txBody>
        </p:sp>
        <p:sp>
          <p:nvSpPr>
            <p:cNvPr id="22589" name="Line 132"/>
            <p:cNvSpPr>
              <a:spLocks noChangeShapeType="1"/>
            </p:cNvSpPr>
            <p:nvPr/>
          </p:nvSpPr>
          <p:spPr bwMode="auto">
            <a:xfrm flipH="1" flipV="1">
              <a:off x="3386" y="1979"/>
              <a:ext cx="136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2590" name="Line 133"/>
            <p:cNvSpPr>
              <a:spLocks noChangeShapeType="1"/>
            </p:cNvSpPr>
            <p:nvPr/>
          </p:nvSpPr>
          <p:spPr bwMode="auto">
            <a:xfrm flipV="1">
              <a:off x="3243" y="1979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2591" name="Line 134"/>
            <p:cNvSpPr>
              <a:spLocks noChangeShapeType="1"/>
            </p:cNvSpPr>
            <p:nvPr/>
          </p:nvSpPr>
          <p:spPr bwMode="auto">
            <a:xfrm>
              <a:off x="3364" y="1842"/>
              <a:ext cx="15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2592" name="AutoShape 135"/>
            <p:cNvSpPr>
              <a:spLocks noChangeArrowheads="1"/>
            </p:cNvSpPr>
            <p:nvPr/>
          </p:nvSpPr>
          <p:spPr bwMode="auto">
            <a:xfrm>
              <a:off x="3698" y="1753"/>
              <a:ext cx="181" cy="227"/>
            </a:xfrm>
            <a:prstGeom prst="rightArrow">
              <a:avLst>
                <a:gd name="adj1" fmla="val 45370"/>
                <a:gd name="adj2" fmla="val 49722"/>
              </a:avLst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93" name="Line 145"/>
            <p:cNvSpPr>
              <a:spLocks noChangeShapeType="1"/>
            </p:cNvSpPr>
            <p:nvPr/>
          </p:nvSpPr>
          <p:spPr bwMode="auto">
            <a:xfrm flipH="1" flipV="1">
              <a:off x="4202" y="1977"/>
              <a:ext cx="136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2594" name="AutoShape 148"/>
            <p:cNvSpPr>
              <a:spLocks noChangeArrowheads="1"/>
            </p:cNvSpPr>
            <p:nvPr/>
          </p:nvSpPr>
          <p:spPr bwMode="auto">
            <a:xfrm>
              <a:off x="4515" y="1753"/>
              <a:ext cx="181" cy="227"/>
            </a:xfrm>
            <a:prstGeom prst="rightArrow">
              <a:avLst>
                <a:gd name="adj1" fmla="val 45370"/>
                <a:gd name="adj2" fmla="val 49722"/>
              </a:avLst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95" name="Text Box 11"/>
            <p:cNvSpPr txBox="1">
              <a:spLocks noChangeArrowheads="1"/>
            </p:cNvSpPr>
            <p:nvPr/>
          </p:nvSpPr>
          <p:spPr bwMode="auto">
            <a:xfrm>
              <a:off x="4119" y="2205"/>
              <a:ext cx="1642" cy="1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800" b="0"/>
                <a:t>Johnson </a:t>
              </a:r>
              <a:r>
                <a:rPr lang="en-US" sz="800" b="0" i="1"/>
                <a:t>et al.</a:t>
              </a:r>
              <a:r>
                <a:rPr lang="en-US" sz="800" b="0"/>
                <a:t> New J. Phys. 11, 093022 (2009)</a:t>
              </a:r>
            </a:p>
          </p:txBody>
        </p:sp>
        <p:pic>
          <p:nvPicPr>
            <p:cNvPr id="22596" name="Picture 267" descr="Black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89" y="1706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97" name="Picture 268" descr="Black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08" y="1933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98" name="Picture 269" descr="Black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16" y="1979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99" name="Picture 270" descr="Black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979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00" name="Picture 271" descr="Black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10" y="1883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01" name="Picture 272" descr="Black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8" y="1787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02" name="Picture 273" descr="Black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67" y="1707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03" name="Picture 274" descr="Black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6" y="1933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04" name="Picture 275" descr="Black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9" y="1979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84"/>
          <p:cNvGrpSpPr>
            <a:grpSpLocks/>
          </p:cNvGrpSpPr>
          <p:nvPr/>
        </p:nvGrpSpPr>
        <p:grpSpPr bwMode="auto">
          <a:xfrm>
            <a:off x="4932363" y="3789363"/>
            <a:ext cx="4213225" cy="2824162"/>
            <a:chOff x="3107" y="2387"/>
            <a:chExt cx="2654" cy="1779"/>
          </a:xfrm>
        </p:grpSpPr>
        <p:sp>
          <p:nvSpPr>
            <p:cNvPr id="22567" name="AutoShape 64"/>
            <p:cNvSpPr>
              <a:spLocks noChangeArrowheads="1"/>
            </p:cNvSpPr>
            <p:nvPr/>
          </p:nvSpPr>
          <p:spPr bwMode="auto">
            <a:xfrm>
              <a:off x="3969" y="2387"/>
              <a:ext cx="1633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l"/>
              <a:r>
                <a:rPr lang="en-US" sz="1400" b="0"/>
                <a:t>Efimov physics</a:t>
              </a:r>
            </a:p>
          </p:txBody>
        </p:sp>
        <p:sp>
          <p:nvSpPr>
            <p:cNvPr id="22568" name="Oval 188"/>
            <p:cNvSpPr>
              <a:spLocks noChangeArrowheads="1"/>
            </p:cNvSpPr>
            <p:nvPr/>
          </p:nvSpPr>
          <p:spPr bwMode="auto">
            <a:xfrm rot="-2604723">
              <a:off x="5375" y="3475"/>
              <a:ext cx="182" cy="348"/>
            </a:xfrm>
            <a:prstGeom prst="ellipse">
              <a:avLst/>
            </a:prstGeom>
            <a:solidFill>
              <a:srgbClr val="0000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69" name="Text Box 216"/>
            <p:cNvSpPr txBox="1">
              <a:spLocks noChangeArrowheads="1"/>
            </p:cNvSpPr>
            <p:nvPr/>
          </p:nvSpPr>
          <p:spPr bwMode="auto">
            <a:xfrm>
              <a:off x="5262" y="3294"/>
              <a:ext cx="49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 b="0"/>
                <a:t>dimer</a:t>
              </a:r>
            </a:p>
          </p:txBody>
        </p:sp>
        <p:sp>
          <p:nvSpPr>
            <p:cNvPr id="22570" name="Text Box 217"/>
            <p:cNvSpPr txBox="1">
              <a:spLocks noChangeArrowheads="1"/>
            </p:cNvSpPr>
            <p:nvPr/>
          </p:nvSpPr>
          <p:spPr bwMode="auto">
            <a:xfrm>
              <a:off x="3153" y="3974"/>
              <a:ext cx="997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 b="0"/>
                <a:t>Efimov trimer</a:t>
              </a:r>
            </a:p>
          </p:txBody>
        </p:sp>
        <p:sp>
          <p:nvSpPr>
            <p:cNvPr id="22571" name="Oval 218"/>
            <p:cNvSpPr>
              <a:spLocks noChangeArrowheads="1"/>
            </p:cNvSpPr>
            <p:nvPr/>
          </p:nvSpPr>
          <p:spPr bwMode="auto">
            <a:xfrm rot="-9249511">
              <a:off x="3742" y="3566"/>
              <a:ext cx="363" cy="370"/>
            </a:xfrm>
            <a:prstGeom prst="ellipse">
              <a:avLst/>
            </a:prstGeom>
            <a:solidFill>
              <a:srgbClr val="339966">
                <a:alpha val="39999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72" name="Line 3"/>
            <p:cNvSpPr>
              <a:spLocks noChangeShapeType="1"/>
            </p:cNvSpPr>
            <p:nvPr/>
          </p:nvSpPr>
          <p:spPr bwMode="auto">
            <a:xfrm>
              <a:off x="3107" y="2931"/>
              <a:ext cx="24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573" name="Text Box 231"/>
            <p:cNvSpPr txBox="1">
              <a:spLocks noChangeArrowheads="1"/>
            </p:cNvSpPr>
            <p:nvPr/>
          </p:nvSpPr>
          <p:spPr bwMode="auto">
            <a:xfrm>
              <a:off x="5167" y="2931"/>
              <a:ext cx="390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000" b="0"/>
                <a:t>+1/a</a:t>
              </a:r>
            </a:p>
          </p:txBody>
        </p:sp>
        <p:sp>
          <p:nvSpPr>
            <p:cNvPr id="22574" name="Line 4"/>
            <p:cNvSpPr>
              <a:spLocks noChangeShapeType="1"/>
            </p:cNvSpPr>
            <p:nvPr/>
          </p:nvSpPr>
          <p:spPr bwMode="auto">
            <a:xfrm flipV="1">
              <a:off x="4241" y="2840"/>
              <a:ext cx="0" cy="13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575" name="Text Box 233"/>
            <p:cNvSpPr txBox="1">
              <a:spLocks noChangeArrowheads="1"/>
            </p:cNvSpPr>
            <p:nvPr/>
          </p:nvSpPr>
          <p:spPr bwMode="auto">
            <a:xfrm>
              <a:off x="3925" y="2659"/>
              <a:ext cx="634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000" b="0"/>
                <a:t>Energy</a:t>
              </a:r>
            </a:p>
          </p:txBody>
        </p:sp>
        <p:sp>
          <p:nvSpPr>
            <p:cNvPr id="22576" name="Freeform 235"/>
            <p:cNvSpPr>
              <a:spLocks/>
            </p:cNvSpPr>
            <p:nvPr/>
          </p:nvSpPr>
          <p:spPr bwMode="auto">
            <a:xfrm>
              <a:off x="3516" y="2931"/>
              <a:ext cx="1814" cy="952"/>
            </a:xfrm>
            <a:custGeom>
              <a:avLst/>
              <a:gdLst>
                <a:gd name="T0" fmla="*/ 1814 w 1814"/>
                <a:gd name="T1" fmla="*/ 952 h 952"/>
                <a:gd name="T2" fmla="*/ 1689 w 1814"/>
                <a:gd name="T3" fmla="*/ 776 h 952"/>
                <a:gd name="T4" fmla="*/ 1295 w 1814"/>
                <a:gd name="T5" fmla="*/ 642 h 952"/>
                <a:gd name="T6" fmla="*/ 836 w 1814"/>
                <a:gd name="T7" fmla="*/ 605 h 952"/>
                <a:gd name="T8" fmla="*/ 303 w 1814"/>
                <a:gd name="T9" fmla="*/ 562 h 952"/>
                <a:gd name="T10" fmla="*/ 89 w 1814"/>
                <a:gd name="T11" fmla="*/ 301 h 952"/>
                <a:gd name="T12" fmla="*/ 0 w 1814"/>
                <a:gd name="T13" fmla="*/ 0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14"/>
                <a:gd name="T22" fmla="*/ 0 h 952"/>
                <a:gd name="T23" fmla="*/ 1814 w 1814"/>
                <a:gd name="T24" fmla="*/ 952 h 9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14" h="952">
                  <a:moveTo>
                    <a:pt x="1814" y="952"/>
                  </a:moveTo>
                  <a:cubicBezTo>
                    <a:pt x="1793" y="923"/>
                    <a:pt x="1776" y="828"/>
                    <a:pt x="1689" y="776"/>
                  </a:cubicBezTo>
                  <a:cubicBezTo>
                    <a:pt x="1602" y="724"/>
                    <a:pt x="1437" y="670"/>
                    <a:pt x="1295" y="642"/>
                  </a:cubicBezTo>
                  <a:cubicBezTo>
                    <a:pt x="1153" y="614"/>
                    <a:pt x="1001" y="618"/>
                    <a:pt x="836" y="605"/>
                  </a:cubicBezTo>
                  <a:cubicBezTo>
                    <a:pt x="671" y="592"/>
                    <a:pt x="428" y="613"/>
                    <a:pt x="303" y="562"/>
                  </a:cubicBezTo>
                  <a:cubicBezTo>
                    <a:pt x="178" y="511"/>
                    <a:pt x="139" y="395"/>
                    <a:pt x="89" y="301"/>
                  </a:cubicBezTo>
                  <a:cubicBezTo>
                    <a:pt x="39" y="207"/>
                    <a:pt x="19" y="63"/>
                    <a:pt x="0" y="0"/>
                  </a:cubicBezTo>
                </a:path>
              </a:pathLst>
            </a:custGeom>
            <a:noFill/>
            <a:ln w="28575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2577" name="Text Box 237"/>
            <p:cNvSpPr txBox="1">
              <a:spLocks noChangeArrowheads="1"/>
            </p:cNvSpPr>
            <p:nvPr/>
          </p:nvSpPr>
          <p:spPr bwMode="auto">
            <a:xfrm>
              <a:off x="3179" y="2949"/>
              <a:ext cx="384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000" b="0"/>
                <a:t>-1/a</a:t>
              </a:r>
            </a:p>
          </p:txBody>
        </p:sp>
        <p:sp>
          <p:nvSpPr>
            <p:cNvPr id="22578" name="Freeform 246"/>
            <p:cNvSpPr>
              <a:spLocks/>
            </p:cNvSpPr>
            <p:nvPr/>
          </p:nvSpPr>
          <p:spPr bwMode="auto">
            <a:xfrm>
              <a:off x="3924" y="2931"/>
              <a:ext cx="1246" cy="454"/>
            </a:xfrm>
            <a:custGeom>
              <a:avLst/>
              <a:gdLst>
                <a:gd name="T0" fmla="*/ 1246 w 1814"/>
                <a:gd name="T1" fmla="*/ 454 h 952"/>
                <a:gd name="T2" fmla="*/ 1160 w 1814"/>
                <a:gd name="T3" fmla="*/ 370 h 952"/>
                <a:gd name="T4" fmla="*/ 890 w 1814"/>
                <a:gd name="T5" fmla="*/ 306 h 952"/>
                <a:gd name="T6" fmla="*/ 574 w 1814"/>
                <a:gd name="T7" fmla="*/ 289 h 952"/>
                <a:gd name="T8" fmla="*/ 208 w 1814"/>
                <a:gd name="T9" fmla="*/ 268 h 952"/>
                <a:gd name="T10" fmla="*/ 61 w 1814"/>
                <a:gd name="T11" fmla="*/ 144 h 952"/>
                <a:gd name="T12" fmla="*/ 0 w 1814"/>
                <a:gd name="T13" fmla="*/ 0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14"/>
                <a:gd name="T22" fmla="*/ 0 h 952"/>
                <a:gd name="T23" fmla="*/ 1814 w 1814"/>
                <a:gd name="T24" fmla="*/ 952 h 9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14" h="952">
                  <a:moveTo>
                    <a:pt x="1814" y="952"/>
                  </a:moveTo>
                  <a:cubicBezTo>
                    <a:pt x="1793" y="923"/>
                    <a:pt x="1776" y="828"/>
                    <a:pt x="1689" y="776"/>
                  </a:cubicBezTo>
                  <a:cubicBezTo>
                    <a:pt x="1602" y="724"/>
                    <a:pt x="1437" y="670"/>
                    <a:pt x="1295" y="642"/>
                  </a:cubicBezTo>
                  <a:cubicBezTo>
                    <a:pt x="1153" y="614"/>
                    <a:pt x="1001" y="618"/>
                    <a:pt x="836" y="605"/>
                  </a:cubicBezTo>
                  <a:cubicBezTo>
                    <a:pt x="671" y="592"/>
                    <a:pt x="428" y="613"/>
                    <a:pt x="303" y="562"/>
                  </a:cubicBezTo>
                  <a:cubicBezTo>
                    <a:pt x="178" y="511"/>
                    <a:pt x="139" y="395"/>
                    <a:pt x="89" y="301"/>
                  </a:cubicBezTo>
                  <a:cubicBezTo>
                    <a:pt x="39" y="207"/>
                    <a:pt x="19" y="63"/>
                    <a:pt x="0" y="0"/>
                  </a:cubicBezTo>
                </a:path>
              </a:pathLst>
            </a:custGeom>
            <a:noFill/>
            <a:ln w="28575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2579" name="Freeform 236"/>
            <p:cNvSpPr>
              <a:spLocks/>
            </p:cNvSpPr>
            <p:nvPr/>
          </p:nvSpPr>
          <p:spPr bwMode="auto">
            <a:xfrm>
              <a:off x="4241" y="2931"/>
              <a:ext cx="1134" cy="1225"/>
            </a:xfrm>
            <a:custGeom>
              <a:avLst/>
              <a:gdLst>
                <a:gd name="T0" fmla="*/ 1134 w 1134"/>
                <a:gd name="T1" fmla="*/ 1225 h 1225"/>
                <a:gd name="T2" fmla="*/ 970 w 1134"/>
                <a:gd name="T3" fmla="*/ 530 h 1225"/>
                <a:gd name="T4" fmla="*/ 596 w 1134"/>
                <a:gd name="T5" fmla="*/ 141 h 1225"/>
                <a:gd name="T6" fmla="*/ 0 w 1134"/>
                <a:gd name="T7" fmla="*/ 0 h 12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4"/>
                <a:gd name="T13" fmla="*/ 0 h 1225"/>
                <a:gd name="T14" fmla="*/ 1134 w 1134"/>
                <a:gd name="T15" fmla="*/ 1225 h 12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4" h="1225">
                  <a:moveTo>
                    <a:pt x="1134" y="1225"/>
                  </a:moveTo>
                  <a:cubicBezTo>
                    <a:pt x="1107" y="1109"/>
                    <a:pt x="1060" y="711"/>
                    <a:pt x="970" y="530"/>
                  </a:cubicBezTo>
                  <a:cubicBezTo>
                    <a:pt x="880" y="349"/>
                    <a:pt x="758" y="229"/>
                    <a:pt x="596" y="141"/>
                  </a:cubicBezTo>
                  <a:cubicBezTo>
                    <a:pt x="434" y="53"/>
                    <a:pt x="124" y="29"/>
                    <a:pt x="0" y="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pic>
          <p:nvPicPr>
            <p:cNvPr id="22580" name="Picture 257" descr="Blue_L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30" y="3521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81" name="Picture 276" descr="Black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78" y="3566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82" name="Picture 277" descr="Black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42" y="3702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83" name="Picture 278" descr="Black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4" y="3748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84" name="Picture 279" descr="Blue_L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66" y="3657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86"/>
          <p:cNvGrpSpPr>
            <a:grpSpLocks/>
          </p:cNvGrpSpPr>
          <p:nvPr/>
        </p:nvGrpSpPr>
        <p:grpSpPr bwMode="auto">
          <a:xfrm>
            <a:off x="4763" y="3213101"/>
            <a:ext cx="4424362" cy="3240088"/>
            <a:chOff x="3" y="2024"/>
            <a:chExt cx="2787" cy="2041"/>
          </a:xfrm>
        </p:grpSpPr>
        <p:sp>
          <p:nvSpPr>
            <p:cNvPr id="22547" name="AutoShape 25"/>
            <p:cNvSpPr>
              <a:spLocks noChangeArrowheads="1"/>
            </p:cNvSpPr>
            <p:nvPr/>
          </p:nvSpPr>
          <p:spPr bwMode="auto">
            <a:xfrm>
              <a:off x="68" y="2024"/>
              <a:ext cx="2722" cy="227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 anchorCtr="1"/>
            <a:lstStyle/>
            <a:p>
              <a:pPr algn="l"/>
              <a:r>
                <a:rPr lang="en-US"/>
                <a:t>Two particles</a:t>
              </a:r>
            </a:p>
          </p:txBody>
        </p:sp>
        <p:pic>
          <p:nvPicPr>
            <p:cNvPr id="22548" name="Picture 2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9" y="2478"/>
              <a:ext cx="941" cy="2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2549" name="Text Box 11"/>
            <p:cNvSpPr txBox="1">
              <a:spLocks noChangeArrowheads="1"/>
            </p:cNvSpPr>
            <p:nvPr/>
          </p:nvSpPr>
          <p:spPr bwMode="auto">
            <a:xfrm>
              <a:off x="3" y="3776"/>
              <a:ext cx="1763" cy="2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de-AT" sz="800" b="0" dirty="0"/>
                <a:t>Busch </a:t>
              </a:r>
              <a:r>
                <a:rPr lang="de-AT" sz="800" b="0" i="1" dirty="0"/>
                <a:t>et al.</a:t>
              </a:r>
              <a:r>
                <a:rPr lang="de-AT" sz="800" b="0" dirty="0"/>
                <a:t> </a:t>
              </a:r>
              <a:r>
                <a:rPr lang="de-AT" sz="800" b="0" dirty="0" err="1"/>
                <a:t>Found</a:t>
              </a:r>
              <a:r>
                <a:rPr lang="de-AT" sz="800" b="0" dirty="0"/>
                <a:t>. </a:t>
              </a:r>
              <a:r>
                <a:rPr lang="de-AT" sz="800" b="0" dirty="0" err="1" smtClean="0"/>
                <a:t>of</a:t>
              </a:r>
              <a:r>
                <a:rPr lang="de-AT" sz="800" b="0" dirty="0" smtClean="0"/>
                <a:t> </a:t>
              </a:r>
              <a:r>
                <a:rPr lang="de-AT" sz="800" b="0" dirty="0" err="1"/>
                <a:t>Physics</a:t>
              </a:r>
              <a:r>
                <a:rPr lang="de-AT" sz="800" b="0" dirty="0"/>
                <a:t> 28, 549 (1998)</a:t>
              </a:r>
            </a:p>
            <a:p>
              <a:pPr algn="l"/>
              <a:r>
                <a:rPr lang="de-AT" sz="800" b="0" dirty="0"/>
                <a:t>Schneider </a:t>
              </a:r>
              <a:r>
                <a:rPr lang="de-AT" sz="800" b="0" i="1" dirty="0"/>
                <a:t>et al.</a:t>
              </a:r>
              <a:r>
                <a:rPr lang="de-AT" sz="800" b="0" dirty="0"/>
                <a:t> Phys. </a:t>
              </a:r>
              <a:r>
                <a:rPr lang="de-AT" sz="800" b="0" dirty="0" err="1"/>
                <a:t>Rev</a:t>
              </a:r>
              <a:r>
                <a:rPr lang="de-AT" sz="800" b="0" dirty="0"/>
                <a:t>. A 80, 013404 (2009)</a:t>
              </a:r>
            </a:p>
            <a:p>
              <a:pPr algn="l"/>
              <a:r>
                <a:rPr lang="de-AT" sz="800" b="0" dirty="0"/>
                <a:t>Büchler </a:t>
              </a:r>
              <a:r>
                <a:rPr lang="de-AT" sz="800" b="0" i="1" dirty="0"/>
                <a:t>et al.</a:t>
              </a:r>
              <a:r>
                <a:rPr lang="de-AT" sz="800" b="0" dirty="0"/>
                <a:t> Phys. </a:t>
              </a:r>
              <a:r>
                <a:rPr lang="de-AT" sz="800" b="0" dirty="0" err="1"/>
                <a:t>Rev</a:t>
              </a:r>
              <a:r>
                <a:rPr lang="de-AT" sz="800" b="0" dirty="0"/>
                <a:t>. </a:t>
              </a:r>
              <a:r>
                <a:rPr lang="de-AT" sz="800" b="0" dirty="0" err="1"/>
                <a:t>Lett</a:t>
              </a:r>
              <a:r>
                <a:rPr lang="de-AT" sz="800" b="0" dirty="0"/>
                <a:t>. 104, 090402 (2010)</a:t>
              </a:r>
            </a:p>
          </p:txBody>
        </p:sp>
        <p:sp>
          <p:nvSpPr>
            <p:cNvPr id="22550" name="Line 3"/>
            <p:cNvSpPr>
              <a:spLocks noChangeShapeType="1"/>
            </p:cNvSpPr>
            <p:nvPr/>
          </p:nvSpPr>
          <p:spPr bwMode="auto">
            <a:xfrm>
              <a:off x="612" y="3612"/>
              <a:ext cx="21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551" name="Text Box 31"/>
            <p:cNvSpPr txBox="1">
              <a:spLocks noChangeArrowheads="1"/>
            </p:cNvSpPr>
            <p:nvPr/>
          </p:nvSpPr>
          <p:spPr bwMode="auto">
            <a:xfrm>
              <a:off x="2426" y="3611"/>
              <a:ext cx="274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000" b="0"/>
                <a:t>+a</a:t>
              </a:r>
            </a:p>
          </p:txBody>
        </p:sp>
        <p:sp>
          <p:nvSpPr>
            <p:cNvPr id="22552" name="Line 4"/>
            <p:cNvSpPr>
              <a:spLocks noChangeShapeType="1"/>
            </p:cNvSpPr>
            <p:nvPr/>
          </p:nvSpPr>
          <p:spPr bwMode="auto">
            <a:xfrm flipV="1">
              <a:off x="1747" y="2659"/>
              <a:ext cx="0" cy="10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553" name="Text Box 33"/>
            <p:cNvSpPr txBox="1">
              <a:spLocks noChangeArrowheads="1"/>
            </p:cNvSpPr>
            <p:nvPr/>
          </p:nvSpPr>
          <p:spPr bwMode="auto">
            <a:xfrm>
              <a:off x="1430" y="2478"/>
              <a:ext cx="634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000" b="0"/>
                <a:t>Energy</a:t>
              </a:r>
            </a:p>
          </p:txBody>
        </p:sp>
        <p:sp>
          <p:nvSpPr>
            <p:cNvPr id="22554" name="Freeform 47"/>
            <p:cNvSpPr>
              <a:spLocks/>
            </p:cNvSpPr>
            <p:nvPr/>
          </p:nvSpPr>
          <p:spPr bwMode="auto">
            <a:xfrm>
              <a:off x="840" y="3022"/>
              <a:ext cx="1814" cy="453"/>
            </a:xfrm>
            <a:custGeom>
              <a:avLst/>
              <a:gdLst>
                <a:gd name="T0" fmla="*/ 0 w 1814"/>
                <a:gd name="T1" fmla="*/ 453 h 453"/>
                <a:gd name="T2" fmla="*/ 545 w 1814"/>
                <a:gd name="T3" fmla="*/ 431 h 453"/>
                <a:gd name="T4" fmla="*/ 771 w 1814"/>
                <a:gd name="T5" fmla="*/ 363 h 453"/>
                <a:gd name="T6" fmla="*/ 907 w 1814"/>
                <a:gd name="T7" fmla="*/ 227 h 453"/>
                <a:gd name="T8" fmla="*/ 1043 w 1814"/>
                <a:gd name="T9" fmla="*/ 91 h 453"/>
                <a:gd name="T10" fmla="*/ 1267 w 1814"/>
                <a:gd name="T11" fmla="*/ 19 h 453"/>
                <a:gd name="T12" fmla="*/ 1814 w 1814"/>
                <a:gd name="T13" fmla="*/ 0 h 4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14"/>
                <a:gd name="T22" fmla="*/ 0 h 453"/>
                <a:gd name="T23" fmla="*/ 1814 w 1814"/>
                <a:gd name="T24" fmla="*/ 453 h 4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14" h="453">
                  <a:moveTo>
                    <a:pt x="0" y="453"/>
                  </a:moveTo>
                  <a:cubicBezTo>
                    <a:pt x="91" y="449"/>
                    <a:pt x="417" y="446"/>
                    <a:pt x="545" y="431"/>
                  </a:cubicBezTo>
                  <a:cubicBezTo>
                    <a:pt x="673" y="416"/>
                    <a:pt x="711" y="397"/>
                    <a:pt x="771" y="363"/>
                  </a:cubicBezTo>
                  <a:cubicBezTo>
                    <a:pt x="831" y="329"/>
                    <a:pt x="862" y="272"/>
                    <a:pt x="907" y="227"/>
                  </a:cubicBezTo>
                  <a:cubicBezTo>
                    <a:pt x="952" y="182"/>
                    <a:pt x="983" y="126"/>
                    <a:pt x="1043" y="91"/>
                  </a:cubicBezTo>
                  <a:cubicBezTo>
                    <a:pt x="1103" y="56"/>
                    <a:pt x="1139" y="34"/>
                    <a:pt x="1267" y="19"/>
                  </a:cubicBezTo>
                  <a:cubicBezTo>
                    <a:pt x="1395" y="4"/>
                    <a:pt x="1700" y="4"/>
                    <a:pt x="1814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2555" name="Freeform 48"/>
            <p:cNvSpPr>
              <a:spLocks/>
            </p:cNvSpPr>
            <p:nvPr/>
          </p:nvSpPr>
          <p:spPr bwMode="auto">
            <a:xfrm>
              <a:off x="840" y="2568"/>
              <a:ext cx="1814" cy="453"/>
            </a:xfrm>
            <a:custGeom>
              <a:avLst/>
              <a:gdLst>
                <a:gd name="T0" fmla="*/ 0 w 1814"/>
                <a:gd name="T1" fmla="*/ 453 h 453"/>
                <a:gd name="T2" fmla="*/ 545 w 1814"/>
                <a:gd name="T3" fmla="*/ 431 h 453"/>
                <a:gd name="T4" fmla="*/ 771 w 1814"/>
                <a:gd name="T5" fmla="*/ 363 h 453"/>
                <a:gd name="T6" fmla="*/ 907 w 1814"/>
                <a:gd name="T7" fmla="*/ 227 h 453"/>
                <a:gd name="T8" fmla="*/ 1043 w 1814"/>
                <a:gd name="T9" fmla="*/ 91 h 453"/>
                <a:gd name="T10" fmla="*/ 1267 w 1814"/>
                <a:gd name="T11" fmla="*/ 19 h 453"/>
                <a:gd name="T12" fmla="*/ 1814 w 1814"/>
                <a:gd name="T13" fmla="*/ 0 h 4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14"/>
                <a:gd name="T22" fmla="*/ 0 h 453"/>
                <a:gd name="T23" fmla="*/ 1814 w 1814"/>
                <a:gd name="T24" fmla="*/ 453 h 4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14" h="453">
                  <a:moveTo>
                    <a:pt x="0" y="453"/>
                  </a:moveTo>
                  <a:cubicBezTo>
                    <a:pt x="91" y="449"/>
                    <a:pt x="417" y="446"/>
                    <a:pt x="545" y="431"/>
                  </a:cubicBezTo>
                  <a:cubicBezTo>
                    <a:pt x="673" y="416"/>
                    <a:pt x="711" y="397"/>
                    <a:pt x="771" y="363"/>
                  </a:cubicBezTo>
                  <a:cubicBezTo>
                    <a:pt x="831" y="329"/>
                    <a:pt x="862" y="272"/>
                    <a:pt x="907" y="227"/>
                  </a:cubicBezTo>
                  <a:cubicBezTo>
                    <a:pt x="952" y="182"/>
                    <a:pt x="983" y="126"/>
                    <a:pt x="1043" y="91"/>
                  </a:cubicBezTo>
                  <a:cubicBezTo>
                    <a:pt x="1103" y="56"/>
                    <a:pt x="1139" y="34"/>
                    <a:pt x="1267" y="19"/>
                  </a:cubicBezTo>
                  <a:cubicBezTo>
                    <a:pt x="1395" y="4"/>
                    <a:pt x="1700" y="4"/>
                    <a:pt x="1814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2556" name="Freeform 49"/>
            <p:cNvSpPr>
              <a:spLocks/>
            </p:cNvSpPr>
            <p:nvPr/>
          </p:nvSpPr>
          <p:spPr bwMode="auto">
            <a:xfrm>
              <a:off x="1807" y="3476"/>
              <a:ext cx="847" cy="444"/>
            </a:xfrm>
            <a:custGeom>
              <a:avLst/>
              <a:gdLst>
                <a:gd name="T0" fmla="*/ 0 w 847"/>
                <a:gd name="T1" fmla="*/ 444 h 444"/>
                <a:gd name="T2" fmla="*/ 70 w 847"/>
                <a:gd name="T3" fmla="*/ 180 h 444"/>
                <a:gd name="T4" fmla="*/ 300 w 847"/>
                <a:gd name="T5" fmla="*/ 30 h 444"/>
                <a:gd name="T6" fmla="*/ 847 w 847"/>
                <a:gd name="T7" fmla="*/ 0 h 4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7"/>
                <a:gd name="T13" fmla="*/ 0 h 444"/>
                <a:gd name="T14" fmla="*/ 847 w 847"/>
                <a:gd name="T15" fmla="*/ 444 h 4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7" h="444">
                  <a:moveTo>
                    <a:pt x="0" y="444"/>
                  </a:moveTo>
                  <a:cubicBezTo>
                    <a:pt x="12" y="400"/>
                    <a:pt x="20" y="249"/>
                    <a:pt x="70" y="180"/>
                  </a:cubicBezTo>
                  <a:cubicBezTo>
                    <a:pt x="120" y="111"/>
                    <a:pt x="170" y="60"/>
                    <a:pt x="300" y="30"/>
                  </a:cubicBezTo>
                  <a:cubicBezTo>
                    <a:pt x="430" y="0"/>
                    <a:pt x="733" y="6"/>
                    <a:pt x="847" y="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2557" name="Text Box 50"/>
            <p:cNvSpPr txBox="1">
              <a:spLocks noChangeArrowheads="1"/>
            </p:cNvSpPr>
            <p:nvPr/>
          </p:nvSpPr>
          <p:spPr bwMode="auto">
            <a:xfrm>
              <a:off x="794" y="3612"/>
              <a:ext cx="274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000" b="0"/>
                <a:t>-a</a:t>
              </a:r>
            </a:p>
          </p:txBody>
        </p:sp>
        <p:sp>
          <p:nvSpPr>
            <p:cNvPr id="22558" name="Freeform 51"/>
            <p:cNvSpPr>
              <a:spLocks/>
            </p:cNvSpPr>
            <p:nvPr/>
          </p:nvSpPr>
          <p:spPr bwMode="auto">
            <a:xfrm>
              <a:off x="840" y="2796"/>
              <a:ext cx="1814" cy="453"/>
            </a:xfrm>
            <a:custGeom>
              <a:avLst/>
              <a:gdLst>
                <a:gd name="T0" fmla="*/ 0 w 1814"/>
                <a:gd name="T1" fmla="*/ 453 h 453"/>
                <a:gd name="T2" fmla="*/ 545 w 1814"/>
                <a:gd name="T3" fmla="*/ 431 h 453"/>
                <a:gd name="T4" fmla="*/ 771 w 1814"/>
                <a:gd name="T5" fmla="*/ 363 h 453"/>
                <a:gd name="T6" fmla="*/ 907 w 1814"/>
                <a:gd name="T7" fmla="*/ 227 h 453"/>
                <a:gd name="T8" fmla="*/ 1043 w 1814"/>
                <a:gd name="T9" fmla="*/ 91 h 453"/>
                <a:gd name="T10" fmla="*/ 1267 w 1814"/>
                <a:gd name="T11" fmla="*/ 19 h 453"/>
                <a:gd name="T12" fmla="*/ 1814 w 1814"/>
                <a:gd name="T13" fmla="*/ 0 h 4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14"/>
                <a:gd name="T22" fmla="*/ 0 h 453"/>
                <a:gd name="T23" fmla="*/ 1814 w 1814"/>
                <a:gd name="T24" fmla="*/ 453 h 4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14" h="453">
                  <a:moveTo>
                    <a:pt x="0" y="453"/>
                  </a:moveTo>
                  <a:cubicBezTo>
                    <a:pt x="91" y="449"/>
                    <a:pt x="417" y="446"/>
                    <a:pt x="545" y="431"/>
                  </a:cubicBezTo>
                  <a:cubicBezTo>
                    <a:pt x="673" y="416"/>
                    <a:pt x="711" y="397"/>
                    <a:pt x="771" y="363"/>
                  </a:cubicBezTo>
                  <a:cubicBezTo>
                    <a:pt x="831" y="329"/>
                    <a:pt x="862" y="272"/>
                    <a:pt x="907" y="227"/>
                  </a:cubicBezTo>
                  <a:cubicBezTo>
                    <a:pt x="952" y="182"/>
                    <a:pt x="983" y="126"/>
                    <a:pt x="1043" y="91"/>
                  </a:cubicBezTo>
                  <a:cubicBezTo>
                    <a:pt x="1103" y="56"/>
                    <a:pt x="1139" y="34"/>
                    <a:pt x="1267" y="19"/>
                  </a:cubicBezTo>
                  <a:cubicBezTo>
                    <a:pt x="1395" y="4"/>
                    <a:pt x="1700" y="4"/>
                    <a:pt x="1814" y="0"/>
                  </a:cubicBezTo>
                </a:path>
              </a:pathLst>
            </a:custGeom>
            <a:noFill/>
            <a:ln w="28575">
              <a:solidFill>
                <a:srgbClr val="FF0000">
                  <a:alpha val="39999"/>
                </a:srgbClr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2559" name="Freeform 53"/>
            <p:cNvSpPr>
              <a:spLocks/>
            </p:cNvSpPr>
            <p:nvPr/>
          </p:nvSpPr>
          <p:spPr bwMode="auto">
            <a:xfrm>
              <a:off x="1783" y="3247"/>
              <a:ext cx="871" cy="621"/>
            </a:xfrm>
            <a:custGeom>
              <a:avLst/>
              <a:gdLst>
                <a:gd name="T0" fmla="*/ 0 w 871"/>
                <a:gd name="T1" fmla="*/ 621 h 621"/>
                <a:gd name="T2" fmla="*/ 90 w 871"/>
                <a:gd name="T3" fmla="*/ 195 h 621"/>
                <a:gd name="T4" fmla="*/ 324 w 871"/>
                <a:gd name="T5" fmla="*/ 32 h 621"/>
                <a:gd name="T6" fmla="*/ 871 w 871"/>
                <a:gd name="T7" fmla="*/ 2 h 6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1"/>
                <a:gd name="T13" fmla="*/ 0 h 621"/>
                <a:gd name="T14" fmla="*/ 871 w 871"/>
                <a:gd name="T15" fmla="*/ 621 h 6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1" h="621">
                  <a:moveTo>
                    <a:pt x="0" y="621"/>
                  </a:moveTo>
                  <a:cubicBezTo>
                    <a:pt x="15" y="550"/>
                    <a:pt x="36" y="293"/>
                    <a:pt x="90" y="195"/>
                  </a:cubicBezTo>
                  <a:cubicBezTo>
                    <a:pt x="144" y="97"/>
                    <a:pt x="194" y="64"/>
                    <a:pt x="324" y="32"/>
                  </a:cubicBezTo>
                  <a:cubicBezTo>
                    <a:pt x="454" y="0"/>
                    <a:pt x="757" y="8"/>
                    <a:pt x="871" y="2"/>
                  </a:cubicBezTo>
                </a:path>
              </a:pathLst>
            </a:custGeom>
            <a:noFill/>
            <a:ln w="28575">
              <a:solidFill>
                <a:srgbClr val="0000FF">
                  <a:alpha val="39999"/>
                </a:srgbClr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2560" name="Line 55"/>
            <p:cNvSpPr>
              <a:spLocks noChangeShapeType="1"/>
            </p:cNvSpPr>
            <p:nvPr/>
          </p:nvSpPr>
          <p:spPr bwMode="auto">
            <a:xfrm flipH="1">
              <a:off x="612" y="3249"/>
              <a:ext cx="20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2561" name="Line 57"/>
            <p:cNvSpPr>
              <a:spLocks noChangeShapeType="1"/>
            </p:cNvSpPr>
            <p:nvPr/>
          </p:nvSpPr>
          <p:spPr bwMode="auto">
            <a:xfrm flipH="1">
              <a:off x="658" y="2796"/>
              <a:ext cx="19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2562" name="Line 58"/>
            <p:cNvSpPr>
              <a:spLocks noChangeShapeType="1"/>
            </p:cNvSpPr>
            <p:nvPr/>
          </p:nvSpPr>
          <p:spPr bwMode="auto">
            <a:xfrm flipV="1">
              <a:off x="703" y="3249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2563" name="Line 59"/>
            <p:cNvSpPr>
              <a:spLocks noChangeShapeType="1"/>
            </p:cNvSpPr>
            <p:nvPr/>
          </p:nvSpPr>
          <p:spPr bwMode="auto">
            <a:xfrm flipV="1">
              <a:off x="703" y="2796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pic>
          <p:nvPicPr>
            <p:cNvPr id="22564" name="Picture 6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6" y="3340"/>
              <a:ext cx="197" cy="1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2565" name="Picture 6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6" y="2977"/>
              <a:ext cx="197" cy="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2566" name="Line 281"/>
            <p:cNvSpPr>
              <a:spLocks noChangeShapeType="1"/>
            </p:cNvSpPr>
            <p:nvPr/>
          </p:nvSpPr>
          <p:spPr bwMode="auto">
            <a:xfrm flipV="1">
              <a:off x="1202" y="2705"/>
              <a:ext cx="1089" cy="1088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en-US"/>
            </a:p>
          </p:txBody>
        </p:sp>
      </p:grpSp>
      <p:sp>
        <p:nvSpPr>
          <p:cNvPr id="127261" name="Text Box 11"/>
          <p:cNvSpPr txBox="1">
            <a:spLocks noChangeArrowheads="1"/>
          </p:cNvSpPr>
          <p:nvPr/>
        </p:nvSpPr>
        <p:spPr bwMode="auto">
          <a:xfrm>
            <a:off x="6948488" y="4437140"/>
            <a:ext cx="218757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de-AT" sz="800" b="0" dirty="0"/>
              <a:t>Kraemer </a:t>
            </a:r>
            <a:r>
              <a:rPr lang="de-AT" sz="800" b="0" i="1" dirty="0"/>
              <a:t>et al.</a:t>
            </a:r>
            <a:r>
              <a:rPr lang="de-AT" sz="800" b="0" dirty="0"/>
              <a:t> Nature 440, 315 (2006)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00" grpId="0"/>
      <p:bldP spid="1272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6164" y="91972"/>
            <a:ext cx="860583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Beyond the standard BH model</a:t>
            </a:r>
            <a:endParaRPr lang="de-DE" sz="2400" b="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60" name="AutoShape 15"/>
          <p:cNvSpPr>
            <a:spLocks noChangeArrowheads="1"/>
          </p:cNvSpPr>
          <p:nvPr/>
        </p:nvSpPr>
        <p:spPr bwMode="auto">
          <a:xfrm>
            <a:off x="107950" y="692150"/>
            <a:ext cx="4321175" cy="36036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l"/>
            <a:r>
              <a:rPr lang="en-US"/>
              <a:t>Expectation</a:t>
            </a:r>
          </a:p>
        </p:txBody>
      </p:sp>
      <p:grpSp>
        <p:nvGrpSpPr>
          <p:cNvPr id="2" name="Group 257"/>
          <p:cNvGrpSpPr>
            <a:grpSpLocks/>
          </p:cNvGrpSpPr>
          <p:nvPr/>
        </p:nvGrpSpPr>
        <p:grpSpPr bwMode="auto">
          <a:xfrm>
            <a:off x="252413" y="4437063"/>
            <a:ext cx="4032250" cy="1368425"/>
            <a:chOff x="159" y="2795"/>
            <a:chExt cx="2540" cy="862"/>
          </a:xfrm>
        </p:grpSpPr>
        <p:sp>
          <p:nvSpPr>
            <p:cNvPr id="23604" name="AutoShape 66"/>
            <p:cNvSpPr>
              <a:spLocks noChangeArrowheads="1"/>
            </p:cNvSpPr>
            <p:nvPr/>
          </p:nvSpPr>
          <p:spPr bwMode="auto">
            <a:xfrm>
              <a:off x="159" y="2798"/>
              <a:ext cx="635" cy="7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400"/>
                <a:t>U(2)</a:t>
              </a:r>
            </a:p>
          </p:txBody>
        </p:sp>
        <p:sp>
          <p:nvSpPr>
            <p:cNvPr id="23605" name="AutoShape 67"/>
            <p:cNvSpPr>
              <a:spLocks noChangeArrowheads="1"/>
            </p:cNvSpPr>
            <p:nvPr/>
          </p:nvSpPr>
          <p:spPr bwMode="auto">
            <a:xfrm>
              <a:off x="975" y="2795"/>
              <a:ext cx="635" cy="7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400"/>
                <a:t>3U(3)-U(2)</a:t>
              </a:r>
            </a:p>
          </p:txBody>
        </p:sp>
        <p:sp>
          <p:nvSpPr>
            <p:cNvPr id="23606" name="AutoShape 68"/>
            <p:cNvSpPr>
              <a:spLocks noChangeArrowheads="1"/>
            </p:cNvSpPr>
            <p:nvPr/>
          </p:nvSpPr>
          <p:spPr bwMode="auto">
            <a:xfrm>
              <a:off x="2064" y="2795"/>
              <a:ext cx="635" cy="7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400"/>
                <a:t>3U(3)-2U(2)</a:t>
              </a:r>
            </a:p>
          </p:txBody>
        </p:sp>
        <p:sp>
          <p:nvSpPr>
            <p:cNvPr id="23607" name="Freeform 150"/>
            <p:cNvSpPr>
              <a:spLocks/>
            </p:cNvSpPr>
            <p:nvPr/>
          </p:nvSpPr>
          <p:spPr bwMode="auto">
            <a:xfrm>
              <a:off x="204" y="3201"/>
              <a:ext cx="2445" cy="456"/>
            </a:xfrm>
            <a:custGeom>
              <a:avLst/>
              <a:gdLst>
                <a:gd name="T0" fmla="*/ 2445 w 2445"/>
                <a:gd name="T1" fmla="*/ 0 h 456"/>
                <a:gd name="T2" fmla="*/ 2313 w 2445"/>
                <a:gd name="T3" fmla="*/ 456 h 456"/>
                <a:gd name="T4" fmla="*/ 2177 w 2445"/>
                <a:gd name="T5" fmla="*/ 2 h 456"/>
                <a:gd name="T6" fmla="*/ 2041 w 2445"/>
                <a:gd name="T7" fmla="*/ 455 h 456"/>
                <a:gd name="T8" fmla="*/ 1905 w 2445"/>
                <a:gd name="T9" fmla="*/ 2 h 456"/>
                <a:gd name="T10" fmla="*/ 1769 w 2445"/>
                <a:gd name="T11" fmla="*/ 455 h 456"/>
                <a:gd name="T12" fmla="*/ 1632 w 2445"/>
                <a:gd name="T13" fmla="*/ 2 h 456"/>
                <a:gd name="T14" fmla="*/ 1496 w 2445"/>
                <a:gd name="T15" fmla="*/ 455 h 456"/>
                <a:gd name="T16" fmla="*/ 1360 w 2445"/>
                <a:gd name="T17" fmla="*/ 2 h 456"/>
                <a:gd name="T18" fmla="*/ 1224 w 2445"/>
                <a:gd name="T19" fmla="*/ 455 h 456"/>
                <a:gd name="T20" fmla="*/ 1088 w 2445"/>
                <a:gd name="T21" fmla="*/ 2 h 456"/>
                <a:gd name="T22" fmla="*/ 952 w 2445"/>
                <a:gd name="T23" fmla="*/ 455 h 456"/>
                <a:gd name="T24" fmla="*/ 816 w 2445"/>
                <a:gd name="T25" fmla="*/ 2 h 456"/>
                <a:gd name="T26" fmla="*/ 680 w 2445"/>
                <a:gd name="T27" fmla="*/ 455 h 456"/>
                <a:gd name="T28" fmla="*/ 544 w 2445"/>
                <a:gd name="T29" fmla="*/ 2 h 456"/>
                <a:gd name="T30" fmla="*/ 408 w 2445"/>
                <a:gd name="T31" fmla="*/ 455 h 456"/>
                <a:gd name="T32" fmla="*/ 272 w 2445"/>
                <a:gd name="T33" fmla="*/ 2 h 456"/>
                <a:gd name="T34" fmla="*/ 136 w 2445"/>
                <a:gd name="T35" fmla="*/ 455 h 456"/>
                <a:gd name="T36" fmla="*/ 0 w 2445"/>
                <a:gd name="T37" fmla="*/ 2 h 4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45"/>
                <a:gd name="T58" fmla="*/ 0 h 456"/>
                <a:gd name="T59" fmla="*/ 2445 w 2445"/>
                <a:gd name="T60" fmla="*/ 456 h 4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45" h="456">
                  <a:moveTo>
                    <a:pt x="2445" y="0"/>
                  </a:moveTo>
                  <a:cubicBezTo>
                    <a:pt x="2423" y="76"/>
                    <a:pt x="2358" y="456"/>
                    <a:pt x="2313" y="456"/>
                  </a:cubicBezTo>
                  <a:cubicBezTo>
                    <a:pt x="2268" y="456"/>
                    <a:pt x="2222" y="2"/>
                    <a:pt x="2177" y="2"/>
                  </a:cubicBezTo>
                  <a:cubicBezTo>
                    <a:pt x="2132" y="2"/>
                    <a:pt x="2086" y="455"/>
                    <a:pt x="2041" y="455"/>
                  </a:cubicBezTo>
                  <a:cubicBezTo>
                    <a:pt x="1996" y="455"/>
                    <a:pt x="1950" y="2"/>
                    <a:pt x="1905" y="2"/>
                  </a:cubicBezTo>
                  <a:cubicBezTo>
                    <a:pt x="1860" y="2"/>
                    <a:pt x="1814" y="455"/>
                    <a:pt x="1769" y="455"/>
                  </a:cubicBezTo>
                  <a:cubicBezTo>
                    <a:pt x="1724" y="455"/>
                    <a:pt x="1677" y="2"/>
                    <a:pt x="1632" y="2"/>
                  </a:cubicBezTo>
                  <a:cubicBezTo>
                    <a:pt x="1587" y="2"/>
                    <a:pt x="1541" y="455"/>
                    <a:pt x="1496" y="455"/>
                  </a:cubicBezTo>
                  <a:cubicBezTo>
                    <a:pt x="1451" y="455"/>
                    <a:pt x="1405" y="2"/>
                    <a:pt x="1360" y="2"/>
                  </a:cubicBezTo>
                  <a:cubicBezTo>
                    <a:pt x="1315" y="2"/>
                    <a:pt x="1269" y="455"/>
                    <a:pt x="1224" y="455"/>
                  </a:cubicBezTo>
                  <a:cubicBezTo>
                    <a:pt x="1179" y="455"/>
                    <a:pt x="1133" y="2"/>
                    <a:pt x="1088" y="2"/>
                  </a:cubicBezTo>
                  <a:cubicBezTo>
                    <a:pt x="1043" y="2"/>
                    <a:pt x="997" y="455"/>
                    <a:pt x="952" y="455"/>
                  </a:cubicBezTo>
                  <a:cubicBezTo>
                    <a:pt x="907" y="455"/>
                    <a:pt x="861" y="2"/>
                    <a:pt x="816" y="2"/>
                  </a:cubicBezTo>
                  <a:cubicBezTo>
                    <a:pt x="771" y="2"/>
                    <a:pt x="725" y="455"/>
                    <a:pt x="680" y="455"/>
                  </a:cubicBezTo>
                  <a:cubicBezTo>
                    <a:pt x="635" y="455"/>
                    <a:pt x="589" y="2"/>
                    <a:pt x="544" y="2"/>
                  </a:cubicBezTo>
                  <a:cubicBezTo>
                    <a:pt x="499" y="2"/>
                    <a:pt x="453" y="455"/>
                    <a:pt x="408" y="455"/>
                  </a:cubicBezTo>
                  <a:cubicBezTo>
                    <a:pt x="363" y="455"/>
                    <a:pt x="317" y="2"/>
                    <a:pt x="272" y="2"/>
                  </a:cubicBezTo>
                  <a:cubicBezTo>
                    <a:pt x="227" y="2"/>
                    <a:pt x="181" y="455"/>
                    <a:pt x="136" y="455"/>
                  </a:cubicBezTo>
                  <a:cubicBezTo>
                    <a:pt x="91" y="455"/>
                    <a:pt x="23" y="77"/>
                    <a:pt x="0" y="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3608" name="Oval 151"/>
            <p:cNvSpPr>
              <a:spLocks noChangeArrowheads="1"/>
            </p:cNvSpPr>
            <p:nvPr/>
          </p:nvSpPr>
          <p:spPr bwMode="auto">
            <a:xfrm>
              <a:off x="295" y="3473"/>
              <a:ext cx="91" cy="91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09" name="Oval 152"/>
            <p:cNvSpPr>
              <a:spLocks noChangeArrowheads="1"/>
            </p:cNvSpPr>
            <p:nvPr/>
          </p:nvSpPr>
          <p:spPr bwMode="auto">
            <a:xfrm>
              <a:off x="2200" y="3382"/>
              <a:ext cx="91" cy="91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10" name="Oval 153"/>
            <p:cNvSpPr>
              <a:spLocks noChangeArrowheads="1"/>
            </p:cNvSpPr>
            <p:nvPr/>
          </p:nvSpPr>
          <p:spPr bwMode="auto">
            <a:xfrm>
              <a:off x="1111" y="3473"/>
              <a:ext cx="91" cy="91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11" name="Line 154"/>
            <p:cNvSpPr>
              <a:spLocks noChangeShapeType="1"/>
            </p:cNvSpPr>
            <p:nvPr/>
          </p:nvSpPr>
          <p:spPr bwMode="auto">
            <a:xfrm flipV="1">
              <a:off x="386" y="3427"/>
              <a:ext cx="181" cy="4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3612" name="Line 155"/>
            <p:cNvSpPr>
              <a:spLocks noChangeShapeType="1"/>
            </p:cNvSpPr>
            <p:nvPr/>
          </p:nvSpPr>
          <p:spPr bwMode="auto">
            <a:xfrm flipV="1">
              <a:off x="1203" y="3337"/>
              <a:ext cx="181" cy="1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3613" name="Line 156"/>
            <p:cNvSpPr>
              <a:spLocks noChangeShapeType="1"/>
            </p:cNvSpPr>
            <p:nvPr/>
          </p:nvSpPr>
          <p:spPr bwMode="auto">
            <a:xfrm flipV="1">
              <a:off x="2291" y="3337"/>
              <a:ext cx="181" cy="4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pic>
          <p:nvPicPr>
            <p:cNvPr id="23614" name="Picture 157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" y="3476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15" name="Picture 158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7" y="3386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16" name="Picture 159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7" y="3476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17" name="Picture 160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4" y="3476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18" name="Picture 161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4" y="3295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19" name="Picture 162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4" y="3385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20" name="Picture 163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8" y="3385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21" name="Picture 164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8" y="3476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22" name="Picture 165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6" y="3385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23" name="Picture 166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6" y="3476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24" name="Picture 167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0" y="3476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25" name="Picture 168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77" y="3294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26" name="Picture 169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77" y="3385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27" name="Picture 170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77" y="3476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63"/>
          <p:cNvGrpSpPr>
            <a:grpSpLocks/>
          </p:cNvGrpSpPr>
          <p:nvPr/>
        </p:nvGrpSpPr>
        <p:grpSpPr bwMode="auto">
          <a:xfrm>
            <a:off x="4716463" y="4221163"/>
            <a:ext cx="4465637" cy="2636837"/>
            <a:chOff x="2971" y="2659"/>
            <a:chExt cx="2813" cy="1661"/>
          </a:xfrm>
        </p:grpSpPr>
        <p:grpSp>
          <p:nvGrpSpPr>
            <p:cNvPr id="23596" name="Group 262"/>
            <p:cNvGrpSpPr>
              <a:grpSpLocks/>
            </p:cNvGrpSpPr>
            <p:nvPr/>
          </p:nvGrpSpPr>
          <p:grpSpPr bwMode="auto">
            <a:xfrm>
              <a:off x="2971" y="2659"/>
              <a:ext cx="2631" cy="1419"/>
              <a:chOff x="2971" y="2659"/>
              <a:chExt cx="2631" cy="1419"/>
            </a:xfrm>
          </p:grpSpPr>
          <p:pic>
            <p:nvPicPr>
              <p:cNvPr id="23598" name="Picture 179" descr="Fig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49571"/>
              <a:stretch>
                <a:fillRect/>
              </a:stretch>
            </p:blipFill>
            <p:spPr bwMode="auto">
              <a:xfrm>
                <a:off x="3017" y="2976"/>
                <a:ext cx="1180" cy="1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99" name="Picture 180" descr="Fig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0053"/>
              <a:stretch>
                <a:fillRect/>
              </a:stretch>
            </p:blipFill>
            <p:spPr bwMode="auto">
              <a:xfrm>
                <a:off x="4353" y="2976"/>
                <a:ext cx="1158" cy="10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600" name="AutoShape 185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1270" cy="227"/>
              </a:xfrm>
              <a:prstGeom prst="roundRect">
                <a:avLst>
                  <a:gd name="adj" fmla="val 16667"/>
                </a:avLst>
              </a:prstGeom>
              <a:solidFill>
                <a:srgbClr val="C0C0C0">
                  <a:alpha val="50195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 anchorCtr="1"/>
              <a:lstStyle/>
              <a:p>
                <a:pPr algn="l"/>
                <a:r>
                  <a:rPr lang="en-US" sz="1400" b="0"/>
                  <a:t>Double occupancy</a:t>
                </a:r>
              </a:p>
            </p:txBody>
          </p:sp>
          <p:sp>
            <p:nvSpPr>
              <p:cNvPr id="23601" name="AutoShape 186"/>
              <p:cNvSpPr>
                <a:spLocks noChangeArrowheads="1"/>
              </p:cNvSpPr>
              <p:nvPr/>
            </p:nvSpPr>
            <p:spPr bwMode="auto">
              <a:xfrm>
                <a:off x="2971" y="2659"/>
                <a:ext cx="1270" cy="227"/>
              </a:xfrm>
              <a:prstGeom prst="roundRect">
                <a:avLst>
                  <a:gd name="adj" fmla="val 16667"/>
                </a:avLst>
              </a:prstGeom>
              <a:solidFill>
                <a:srgbClr val="C0C0C0">
                  <a:alpha val="50195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 anchorCtr="1"/>
              <a:lstStyle/>
              <a:p>
                <a:pPr algn="l"/>
                <a:r>
                  <a:rPr lang="en-US" sz="1400" b="0"/>
                  <a:t>Three-body loss</a:t>
                </a:r>
              </a:p>
            </p:txBody>
          </p:sp>
          <p:sp>
            <p:nvSpPr>
              <p:cNvPr id="23602" name="Text Box 188"/>
              <p:cNvSpPr txBox="1">
                <a:spLocks noChangeArrowheads="1"/>
              </p:cNvSpPr>
              <p:nvPr/>
            </p:nvSpPr>
            <p:spPr bwMode="auto">
              <a:xfrm>
                <a:off x="3766" y="3702"/>
                <a:ext cx="385" cy="1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sz="800" b="0"/>
                  <a:t>427 a</a:t>
                </a:r>
                <a:r>
                  <a:rPr lang="en-US" sz="800" b="0" baseline="-25000"/>
                  <a:t>0</a:t>
                </a:r>
                <a:endParaRPr lang="en-US" sz="800" b="0"/>
              </a:p>
            </p:txBody>
          </p:sp>
          <p:sp>
            <p:nvSpPr>
              <p:cNvPr id="23603" name="Text Box 189"/>
              <p:cNvSpPr txBox="1">
                <a:spLocks noChangeArrowheads="1"/>
              </p:cNvSpPr>
              <p:nvPr/>
            </p:nvSpPr>
            <p:spPr bwMode="auto">
              <a:xfrm>
                <a:off x="5103" y="3703"/>
                <a:ext cx="385" cy="1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sz="800" b="0"/>
                  <a:t>427 a</a:t>
                </a:r>
                <a:r>
                  <a:rPr lang="en-US" sz="800" b="0" baseline="-25000"/>
                  <a:t>0</a:t>
                </a:r>
                <a:endParaRPr lang="en-US" sz="800" b="0"/>
              </a:p>
            </p:txBody>
          </p:sp>
        </p:grpSp>
        <p:sp>
          <p:nvSpPr>
            <p:cNvPr id="23597" name="Rectangle 190"/>
            <p:cNvSpPr>
              <a:spLocks noChangeArrowheads="1"/>
            </p:cNvSpPr>
            <p:nvPr/>
          </p:nvSpPr>
          <p:spPr bwMode="auto">
            <a:xfrm>
              <a:off x="4106" y="4185"/>
              <a:ext cx="1678" cy="1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de-AT" sz="800" b="0"/>
                <a:t>Mark </a:t>
              </a:r>
              <a:r>
                <a:rPr lang="de-AT" sz="800" b="0" i="1"/>
                <a:t>et al.</a:t>
              </a:r>
              <a:r>
                <a:rPr lang="de-AT" sz="800" b="0"/>
                <a:t> </a:t>
              </a:r>
              <a:r>
                <a:rPr lang="nb-NO" sz="800" b="0"/>
                <a:t>Phys. Rev. Lett. 107, 175301 (2011)</a:t>
              </a:r>
              <a:endParaRPr lang="de-AT" sz="800" b="0"/>
            </a:p>
          </p:txBody>
        </p:sp>
      </p:grpSp>
      <p:sp>
        <p:nvSpPr>
          <p:cNvPr id="23563" name="AutoShape 241"/>
          <p:cNvSpPr>
            <a:spLocks noChangeArrowheads="1"/>
          </p:cNvSpPr>
          <p:nvPr/>
        </p:nvSpPr>
        <p:spPr bwMode="auto">
          <a:xfrm>
            <a:off x="612775" y="2709863"/>
            <a:ext cx="1079500" cy="1081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alpha val="5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anchorCtr="1"/>
          <a:lstStyle/>
          <a:p>
            <a:pPr algn="ctr"/>
            <a:r>
              <a:rPr lang="en-US" sz="1400"/>
              <a:t>3xU</a:t>
            </a:r>
          </a:p>
        </p:txBody>
      </p:sp>
      <p:sp>
        <p:nvSpPr>
          <p:cNvPr id="23564" name="AutoShape 242"/>
          <p:cNvSpPr>
            <a:spLocks noChangeArrowheads="1"/>
          </p:cNvSpPr>
          <p:nvPr/>
        </p:nvSpPr>
        <p:spPr bwMode="auto">
          <a:xfrm>
            <a:off x="612775" y="1412875"/>
            <a:ext cx="1081088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alpha val="5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anchorCtr="1"/>
          <a:lstStyle/>
          <a:p>
            <a:pPr algn="ctr"/>
            <a:r>
              <a:rPr lang="en-US" sz="1400"/>
              <a:t>U</a:t>
            </a:r>
          </a:p>
        </p:txBody>
      </p:sp>
      <p:sp>
        <p:nvSpPr>
          <p:cNvPr id="23565" name="Freeform 243"/>
          <p:cNvSpPr>
            <a:spLocks/>
          </p:cNvSpPr>
          <p:nvPr/>
        </p:nvSpPr>
        <p:spPr bwMode="auto">
          <a:xfrm>
            <a:off x="757238" y="1917700"/>
            <a:ext cx="765175" cy="411163"/>
          </a:xfrm>
          <a:custGeom>
            <a:avLst/>
            <a:gdLst>
              <a:gd name="T0" fmla="*/ 0 w 482"/>
              <a:gd name="T1" fmla="*/ 0 h 259"/>
              <a:gd name="T2" fmla="*/ 190500 w 482"/>
              <a:gd name="T3" fmla="*/ 411163 h 259"/>
              <a:gd name="T4" fmla="*/ 381000 w 482"/>
              <a:gd name="T5" fmla="*/ 0 h 259"/>
              <a:gd name="T6" fmla="*/ 574675 w 482"/>
              <a:gd name="T7" fmla="*/ 411163 h 259"/>
              <a:gd name="T8" fmla="*/ 765175 w 482"/>
              <a:gd name="T9" fmla="*/ 0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2"/>
              <a:gd name="T16" fmla="*/ 0 h 259"/>
              <a:gd name="T17" fmla="*/ 482 w 482"/>
              <a:gd name="T18" fmla="*/ 259 h 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2" h="259">
                <a:moveTo>
                  <a:pt x="0" y="0"/>
                </a:moveTo>
                <a:cubicBezTo>
                  <a:pt x="20" y="43"/>
                  <a:pt x="80" y="259"/>
                  <a:pt x="120" y="259"/>
                </a:cubicBezTo>
                <a:cubicBezTo>
                  <a:pt x="161" y="259"/>
                  <a:pt x="200" y="0"/>
                  <a:pt x="240" y="0"/>
                </a:cubicBezTo>
                <a:cubicBezTo>
                  <a:pt x="280" y="0"/>
                  <a:pt x="321" y="259"/>
                  <a:pt x="362" y="259"/>
                </a:cubicBezTo>
                <a:cubicBezTo>
                  <a:pt x="402" y="259"/>
                  <a:pt x="462" y="43"/>
                  <a:pt x="482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endParaRPr lang="de-DE"/>
          </a:p>
        </p:txBody>
      </p:sp>
      <p:sp>
        <p:nvSpPr>
          <p:cNvPr id="23566" name="Freeform 244"/>
          <p:cNvSpPr>
            <a:spLocks/>
          </p:cNvSpPr>
          <p:nvPr/>
        </p:nvSpPr>
        <p:spPr bwMode="auto">
          <a:xfrm>
            <a:off x="784225" y="3228975"/>
            <a:ext cx="765175" cy="411163"/>
          </a:xfrm>
          <a:custGeom>
            <a:avLst/>
            <a:gdLst>
              <a:gd name="T0" fmla="*/ 0 w 482"/>
              <a:gd name="T1" fmla="*/ 0 h 259"/>
              <a:gd name="T2" fmla="*/ 190500 w 482"/>
              <a:gd name="T3" fmla="*/ 411163 h 259"/>
              <a:gd name="T4" fmla="*/ 381000 w 482"/>
              <a:gd name="T5" fmla="*/ 0 h 259"/>
              <a:gd name="T6" fmla="*/ 574675 w 482"/>
              <a:gd name="T7" fmla="*/ 411163 h 259"/>
              <a:gd name="T8" fmla="*/ 765175 w 482"/>
              <a:gd name="T9" fmla="*/ 0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2"/>
              <a:gd name="T16" fmla="*/ 0 h 259"/>
              <a:gd name="T17" fmla="*/ 482 w 482"/>
              <a:gd name="T18" fmla="*/ 259 h 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2" h="259">
                <a:moveTo>
                  <a:pt x="0" y="0"/>
                </a:moveTo>
                <a:cubicBezTo>
                  <a:pt x="20" y="43"/>
                  <a:pt x="80" y="259"/>
                  <a:pt x="120" y="259"/>
                </a:cubicBezTo>
                <a:cubicBezTo>
                  <a:pt x="161" y="259"/>
                  <a:pt x="200" y="0"/>
                  <a:pt x="240" y="0"/>
                </a:cubicBezTo>
                <a:cubicBezTo>
                  <a:pt x="280" y="0"/>
                  <a:pt x="321" y="259"/>
                  <a:pt x="362" y="259"/>
                </a:cubicBezTo>
                <a:cubicBezTo>
                  <a:pt x="402" y="259"/>
                  <a:pt x="462" y="43"/>
                  <a:pt x="482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endParaRPr lang="de-DE"/>
          </a:p>
        </p:txBody>
      </p:sp>
      <p:pic>
        <p:nvPicPr>
          <p:cNvPr id="23567" name="Picture 245" descr="Red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2133600"/>
            <a:ext cx="14446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246" descr="Red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989138"/>
            <a:ext cx="144463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247" descr="Red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813" y="3430588"/>
            <a:ext cx="14446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248" descr="Red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813" y="3286125"/>
            <a:ext cx="1444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249" descr="Red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813" y="3143250"/>
            <a:ext cx="1444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56"/>
          <p:cNvGrpSpPr>
            <a:grpSpLocks/>
          </p:cNvGrpSpPr>
          <p:nvPr/>
        </p:nvGrpSpPr>
        <p:grpSpPr bwMode="auto">
          <a:xfrm>
            <a:off x="1836738" y="1412875"/>
            <a:ext cx="2016125" cy="2378075"/>
            <a:chOff x="1157" y="890"/>
            <a:chExt cx="1270" cy="1498"/>
          </a:xfrm>
        </p:grpSpPr>
        <p:sp>
          <p:nvSpPr>
            <p:cNvPr id="23585" name="AutoShape 214"/>
            <p:cNvSpPr>
              <a:spLocks noChangeArrowheads="1"/>
            </p:cNvSpPr>
            <p:nvPr/>
          </p:nvSpPr>
          <p:spPr bwMode="auto">
            <a:xfrm>
              <a:off x="1746" y="1707"/>
              <a:ext cx="680" cy="68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400"/>
                <a:t>3xU(3)</a:t>
              </a:r>
            </a:p>
          </p:txBody>
        </p:sp>
        <p:sp>
          <p:nvSpPr>
            <p:cNvPr id="23586" name="AutoShape 215"/>
            <p:cNvSpPr>
              <a:spLocks noChangeArrowheads="1"/>
            </p:cNvSpPr>
            <p:nvPr/>
          </p:nvSpPr>
          <p:spPr bwMode="auto">
            <a:xfrm>
              <a:off x="1746" y="890"/>
              <a:ext cx="681" cy="68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400"/>
                <a:t>U(2)</a:t>
              </a:r>
            </a:p>
          </p:txBody>
        </p:sp>
        <p:sp>
          <p:nvSpPr>
            <p:cNvPr id="23587" name="Freeform 217"/>
            <p:cNvSpPr>
              <a:spLocks/>
            </p:cNvSpPr>
            <p:nvPr/>
          </p:nvSpPr>
          <p:spPr bwMode="auto">
            <a:xfrm>
              <a:off x="1837" y="1208"/>
              <a:ext cx="482" cy="259"/>
            </a:xfrm>
            <a:custGeom>
              <a:avLst/>
              <a:gdLst>
                <a:gd name="T0" fmla="*/ 0 w 482"/>
                <a:gd name="T1" fmla="*/ 0 h 259"/>
                <a:gd name="T2" fmla="*/ 120 w 482"/>
                <a:gd name="T3" fmla="*/ 259 h 259"/>
                <a:gd name="T4" fmla="*/ 240 w 482"/>
                <a:gd name="T5" fmla="*/ 0 h 259"/>
                <a:gd name="T6" fmla="*/ 362 w 482"/>
                <a:gd name="T7" fmla="*/ 259 h 259"/>
                <a:gd name="T8" fmla="*/ 482 w 482"/>
                <a:gd name="T9" fmla="*/ 0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2"/>
                <a:gd name="T16" fmla="*/ 0 h 259"/>
                <a:gd name="T17" fmla="*/ 482 w 482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2" h="259">
                  <a:moveTo>
                    <a:pt x="0" y="0"/>
                  </a:moveTo>
                  <a:cubicBezTo>
                    <a:pt x="20" y="43"/>
                    <a:pt x="80" y="259"/>
                    <a:pt x="120" y="259"/>
                  </a:cubicBezTo>
                  <a:cubicBezTo>
                    <a:pt x="161" y="259"/>
                    <a:pt x="200" y="0"/>
                    <a:pt x="240" y="0"/>
                  </a:cubicBezTo>
                  <a:cubicBezTo>
                    <a:pt x="280" y="0"/>
                    <a:pt x="321" y="259"/>
                    <a:pt x="362" y="259"/>
                  </a:cubicBezTo>
                  <a:cubicBezTo>
                    <a:pt x="402" y="259"/>
                    <a:pt x="462" y="43"/>
                    <a:pt x="482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3588" name="Freeform 220"/>
            <p:cNvSpPr>
              <a:spLocks/>
            </p:cNvSpPr>
            <p:nvPr/>
          </p:nvSpPr>
          <p:spPr bwMode="auto">
            <a:xfrm>
              <a:off x="1854" y="2034"/>
              <a:ext cx="482" cy="259"/>
            </a:xfrm>
            <a:custGeom>
              <a:avLst/>
              <a:gdLst>
                <a:gd name="T0" fmla="*/ 0 w 482"/>
                <a:gd name="T1" fmla="*/ 0 h 259"/>
                <a:gd name="T2" fmla="*/ 120 w 482"/>
                <a:gd name="T3" fmla="*/ 259 h 259"/>
                <a:gd name="T4" fmla="*/ 240 w 482"/>
                <a:gd name="T5" fmla="*/ 0 h 259"/>
                <a:gd name="T6" fmla="*/ 362 w 482"/>
                <a:gd name="T7" fmla="*/ 259 h 259"/>
                <a:gd name="T8" fmla="*/ 482 w 482"/>
                <a:gd name="T9" fmla="*/ 0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2"/>
                <a:gd name="T16" fmla="*/ 0 h 259"/>
                <a:gd name="T17" fmla="*/ 482 w 482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2" h="259">
                  <a:moveTo>
                    <a:pt x="0" y="0"/>
                  </a:moveTo>
                  <a:cubicBezTo>
                    <a:pt x="20" y="43"/>
                    <a:pt x="80" y="259"/>
                    <a:pt x="120" y="259"/>
                  </a:cubicBezTo>
                  <a:cubicBezTo>
                    <a:pt x="161" y="259"/>
                    <a:pt x="200" y="0"/>
                    <a:pt x="240" y="0"/>
                  </a:cubicBezTo>
                  <a:cubicBezTo>
                    <a:pt x="280" y="0"/>
                    <a:pt x="321" y="259"/>
                    <a:pt x="362" y="259"/>
                  </a:cubicBezTo>
                  <a:cubicBezTo>
                    <a:pt x="402" y="259"/>
                    <a:pt x="462" y="43"/>
                    <a:pt x="482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pic>
          <p:nvPicPr>
            <p:cNvPr id="23589" name="Picture 233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60" y="1344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90" name="Picture 234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60" y="1253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91" name="Picture 236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5" y="2161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92" name="Picture 237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5" y="2070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93" name="Picture 238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5" y="1980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94" name="AutoShape 253"/>
            <p:cNvSpPr>
              <a:spLocks noChangeArrowheads="1"/>
            </p:cNvSpPr>
            <p:nvPr/>
          </p:nvSpPr>
          <p:spPr bwMode="auto">
            <a:xfrm>
              <a:off x="1157" y="1072"/>
              <a:ext cx="499" cy="318"/>
            </a:xfrm>
            <a:prstGeom prst="rightArrow">
              <a:avLst>
                <a:gd name="adj1" fmla="val 47065"/>
                <a:gd name="adj2" fmla="val 52742"/>
              </a:avLst>
            </a:prstGeom>
            <a:solidFill>
              <a:srgbClr val="C0C0C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95" name="AutoShape 254"/>
            <p:cNvSpPr>
              <a:spLocks noChangeArrowheads="1"/>
            </p:cNvSpPr>
            <p:nvPr/>
          </p:nvSpPr>
          <p:spPr bwMode="auto">
            <a:xfrm>
              <a:off x="1157" y="1933"/>
              <a:ext cx="499" cy="318"/>
            </a:xfrm>
            <a:prstGeom prst="rightArrow">
              <a:avLst>
                <a:gd name="adj1" fmla="val 47065"/>
                <a:gd name="adj2" fmla="val 52742"/>
              </a:avLst>
            </a:prstGeom>
            <a:solidFill>
              <a:srgbClr val="C0C0C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" name="Group 258"/>
          <p:cNvGrpSpPr>
            <a:grpSpLocks/>
          </p:cNvGrpSpPr>
          <p:nvPr/>
        </p:nvGrpSpPr>
        <p:grpSpPr bwMode="auto">
          <a:xfrm>
            <a:off x="4716463" y="692150"/>
            <a:ext cx="4321175" cy="3241675"/>
            <a:chOff x="2971" y="436"/>
            <a:chExt cx="2722" cy="2042"/>
          </a:xfrm>
        </p:grpSpPr>
        <p:pic>
          <p:nvPicPr>
            <p:cNvPr id="23577" name="Picture 176" descr="Fig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" y="1243"/>
              <a:ext cx="2584" cy="1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8" name="AutoShape 178"/>
            <p:cNvSpPr>
              <a:spLocks noChangeArrowheads="1"/>
            </p:cNvSpPr>
            <p:nvPr/>
          </p:nvSpPr>
          <p:spPr bwMode="auto">
            <a:xfrm>
              <a:off x="3969" y="799"/>
              <a:ext cx="1633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l"/>
              <a:r>
                <a:rPr lang="en-US" sz="1400" b="0"/>
                <a:t>Density dependence</a:t>
              </a:r>
            </a:p>
          </p:txBody>
        </p:sp>
        <p:sp>
          <p:nvSpPr>
            <p:cNvPr id="23579" name="Rectangle 12"/>
            <p:cNvSpPr>
              <a:spLocks noChangeArrowheads="1"/>
            </p:cNvSpPr>
            <p:nvPr/>
          </p:nvSpPr>
          <p:spPr bwMode="auto">
            <a:xfrm>
              <a:off x="3087" y="1090"/>
              <a:ext cx="91" cy="9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>
                <a:spcBef>
                  <a:spcPct val="50000"/>
                </a:spcBef>
                <a:buFontTx/>
                <a:buChar char="•"/>
              </a:pPr>
              <a:endParaRPr lang="en-US" sz="2400" b="0">
                <a:latin typeface="Arial" charset="0"/>
              </a:endParaRPr>
            </a:p>
          </p:txBody>
        </p:sp>
        <p:sp>
          <p:nvSpPr>
            <p:cNvPr id="23580" name="Rectangle 13"/>
            <p:cNvSpPr>
              <a:spLocks noChangeArrowheads="1"/>
            </p:cNvSpPr>
            <p:nvPr/>
          </p:nvSpPr>
          <p:spPr bwMode="auto">
            <a:xfrm>
              <a:off x="3087" y="909"/>
              <a:ext cx="91" cy="90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>
                <a:spcBef>
                  <a:spcPct val="50000"/>
                </a:spcBef>
                <a:buFontTx/>
                <a:buChar char="•"/>
              </a:pPr>
              <a:endParaRPr lang="en-US" sz="2400" b="0">
                <a:latin typeface="Arial" charset="0"/>
              </a:endParaRPr>
            </a:p>
          </p:txBody>
        </p:sp>
        <p:sp>
          <p:nvSpPr>
            <p:cNvPr id="23581" name="Rectangle 14"/>
            <p:cNvSpPr>
              <a:spLocks noChangeArrowheads="1"/>
            </p:cNvSpPr>
            <p:nvPr/>
          </p:nvSpPr>
          <p:spPr bwMode="auto">
            <a:xfrm>
              <a:off x="3087" y="727"/>
              <a:ext cx="91" cy="90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>
                <a:spcBef>
                  <a:spcPct val="50000"/>
                </a:spcBef>
                <a:buFontTx/>
                <a:buChar char="•"/>
              </a:pPr>
              <a:endParaRPr lang="en-US" sz="2400" b="0">
                <a:latin typeface="Arial" charset="0"/>
              </a:endParaRPr>
            </a:p>
          </p:txBody>
        </p:sp>
        <p:sp>
          <p:nvSpPr>
            <p:cNvPr id="23582" name="Text Box 15"/>
            <p:cNvSpPr txBox="1">
              <a:spLocks noChangeArrowheads="1"/>
            </p:cNvSpPr>
            <p:nvPr/>
          </p:nvSpPr>
          <p:spPr bwMode="auto">
            <a:xfrm>
              <a:off x="3153" y="708"/>
              <a:ext cx="862" cy="4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900" dirty="0"/>
                <a:t>High density</a:t>
              </a:r>
            </a:p>
            <a:p>
              <a:pPr algn="l"/>
              <a:endParaRPr lang="en-US" sz="900" dirty="0"/>
            </a:p>
            <a:p>
              <a:pPr algn="l"/>
              <a:r>
                <a:rPr lang="en-US" sz="900" dirty="0"/>
                <a:t>Intermediate</a:t>
              </a:r>
            </a:p>
            <a:p>
              <a:pPr algn="l"/>
              <a:endParaRPr lang="en-US" sz="900" dirty="0"/>
            </a:p>
            <a:p>
              <a:pPr algn="l"/>
              <a:r>
                <a:rPr lang="en-US" sz="900" dirty="0"/>
                <a:t>Low density</a:t>
              </a:r>
            </a:p>
          </p:txBody>
        </p:sp>
        <p:sp>
          <p:nvSpPr>
            <p:cNvPr id="23583" name="Text Box 187"/>
            <p:cNvSpPr txBox="1">
              <a:spLocks noChangeArrowheads="1"/>
            </p:cNvSpPr>
            <p:nvPr/>
          </p:nvSpPr>
          <p:spPr bwMode="auto">
            <a:xfrm>
              <a:off x="5126" y="2105"/>
              <a:ext cx="385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000" b="0"/>
                <a:t>427 a</a:t>
              </a:r>
              <a:r>
                <a:rPr lang="en-US" sz="1000" b="0" baseline="-25000"/>
                <a:t>0</a:t>
              </a:r>
              <a:endParaRPr lang="en-US" sz="1000" b="0"/>
            </a:p>
          </p:txBody>
        </p:sp>
        <p:sp>
          <p:nvSpPr>
            <p:cNvPr id="23584" name="AutoShape 255"/>
            <p:cNvSpPr>
              <a:spLocks noChangeArrowheads="1"/>
            </p:cNvSpPr>
            <p:nvPr/>
          </p:nvSpPr>
          <p:spPr bwMode="auto">
            <a:xfrm>
              <a:off x="2971" y="436"/>
              <a:ext cx="2722" cy="227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 anchorCtr="1"/>
            <a:lstStyle/>
            <a:p>
              <a:pPr algn="l"/>
              <a:r>
                <a:rPr lang="en-US"/>
                <a:t>Measurement</a:t>
              </a:r>
            </a:p>
          </p:txBody>
        </p:sp>
      </p:grpSp>
      <p:grpSp>
        <p:nvGrpSpPr>
          <p:cNvPr id="7" name="Group 259"/>
          <p:cNvGrpSpPr>
            <a:grpSpLocks/>
          </p:cNvGrpSpPr>
          <p:nvPr/>
        </p:nvGrpSpPr>
        <p:grpSpPr bwMode="auto">
          <a:xfrm>
            <a:off x="6156325" y="1700213"/>
            <a:ext cx="1873250" cy="1944687"/>
            <a:chOff x="3878" y="1071"/>
            <a:chExt cx="1180" cy="1225"/>
          </a:xfrm>
        </p:grpSpPr>
        <p:sp>
          <p:nvSpPr>
            <p:cNvPr id="23575" name="AutoShape 191"/>
            <p:cNvSpPr>
              <a:spLocks noChangeArrowheads="1"/>
            </p:cNvSpPr>
            <p:nvPr/>
          </p:nvSpPr>
          <p:spPr bwMode="auto">
            <a:xfrm>
              <a:off x="3878" y="1071"/>
              <a:ext cx="635" cy="1225"/>
            </a:xfrm>
            <a:prstGeom prst="roundRect">
              <a:avLst>
                <a:gd name="adj" fmla="val 9449"/>
              </a:avLst>
            </a:prstGeom>
            <a:gradFill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800"/>
                <a:t>3U(3)-2U(2)</a:t>
              </a:r>
            </a:p>
          </p:txBody>
        </p:sp>
        <p:sp>
          <p:nvSpPr>
            <p:cNvPr id="23576" name="AutoShape 192"/>
            <p:cNvSpPr>
              <a:spLocks noChangeArrowheads="1"/>
            </p:cNvSpPr>
            <p:nvPr/>
          </p:nvSpPr>
          <p:spPr bwMode="auto">
            <a:xfrm>
              <a:off x="4740" y="1071"/>
              <a:ext cx="318" cy="12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800"/>
                <a:t>U(2)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6164" y="91972"/>
            <a:ext cx="860583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Theory and Experiment</a:t>
            </a:r>
            <a:endParaRPr lang="de-DE" sz="2400" b="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584" name="Picture 59" descr="Fi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38" y="1916113"/>
            <a:ext cx="7737475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62"/>
          <p:cNvSpPr txBox="1">
            <a:spLocks noChangeArrowheads="1"/>
          </p:cNvSpPr>
          <p:nvPr/>
        </p:nvSpPr>
        <p:spPr bwMode="auto">
          <a:xfrm>
            <a:off x="3173413" y="2217738"/>
            <a:ext cx="5746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b="0"/>
              <a:t>2U</a:t>
            </a:r>
            <a:r>
              <a:rPr lang="en-US" sz="1200" b="0" baseline="-25000"/>
              <a:t>BH</a:t>
            </a:r>
            <a:endParaRPr lang="en-US" sz="1200" b="0"/>
          </a:p>
        </p:txBody>
      </p:sp>
      <p:sp>
        <p:nvSpPr>
          <p:cNvPr id="24586" name="Text Box 63"/>
          <p:cNvSpPr txBox="1">
            <a:spLocks noChangeArrowheads="1"/>
          </p:cNvSpPr>
          <p:nvPr/>
        </p:nvSpPr>
        <p:spPr bwMode="auto">
          <a:xfrm>
            <a:off x="7493000" y="2060575"/>
            <a:ext cx="5032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b="0"/>
              <a:t>U</a:t>
            </a:r>
            <a:r>
              <a:rPr lang="en-US" sz="1200" b="0" baseline="-25000"/>
              <a:t>BH</a:t>
            </a:r>
            <a:endParaRPr lang="en-US" sz="1200" b="0"/>
          </a:p>
        </p:txBody>
      </p:sp>
      <p:sp>
        <p:nvSpPr>
          <p:cNvPr id="24587" name="Text Box 64"/>
          <p:cNvSpPr txBox="1">
            <a:spLocks noChangeArrowheads="1"/>
          </p:cNvSpPr>
          <p:nvPr/>
        </p:nvSpPr>
        <p:spPr bwMode="auto">
          <a:xfrm>
            <a:off x="4573588" y="2181225"/>
            <a:ext cx="104616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b="0"/>
              <a:t>3U(3)-U(2)</a:t>
            </a:r>
          </a:p>
        </p:txBody>
      </p:sp>
      <p:sp>
        <p:nvSpPr>
          <p:cNvPr id="24588" name="Text Box 65"/>
          <p:cNvSpPr txBox="1">
            <a:spLocks noChangeArrowheads="1"/>
          </p:cNvSpPr>
          <p:nvPr/>
        </p:nvSpPr>
        <p:spPr bwMode="auto">
          <a:xfrm>
            <a:off x="6700838" y="3659188"/>
            <a:ext cx="122396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b="0"/>
              <a:t>3U(3)-2U(2)</a:t>
            </a:r>
          </a:p>
        </p:txBody>
      </p:sp>
      <p:sp>
        <p:nvSpPr>
          <p:cNvPr id="24589" name="Text Box 66"/>
          <p:cNvSpPr txBox="1">
            <a:spLocks noChangeArrowheads="1"/>
          </p:cNvSpPr>
          <p:nvPr/>
        </p:nvSpPr>
        <p:spPr bwMode="auto">
          <a:xfrm>
            <a:off x="7507288" y="2722563"/>
            <a:ext cx="5603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b="0"/>
              <a:t>U(2)</a:t>
            </a:r>
          </a:p>
        </p:txBody>
      </p:sp>
      <p:sp>
        <p:nvSpPr>
          <p:cNvPr id="24590" name="Rectangle 74"/>
          <p:cNvSpPr>
            <a:spLocks noChangeArrowheads="1"/>
          </p:cNvSpPr>
          <p:nvPr/>
        </p:nvSpPr>
        <p:spPr bwMode="auto">
          <a:xfrm>
            <a:off x="5652944" y="1700760"/>
            <a:ext cx="266382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de-AT" sz="800" b="0" dirty="0"/>
              <a:t>Mark </a:t>
            </a:r>
            <a:r>
              <a:rPr lang="de-AT" sz="800" b="0" i="1" dirty="0"/>
              <a:t>et al.</a:t>
            </a:r>
            <a:r>
              <a:rPr lang="de-AT" sz="800" b="0" dirty="0"/>
              <a:t> </a:t>
            </a:r>
            <a:r>
              <a:rPr lang="nb-NO" sz="800" b="0" dirty="0"/>
              <a:t>Phys. Rev. Lett. 107, 175301 (2011)</a:t>
            </a:r>
            <a:endParaRPr lang="de-AT" sz="800" b="0" dirty="0"/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579438" y="1916113"/>
            <a:ext cx="7737475" cy="3687762"/>
            <a:chOff x="295" y="4373"/>
            <a:chExt cx="4874" cy="2323"/>
          </a:xfrm>
        </p:grpSpPr>
        <p:pic>
          <p:nvPicPr>
            <p:cNvPr id="24592" name="Picture 68" descr="Fig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4373"/>
              <a:ext cx="4874" cy="2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3" name="Text Box 76"/>
            <p:cNvSpPr txBox="1">
              <a:spLocks noChangeArrowheads="1"/>
            </p:cNvSpPr>
            <p:nvPr/>
          </p:nvSpPr>
          <p:spPr bwMode="auto">
            <a:xfrm>
              <a:off x="1928" y="4572"/>
              <a:ext cx="362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b="0"/>
                <a:t>2U</a:t>
              </a:r>
              <a:r>
                <a:rPr lang="en-US" sz="1200" b="0" baseline="-25000"/>
                <a:t>BH</a:t>
              </a:r>
              <a:endParaRPr lang="en-US" sz="1200" b="0"/>
            </a:p>
          </p:txBody>
        </p:sp>
        <p:sp>
          <p:nvSpPr>
            <p:cNvPr id="24594" name="Text Box 77"/>
            <p:cNvSpPr txBox="1">
              <a:spLocks noChangeArrowheads="1"/>
            </p:cNvSpPr>
            <p:nvPr/>
          </p:nvSpPr>
          <p:spPr bwMode="auto">
            <a:xfrm>
              <a:off x="4649" y="4473"/>
              <a:ext cx="31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b="0"/>
                <a:t>U</a:t>
              </a:r>
              <a:r>
                <a:rPr lang="en-US" sz="1200" b="0" baseline="-25000"/>
                <a:t>BH</a:t>
              </a:r>
              <a:endParaRPr lang="en-US" sz="1200" b="0"/>
            </a:p>
          </p:txBody>
        </p:sp>
        <p:sp>
          <p:nvSpPr>
            <p:cNvPr id="24595" name="Text Box 78"/>
            <p:cNvSpPr txBox="1">
              <a:spLocks noChangeArrowheads="1"/>
            </p:cNvSpPr>
            <p:nvPr/>
          </p:nvSpPr>
          <p:spPr bwMode="auto">
            <a:xfrm>
              <a:off x="2810" y="4549"/>
              <a:ext cx="659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b="0"/>
                <a:t>3U(3)-U(2)</a:t>
              </a:r>
            </a:p>
          </p:txBody>
        </p:sp>
        <p:sp>
          <p:nvSpPr>
            <p:cNvPr id="24596" name="Text Box 79"/>
            <p:cNvSpPr txBox="1">
              <a:spLocks noChangeArrowheads="1"/>
            </p:cNvSpPr>
            <p:nvPr/>
          </p:nvSpPr>
          <p:spPr bwMode="auto">
            <a:xfrm>
              <a:off x="4150" y="5480"/>
              <a:ext cx="771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b="0"/>
                <a:t>3U(3)-2U(2)</a:t>
              </a:r>
            </a:p>
          </p:txBody>
        </p:sp>
        <p:sp>
          <p:nvSpPr>
            <p:cNvPr id="24597" name="Text Box 80"/>
            <p:cNvSpPr txBox="1">
              <a:spLocks noChangeArrowheads="1"/>
            </p:cNvSpPr>
            <p:nvPr/>
          </p:nvSpPr>
          <p:spPr bwMode="auto">
            <a:xfrm>
              <a:off x="4658" y="4890"/>
              <a:ext cx="35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b="0"/>
                <a:t>U(2)</a:t>
              </a:r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4788824" y="6093370"/>
            <a:ext cx="4145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0" dirty="0" smtClean="0"/>
              <a:t>(</a:t>
            </a:r>
            <a:r>
              <a:rPr lang="de-DE" b="0" dirty="0" err="1" smtClean="0"/>
              <a:t>see</a:t>
            </a:r>
            <a:r>
              <a:rPr lang="de-DE" b="0" dirty="0" smtClean="0"/>
              <a:t> also </a:t>
            </a:r>
            <a:r>
              <a:rPr lang="de-DE" b="0" dirty="0" err="1" smtClean="0"/>
              <a:t>work</a:t>
            </a:r>
            <a:r>
              <a:rPr lang="de-DE" b="0" dirty="0" smtClean="0"/>
              <a:t> </a:t>
            </a:r>
            <a:r>
              <a:rPr lang="de-DE" b="0" dirty="0" err="1" smtClean="0"/>
              <a:t>by</a:t>
            </a:r>
            <a:r>
              <a:rPr lang="de-DE" b="0" dirty="0" smtClean="0"/>
              <a:t> I. </a:t>
            </a:r>
            <a:r>
              <a:rPr lang="de-DE" b="0" dirty="0" err="1" smtClean="0"/>
              <a:t>Bloch‘s</a:t>
            </a:r>
            <a:r>
              <a:rPr lang="de-DE" b="0" dirty="0" smtClean="0"/>
              <a:t> </a:t>
            </a:r>
            <a:r>
              <a:rPr lang="de-DE" b="0" dirty="0" err="1" smtClean="0"/>
              <a:t>group</a:t>
            </a:r>
            <a:r>
              <a:rPr lang="de-DE" b="0" dirty="0" smtClean="0"/>
              <a:t>,</a:t>
            </a:r>
          </a:p>
          <a:p>
            <a:pPr algn="l"/>
            <a:r>
              <a:rPr lang="de-DE" b="0" dirty="0" smtClean="0"/>
              <a:t>S. Will et al., </a:t>
            </a:r>
            <a:r>
              <a:rPr lang="en-US" b="0" dirty="0" smtClean="0"/>
              <a:t>Nature 465, 197 (2010))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6164" y="91972"/>
            <a:ext cx="860583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Attractive interactions</a:t>
            </a:r>
            <a:endParaRPr lang="de-DE" sz="2400" b="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8" name="AutoShape 10"/>
          <p:cNvSpPr>
            <a:spLocks noChangeArrowheads="1"/>
          </p:cNvSpPr>
          <p:nvPr/>
        </p:nvSpPr>
        <p:spPr bwMode="auto">
          <a:xfrm>
            <a:off x="107950" y="692150"/>
            <a:ext cx="4321175" cy="36036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l"/>
            <a:r>
              <a:rPr lang="en-US"/>
              <a:t>BH model with negative U</a:t>
            </a:r>
          </a:p>
        </p:txBody>
      </p:sp>
      <p:sp>
        <p:nvSpPr>
          <p:cNvPr id="25609" name="AutoShape 888"/>
          <p:cNvSpPr>
            <a:spLocks noChangeArrowheads="1"/>
          </p:cNvSpPr>
          <p:nvPr/>
        </p:nvSpPr>
        <p:spPr bwMode="auto">
          <a:xfrm>
            <a:off x="252413" y="1268413"/>
            <a:ext cx="1728787" cy="360362"/>
          </a:xfrm>
          <a:prstGeom prst="roundRect">
            <a:avLst>
              <a:gd name="adj" fmla="val 16667"/>
            </a:avLst>
          </a:prstGeom>
          <a:solidFill>
            <a:srgbClr val="C0C0C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400" b="0"/>
              <a:t>Three-body loss</a:t>
            </a:r>
          </a:p>
        </p:txBody>
      </p:sp>
      <p:sp>
        <p:nvSpPr>
          <p:cNvPr id="25610" name="Line 901"/>
          <p:cNvSpPr>
            <a:spLocks noChangeShapeType="1"/>
          </p:cNvSpPr>
          <p:nvPr/>
        </p:nvSpPr>
        <p:spPr bwMode="auto">
          <a:xfrm flipV="1">
            <a:off x="2554288" y="2039938"/>
            <a:ext cx="21590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 anchorCtr="1"/>
          <a:lstStyle/>
          <a:p>
            <a:endParaRPr lang="en-US"/>
          </a:p>
        </p:txBody>
      </p:sp>
      <p:sp>
        <p:nvSpPr>
          <p:cNvPr id="25611" name="Line 902"/>
          <p:cNvSpPr>
            <a:spLocks noChangeShapeType="1"/>
          </p:cNvSpPr>
          <p:nvPr/>
        </p:nvSpPr>
        <p:spPr bwMode="auto">
          <a:xfrm flipH="1">
            <a:off x="1908175" y="2511425"/>
            <a:ext cx="236538" cy="161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 anchorCtr="1"/>
          <a:lstStyle/>
          <a:p>
            <a:endParaRPr lang="en-US"/>
          </a:p>
        </p:txBody>
      </p:sp>
      <p:sp>
        <p:nvSpPr>
          <p:cNvPr id="25612" name="AutoShape 903"/>
          <p:cNvSpPr>
            <a:spLocks noChangeArrowheads="1"/>
          </p:cNvSpPr>
          <p:nvPr/>
        </p:nvSpPr>
        <p:spPr bwMode="auto">
          <a:xfrm>
            <a:off x="1331913" y="2133600"/>
            <a:ext cx="287337" cy="360363"/>
          </a:xfrm>
          <a:prstGeom prst="rightArrow">
            <a:avLst>
              <a:gd name="adj1" fmla="val 45370"/>
              <a:gd name="adj2" fmla="val 49722"/>
            </a:avLst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3" name="Line 905"/>
          <p:cNvSpPr>
            <a:spLocks noChangeShapeType="1"/>
          </p:cNvSpPr>
          <p:nvPr/>
        </p:nvSpPr>
        <p:spPr bwMode="auto">
          <a:xfrm flipH="1" flipV="1">
            <a:off x="693738" y="2471738"/>
            <a:ext cx="21590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 anchorCtr="1"/>
          <a:lstStyle/>
          <a:p>
            <a:endParaRPr lang="en-US"/>
          </a:p>
        </p:txBody>
      </p:sp>
      <p:sp>
        <p:nvSpPr>
          <p:cNvPr id="25614" name="Line 906"/>
          <p:cNvSpPr>
            <a:spLocks noChangeShapeType="1"/>
          </p:cNvSpPr>
          <p:nvPr/>
        </p:nvSpPr>
        <p:spPr bwMode="auto">
          <a:xfrm flipV="1">
            <a:off x="466725" y="247173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 anchorCtr="1"/>
          <a:lstStyle/>
          <a:p>
            <a:endParaRPr lang="en-US"/>
          </a:p>
        </p:txBody>
      </p:sp>
      <p:sp>
        <p:nvSpPr>
          <p:cNvPr id="25615" name="Line 907"/>
          <p:cNvSpPr>
            <a:spLocks noChangeShapeType="1"/>
          </p:cNvSpPr>
          <p:nvPr/>
        </p:nvSpPr>
        <p:spPr bwMode="auto">
          <a:xfrm>
            <a:off x="658813" y="2254250"/>
            <a:ext cx="2381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 anchorCtr="1"/>
          <a:lstStyle/>
          <a:p>
            <a:endParaRPr lang="en-US"/>
          </a:p>
        </p:txBody>
      </p:sp>
      <p:pic>
        <p:nvPicPr>
          <p:cNvPr id="25616" name="Picture 908" descr="Black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03835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909" descr="Black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23987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910" descr="Black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47173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9" name="Oval 911"/>
          <p:cNvSpPr>
            <a:spLocks noChangeArrowheads="1"/>
          </p:cNvSpPr>
          <p:nvPr/>
        </p:nvSpPr>
        <p:spPr bwMode="auto">
          <a:xfrm rot="-2604723">
            <a:off x="2101850" y="2155825"/>
            <a:ext cx="288925" cy="552450"/>
          </a:xfrm>
          <a:prstGeom prst="ellipse">
            <a:avLst/>
          </a:prstGeom>
          <a:solidFill>
            <a:srgbClr val="0000FF">
              <a:alpha val="20000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25620" name="Picture 912" descr="Blue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0413" y="222885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913" descr="Blue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6313" y="244475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Picture 914" descr="Black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111375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3" name="AutoShape 948"/>
          <p:cNvSpPr>
            <a:spLocks noChangeArrowheads="1"/>
          </p:cNvSpPr>
          <p:nvPr/>
        </p:nvSpPr>
        <p:spPr bwMode="auto">
          <a:xfrm>
            <a:off x="3059113" y="2132013"/>
            <a:ext cx="287337" cy="360362"/>
          </a:xfrm>
          <a:prstGeom prst="rightArrow">
            <a:avLst>
              <a:gd name="adj1" fmla="val 45370"/>
              <a:gd name="adj2" fmla="val 49722"/>
            </a:avLst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24" name="Freeform 949"/>
          <p:cNvSpPr>
            <a:spLocks/>
          </p:cNvSpPr>
          <p:nvPr/>
        </p:nvSpPr>
        <p:spPr bwMode="auto">
          <a:xfrm>
            <a:off x="3562350" y="2243138"/>
            <a:ext cx="765175" cy="411162"/>
          </a:xfrm>
          <a:custGeom>
            <a:avLst/>
            <a:gdLst>
              <a:gd name="T0" fmla="*/ 0 w 482"/>
              <a:gd name="T1" fmla="*/ 0 h 259"/>
              <a:gd name="T2" fmla="*/ 190500 w 482"/>
              <a:gd name="T3" fmla="*/ 411162 h 259"/>
              <a:gd name="T4" fmla="*/ 381000 w 482"/>
              <a:gd name="T5" fmla="*/ 0 h 259"/>
              <a:gd name="T6" fmla="*/ 574675 w 482"/>
              <a:gd name="T7" fmla="*/ 411162 h 259"/>
              <a:gd name="T8" fmla="*/ 765175 w 482"/>
              <a:gd name="T9" fmla="*/ 0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2"/>
              <a:gd name="T16" fmla="*/ 0 h 259"/>
              <a:gd name="T17" fmla="*/ 482 w 482"/>
              <a:gd name="T18" fmla="*/ 259 h 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2" h="259">
                <a:moveTo>
                  <a:pt x="0" y="0"/>
                </a:moveTo>
                <a:cubicBezTo>
                  <a:pt x="20" y="43"/>
                  <a:pt x="80" y="259"/>
                  <a:pt x="120" y="259"/>
                </a:cubicBezTo>
                <a:cubicBezTo>
                  <a:pt x="161" y="259"/>
                  <a:pt x="200" y="0"/>
                  <a:pt x="240" y="0"/>
                </a:cubicBezTo>
                <a:cubicBezTo>
                  <a:pt x="280" y="0"/>
                  <a:pt x="321" y="259"/>
                  <a:pt x="362" y="259"/>
                </a:cubicBezTo>
                <a:cubicBezTo>
                  <a:pt x="402" y="259"/>
                  <a:pt x="462" y="43"/>
                  <a:pt x="482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endParaRPr lang="de-DE"/>
          </a:p>
        </p:txBody>
      </p:sp>
      <p:sp>
        <p:nvSpPr>
          <p:cNvPr id="25625" name="Freeform 950"/>
          <p:cNvSpPr>
            <a:spLocks/>
          </p:cNvSpPr>
          <p:nvPr/>
        </p:nvSpPr>
        <p:spPr bwMode="auto">
          <a:xfrm rot="5400000">
            <a:off x="3912395" y="2793206"/>
            <a:ext cx="455612" cy="142875"/>
          </a:xfrm>
          <a:custGeom>
            <a:avLst/>
            <a:gdLst>
              <a:gd name="T0" fmla="*/ 0 w 681"/>
              <a:gd name="T1" fmla="*/ 131941 h 196"/>
              <a:gd name="T2" fmla="*/ 60882 w 681"/>
              <a:gd name="T3" fmla="*/ 0 h 196"/>
              <a:gd name="T4" fmla="*/ 121764 w 681"/>
              <a:gd name="T5" fmla="*/ 131941 h 196"/>
              <a:gd name="T6" fmla="*/ 181977 w 681"/>
              <a:gd name="T7" fmla="*/ 0 h 196"/>
              <a:gd name="T8" fmla="*/ 242859 w 681"/>
              <a:gd name="T9" fmla="*/ 131941 h 196"/>
              <a:gd name="T10" fmla="*/ 303741 w 681"/>
              <a:gd name="T11" fmla="*/ 0 h 196"/>
              <a:gd name="T12" fmla="*/ 363954 w 681"/>
              <a:gd name="T13" fmla="*/ 131941 h 196"/>
              <a:gd name="T14" fmla="*/ 394730 w 681"/>
              <a:gd name="T15" fmla="*/ 66335 h 196"/>
              <a:gd name="T16" fmla="*/ 455612 w 681"/>
              <a:gd name="T17" fmla="*/ 66335 h 1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1"/>
              <a:gd name="T28" fmla="*/ 0 h 196"/>
              <a:gd name="T29" fmla="*/ 681 w 681"/>
              <a:gd name="T30" fmla="*/ 196 h 1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1" h="196">
                <a:moveTo>
                  <a:pt x="0" y="181"/>
                </a:moveTo>
                <a:cubicBezTo>
                  <a:pt x="30" y="90"/>
                  <a:pt x="61" y="0"/>
                  <a:pt x="91" y="0"/>
                </a:cubicBezTo>
                <a:cubicBezTo>
                  <a:pt x="121" y="0"/>
                  <a:pt x="152" y="181"/>
                  <a:pt x="182" y="181"/>
                </a:cubicBezTo>
                <a:cubicBezTo>
                  <a:pt x="212" y="181"/>
                  <a:pt x="242" y="0"/>
                  <a:pt x="272" y="0"/>
                </a:cubicBezTo>
                <a:cubicBezTo>
                  <a:pt x="302" y="0"/>
                  <a:pt x="333" y="181"/>
                  <a:pt x="363" y="181"/>
                </a:cubicBezTo>
                <a:cubicBezTo>
                  <a:pt x="393" y="181"/>
                  <a:pt x="424" y="0"/>
                  <a:pt x="454" y="0"/>
                </a:cubicBezTo>
                <a:cubicBezTo>
                  <a:pt x="484" y="0"/>
                  <a:pt x="521" y="166"/>
                  <a:pt x="544" y="181"/>
                </a:cubicBezTo>
                <a:cubicBezTo>
                  <a:pt x="567" y="196"/>
                  <a:pt x="567" y="106"/>
                  <a:pt x="590" y="91"/>
                </a:cubicBezTo>
                <a:lnTo>
                  <a:pt x="681" y="91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 anchorCtr="1"/>
          <a:lstStyle/>
          <a:p>
            <a:endParaRPr lang="de-DE"/>
          </a:p>
        </p:txBody>
      </p:sp>
      <p:sp>
        <p:nvSpPr>
          <p:cNvPr id="25626" name="Text Box 951"/>
          <p:cNvSpPr txBox="1">
            <a:spLocks noChangeArrowheads="1"/>
          </p:cNvSpPr>
          <p:nvPr/>
        </p:nvSpPr>
        <p:spPr bwMode="auto">
          <a:xfrm>
            <a:off x="3679825" y="2781300"/>
            <a:ext cx="5048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/>
              <a:t>Γ</a:t>
            </a:r>
            <a:r>
              <a:rPr lang="de-AT" baseline="-25000"/>
              <a:t>3</a:t>
            </a:r>
            <a:endParaRPr lang="el-GR"/>
          </a:p>
        </p:txBody>
      </p:sp>
      <p:grpSp>
        <p:nvGrpSpPr>
          <p:cNvPr id="2" name="Group 1042"/>
          <p:cNvGrpSpPr>
            <a:grpSpLocks/>
          </p:cNvGrpSpPr>
          <p:nvPr/>
        </p:nvGrpSpPr>
        <p:grpSpPr bwMode="auto">
          <a:xfrm>
            <a:off x="-900113" y="3429001"/>
            <a:ext cx="6337301" cy="3144838"/>
            <a:chOff x="-567" y="2160"/>
            <a:chExt cx="3992" cy="1981"/>
          </a:xfrm>
        </p:grpSpPr>
        <p:grpSp>
          <p:nvGrpSpPr>
            <p:cNvPr id="25672" name="Group 929"/>
            <p:cNvGrpSpPr>
              <a:grpSpLocks/>
            </p:cNvGrpSpPr>
            <p:nvPr/>
          </p:nvGrpSpPr>
          <p:grpSpPr bwMode="auto">
            <a:xfrm>
              <a:off x="-567" y="2659"/>
              <a:ext cx="3992" cy="454"/>
              <a:chOff x="-567" y="1298"/>
              <a:chExt cx="3992" cy="454"/>
            </a:xfrm>
          </p:grpSpPr>
          <p:grpSp>
            <p:nvGrpSpPr>
              <p:cNvPr id="25692" name="Group 930"/>
              <p:cNvGrpSpPr>
                <a:grpSpLocks/>
              </p:cNvGrpSpPr>
              <p:nvPr/>
            </p:nvGrpSpPr>
            <p:grpSpPr bwMode="auto">
              <a:xfrm>
                <a:off x="-476" y="1344"/>
                <a:ext cx="3810" cy="370"/>
                <a:chOff x="-476" y="1253"/>
                <a:chExt cx="3810" cy="461"/>
              </a:xfrm>
            </p:grpSpPr>
            <p:sp>
              <p:nvSpPr>
                <p:cNvPr id="25695" name="Freeform 931"/>
                <p:cNvSpPr>
                  <a:spLocks/>
                </p:cNvSpPr>
                <p:nvPr/>
              </p:nvSpPr>
              <p:spPr bwMode="auto">
                <a:xfrm>
                  <a:off x="340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0000FF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96" name="Freeform 932"/>
                <p:cNvSpPr>
                  <a:spLocks/>
                </p:cNvSpPr>
                <p:nvPr/>
              </p:nvSpPr>
              <p:spPr bwMode="auto">
                <a:xfrm>
                  <a:off x="612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0000FF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97" name="Freeform 933"/>
                <p:cNvSpPr>
                  <a:spLocks/>
                </p:cNvSpPr>
                <p:nvPr/>
              </p:nvSpPr>
              <p:spPr bwMode="auto">
                <a:xfrm>
                  <a:off x="885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0000FF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98" name="Freeform 934"/>
                <p:cNvSpPr>
                  <a:spLocks/>
                </p:cNvSpPr>
                <p:nvPr/>
              </p:nvSpPr>
              <p:spPr bwMode="auto">
                <a:xfrm>
                  <a:off x="1157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0000FF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99" name="Freeform 935"/>
                <p:cNvSpPr>
                  <a:spLocks/>
                </p:cNvSpPr>
                <p:nvPr/>
              </p:nvSpPr>
              <p:spPr bwMode="auto">
                <a:xfrm>
                  <a:off x="1429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0000FF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700" name="Freeform 936"/>
                <p:cNvSpPr>
                  <a:spLocks/>
                </p:cNvSpPr>
                <p:nvPr/>
              </p:nvSpPr>
              <p:spPr bwMode="auto">
                <a:xfrm>
                  <a:off x="1701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0000FF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701" name="Freeform 937"/>
                <p:cNvSpPr>
                  <a:spLocks/>
                </p:cNvSpPr>
                <p:nvPr/>
              </p:nvSpPr>
              <p:spPr bwMode="auto">
                <a:xfrm>
                  <a:off x="68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0000FF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702" name="Freeform 938"/>
                <p:cNvSpPr>
                  <a:spLocks/>
                </p:cNvSpPr>
                <p:nvPr/>
              </p:nvSpPr>
              <p:spPr bwMode="auto">
                <a:xfrm>
                  <a:off x="-204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0000FF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703" name="Freeform 939"/>
                <p:cNvSpPr>
                  <a:spLocks/>
                </p:cNvSpPr>
                <p:nvPr/>
              </p:nvSpPr>
              <p:spPr bwMode="auto">
                <a:xfrm>
                  <a:off x="-476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0000FF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5693" name="Rectangle 940"/>
              <p:cNvSpPr>
                <a:spLocks noChangeArrowheads="1"/>
              </p:cNvSpPr>
              <p:nvPr/>
            </p:nvSpPr>
            <p:spPr bwMode="auto">
              <a:xfrm>
                <a:off x="-567" y="1298"/>
                <a:ext cx="771" cy="45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5694" name="Rectangle 941"/>
              <p:cNvSpPr>
                <a:spLocks noChangeArrowheads="1"/>
              </p:cNvSpPr>
              <p:nvPr/>
            </p:nvSpPr>
            <p:spPr bwMode="auto">
              <a:xfrm>
                <a:off x="2654" y="1298"/>
                <a:ext cx="771" cy="45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5673" name="Freeform 942"/>
            <p:cNvSpPr>
              <a:spLocks/>
            </p:cNvSpPr>
            <p:nvPr/>
          </p:nvSpPr>
          <p:spPr bwMode="auto">
            <a:xfrm>
              <a:off x="204" y="2614"/>
              <a:ext cx="2445" cy="456"/>
            </a:xfrm>
            <a:custGeom>
              <a:avLst/>
              <a:gdLst>
                <a:gd name="T0" fmla="*/ 2445 w 2445"/>
                <a:gd name="T1" fmla="*/ 0 h 456"/>
                <a:gd name="T2" fmla="*/ 2313 w 2445"/>
                <a:gd name="T3" fmla="*/ 456 h 456"/>
                <a:gd name="T4" fmla="*/ 2177 w 2445"/>
                <a:gd name="T5" fmla="*/ 2 h 456"/>
                <a:gd name="T6" fmla="*/ 2041 w 2445"/>
                <a:gd name="T7" fmla="*/ 455 h 456"/>
                <a:gd name="T8" fmla="*/ 1905 w 2445"/>
                <a:gd name="T9" fmla="*/ 2 h 456"/>
                <a:gd name="T10" fmla="*/ 1769 w 2445"/>
                <a:gd name="T11" fmla="*/ 455 h 456"/>
                <a:gd name="T12" fmla="*/ 1632 w 2445"/>
                <a:gd name="T13" fmla="*/ 2 h 456"/>
                <a:gd name="T14" fmla="*/ 1496 w 2445"/>
                <a:gd name="T15" fmla="*/ 455 h 456"/>
                <a:gd name="T16" fmla="*/ 1360 w 2445"/>
                <a:gd name="T17" fmla="*/ 2 h 456"/>
                <a:gd name="T18" fmla="*/ 1224 w 2445"/>
                <a:gd name="T19" fmla="*/ 455 h 456"/>
                <a:gd name="T20" fmla="*/ 1088 w 2445"/>
                <a:gd name="T21" fmla="*/ 2 h 456"/>
                <a:gd name="T22" fmla="*/ 952 w 2445"/>
                <a:gd name="T23" fmla="*/ 455 h 456"/>
                <a:gd name="T24" fmla="*/ 816 w 2445"/>
                <a:gd name="T25" fmla="*/ 2 h 456"/>
                <a:gd name="T26" fmla="*/ 680 w 2445"/>
                <a:gd name="T27" fmla="*/ 455 h 456"/>
                <a:gd name="T28" fmla="*/ 544 w 2445"/>
                <a:gd name="T29" fmla="*/ 2 h 456"/>
                <a:gd name="T30" fmla="*/ 408 w 2445"/>
                <a:gd name="T31" fmla="*/ 455 h 456"/>
                <a:gd name="T32" fmla="*/ 272 w 2445"/>
                <a:gd name="T33" fmla="*/ 2 h 456"/>
                <a:gd name="T34" fmla="*/ 136 w 2445"/>
                <a:gd name="T35" fmla="*/ 455 h 456"/>
                <a:gd name="T36" fmla="*/ 0 w 2445"/>
                <a:gd name="T37" fmla="*/ 2 h 4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45"/>
                <a:gd name="T58" fmla="*/ 0 h 456"/>
                <a:gd name="T59" fmla="*/ 2445 w 2445"/>
                <a:gd name="T60" fmla="*/ 456 h 4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45" h="456">
                  <a:moveTo>
                    <a:pt x="2445" y="0"/>
                  </a:moveTo>
                  <a:cubicBezTo>
                    <a:pt x="2423" y="76"/>
                    <a:pt x="2358" y="456"/>
                    <a:pt x="2313" y="456"/>
                  </a:cubicBezTo>
                  <a:cubicBezTo>
                    <a:pt x="2268" y="456"/>
                    <a:pt x="2222" y="2"/>
                    <a:pt x="2177" y="2"/>
                  </a:cubicBezTo>
                  <a:cubicBezTo>
                    <a:pt x="2132" y="2"/>
                    <a:pt x="2086" y="455"/>
                    <a:pt x="2041" y="455"/>
                  </a:cubicBezTo>
                  <a:cubicBezTo>
                    <a:pt x="1996" y="455"/>
                    <a:pt x="1950" y="2"/>
                    <a:pt x="1905" y="2"/>
                  </a:cubicBezTo>
                  <a:cubicBezTo>
                    <a:pt x="1860" y="2"/>
                    <a:pt x="1814" y="455"/>
                    <a:pt x="1769" y="455"/>
                  </a:cubicBezTo>
                  <a:cubicBezTo>
                    <a:pt x="1724" y="455"/>
                    <a:pt x="1677" y="2"/>
                    <a:pt x="1632" y="2"/>
                  </a:cubicBezTo>
                  <a:cubicBezTo>
                    <a:pt x="1587" y="2"/>
                    <a:pt x="1541" y="455"/>
                    <a:pt x="1496" y="455"/>
                  </a:cubicBezTo>
                  <a:cubicBezTo>
                    <a:pt x="1451" y="455"/>
                    <a:pt x="1405" y="2"/>
                    <a:pt x="1360" y="2"/>
                  </a:cubicBezTo>
                  <a:cubicBezTo>
                    <a:pt x="1315" y="2"/>
                    <a:pt x="1269" y="455"/>
                    <a:pt x="1224" y="455"/>
                  </a:cubicBezTo>
                  <a:cubicBezTo>
                    <a:pt x="1179" y="455"/>
                    <a:pt x="1133" y="2"/>
                    <a:pt x="1088" y="2"/>
                  </a:cubicBezTo>
                  <a:cubicBezTo>
                    <a:pt x="1043" y="2"/>
                    <a:pt x="997" y="455"/>
                    <a:pt x="952" y="455"/>
                  </a:cubicBezTo>
                  <a:cubicBezTo>
                    <a:pt x="907" y="455"/>
                    <a:pt x="861" y="2"/>
                    <a:pt x="816" y="2"/>
                  </a:cubicBezTo>
                  <a:cubicBezTo>
                    <a:pt x="771" y="2"/>
                    <a:pt x="725" y="455"/>
                    <a:pt x="680" y="455"/>
                  </a:cubicBezTo>
                  <a:cubicBezTo>
                    <a:pt x="635" y="455"/>
                    <a:pt x="589" y="2"/>
                    <a:pt x="544" y="2"/>
                  </a:cubicBezTo>
                  <a:cubicBezTo>
                    <a:pt x="499" y="2"/>
                    <a:pt x="453" y="455"/>
                    <a:pt x="408" y="455"/>
                  </a:cubicBezTo>
                  <a:cubicBezTo>
                    <a:pt x="363" y="455"/>
                    <a:pt x="317" y="2"/>
                    <a:pt x="272" y="2"/>
                  </a:cubicBezTo>
                  <a:cubicBezTo>
                    <a:pt x="227" y="2"/>
                    <a:pt x="181" y="455"/>
                    <a:pt x="136" y="455"/>
                  </a:cubicBezTo>
                  <a:cubicBezTo>
                    <a:pt x="91" y="455"/>
                    <a:pt x="23" y="77"/>
                    <a:pt x="0" y="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5674" name="AutoShape 943"/>
            <p:cNvSpPr>
              <a:spLocks noChangeArrowheads="1"/>
            </p:cNvSpPr>
            <p:nvPr/>
          </p:nvSpPr>
          <p:spPr bwMode="auto">
            <a:xfrm>
              <a:off x="159" y="2160"/>
              <a:ext cx="1633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400" b="0"/>
                <a:t>Superfluid</a:t>
              </a:r>
            </a:p>
          </p:txBody>
        </p:sp>
        <p:sp>
          <p:nvSpPr>
            <p:cNvPr id="25675" name="Text Box 944"/>
            <p:cNvSpPr txBox="1">
              <a:spLocks noChangeArrowheads="1"/>
            </p:cNvSpPr>
            <p:nvPr/>
          </p:nvSpPr>
          <p:spPr bwMode="auto">
            <a:xfrm>
              <a:off x="1973" y="2160"/>
              <a:ext cx="771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J»|U|</a:t>
              </a:r>
            </a:p>
          </p:txBody>
        </p:sp>
        <p:sp>
          <p:nvSpPr>
            <p:cNvPr id="25676" name="Freeform 964"/>
            <p:cNvSpPr>
              <a:spLocks/>
            </p:cNvSpPr>
            <p:nvPr/>
          </p:nvSpPr>
          <p:spPr bwMode="auto">
            <a:xfrm>
              <a:off x="476" y="3566"/>
              <a:ext cx="1633" cy="370"/>
            </a:xfrm>
            <a:custGeom>
              <a:avLst/>
              <a:gdLst>
                <a:gd name="T0" fmla="*/ 0 w 1633"/>
                <a:gd name="T1" fmla="*/ 364 h 461"/>
                <a:gd name="T2" fmla="*/ 272 w 1633"/>
                <a:gd name="T3" fmla="*/ 327 h 461"/>
                <a:gd name="T4" fmla="*/ 545 w 1633"/>
                <a:gd name="T5" fmla="*/ 109 h 461"/>
                <a:gd name="T6" fmla="*/ 817 w 1633"/>
                <a:gd name="T7" fmla="*/ 0 h 461"/>
                <a:gd name="T8" fmla="*/ 1089 w 1633"/>
                <a:gd name="T9" fmla="*/ 109 h 461"/>
                <a:gd name="T10" fmla="*/ 1361 w 1633"/>
                <a:gd name="T11" fmla="*/ 327 h 461"/>
                <a:gd name="T12" fmla="*/ 1633 w 1633"/>
                <a:gd name="T13" fmla="*/ 364 h 4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3"/>
                <a:gd name="T22" fmla="*/ 0 h 461"/>
                <a:gd name="T23" fmla="*/ 1633 w 1633"/>
                <a:gd name="T24" fmla="*/ 461 h 4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3" h="461">
                  <a:moveTo>
                    <a:pt x="0" y="453"/>
                  </a:moveTo>
                  <a:cubicBezTo>
                    <a:pt x="90" y="457"/>
                    <a:pt x="181" y="461"/>
                    <a:pt x="272" y="408"/>
                  </a:cubicBezTo>
                  <a:cubicBezTo>
                    <a:pt x="363" y="355"/>
                    <a:pt x="454" y="204"/>
                    <a:pt x="545" y="136"/>
                  </a:cubicBezTo>
                  <a:cubicBezTo>
                    <a:pt x="636" y="68"/>
                    <a:pt x="726" y="0"/>
                    <a:pt x="817" y="0"/>
                  </a:cubicBezTo>
                  <a:cubicBezTo>
                    <a:pt x="908" y="0"/>
                    <a:pt x="998" y="68"/>
                    <a:pt x="1089" y="136"/>
                  </a:cubicBezTo>
                  <a:cubicBezTo>
                    <a:pt x="1180" y="204"/>
                    <a:pt x="1270" y="355"/>
                    <a:pt x="1361" y="408"/>
                  </a:cubicBezTo>
                  <a:cubicBezTo>
                    <a:pt x="1452" y="461"/>
                    <a:pt x="1542" y="457"/>
                    <a:pt x="1633" y="453"/>
                  </a:cubicBezTo>
                </a:path>
              </a:pathLst>
            </a:custGeom>
            <a:solidFill>
              <a:srgbClr val="0000FF">
                <a:alpha val="20000"/>
              </a:srgb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77" name="Freeform 965"/>
            <p:cNvSpPr>
              <a:spLocks/>
            </p:cNvSpPr>
            <p:nvPr/>
          </p:nvSpPr>
          <p:spPr bwMode="auto">
            <a:xfrm>
              <a:off x="612" y="3566"/>
              <a:ext cx="1633" cy="370"/>
            </a:xfrm>
            <a:custGeom>
              <a:avLst/>
              <a:gdLst>
                <a:gd name="T0" fmla="*/ 0 w 1633"/>
                <a:gd name="T1" fmla="*/ 364 h 461"/>
                <a:gd name="T2" fmla="*/ 272 w 1633"/>
                <a:gd name="T3" fmla="*/ 327 h 461"/>
                <a:gd name="T4" fmla="*/ 545 w 1633"/>
                <a:gd name="T5" fmla="*/ 109 h 461"/>
                <a:gd name="T6" fmla="*/ 817 w 1633"/>
                <a:gd name="T7" fmla="*/ 0 h 461"/>
                <a:gd name="T8" fmla="*/ 1089 w 1633"/>
                <a:gd name="T9" fmla="*/ 109 h 461"/>
                <a:gd name="T10" fmla="*/ 1361 w 1633"/>
                <a:gd name="T11" fmla="*/ 327 h 461"/>
                <a:gd name="T12" fmla="*/ 1633 w 1633"/>
                <a:gd name="T13" fmla="*/ 364 h 4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3"/>
                <a:gd name="T22" fmla="*/ 0 h 461"/>
                <a:gd name="T23" fmla="*/ 1633 w 1633"/>
                <a:gd name="T24" fmla="*/ 461 h 4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3" h="461">
                  <a:moveTo>
                    <a:pt x="0" y="453"/>
                  </a:moveTo>
                  <a:cubicBezTo>
                    <a:pt x="90" y="457"/>
                    <a:pt x="181" y="461"/>
                    <a:pt x="272" y="408"/>
                  </a:cubicBezTo>
                  <a:cubicBezTo>
                    <a:pt x="363" y="355"/>
                    <a:pt x="454" y="204"/>
                    <a:pt x="545" y="136"/>
                  </a:cubicBezTo>
                  <a:cubicBezTo>
                    <a:pt x="636" y="68"/>
                    <a:pt x="726" y="0"/>
                    <a:pt x="817" y="0"/>
                  </a:cubicBezTo>
                  <a:cubicBezTo>
                    <a:pt x="908" y="0"/>
                    <a:pt x="998" y="68"/>
                    <a:pt x="1089" y="136"/>
                  </a:cubicBezTo>
                  <a:cubicBezTo>
                    <a:pt x="1180" y="204"/>
                    <a:pt x="1270" y="355"/>
                    <a:pt x="1361" y="408"/>
                  </a:cubicBezTo>
                  <a:cubicBezTo>
                    <a:pt x="1452" y="461"/>
                    <a:pt x="1542" y="457"/>
                    <a:pt x="1633" y="453"/>
                  </a:cubicBezTo>
                </a:path>
              </a:pathLst>
            </a:custGeom>
            <a:solidFill>
              <a:srgbClr val="0000FF">
                <a:alpha val="20000"/>
              </a:srgb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78" name="Freeform 966"/>
            <p:cNvSpPr>
              <a:spLocks/>
            </p:cNvSpPr>
            <p:nvPr/>
          </p:nvSpPr>
          <p:spPr bwMode="auto">
            <a:xfrm>
              <a:off x="749" y="3566"/>
              <a:ext cx="1633" cy="370"/>
            </a:xfrm>
            <a:custGeom>
              <a:avLst/>
              <a:gdLst>
                <a:gd name="T0" fmla="*/ 0 w 1633"/>
                <a:gd name="T1" fmla="*/ 364 h 461"/>
                <a:gd name="T2" fmla="*/ 272 w 1633"/>
                <a:gd name="T3" fmla="*/ 327 h 461"/>
                <a:gd name="T4" fmla="*/ 545 w 1633"/>
                <a:gd name="T5" fmla="*/ 109 h 461"/>
                <a:gd name="T6" fmla="*/ 817 w 1633"/>
                <a:gd name="T7" fmla="*/ 0 h 461"/>
                <a:gd name="T8" fmla="*/ 1089 w 1633"/>
                <a:gd name="T9" fmla="*/ 109 h 461"/>
                <a:gd name="T10" fmla="*/ 1361 w 1633"/>
                <a:gd name="T11" fmla="*/ 327 h 461"/>
                <a:gd name="T12" fmla="*/ 1633 w 1633"/>
                <a:gd name="T13" fmla="*/ 364 h 4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3"/>
                <a:gd name="T22" fmla="*/ 0 h 461"/>
                <a:gd name="T23" fmla="*/ 1633 w 1633"/>
                <a:gd name="T24" fmla="*/ 461 h 4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3" h="461">
                  <a:moveTo>
                    <a:pt x="0" y="453"/>
                  </a:moveTo>
                  <a:cubicBezTo>
                    <a:pt x="90" y="457"/>
                    <a:pt x="181" y="461"/>
                    <a:pt x="272" y="408"/>
                  </a:cubicBezTo>
                  <a:cubicBezTo>
                    <a:pt x="363" y="355"/>
                    <a:pt x="454" y="204"/>
                    <a:pt x="545" y="136"/>
                  </a:cubicBezTo>
                  <a:cubicBezTo>
                    <a:pt x="636" y="68"/>
                    <a:pt x="726" y="0"/>
                    <a:pt x="817" y="0"/>
                  </a:cubicBezTo>
                  <a:cubicBezTo>
                    <a:pt x="908" y="0"/>
                    <a:pt x="998" y="68"/>
                    <a:pt x="1089" y="136"/>
                  </a:cubicBezTo>
                  <a:cubicBezTo>
                    <a:pt x="1180" y="204"/>
                    <a:pt x="1270" y="355"/>
                    <a:pt x="1361" y="408"/>
                  </a:cubicBezTo>
                  <a:cubicBezTo>
                    <a:pt x="1452" y="461"/>
                    <a:pt x="1542" y="457"/>
                    <a:pt x="1633" y="453"/>
                  </a:cubicBezTo>
                </a:path>
              </a:pathLst>
            </a:custGeom>
            <a:solidFill>
              <a:srgbClr val="0000FF">
                <a:alpha val="20000"/>
              </a:srgb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79" name="Freeform 967"/>
            <p:cNvSpPr>
              <a:spLocks/>
            </p:cNvSpPr>
            <p:nvPr/>
          </p:nvSpPr>
          <p:spPr bwMode="auto">
            <a:xfrm>
              <a:off x="885" y="3566"/>
              <a:ext cx="1633" cy="370"/>
            </a:xfrm>
            <a:custGeom>
              <a:avLst/>
              <a:gdLst>
                <a:gd name="T0" fmla="*/ 0 w 1633"/>
                <a:gd name="T1" fmla="*/ 364 h 461"/>
                <a:gd name="T2" fmla="*/ 272 w 1633"/>
                <a:gd name="T3" fmla="*/ 327 h 461"/>
                <a:gd name="T4" fmla="*/ 545 w 1633"/>
                <a:gd name="T5" fmla="*/ 109 h 461"/>
                <a:gd name="T6" fmla="*/ 817 w 1633"/>
                <a:gd name="T7" fmla="*/ 0 h 461"/>
                <a:gd name="T8" fmla="*/ 1089 w 1633"/>
                <a:gd name="T9" fmla="*/ 109 h 461"/>
                <a:gd name="T10" fmla="*/ 1361 w 1633"/>
                <a:gd name="T11" fmla="*/ 327 h 461"/>
                <a:gd name="T12" fmla="*/ 1633 w 1633"/>
                <a:gd name="T13" fmla="*/ 364 h 4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3"/>
                <a:gd name="T22" fmla="*/ 0 h 461"/>
                <a:gd name="T23" fmla="*/ 1633 w 1633"/>
                <a:gd name="T24" fmla="*/ 461 h 4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3" h="461">
                  <a:moveTo>
                    <a:pt x="0" y="453"/>
                  </a:moveTo>
                  <a:cubicBezTo>
                    <a:pt x="90" y="457"/>
                    <a:pt x="181" y="461"/>
                    <a:pt x="272" y="408"/>
                  </a:cubicBezTo>
                  <a:cubicBezTo>
                    <a:pt x="363" y="355"/>
                    <a:pt x="454" y="204"/>
                    <a:pt x="545" y="136"/>
                  </a:cubicBezTo>
                  <a:cubicBezTo>
                    <a:pt x="636" y="68"/>
                    <a:pt x="726" y="0"/>
                    <a:pt x="817" y="0"/>
                  </a:cubicBezTo>
                  <a:cubicBezTo>
                    <a:pt x="908" y="0"/>
                    <a:pt x="998" y="68"/>
                    <a:pt x="1089" y="136"/>
                  </a:cubicBezTo>
                  <a:cubicBezTo>
                    <a:pt x="1180" y="204"/>
                    <a:pt x="1270" y="355"/>
                    <a:pt x="1361" y="408"/>
                  </a:cubicBezTo>
                  <a:cubicBezTo>
                    <a:pt x="1452" y="461"/>
                    <a:pt x="1542" y="457"/>
                    <a:pt x="1633" y="453"/>
                  </a:cubicBezTo>
                </a:path>
              </a:pathLst>
            </a:custGeom>
            <a:solidFill>
              <a:srgbClr val="0000FF">
                <a:alpha val="20000"/>
              </a:srgb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80" name="Freeform 968"/>
            <p:cNvSpPr>
              <a:spLocks/>
            </p:cNvSpPr>
            <p:nvPr/>
          </p:nvSpPr>
          <p:spPr bwMode="auto">
            <a:xfrm>
              <a:off x="1248" y="3566"/>
              <a:ext cx="1633" cy="370"/>
            </a:xfrm>
            <a:custGeom>
              <a:avLst/>
              <a:gdLst>
                <a:gd name="T0" fmla="*/ 0 w 1633"/>
                <a:gd name="T1" fmla="*/ 364 h 461"/>
                <a:gd name="T2" fmla="*/ 272 w 1633"/>
                <a:gd name="T3" fmla="*/ 327 h 461"/>
                <a:gd name="T4" fmla="*/ 545 w 1633"/>
                <a:gd name="T5" fmla="*/ 109 h 461"/>
                <a:gd name="T6" fmla="*/ 817 w 1633"/>
                <a:gd name="T7" fmla="*/ 0 h 461"/>
                <a:gd name="T8" fmla="*/ 1089 w 1633"/>
                <a:gd name="T9" fmla="*/ 109 h 461"/>
                <a:gd name="T10" fmla="*/ 1361 w 1633"/>
                <a:gd name="T11" fmla="*/ 327 h 461"/>
                <a:gd name="T12" fmla="*/ 1633 w 1633"/>
                <a:gd name="T13" fmla="*/ 364 h 4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3"/>
                <a:gd name="T22" fmla="*/ 0 h 461"/>
                <a:gd name="T23" fmla="*/ 1633 w 1633"/>
                <a:gd name="T24" fmla="*/ 461 h 4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3" h="461">
                  <a:moveTo>
                    <a:pt x="0" y="453"/>
                  </a:moveTo>
                  <a:cubicBezTo>
                    <a:pt x="90" y="457"/>
                    <a:pt x="181" y="461"/>
                    <a:pt x="272" y="408"/>
                  </a:cubicBezTo>
                  <a:cubicBezTo>
                    <a:pt x="363" y="355"/>
                    <a:pt x="454" y="204"/>
                    <a:pt x="545" y="136"/>
                  </a:cubicBezTo>
                  <a:cubicBezTo>
                    <a:pt x="636" y="68"/>
                    <a:pt x="726" y="0"/>
                    <a:pt x="817" y="0"/>
                  </a:cubicBezTo>
                  <a:cubicBezTo>
                    <a:pt x="908" y="0"/>
                    <a:pt x="998" y="68"/>
                    <a:pt x="1089" y="136"/>
                  </a:cubicBezTo>
                  <a:cubicBezTo>
                    <a:pt x="1180" y="204"/>
                    <a:pt x="1270" y="355"/>
                    <a:pt x="1361" y="408"/>
                  </a:cubicBezTo>
                  <a:cubicBezTo>
                    <a:pt x="1452" y="461"/>
                    <a:pt x="1542" y="457"/>
                    <a:pt x="1633" y="453"/>
                  </a:cubicBezTo>
                </a:path>
              </a:pathLst>
            </a:custGeom>
            <a:solidFill>
              <a:srgbClr val="0000FF">
                <a:alpha val="20000"/>
              </a:srgb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81" name="Freeform 969"/>
            <p:cNvSpPr>
              <a:spLocks/>
            </p:cNvSpPr>
            <p:nvPr/>
          </p:nvSpPr>
          <p:spPr bwMode="auto">
            <a:xfrm>
              <a:off x="1701" y="3566"/>
              <a:ext cx="1633" cy="370"/>
            </a:xfrm>
            <a:custGeom>
              <a:avLst/>
              <a:gdLst>
                <a:gd name="T0" fmla="*/ 0 w 1633"/>
                <a:gd name="T1" fmla="*/ 364 h 461"/>
                <a:gd name="T2" fmla="*/ 272 w 1633"/>
                <a:gd name="T3" fmla="*/ 327 h 461"/>
                <a:gd name="T4" fmla="*/ 545 w 1633"/>
                <a:gd name="T5" fmla="*/ 109 h 461"/>
                <a:gd name="T6" fmla="*/ 817 w 1633"/>
                <a:gd name="T7" fmla="*/ 0 h 461"/>
                <a:gd name="T8" fmla="*/ 1089 w 1633"/>
                <a:gd name="T9" fmla="*/ 109 h 461"/>
                <a:gd name="T10" fmla="*/ 1361 w 1633"/>
                <a:gd name="T11" fmla="*/ 327 h 461"/>
                <a:gd name="T12" fmla="*/ 1633 w 1633"/>
                <a:gd name="T13" fmla="*/ 364 h 4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3"/>
                <a:gd name="T22" fmla="*/ 0 h 461"/>
                <a:gd name="T23" fmla="*/ 1633 w 1633"/>
                <a:gd name="T24" fmla="*/ 461 h 4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3" h="461">
                  <a:moveTo>
                    <a:pt x="0" y="453"/>
                  </a:moveTo>
                  <a:cubicBezTo>
                    <a:pt x="90" y="457"/>
                    <a:pt x="181" y="461"/>
                    <a:pt x="272" y="408"/>
                  </a:cubicBezTo>
                  <a:cubicBezTo>
                    <a:pt x="363" y="355"/>
                    <a:pt x="454" y="204"/>
                    <a:pt x="545" y="136"/>
                  </a:cubicBezTo>
                  <a:cubicBezTo>
                    <a:pt x="636" y="68"/>
                    <a:pt x="726" y="0"/>
                    <a:pt x="817" y="0"/>
                  </a:cubicBezTo>
                  <a:cubicBezTo>
                    <a:pt x="908" y="0"/>
                    <a:pt x="998" y="68"/>
                    <a:pt x="1089" y="136"/>
                  </a:cubicBezTo>
                  <a:cubicBezTo>
                    <a:pt x="1180" y="204"/>
                    <a:pt x="1270" y="355"/>
                    <a:pt x="1361" y="408"/>
                  </a:cubicBezTo>
                  <a:cubicBezTo>
                    <a:pt x="1452" y="461"/>
                    <a:pt x="1542" y="457"/>
                    <a:pt x="1633" y="453"/>
                  </a:cubicBezTo>
                </a:path>
              </a:pathLst>
            </a:custGeom>
            <a:solidFill>
              <a:srgbClr val="0000FF">
                <a:alpha val="20000"/>
              </a:srgb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82" name="Freeform 970"/>
            <p:cNvSpPr>
              <a:spLocks/>
            </p:cNvSpPr>
            <p:nvPr/>
          </p:nvSpPr>
          <p:spPr bwMode="auto">
            <a:xfrm>
              <a:off x="340" y="3566"/>
              <a:ext cx="1633" cy="370"/>
            </a:xfrm>
            <a:custGeom>
              <a:avLst/>
              <a:gdLst>
                <a:gd name="T0" fmla="*/ 0 w 1633"/>
                <a:gd name="T1" fmla="*/ 364 h 461"/>
                <a:gd name="T2" fmla="*/ 272 w 1633"/>
                <a:gd name="T3" fmla="*/ 327 h 461"/>
                <a:gd name="T4" fmla="*/ 545 w 1633"/>
                <a:gd name="T5" fmla="*/ 109 h 461"/>
                <a:gd name="T6" fmla="*/ 817 w 1633"/>
                <a:gd name="T7" fmla="*/ 0 h 461"/>
                <a:gd name="T8" fmla="*/ 1089 w 1633"/>
                <a:gd name="T9" fmla="*/ 109 h 461"/>
                <a:gd name="T10" fmla="*/ 1361 w 1633"/>
                <a:gd name="T11" fmla="*/ 327 h 461"/>
                <a:gd name="T12" fmla="*/ 1633 w 1633"/>
                <a:gd name="T13" fmla="*/ 364 h 4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3"/>
                <a:gd name="T22" fmla="*/ 0 h 461"/>
                <a:gd name="T23" fmla="*/ 1633 w 1633"/>
                <a:gd name="T24" fmla="*/ 461 h 4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3" h="461">
                  <a:moveTo>
                    <a:pt x="0" y="453"/>
                  </a:moveTo>
                  <a:cubicBezTo>
                    <a:pt x="90" y="457"/>
                    <a:pt x="181" y="461"/>
                    <a:pt x="272" y="408"/>
                  </a:cubicBezTo>
                  <a:cubicBezTo>
                    <a:pt x="363" y="355"/>
                    <a:pt x="454" y="204"/>
                    <a:pt x="545" y="136"/>
                  </a:cubicBezTo>
                  <a:cubicBezTo>
                    <a:pt x="636" y="68"/>
                    <a:pt x="726" y="0"/>
                    <a:pt x="817" y="0"/>
                  </a:cubicBezTo>
                  <a:cubicBezTo>
                    <a:pt x="908" y="0"/>
                    <a:pt x="998" y="68"/>
                    <a:pt x="1089" y="136"/>
                  </a:cubicBezTo>
                  <a:cubicBezTo>
                    <a:pt x="1180" y="204"/>
                    <a:pt x="1270" y="355"/>
                    <a:pt x="1361" y="408"/>
                  </a:cubicBezTo>
                  <a:cubicBezTo>
                    <a:pt x="1452" y="461"/>
                    <a:pt x="1542" y="457"/>
                    <a:pt x="1633" y="453"/>
                  </a:cubicBezTo>
                </a:path>
              </a:pathLst>
            </a:custGeom>
            <a:solidFill>
              <a:srgbClr val="0000FF">
                <a:alpha val="20000"/>
              </a:srgb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83" name="Freeform 971"/>
            <p:cNvSpPr>
              <a:spLocks/>
            </p:cNvSpPr>
            <p:nvPr/>
          </p:nvSpPr>
          <p:spPr bwMode="auto">
            <a:xfrm>
              <a:off x="-23" y="3566"/>
              <a:ext cx="1633" cy="370"/>
            </a:xfrm>
            <a:custGeom>
              <a:avLst/>
              <a:gdLst>
                <a:gd name="T0" fmla="*/ 0 w 1633"/>
                <a:gd name="T1" fmla="*/ 364 h 461"/>
                <a:gd name="T2" fmla="*/ 272 w 1633"/>
                <a:gd name="T3" fmla="*/ 327 h 461"/>
                <a:gd name="T4" fmla="*/ 545 w 1633"/>
                <a:gd name="T5" fmla="*/ 109 h 461"/>
                <a:gd name="T6" fmla="*/ 817 w 1633"/>
                <a:gd name="T7" fmla="*/ 0 h 461"/>
                <a:gd name="T8" fmla="*/ 1089 w 1633"/>
                <a:gd name="T9" fmla="*/ 109 h 461"/>
                <a:gd name="T10" fmla="*/ 1361 w 1633"/>
                <a:gd name="T11" fmla="*/ 327 h 461"/>
                <a:gd name="T12" fmla="*/ 1633 w 1633"/>
                <a:gd name="T13" fmla="*/ 364 h 4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3"/>
                <a:gd name="T22" fmla="*/ 0 h 461"/>
                <a:gd name="T23" fmla="*/ 1633 w 1633"/>
                <a:gd name="T24" fmla="*/ 461 h 4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3" h="461">
                  <a:moveTo>
                    <a:pt x="0" y="453"/>
                  </a:moveTo>
                  <a:cubicBezTo>
                    <a:pt x="90" y="457"/>
                    <a:pt x="181" y="461"/>
                    <a:pt x="272" y="408"/>
                  </a:cubicBezTo>
                  <a:cubicBezTo>
                    <a:pt x="363" y="355"/>
                    <a:pt x="454" y="204"/>
                    <a:pt x="545" y="136"/>
                  </a:cubicBezTo>
                  <a:cubicBezTo>
                    <a:pt x="636" y="68"/>
                    <a:pt x="726" y="0"/>
                    <a:pt x="817" y="0"/>
                  </a:cubicBezTo>
                  <a:cubicBezTo>
                    <a:pt x="908" y="0"/>
                    <a:pt x="998" y="68"/>
                    <a:pt x="1089" y="136"/>
                  </a:cubicBezTo>
                  <a:cubicBezTo>
                    <a:pt x="1180" y="204"/>
                    <a:pt x="1270" y="355"/>
                    <a:pt x="1361" y="408"/>
                  </a:cubicBezTo>
                  <a:cubicBezTo>
                    <a:pt x="1452" y="461"/>
                    <a:pt x="1542" y="457"/>
                    <a:pt x="1633" y="453"/>
                  </a:cubicBezTo>
                </a:path>
              </a:pathLst>
            </a:custGeom>
            <a:solidFill>
              <a:srgbClr val="0000FF">
                <a:alpha val="20000"/>
              </a:srgb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84" name="Freeform 972"/>
            <p:cNvSpPr>
              <a:spLocks/>
            </p:cNvSpPr>
            <p:nvPr/>
          </p:nvSpPr>
          <p:spPr bwMode="auto">
            <a:xfrm>
              <a:off x="-476" y="3566"/>
              <a:ext cx="1633" cy="370"/>
            </a:xfrm>
            <a:custGeom>
              <a:avLst/>
              <a:gdLst>
                <a:gd name="T0" fmla="*/ 0 w 1633"/>
                <a:gd name="T1" fmla="*/ 364 h 461"/>
                <a:gd name="T2" fmla="*/ 272 w 1633"/>
                <a:gd name="T3" fmla="*/ 327 h 461"/>
                <a:gd name="T4" fmla="*/ 545 w 1633"/>
                <a:gd name="T5" fmla="*/ 109 h 461"/>
                <a:gd name="T6" fmla="*/ 817 w 1633"/>
                <a:gd name="T7" fmla="*/ 0 h 461"/>
                <a:gd name="T8" fmla="*/ 1089 w 1633"/>
                <a:gd name="T9" fmla="*/ 109 h 461"/>
                <a:gd name="T10" fmla="*/ 1361 w 1633"/>
                <a:gd name="T11" fmla="*/ 327 h 461"/>
                <a:gd name="T12" fmla="*/ 1633 w 1633"/>
                <a:gd name="T13" fmla="*/ 364 h 4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3"/>
                <a:gd name="T22" fmla="*/ 0 h 461"/>
                <a:gd name="T23" fmla="*/ 1633 w 1633"/>
                <a:gd name="T24" fmla="*/ 461 h 4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3" h="461">
                  <a:moveTo>
                    <a:pt x="0" y="453"/>
                  </a:moveTo>
                  <a:cubicBezTo>
                    <a:pt x="90" y="457"/>
                    <a:pt x="181" y="461"/>
                    <a:pt x="272" y="408"/>
                  </a:cubicBezTo>
                  <a:cubicBezTo>
                    <a:pt x="363" y="355"/>
                    <a:pt x="454" y="204"/>
                    <a:pt x="545" y="136"/>
                  </a:cubicBezTo>
                  <a:cubicBezTo>
                    <a:pt x="636" y="68"/>
                    <a:pt x="726" y="0"/>
                    <a:pt x="817" y="0"/>
                  </a:cubicBezTo>
                  <a:cubicBezTo>
                    <a:pt x="908" y="0"/>
                    <a:pt x="998" y="68"/>
                    <a:pt x="1089" y="136"/>
                  </a:cubicBezTo>
                  <a:cubicBezTo>
                    <a:pt x="1180" y="204"/>
                    <a:pt x="1270" y="355"/>
                    <a:pt x="1361" y="408"/>
                  </a:cubicBezTo>
                  <a:cubicBezTo>
                    <a:pt x="1452" y="461"/>
                    <a:pt x="1542" y="457"/>
                    <a:pt x="1633" y="453"/>
                  </a:cubicBezTo>
                </a:path>
              </a:pathLst>
            </a:custGeom>
            <a:solidFill>
              <a:srgbClr val="0000FF">
                <a:alpha val="20000"/>
              </a:srgb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85" name="Rectangle 973"/>
            <p:cNvSpPr>
              <a:spLocks noChangeArrowheads="1"/>
            </p:cNvSpPr>
            <p:nvPr/>
          </p:nvSpPr>
          <p:spPr bwMode="auto">
            <a:xfrm>
              <a:off x="-567" y="3521"/>
              <a:ext cx="771" cy="45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686" name="Rectangle 974"/>
            <p:cNvSpPr>
              <a:spLocks noChangeArrowheads="1"/>
            </p:cNvSpPr>
            <p:nvPr/>
          </p:nvSpPr>
          <p:spPr bwMode="auto">
            <a:xfrm>
              <a:off x="2654" y="3521"/>
              <a:ext cx="771" cy="45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687" name="Freeform 975"/>
            <p:cNvSpPr>
              <a:spLocks/>
            </p:cNvSpPr>
            <p:nvPr/>
          </p:nvSpPr>
          <p:spPr bwMode="auto">
            <a:xfrm>
              <a:off x="204" y="3476"/>
              <a:ext cx="2445" cy="456"/>
            </a:xfrm>
            <a:custGeom>
              <a:avLst/>
              <a:gdLst>
                <a:gd name="T0" fmla="*/ 2445 w 2445"/>
                <a:gd name="T1" fmla="*/ 0 h 456"/>
                <a:gd name="T2" fmla="*/ 2313 w 2445"/>
                <a:gd name="T3" fmla="*/ 456 h 456"/>
                <a:gd name="T4" fmla="*/ 2177 w 2445"/>
                <a:gd name="T5" fmla="*/ 2 h 456"/>
                <a:gd name="T6" fmla="*/ 2041 w 2445"/>
                <a:gd name="T7" fmla="*/ 455 h 456"/>
                <a:gd name="T8" fmla="*/ 1905 w 2445"/>
                <a:gd name="T9" fmla="*/ 2 h 456"/>
                <a:gd name="T10" fmla="*/ 1769 w 2445"/>
                <a:gd name="T11" fmla="*/ 455 h 456"/>
                <a:gd name="T12" fmla="*/ 1632 w 2445"/>
                <a:gd name="T13" fmla="*/ 2 h 456"/>
                <a:gd name="T14" fmla="*/ 1496 w 2445"/>
                <a:gd name="T15" fmla="*/ 455 h 456"/>
                <a:gd name="T16" fmla="*/ 1360 w 2445"/>
                <a:gd name="T17" fmla="*/ 2 h 456"/>
                <a:gd name="T18" fmla="*/ 1224 w 2445"/>
                <a:gd name="T19" fmla="*/ 455 h 456"/>
                <a:gd name="T20" fmla="*/ 1088 w 2445"/>
                <a:gd name="T21" fmla="*/ 2 h 456"/>
                <a:gd name="T22" fmla="*/ 952 w 2445"/>
                <a:gd name="T23" fmla="*/ 455 h 456"/>
                <a:gd name="T24" fmla="*/ 816 w 2445"/>
                <a:gd name="T25" fmla="*/ 2 h 456"/>
                <a:gd name="T26" fmla="*/ 680 w 2445"/>
                <a:gd name="T27" fmla="*/ 455 h 456"/>
                <a:gd name="T28" fmla="*/ 544 w 2445"/>
                <a:gd name="T29" fmla="*/ 2 h 456"/>
                <a:gd name="T30" fmla="*/ 408 w 2445"/>
                <a:gd name="T31" fmla="*/ 455 h 456"/>
                <a:gd name="T32" fmla="*/ 272 w 2445"/>
                <a:gd name="T33" fmla="*/ 2 h 456"/>
                <a:gd name="T34" fmla="*/ 136 w 2445"/>
                <a:gd name="T35" fmla="*/ 455 h 456"/>
                <a:gd name="T36" fmla="*/ 0 w 2445"/>
                <a:gd name="T37" fmla="*/ 2 h 4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45"/>
                <a:gd name="T58" fmla="*/ 0 h 456"/>
                <a:gd name="T59" fmla="*/ 2445 w 2445"/>
                <a:gd name="T60" fmla="*/ 456 h 4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45" h="456">
                  <a:moveTo>
                    <a:pt x="2445" y="0"/>
                  </a:moveTo>
                  <a:cubicBezTo>
                    <a:pt x="2423" y="76"/>
                    <a:pt x="2358" y="456"/>
                    <a:pt x="2313" y="456"/>
                  </a:cubicBezTo>
                  <a:cubicBezTo>
                    <a:pt x="2268" y="456"/>
                    <a:pt x="2222" y="2"/>
                    <a:pt x="2177" y="2"/>
                  </a:cubicBezTo>
                  <a:cubicBezTo>
                    <a:pt x="2132" y="2"/>
                    <a:pt x="2086" y="455"/>
                    <a:pt x="2041" y="455"/>
                  </a:cubicBezTo>
                  <a:cubicBezTo>
                    <a:pt x="1996" y="455"/>
                    <a:pt x="1950" y="2"/>
                    <a:pt x="1905" y="2"/>
                  </a:cubicBezTo>
                  <a:cubicBezTo>
                    <a:pt x="1860" y="2"/>
                    <a:pt x="1814" y="455"/>
                    <a:pt x="1769" y="455"/>
                  </a:cubicBezTo>
                  <a:cubicBezTo>
                    <a:pt x="1724" y="455"/>
                    <a:pt x="1677" y="2"/>
                    <a:pt x="1632" y="2"/>
                  </a:cubicBezTo>
                  <a:cubicBezTo>
                    <a:pt x="1587" y="2"/>
                    <a:pt x="1541" y="455"/>
                    <a:pt x="1496" y="455"/>
                  </a:cubicBezTo>
                  <a:cubicBezTo>
                    <a:pt x="1451" y="455"/>
                    <a:pt x="1405" y="2"/>
                    <a:pt x="1360" y="2"/>
                  </a:cubicBezTo>
                  <a:cubicBezTo>
                    <a:pt x="1315" y="2"/>
                    <a:pt x="1269" y="455"/>
                    <a:pt x="1224" y="455"/>
                  </a:cubicBezTo>
                  <a:cubicBezTo>
                    <a:pt x="1179" y="455"/>
                    <a:pt x="1133" y="2"/>
                    <a:pt x="1088" y="2"/>
                  </a:cubicBezTo>
                  <a:cubicBezTo>
                    <a:pt x="1043" y="2"/>
                    <a:pt x="997" y="455"/>
                    <a:pt x="952" y="455"/>
                  </a:cubicBezTo>
                  <a:cubicBezTo>
                    <a:pt x="907" y="455"/>
                    <a:pt x="861" y="2"/>
                    <a:pt x="816" y="2"/>
                  </a:cubicBezTo>
                  <a:cubicBezTo>
                    <a:pt x="771" y="2"/>
                    <a:pt x="725" y="455"/>
                    <a:pt x="680" y="455"/>
                  </a:cubicBezTo>
                  <a:cubicBezTo>
                    <a:pt x="635" y="455"/>
                    <a:pt x="589" y="2"/>
                    <a:pt x="544" y="2"/>
                  </a:cubicBezTo>
                  <a:cubicBezTo>
                    <a:pt x="499" y="2"/>
                    <a:pt x="453" y="455"/>
                    <a:pt x="408" y="455"/>
                  </a:cubicBezTo>
                  <a:cubicBezTo>
                    <a:pt x="363" y="455"/>
                    <a:pt x="317" y="2"/>
                    <a:pt x="272" y="2"/>
                  </a:cubicBezTo>
                  <a:cubicBezTo>
                    <a:pt x="227" y="2"/>
                    <a:pt x="181" y="455"/>
                    <a:pt x="136" y="455"/>
                  </a:cubicBezTo>
                  <a:cubicBezTo>
                    <a:pt x="91" y="455"/>
                    <a:pt x="23" y="77"/>
                    <a:pt x="0" y="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5688" name="Line 976"/>
            <p:cNvSpPr>
              <a:spLocks noChangeShapeType="1"/>
            </p:cNvSpPr>
            <p:nvPr/>
          </p:nvSpPr>
          <p:spPr bwMode="auto">
            <a:xfrm flipV="1">
              <a:off x="159" y="3430"/>
              <a:ext cx="2495" cy="5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5689" name="Line 977"/>
            <p:cNvSpPr>
              <a:spLocks noChangeShapeType="1"/>
            </p:cNvSpPr>
            <p:nvPr/>
          </p:nvSpPr>
          <p:spPr bwMode="auto">
            <a:xfrm flipH="1" flipV="1">
              <a:off x="159" y="3430"/>
              <a:ext cx="2495" cy="5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5690" name="Freeform 978"/>
            <p:cNvSpPr>
              <a:spLocks/>
            </p:cNvSpPr>
            <p:nvPr/>
          </p:nvSpPr>
          <p:spPr bwMode="auto">
            <a:xfrm rot="5400000">
              <a:off x="1302" y="3937"/>
              <a:ext cx="287" cy="90"/>
            </a:xfrm>
            <a:custGeom>
              <a:avLst/>
              <a:gdLst>
                <a:gd name="T0" fmla="*/ 0 w 681"/>
                <a:gd name="T1" fmla="*/ 83 h 196"/>
                <a:gd name="T2" fmla="*/ 38 w 681"/>
                <a:gd name="T3" fmla="*/ 0 h 196"/>
                <a:gd name="T4" fmla="*/ 77 w 681"/>
                <a:gd name="T5" fmla="*/ 83 h 196"/>
                <a:gd name="T6" fmla="*/ 115 w 681"/>
                <a:gd name="T7" fmla="*/ 0 h 196"/>
                <a:gd name="T8" fmla="*/ 153 w 681"/>
                <a:gd name="T9" fmla="*/ 83 h 196"/>
                <a:gd name="T10" fmla="*/ 191 w 681"/>
                <a:gd name="T11" fmla="*/ 0 h 196"/>
                <a:gd name="T12" fmla="*/ 229 w 681"/>
                <a:gd name="T13" fmla="*/ 83 h 196"/>
                <a:gd name="T14" fmla="*/ 249 w 681"/>
                <a:gd name="T15" fmla="*/ 42 h 196"/>
                <a:gd name="T16" fmla="*/ 287 w 681"/>
                <a:gd name="T17" fmla="*/ 42 h 1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1"/>
                <a:gd name="T28" fmla="*/ 0 h 196"/>
                <a:gd name="T29" fmla="*/ 681 w 681"/>
                <a:gd name="T30" fmla="*/ 196 h 1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1" h="196">
                  <a:moveTo>
                    <a:pt x="0" y="181"/>
                  </a:moveTo>
                  <a:cubicBezTo>
                    <a:pt x="30" y="90"/>
                    <a:pt x="61" y="0"/>
                    <a:pt x="91" y="0"/>
                  </a:cubicBezTo>
                  <a:cubicBezTo>
                    <a:pt x="121" y="0"/>
                    <a:pt x="152" y="181"/>
                    <a:pt x="182" y="181"/>
                  </a:cubicBezTo>
                  <a:cubicBezTo>
                    <a:pt x="212" y="181"/>
                    <a:pt x="242" y="0"/>
                    <a:pt x="272" y="0"/>
                  </a:cubicBezTo>
                  <a:cubicBezTo>
                    <a:pt x="302" y="0"/>
                    <a:pt x="333" y="181"/>
                    <a:pt x="363" y="181"/>
                  </a:cubicBezTo>
                  <a:cubicBezTo>
                    <a:pt x="393" y="181"/>
                    <a:pt x="424" y="0"/>
                    <a:pt x="454" y="0"/>
                  </a:cubicBezTo>
                  <a:cubicBezTo>
                    <a:pt x="484" y="0"/>
                    <a:pt x="521" y="166"/>
                    <a:pt x="544" y="181"/>
                  </a:cubicBezTo>
                  <a:cubicBezTo>
                    <a:pt x="567" y="196"/>
                    <a:pt x="567" y="106"/>
                    <a:pt x="590" y="91"/>
                  </a:cubicBezTo>
                  <a:lnTo>
                    <a:pt x="681" y="91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5691" name="Text Box 979"/>
            <p:cNvSpPr txBox="1">
              <a:spLocks noChangeArrowheads="1"/>
            </p:cNvSpPr>
            <p:nvPr/>
          </p:nvSpPr>
          <p:spPr bwMode="auto">
            <a:xfrm>
              <a:off x="1157" y="3929"/>
              <a:ext cx="31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dirty="0"/>
                <a:t>Γ</a:t>
              </a:r>
              <a:r>
                <a:rPr lang="de-AT" baseline="-25000" dirty="0"/>
                <a:t>3</a:t>
              </a:r>
              <a:endParaRPr lang="el-GR" dirty="0"/>
            </a:p>
          </p:txBody>
        </p:sp>
      </p:grpSp>
      <p:pic>
        <p:nvPicPr>
          <p:cNvPr id="25628" name="Picture 1022" descr="Blue_L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8763" y="2420938"/>
            <a:ext cx="14446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9" name="Picture 1023" descr="Blue_L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8763" y="2276475"/>
            <a:ext cx="1444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0" name="Picture 1024" descr="Blue_L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8763" y="2132013"/>
            <a:ext cx="14446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43"/>
          <p:cNvGrpSpPr>
            <a:grpSpLocks/>
          </p:cNvGrpSpPr>
          <p:nvPr/>
        </p:nvGrpSpPr>
        <p:grpSpPr bwMode="auto">
          <a:xfrm>
            <a:off x="4789488" y="692150"/>
            <a:ext cx="4103687" cy="2136775"/>
            <a:chOff x="3017" y="436"/>
            <a:chExt cx="2585" cy="1346"/>
          </a:xfrm>
        </p:grpSpPr>
        <p:sp>
          <p:nvSpPr>
            <p:cNvPr id="25650" name="AutoShape 980"/>
            <p:cNvSpPr>
              <a:spLocks noChangeArrowheads="1"/>
            </p:cNvSpPr>
            <p:nvPr/>
          </p:nvSpPr>
          <p:spPr bwMode="auto">
            <a:xfrm>
              <a:off x="3969" y="436"/>
              <a:ext cx="1633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400" b="0"/>
                <a:t>Mott insulator</a:t>
              </a:r>
            </a:p>
          </p:txBody>
        </p:sp>
        <p:sp>
          <p:nvSpPr>
            <p:cNvPr id="25651" name="Text Box 981"/>
            <p:cNvSpPr txBox="1">
              <a:spLocks noChangeArrowheads="1"/>
            </p:cNvSpPr>
            <p:nvPr/>
          </p:nvSpPr>
          <p:spPr bwMode="auto">
            <a:xfrm>
              <a:off x="3107" y="436"/>
              <a:ext cx="681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J«|U|</a:t>
              </a:r>
            </a:p>
          </p:txBody>
        </p:sp>
        <p:sp>
          <p:nvSpPr>
            <p:cNvPr id="25652" name="Freeform 986"/>
            <p:cNvSpPr>
              <a:spLocks/>
            </p:cNvSpPr>
            <p:nvPr/>
          </p:nvSpPr>
          <p:spPr bwMode="auto">
            <a:xfrm>
              <a:off x="3062" y="1069"/>
              <a:ext cx="2445" cy="456"/>
            </a:xfrm>
            <a:custGeom>
              <a:avLst/>
              <a:gdLst>
                <a:gd name="T0" fmla="*/ 2445 w 2445"/>
                <a:gd name="T1" fmla="*/ 0 h 456"/>
                <a:gd name="T2" fmla="*/ 2313 w 2445"/>
                <a:gd name="T3" fmla="*/ 456 h 456"/>
                <a:gd name="T4" fmla="*/ 2177 w 2445"/>
                <a:gd name="T5" fmla="*/ 2 h 456"/>
                <a:gd name="T6" fmla="*/ 2041 w 2445"/>
                <a:gd name="T7" fmla="*/ 455 h 456"/>
                <a:gd name="T8" fmla="*/ 1905 w 2445"/>
                <a:gd name="T9" fmla="*/ 2 h 456"/>
                <a:gd name="T10" fmla="*/ 1769 w 2445"/>
                <a:gd name="T11" fmla="*/ 455 h 456"/>
                <a:gd name="T12" fmla="*/ 1632 w 2445"/>
                <a:gd name="T13" fmla="*/ 2 h 456"/>
                <a:gd name="T14" fmla="*/ 1496 w 2445"/>
                <a:gd name="T15" fmla="*/ 455 h 456"/>
                <a:gd name="T16" fmla="*/ 1360 w 2445"/>
                <a:gd name="T17" fmla="*/ 2 h 456"/>
                <a:gd name="T18" fmla="*/ 1224 w 2445"/>
                <a:gd name="T19" fmla="*/ 455 h 456"/>
                <a:gd name="T20" fmla="*/ 1088 w 2445"/>
                <a:gd name="T21" fmla="*/ 2 h 456"/>
                <a:gd name="T22" fmla="*/ 952 w 2445"/>
                <a:gd name="T23" fmla="*/ 455 h 456"/>
                <a:gd name="T24" fmla="*/ 816 w 2445"/>
                <a:gd name="T25" fmla="*/ 2 h 456"/>
                <a:gd name="T26" fmla="*/ 680 w 2445"/>
                <a:gd name="T27" fmla="*/ 455 h 456"/>
                <a:gd name="T28" fmla="*/ 544 w 2445"/>
                <a:gd name="T29" fmla="*/ 2 h 456"/>
                <a:gd name="T30" fmla="*/ 408 w 2445"/>
                <a:gd name="T31" fmla="*/ 455 h 456"/>
                <a:gd name="T32" fmla="*/ 272 w 2445"/>
                <a:gd name="T33" fmla="*/ 2 h 456"/>
                <a:gd name="T34" fmla="*/ 136 w 2445"/>
                <a:gd name="T35" fmla="*/ 455 h 456"/>
                <a:gd name="T36" fmla="*/ 0 w 2445"/>
                <a:gd name="T37" fmla="*/ 2 h 4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45"/>
                <a:gd name="T58" fmla="*/ 0 h 456"/>
                <a:gd name="T59" fmla="*/ 2445 w 2445"/>
                <a:gd name="T60" fmla="*/ 456 h 4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45" h="456">
                  <a:moveTo>
                    <a:pt x="2445" y="0"/>
                  </a:moveTo>
                  <a:cubicBezTo>
                    <a:pt x="2423" y="76"/>
                    <a:pt x="2358" y="456"/>
                    <a:pt x="2313" y="456"/>
                  </a:cubicBezTo>
                  <a:cubicBezTo>
                    <a:pt x="2268" y="456"/>
                    <a:pt x="2222" y="2"/>
                    <a:pt x="2177" y="2"/>
                  </a:cubicBezTo>
                  <a:cubicBezTo>
                    <a:pt x="2132" y="2"/>
                    <a:pt x="2086" y="455"/>
                    <a:pt x="2041" y="455"/>
                  </a:cubicBezTo>
                  <a:cubicBezTo>
                    <a:pt x="1996" y="455"/>
                    <a:pt x="1950" y="2"/>
                    <a:pt x="1905" y="2"/>
                  </a:cubicBezTo>
                  <a:cubicBezTo>
                    <a:pt x="1860" y="2"/>
                    <a:pt x="1814" y="455"/>
                    <a:pt x="1769" y="455"/>
                  </a:cubicBezTo>
                  <a:cubicBezTo>
                    <a:pt x="1724" y="455"/>
                    <a:pt x="1677" y="2"/>
                    <a:pt x="1632" y="2"/>
                  </a:cubicBezTo>
                  <a:cubicBezTo>
                    <a:pt x="1587" y="2"/>
                    <a:pt x="1541" y="455"/>
                    <a:pt x="1496" y="455"/>
                  </a:cubicBezTo>
                  <a:cubicBezTo>
                    <a:pt x="1451" y="455"/>
                    <a:pt x="1405" y="2"/>
                    <a:pt x="1360" y="2"/>
                  </a:cubicBezTo>
                  <a:cubicBezTo>
                    <a:pt x="1315" y="2"/>
                    <a:pt x="1269" y="455"/>
                    <a:pt x="1224" y="455"/>
                  </a:cubicBezTo>
                  <a:cubicBezTo>
                    <a:pt x="1179" y="455"/>
                    <a:pt x="1133" y="2"/>
                    <a:pt x="1088" y="2"/>
                  </a:cubicBezTo>
                  <a:cubicBezTo>
                    <a:pt x="1043" y="2"/>
                    <a:pt x="997" y="455"/>
                    <a:pt x="952" y="455"/>
                  </a:cubicBezTo>
                  <a:cubicBezTo>
                    <a:pt x="907" y="455"/>
                    <a:pt x="861" y="2"/>
                    <a:pt x="816" y="2"/>
                  </a:cubicBezTo>
                  <a:cubicBezTo>
                    <a:pt x="771" y="2"/>
                    <a:pt x="725" y="455"/>
                    <a:pt x="680" y="455"/>
                  </a:cubicBezTo>
                  <a:cubicBezTo>
                    <a:pt x="635" y="455"/>
                    <a:pt x="589" y="2"/>
                    <a:pt x="544" y="2"/>
                  </a:cubicBezTo>
                  <a:cubicBezTo>
                    <a:pt x="499" y="2"/>
                    <a:pt x="453" y="455"/>
                    <a:pt x="408" y="455"/>
                  </a:cubicBezTo>
                  <a:cubicBezTo>
                    <a:pt x="363" y="455"/>
                    <a:pt x="317" y="2"/>
                    <a:pt x="272" y="2"/>
                  </a:cubicBezTo>
                  <a:cubicBezTo>
                    <a:pt x="227" y="2"/>
                    <a:pt x="181" y="455"/>
                    <a:pt x="136" y="455"/>
                  </a:cubicBezTo>
                  <a:cubicBezTo>
                    <a:pt x="91" y="455"/>
                    <a:pt x="23" y="77"/>
                    <a:pt x="0" y="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pic>
          <p:nvPicPr>
            <p:cNvPr id="25653" name="Picture 1007" descr="Blue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1" y="1344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4" name="Picture 1008" descr="Blue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1" y="1253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5" name="Picture 1009" descr="Blue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1" y="1162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6" name="Picture 1010" descr="Blue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1" y="1071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7" name="Picture 1011" descr="Blue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1" y="981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8" name="Picture 1012" descr="Blue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1" y="890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9" name="Picture 1013" descr="Blue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1" y="799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60" name="Oval 1014"/>
            <p:cNvSpPr>
              <a:spLocks noChangeArrowheads="1"/>
            </p:cNvSpPr>
            <p:nvPr/>
          </p:nvSpPr>
          <p:spPr bwMode="auto">
            <a:xfrm>
              <a:off x="3153" y="1344"/>
              <a:ext cx="91" cy="91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661" name="Oval 1015"/>
            <p:cNvSpPr>
              <a:spLocks noChangeArrowheads="1"/>
            </p:cNvSpPr>
            <p:nvPr/>
          </p:nvSpPr>
          <p:spPr bwMode="auto">
            <a:xfrm>
              <a:off x="3425" y="1344"/>
              <a:ext cx="91" cy="91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662" name="Oval 1016"/>
            <p:cNvSpPr>
              <a:spLocks noChangeArrowheads="1"/>
            </p:cNvSpPr>
            <p:nvPr/>
          </p:nvSpPr>
          <p:spPr bwMode="auto">
            <a:xfrm>
              <a:off x="3697" y="1344"/>
              <a:ext cx="91" cy="91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663" name="Oval 1017"/>
            <p:cNvSpPr>
              <a:spLocks noChangeArrowheads="1"/>
            </p:cNvSpPr>
            <p:nvPr/>
          </p:nvSpPr>
          <p:spPr bwMode="auto">
            <a:xfrm>
              <a:off x="3969" y="1344"/>
              <a:ext cx="91" cy="91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664" name="Oval 1018"/>
            <p:cNvSpPr>
              <a:spLocks noChangeArrowheads="1"/>
            </p:cNvSpPr>
            <p:nvPr/>
          </p:nvSpPr>
          <p:spPr bwMode="auto">
            <a:xfrm>
              <a:off x="4513" y="1344"/>
              <a:ext cx="91" cy="91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665" name="Oval 1019"/>
            <p:cNvSpPr>
              <a:spLocks noChangeArrowheads="1"/>
            </p:cNvSpPr>
            <p:nvPr/>
          </p:nvSpPr>
          <p:spPr bwMode="auto">
            <a:xfrm>
              <a:off x="4786" y="1344"/>
              <a:ext cx="91" cy="91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666" name="Oval 1020"/>
            <p:cNvSpPr>
              <a:spLocks noChangeArrowheads="1"/>
            </p:cNvSpPr>
            <p:nvPr/>
          </p:nvSpPr>
          <p:spPr bwMode="auto">
            <a:xfrm>
              <a:off x="5058" y="1344"/>
              <a:ext cx="91" cy="91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667" name="Oval 1021"/>
            <p:cNvSpPr>
              <a:spLocks noChangeArrowheads="1"/>
            </p:cNvSpPr>
            <p:nvPr/>
          </p:nvSpPr>
          <p:spPr bwMode="auto">
            <a:xfrm>
              <a:off x="5330" y="1343"/>
              <a:ext cx="91" cy="91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668" name="Freeform 1025"/>
            <p:cNvSpPr>
              <a:spLocks/>
            </p:cNvSpPr>
            <p:nvPr/>
          </p:nvSpPr>
          <p:spPr bwMode="auto">
            <a:xfrm rot="5400000">
              <a:off x="4161" y="1578"/>
              <a:ext cx="287" cy="90"/>
            </a:xfrm>
            <a:custGeom>
              <a:avLst/>
              <a:gdLst>
                <a:gd name="T0" fmla="*/ 0 w 681"/>
                <a:gd name="T1" fmla="*/ 83 h 196"/>
                <a:gd name="T2" fmla="*/ 38 w 681"/>
                <a:gd name="T3" fmla="*/ 0 h 196"/>
                <a:gd name="T4" fmla="*/ 77 w 681"/>
                <a:gd name="T5" fmla="*/ 83 h 196"/>
                <a:gd name="T6" fmla="*/ 115 w 681"/>
                <a:gd name="T7" fmla="*/ 0 h 196"/>
                <a:gd name="T8" fmla="*/ 153 w 681"/>
                <a:gd name="T9" fmla="*/ 83 h 196"/>
                <a:gd name="T10" fmla="*/ 191 w 681"/>
                <a:gd name="T11" fmla="*/ 0 h 196"/>
                <a:gd name="T12" fmla="*/ 229 w 681"/>
                <a:gd name="T13" fmla="*/ 83 h 196"/>
                <a:gd name="T14" fmla="*/ 249 w 681"/>
                <a:gd name="T15" fmla="*/ 42 h 196"/>
                <a:gd name="T16" fmla="*/ 287 w 681"/>
                <a:gd name="T17" fmla="*/ 42 h 1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1"/>
                <a:gd name="T28" fmla="*/ 0 h 196"/>
                <a:gd name="T29" fmla="*/ 681 w 681"/>
                <a:gd name="T30" fmla="*/ 196 h 1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1" h="196">
                  <a:moveTo>
                    <a:pt x="0" y="181"/>
                  </a:moveTo>
                  <a:cubicBezTo>
                    <a:pt x="30" y="90"/>
                    <a:pt x="61" y="0"/>
                    <a:pt x="91" y="0"/>
                  </a:cubicBezTo>
                  <a:cubicBezTo>
                    <a:pt x="121" y="0"/>
                    <a:pt x="152" y="181"/>
                    <a:pt x="182" y="181"/>
                  </a:cubicBezTo>
                  <a:cubicBezTo>
                    <a:pt x="212" y="181"/>
                    <a:pt x="242" y="0"/>
                    <a:pt x="272" y="0"/>
                  </a:cubicBezTo>
                  <a:cubicBezTo>
                    <a:pt x="302" y="0"/>
                    <a:pt x="333" y="181"/>
                    <a:pt x="363" y="181"/>
                  </a:cubicBezTo>
                  <a:cubicBezTo>
                    <a:pt x="393" y="181"/>
                    <a:pt x="424" y="0"/>
                    <a:pt x="454" y="0"/>
                  </a:cubicBezTo>
                  <a:cubicBezTo>
                    <a:pt x="484" y="0"/>
                    <a:pt x="521" y="166"/>
                    <a:pt x="544" y="181"/>
                  </a:cubicBezTo>
                  <a:cubicBezTo>
                    <a:pt x="567" y="196"/>
                    <a:pt x="567" y="106"/>
                    <a:pt x="590" y="91"/>
                  </a:cubicBezTo>
                  <a:lnTo>
                    <a:pt x="681" y="91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5669" name="Text Box 1026"/>
            <p:cNvSpPr txBox="1">
              <a:spLocks noChangeArrowheads="1"/>
            </p:cNvSpPr>
            <p:nvPr/>
          </p:nvSpPr>
          <p:spPr bwMode="auto">
            <a:xfrm>
              <a:off x="4015" y="1570"/>
              <a:ext cx="31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/>
                <a:t>Γ</a:t>
              </a:r>
              <a:r>
                <a:rPr lang="de-AT" baseline="-25000"/>
                <a:t>3</a:t>
              </a:r>
              <a:endParaRPr lang="el-GR"/>
            </a:p>
          </p:txBody>
        </p:sp>
        <p:sp>
          <p:nvSpPr>
            <p:cNvPr id="25670" name="Line 1027"/>
            <p:cNvSpPr>
              <a:spLocks noChangeShapeType="1"/>
            </p:cNvSpPr>
            <p:nvPr/>
          </p:nvSpPr>
          <p:spPr bwMode="auto">
            <a:xfrm flipH="1" flipV="1">
              <a:off x="3017" y="1026"/>
              <a:ext cx="2495" cy="5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5671" name="Line 1028"/>
            <p:cNvSpPr>
              <a:spLocks noChangeShapeType="1"/>
            </p:cNvSpPr>
            <p:nvPr/>
          </p:nvSpPr>
          <p:spPr bwMode="auto">
            <a:xfrm flipV="1">
              <a:off x="3017" y="1026"/>
              <a:ext cx="2495" cy="5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en-US"/>
            </a:p>
          </p:txBody>
        </p:sp>
      </p:grpSp>
      <p:grpSp>
        <p:nvGrpSpPr>
          <p:cNvPr id="6" name="Group 1041"/>
          <p:cNvGrpSpPr>
            <a:grpSpLocks/>
          </p:cNvGrpSpPr>
          <p:nvPr/>
        </p:nvGrpSpPr>
        <p:grpSpPr bwMode="auto">
          <a:xfrm>
            <a:off x="4716463" y="3248025"/>
            <a:ext cx="4321175" cy="3062288"/>
            <a:chOff x="2971" y="2046"/>
            <a:chExt cx="2722" cy="1929"/>
          </a:xfrm>
        </p:grpSpPr>
        <p:sp>
          <p:nvSpPr>
            <p:cNvPr id="25633" name="AutoShape 18"/>
            <p:cNvSpPr>
              <a:spLocks noChangeArrowheads="1"/>
            </p:cNvSpPr>
            <p:nvPr/>
          </p:nvSpPr>
          <p:spPr bwMode="auto">
            <a:xfrm>
              <a:off x="4015" y="2046"/>
              <a:ext cx="1633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400" b="0"/>
                <a:t>Mott insulator</a:t>
              </a:r>
            </a:p>
          </p:txBody>
        </p:sp>
        <p:sp>
          <p:nvSpPr>
            <p:cNvPr id="25634" name="Text Box 120"/>
            <p:cNvSpPr txBox="1">
              <a:spLocks noChangeArrowheads="1"/>
            </p:cNvSpPr>
            <p:nvPr/>
          </p:nvSpPr>
          <p:spPr bwMode="auto">
            <a:xfrm>
              <a:off x="3107" y="2054"/>
              <a:ext cx="681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J«|U|</a:t>
              </a:r>
            </a:p>
          </p:txBody>
        </p:sp>
        <p:sp>
          <p:nvSpPr>
            <p:cNvPr id="25635" name="Text Box 184"/>
            <p:cNvSpPr txBox="1">
              <a:spLocks noChangeArrowheads="1"/>
            </p:cNvSpPr>
            <p:nvPr/>
          </p:nvSpPr>
          <p:spPr bwMode="auto">
            <a:xfrm>
              <a:off x="3017" y="2523"/>
              <a:ext cx="254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/>
                <a:t>Metastable</a:t>
              </a:r>
            </a:p>
          </p:txBody>
        </p:sp>
        <p:sp>
          <p:nvSpPr>
            <p:cNvPr id="25636" name="Freeform 669"/>
            <p:cNvSpPr>
              <a:spLocks/>
            </p:cNvSpPr>
            <p:nvPr/>
          </p:nvSpPr>
          <p:spPr bwMode="auto">
            <a:xfrm>
              <a:off x="3062" y="2929"/>
              <a:ext cx="2445" cy="456"/>
            </a:xfrm>
            <a:custGeom>
              <a:avLst/>
              <a:gdLst>
                <a:gd name="T0" fmla="*/ 2445 w 2445"/>
                <a:gd name="T1" fmla="*/ 0 h 456"/>
                <a:gd name="T2" fmla="*/ 2313 w 2445"/>
                <a:gd name="T3" fmla="*/ 456 h 456"/>
                <a:gd name="T4" fmla="*/ 2177 w 2445"/>
                <a:gd name="T5" fmla="*/ 2 h 456"/>
                <a:gd name="T6" fmla="*/ 2041 w 2445"/>
                <a:gd name="T7" fmla="*/ 455 h 456"/>
                <a:gd name="T8" fmla="*/ 1905 w 2445"/>
                <a:gd name="T9" fmla="*/ 2 h 456"/>
                <a:gd name="T10" fmla="*/ 1769 w 2445"/>
                <a:gd name="T11" fmla="*/ 455 h 456"/>
                <a:gd name="T12" fmla="*/ 1632 w 2445"/>
                <a:gd name="T13" fmla="*/ 2 h 456"/>
                <a:gd name="T14" fmla="*/ 1496 w 2445"/>
                <a:gd name="T15" fmla="*/ 455 h 456"/>
                <a:gd name="T16" fmla="*/ 1360 w 2445"/>
                <a:gd name="T17" fmla="*/ 2 h 456"/>
                <a:gd name="T18" fmla="*/ 1224 w 2445"/>
                <a:gd name="T19" fmla="*/ 455 h 456"/>
                <a:gd name="T20" fmla="*/ 1088 w 2445"/>
                <a:gd name="T21" fmla="*/ 2 h 456"/>
                <a:gd name="T22" fmla="*/ 952 w 2445"/>
                <a:gd name="T23" fmla="*/ 455 h 456"/>
                <a:gd name="T24" fmla="*/ 816 w 2445"/>
                <a:gd name="T25" fmla="*/ 2 h 456"/>
                <a:gd name="T26" fmla="*/ 680 w 2445"/>
                <a:gd name="T27" fmla="*/ 455 h 456"/>
                <a:gd name="T28" fmla="*/ 544 w 2445"/>
                <a:gd name="T29" fmla="*/ 2 h 456"/>
                <a:gd name="T30" fmla="*/ 408 w 2445"/>
                <a:gd name="T31" fmla="*/ 455 h 456"/>
                <a:gd name="T32" fmla="*/ 272 w 2445"/>
                <a:gd name="T33" fmla="*/ 2 h 456"/>
                <a:gd name="T34" fmla="*/ 136 w 2445"/>
                <a:gd name="T35" fmla="*/ 455 h 456"/>
                <a:gd name="T36" fmla="*/ 0 w 2445"/>
                <a:gd name="T37" fmla="*/ 2 h 4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45"/>
                <a:gd name="T58" fmla="*/ 0 h 456"/>
                <a:gd name="T59" fmla="*/ 2445 w 2445"/>
                <a:gd name="T60" fmla="*/ 456 h 4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45" h="456">
                  <a:moveTo>
                    <a:pt x="2445" y="0"/>
                  </a:moveTo>
                  <a:cubicBezTo>
                    <a:pt x="2423" y="76"/>
                    <a:pt x="2358" y="456"/>
                    <a:pt x="2313" y="456"/>
                  </a:cubicBezTo>
                  <a:cubicBezTo>
                    <a:pt x="2268" y="456"/>
                    <a:pt x="2222" y="2"/>
                    <a:pt x="2177" y="2"/>
                  </a:cubicBezTo>
                  <a:cubicBezTo>
                    <a:pt x="2132" y="2"/>
                    <a:pt x="2086" y="455"/>
                    <a:pt x="2041" y="455"/>
                  </a:cubicBezTo>
                  <a:cubicBezTo>
                    <a:pt x="1996" y="455"/>
                    <a:pt x="1950" y="2"/>
                    <a:pt x="1905" y="2"/>
                  </a:cubicBezTo>
                  <a:cubicBezTo>
                    <a:pt x="1860" y="2"/>
                    <a:pt x="1814" y="455"/>
                    <a:pt x="1769" y="455"/>
                  </a:cubicBezTo>
                  <a:cubicBezTo>
                    <a:pt x="1724" y="455"/>
                    <a:pt x="1677" y="2"/>
                    <a:pt x="1632" y="2"/>
                  </a:cubicBezTo>
                  <a:cubicBezTo>
                    <a:pt x="1587" y="2"/>
                    <a:pt x="1541" y="455"/>
                    <a:pt x="1496" y="455"/>
                  </a:cubicBezTo>
                  <a:cubicBezTo>
                    <a:pt x="1451" y="455"/>
                    <a:pt x="1405" y="2"/>
                    <a:pt x="1360" y="2"/>
                  </a:cubicBezTo>
                  <a:cubicBezTo>
                    <a:pt x="1315" y="2"/>
                    <a:pt x="1269" y="455"/>
                    <a:pt x="1224" y="455"/>
                  </a:cubicBezTo>
                  <a:cubicBezTo>
                    <a:pt x="1179" y="455"/>
                    <a:pt x="1133" y="2"/>
                    <a:pt x="1088" y="2"/>
                  </a:cubicBezTo>
                  <a:cubicBezTo>
                    <a:pt x="1043" y="2"/>
                    <a:pt x="997" y="455"/>
                    <a:pt x="952" y="455"/>
                  </a:cubicBezTo>
                  <a:cubicBezTo>
                    <a:pt x="907" y="455"/>
                    <a:pt x="861" y="2"/>
                    <a:pt x="816" y="2"/>
                  </a:cubicBezTo>
                  <a:cubicBezTo>
                    <a:pt x="771" y="2"/>
                    <a:pt x="725" y="455"/>
                    <a:pt x="680" y="455"/>
                  </a:cubicBezTo>
                  <a:cubicBezTo>
                    <a:pt x="635" y="455"/>
                    <a:pt x="589" y="2"/>
                    <a:pt x="544" y="2"/>
                  </a:cubicBezTo>
                  <a:cubicBezTo>
                    <a:pt x="499" y="2"/>
                    <a:pt x="453" y="455"/>
                    <a:pt x="408" y="455"/>
                  </a:cubicBezTo>
                  <a:cubicBezTo>
                    <a:pt x="363" y="455"/>
                    <a:pt x="317" y="2"/>
                    <a:pt x="272" y="2"/>
                  </a:cubicBezTo>
                  <a:cubicBezTo>
                    <a:pt x="227" y="2"/>
                    <a:pt x="181" y="455"/>
                    <a:pt x="136" y="455"/>
                  </a:cubicBezTo>
                  <a:cubicBezTo>
                    <a:pt x="91" y="455"/>
                    <a:pt x="23" y="77"/>
                    <a:pt x="0" y="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pic>
          <p:nvPicPr>
            <p:cNvPr id="25637" name="Picture 1029" descr="Blue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1" y="3201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8" name="Picture 1030" descr="Blue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1" y="3110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9" name="Picture 1031" descr="Blue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13" y="3201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0" name="Picture 1032" descr="Blue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13" y="3110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1" name="Picture 1033" descr="Blue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9" y="3201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2" name="Picture 1034" descr="Blue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9" y="3110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3" name="Picture 1035" descr="Blue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58" y="3201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4" name="Picture 1036" descr="Blue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0" y="3201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5" name="Picture 1037" descr="Blue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6" y="3201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6" name="Picture 1038" descr="Blue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5" y="3201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7" name="Picture 1039" descr="Blue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97" y="3201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8" name="Picture 1040" descr="Blue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3" y="3201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49" name="AutoShape 242"/>
            <p:cNvSpPr>
              <a:spLocks noChangeArrowheads="1"/>
            </p:cNvSpPr>
            <p:nvPr/>
          </p:nvSpPr>
          <p:spPr bwMode="auto">
            <a:xfrm>
              <a:off x="2971" y="3748"/>
              <a:ext cx="2722" cy="227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 anchorCtr="1"/>
            <a:lstStyle/>
            <a:p>
              <a:pPr algn="l"/>
              <a:r>
                <a:rPr lang="en-US"/>
                <a:t>Highly excited state of the system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6164" y="91972"/>
            <a:ext cx="860583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Preparation of the attractive MI state</a:t>
            </a:r>
            <a:endParaRPr lang="de-DE" sz="2400" b="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32" name="AutoShape 191"/>
          <p:cNvSpPr>
            <a:spLocks noChangeArrowheads="1"/>
          </p:cNvSpPr>
          <p:nvPr/>
        </p:nvSpPr>
        <p:spPr bwMode="auto">
          <a:xfrm rot="5400000">
            <a:off x="-1709737" y="3411538"/>
            <a:ext cx="5329237" cy="611187"/>
          </a:xfrm>
          <a:prstGeom prst="rightArrow">
            <a:avLst>
              <a:gd name="adj1" fmla="val 51176"/>
              <a:gd name="adj2" fmla="val 56919"/>
            </a:avLst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6633" name="Group 202"/>
          <p:cNvGrpSpPr>
            <a:grpSpLocks/>
          </p:cNvGrpSpPr>
          <p:nvPr/>
        </p:nvGrpSpPr>
        <p:grpSpPr bwMode="auto">
          <a:xfrm>
            <a:off x="1404938" y="1052513"/>
            <a:ext cx="7521575" cy="708025"/>
            <a:chOff x="885" y="799"/>
            <a:chExt cx="4738" cy="446"/>
          </a:xfrm>
        </p:grpSpPr>
        <p:grpSp>
          <p:nvGrpSpPr>
            <p:cNvPr id="26715" name="Group 192"/>
            <p:cNvGrpSpPr>
              <a:grpSpLocks/>
            </p:cNvGrpSpPr>
            <p:nvPr/>
          </p:nvGrpSpPr>
          <p:grpSpPr bwMode="auto">
            <a:xfrm>
              <a:off x="2064" y="799"/>
              <a:ext cx="3559" cy="446"/>
              <a:chOff x="2202" y="799"/>
              <a:chExt cx="3559" cy="446"/>
            </a:xfrm>
          </p:grpSpPr>
          <p:grpSp>
            <p:nvGrpSpPr>
              <p:cNvPr id="26717" name="Group 24"/>
              <p:cNvGrpSpPr>
                <a:grpSpLocks/>
              </p:cNvGrpSpPr>
              <p:nvPr/>
            </p:nvGrpSpPr>
            <p:grpSpPr bwMode="auto">
              <a:xfrm>
                <a:off x="2283" y="881"/>
                <a:ext cx="3397" cy="330"/>
                <a:chOff x="-476" y="1253"/>
                <a:chExt cx="3810" cy="461"/>
              </a:xfrm>
            </p:grpSpPr>
            <p:sp>
              <p:nvSpPr>
                <p:cNvPr id="26721" name="Freeform 25"/>
                <p:cNvSpPr>
                  <a:spLocks/>
                </p:cNvSpPr>
                <p:nvPr/>
              </p:nvSpPr>
              <p:spPr bwMode="auto">
                <a:xfrm>
                  <a:off x="340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FF0000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722" name="Freeform 26"/>
                <p:cNvSpPr>
                  <a:spLocks/>
                </p:cNvSpPr>
                <p:nvPr/>
              </p:nvSpPr>
              <p:spPr bwMode="auto">
                <a:xfrm>
                  <a:off x="612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FF0000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723" name="Freeform 27"/>
                <p:cNvSpPr>
                  <a:spLocks/>
                </p:cNvSpPr>
                <p:nvPr/>
              </p:nvSpPr>
              <p:spPr bwMode="auto">
                <a:xfrm>
                  <a:off x="885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FF0000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724" name="Freeform 28"/>
                <p:cNvSpPr>
                  <a:spLocks/>
                </p:cNvSpPr>
                <p:nvPr/>
              </p:nvSpPr>
              <p:spPr bwMode="auto">
                <a:xfrm>
                  <a:off x="1157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FF0000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725" name="Freeform 29"/>
                <p:cNvSpPr>
                  <a:spLocks/>
                </p:cNvSpPr>
                <p:nvPr/>
              </p:nvSpPr>
              <p:spPr bwMode="auto">
                <a:xfrm>
                  <a:off x="1429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FF0000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726" name="Freeform 30"/>
                <p:cNvSpPr>
                  <a:spLocks/>
                </p:cNvSpPr>
                <p:nvPr/>
              </p:nvSpPr>
              <p:spPr bwMode="auto">
                <a:xfrm>
                  <a:off x="1701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FF0000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727" name="Freeform 31"/>
                <p:cNvSpPr>
                  <a:spLocks/>
                </p:cNvSpPr>
                <p:nvPr/>
              </p:nvSpPr>
              <p:spPr bwMode="auto">
                <a:xfrm>
                  <a:off x="68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FF0000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728" name="Freeform 32"/>
                <p:cNvSpPr>
                  <a:spLocks/>
                </p:cNvSpPr>
                <p:nvPr/>
              </p:nvSpPr>
              <p:spPr bwMode="auto">
                <a:xfrm>
                  <a:off x="-204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FF0000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729" name="Freeform 33"/>
                <p:cNvSpPr>
                  <a:spLocks/>
                </p:cNvSpPr>
                <p:nvPr/>
              </p:nvSpPr>
              <p:spPr bwMode="auto">
                <a:xfrm>
                  <a:off x="-476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FF0000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718" name="Rectangle 34"/>
              <p:cNvSpPr>
                <a:spLocks noChangeArrowheads="1"/>
              </p:cNvSpPr>
              <p:nvPr/>
            </p:nvSpPr>
            <p:spPr bwMode="auto">
              <a:xfrm>
                <a:off x="2202" y="840"/>
                <a:ext cx="687" cy="40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719" name="Rectangle 35"/>
              <p:cNvSpPr>
                <a:spLocks noChangeArrowheads="1"/>
              </p:cNvSpPr>
              <p:nvPr/>
            </p:nvSpPr>
            <p:spPr bwMode="auto">
              <a:xfrm>
                <a:off x="5074" y="840"/>
                <a:ext cx="687" cy="40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720" name="Freeform 36"/>
              <p:cNvSpPr>
                <a:spLocks/>
              </p:cNvSpPr>
              <p:nvPr/>
            </p:nvSpPr>
            <p:spPr bwMode="auto">
              <a:xfrm>
                <a:off x="2889" y="799"/>
                <a:ext cx="2180" cy="407"/>
              </a:xfrm>
              <a:custGeom>
                <a:avLst/>
                <a:gdLst>
                  <a:gd name="T0" fmla="*/ 2180 w 2445"/>
                  <a:gd name="T1" fmla="*/ 0 h 456"/>
                  <a:gd name="T2" fmla="*/ 2062 w 2445"/>
                  <a:gd name="T3" fmla="*/ 407 h 456"/>
                  <a:gd name="T4" fmla="*/ 1941 w 2445"/>
                  <a:gd name="T5" fmla="*/ 2 h 456"/>
                  <a:gd name="T6" fmla="*/ 1820 w 2445"/>
                  <a:gd name="T7" fmla="*/ 406 h 456"/>
                  <a:gd name="T8" fmla="*/ 1699 w 2445"/>
                  <a:gd name="T9" fmla="*/ 2 h 456"/>
                  <a:gd name="T10" fmla="*/ 1577 w 2445"/>
                  <a:gd name="T11" fmla="*/ 406 h 456"/>
                  <a:gd name="T12" fmla="*/ 1455 w 2445"/>
                  <a:gd name="T13" fmla="*/ 2 h 456"/>
                  <a:gd name="T14" fmla="*/ 1334 w 2445"/>
                  <a:gd name="T15" fmla="*/ 406 h 456"/>
                  <a:gd name="T16" fmla="*/ 1213 w 2445"/>
                  <a:gd name="T17" fmla="*/ 2 h 456"/>
                  <a:gd name="T18" fmla="*/ 1091 w 2445"/>
                  <a:gd name="T19" fmla="*/ 406 h 456"/>
                  <a:gd name="T20" fmla="*/ 970 w 2445"/>
                  <a:gd name="T21" fmla="*/ 2 h 456"/>
                  <a:gd name="T22" fmla="*/ 849 w 2445"/>
                  <a:gd name="T23" fmla="*/ 406 h 456"/>
                  <a:gd name="T24" fmla="*/ 728 w 2445"/>
                  <a:gd name="T25" fmla="*/ 2 h 456"/>
                  <a:gd name="T26" fmla="*/ 606 w 2445"/>
                  <a:gd name="T27" fmla="*/ 406 h 456"/>
                  <a:gd name="T28" fmla="*/ 485 w 2445"/>
                  <a:gd name="T29" fmla="*/ 2 h 456"/>
                  <a:gd name="T30" fmla="*/ 364 w 2445"/>
                  <a:gd name="T31" fmla="*/ 406 h 456"/>
                  <a:gd name="T32" fmla="*/ 243 w 2445"/>
                  <a:gd name="T33" fmla="*/ 2 h 456"/>
                  <a:gd name="T34" fmla="*/ 121 w 2445"/>
                  <a:gd name="T35" fmla="*/ 406 h 456"/>
                  <a:gd name="T36" fmla="*/ 0 w 2445"/>
                  <a:gd name="T37" fmla="*/ 2 h 4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45"/>
                  <a:gd name="T58" fmla="*/ 0 h 456"/>
                  <a:gd name="T59" fmla="*/ 2445 w 2445"/>
                  <a:gd name="T60" fmla="*/ 456 h 4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45" h="456">
                    <a:moveTo>
                      <a:pt x="2445" y="0"/>
                    </a:moveTo>
                    <a:cubicBezTo>
                      <a:pt x="2423" y="76"/>
                      <a:pt x="2358" y="456"/>
                      <a:pt x="2313" y="456"/>
                    </a:cubicBezTo>
                    <a:cubicBezTo>
                      <a:pt x="2268" y="456"/>
                      <a:pt x="2222" y="2"/>
                      <a:pt x="2177" y="2"/>
                    </a:cubicBezTo>
                    <a:cubicBezTo>
                      <a:pt x="2132" y="2"/>
                      <a:pt x="2086" y="455"/>
                      <a:pt x="2041" y="455"/>
                    </a:cubicBezTo>
                    <a:cubicBezTo>
                      <a:pt x="1996" y="455"/>
                      <a:pt x="1950" y="2"/>
                      <a:pt x="1905" y="2"/>
                    </a:cubicBezTo>
                    <a:cubicBezTo>
                      <a:pt x="1860" y="2"/>
                      <a:pt x="1814" y="455"/>
                      <a:pt x="1769" y="455"/>
                    </a:cubicBezTo>
                    <a:cubicBezTo>
                      <a:pt x="1724" y="455"/>
                      <a:pt x="1677" y="2"/>
                      <a:pt x="1632" y="2"/>
                    </a:cubicBezTo>
                    <a:cubicBezTo>
                      <a:pt x="1587" y="2"/>
                      <a:pt x="1541" y="455"/>
                      <a:pt x="1496" y="455"/>
                    </a:cubicBezTo>
                    <a:cubicBezTo>
                      <a:pt x="1451" y="455"/>
                      <a:pt x="1405" y="2"/>
                      <a:pt x="1360" y="2"/>
                    </a:cubicBezTo>
                    <a:cubicBezTo>
                      <a:pt x="1315" y="2"/>
                      <a:pt x="1269" y="455"/>
                      <a:pt x="1224" y="455"/>
                    </a:cubicBezTo>
                    <a:cubicBezTo>
                      <a:pt x="1179" y="455"/>
                      <a:pt x="1133" y="2"/>
                      <a:pt x="1088" y="2"/>
                    </a:cubicBezTo>
                    <a:cubicBezTo>
                      <a:pt x="1043" y="2"/>
                      <a:pt x="997" y="455"/>
                      <a:pt x="952" y="455"/>
                    </a:cubicBezTo>
                    <a:cubicBezTo>
                      <a:pt x="907" y="455"/>
                      <a:pt x="861" y="2"/>
                      <a:pt x="816" y="2"/>
                    </a:cubicBezTo>
                    <a:cubicBezTo>
                      <a:pt x="771" y="2"/>
                      <a:pt x="725" y="455"/>
                      <a:pt x="680" y="455"/>
                    </a:cubicBezTo>
                    <a:cubicBezTo>
                      <a:pt x="635" y="455"/>
                      <a:pt x="589" y="2"/>
                      <a:pt x="544" y="2"/>
                    </a:cubicBezTo>
                    <a:cubicBezTo>
                      <a:pt x="499" y="2"/>
                      <a:pt x="453" y="455"/>
                      <a:pt x="408" y="455"/>
                    </a:cubicBezTo>
                    <a:cubicBezTo>
                      <a:pt x="363" y="455"/>
                      <a:pt x="317" y="2"/>
                      <a:pt x="272" y="2"/>
                    </a:cubicBezTo>
                    <a:cubicBezTo>
                      <a:pt x="227" y="2"/>
                      <a:pt x="181" y="455"/>
                      <a:pt x="136" y="455"/>
                    </a:cubicBezTo>
                    <a:cubicBezTo>
                      <a:pt x="91" y="455"/>
                      <a:pt x="23" y="77"/>
                      <a:pt x="0" y="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endParaRPr lang="de-DE"/>
              </a:p>
            </p:txBody>
          </p:sp>
        </p:grpSp>
        <p:sp>
          <p:nvSpPr>
            <p:cNvPr id="26716" name="AutoShape 194"/>
            <p:cNvSpPr>
              <a:spLocks noChangeArrowheads="1"/>
            </p:cNvSpPr>
            <p:nvPr/>
          </p:nvSpPr>
          <p:spPr bwMode="auto">
            <a:xfrm>
              <a:off x="885" y="799"/>
              <a:ext cx="1632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400" b="0"/>
                <a:t>Lattice loading</a:t>
              </a:r>
            </a:p>
          </p:txBody>
        </p:sp>
      </p:grpSp>
      <p:grpSp>
        <p:nvGrpSpPr>
          <p:cNvPr id="5" name="Group 203"/>
          <p:cNvGrpSpPr>
            <a:grpSpLocks/>
          </p:cNvGrpSpPr>
          <p:nvPr/>
        </p:nvGrpSpPr>
        <p:grpSpPr bwMode="auto">
          <a:xfrm>
            <a:off x="1404938" y="1989138"/>
            <a:ext cx="6411912" cy="647700"/>
            <a:chOff x="885" y="1389"/>
            <a:chExt cx="4039" cy="408"/>
          </a:xfrm>
        </p:grpSpPr>
        <p:grpSp>
          <p:nvGrpSpPr>
            <p:cNvPr id="26700" name="Group 130"/>
            <p:cNvGrpSpPr>
              <a:grpSpLocks/>
            </p:cNvGrpSpPr>
            <p:nvPr/>
          </p:nvGrpSpPr>
          <p:grpSpPr bwMode="auto">
            <a:xfrm>
              <a:off x="2744" y="1391"/>
              <a:ext cx="2180" cy="406"/>
              <a:chOff x="6645" y="1842"/>
              <a:chExt cx="2445" cy="456"/>
            </a:xfrm>
          </p:grpSpPr>
          <p:sp>
            <p:nvSpPr>
              <p:cNvPr id="26702" name="Freeform 131"/>
              <p:cNvSpPr>
                <a:spLocks/>
              </p:cNvSpPr>
              <p:nvPr/>
            </p:nvSpPr>
            <p:spPr bwMode="auto">
              <a:xfrm>
                <a:off x="6645" y="1842"/>
                <a:ext cx="2445" cy="456"/>
              </a:xfrm>
              <a:custGeom>
                <a:avLst/>
                <a:gdLst>
                  <a:gd name="T0" fmla="*/ 2445 w 2445"/>
                  <a:gd name="T1" fmla="*/ 0 h 456"/>
                  <a:gd name="T2" fmla="*/ 2313 w 2445"/>
                  <a:gd name="T3" fmla="*/ 456 h 456"/>
                  <a:gd name="T4" fmla="*/ 2177 w 2445"/>
                  <a:gd name="T5" fmla="*/ 2 h 456"/>
                  <a:gd name="T6" fmla="*/ 2041 w 2445"/>
                  <a:gd name="T7" fmla="*/ 455 h 456"/>
                  <a:gd name="T8" fmla="*/ 1905 w 2445"/>
                  <a:gd name="T9" fmla="*/ 2 h 456"/>
                  <a:gd name="T10" fmla="*/ 1769 w 2445"/>
                  <a:gd name="T11" fmla="*/ 455 h 456"/>
                  <a:gd name="T12" fmla="*/ 1632 w 2445"/>
                  <a:gd name="T13" fmla="*/ 2 h 456"/>
                  <a:gd name="T14" fmla="*/ 1496 w 2445"/>
                  <a:gd name="T15" fmla="*/ 455 h 456"/>
                  <a:gd name="T16" fmla="*/ 1360 w 2445"/>
                  <a:gd name="T17" fmla="*/ 2 h 456"/>
                  <a:gd name="T18" fmla="*/ 1224 w 2445"/>
                  <a:gd name="T19" fmla="*/ 455 h 456"/>
                  <a:gd name="T20" fmla="*/ 1088 w 2445"/>
                  <a:gd name="T21" fmla="*/ 2 h 456"/>
                  <a:gd name="T22" fmla="*/ 952 w 2445"/>
                  <a:gd name="T23" fmla="*/ 455 h 456"/>
                  <a:gd name="T24" fmla="*/ 816 w 2445"/>
                  <a:gd name="T25" fmla="*/ 2 h 456"/>
                  <a:gd name="T26" fmla="*/ 680 w 2445"/>
                  <a:gd name="T27" fmla="*/ 455 h 456"/>
                  <a:gd name="T28" fmla="*/ 544 w 2445"/>
                  <a:gd name="T29" fmla="*/ 2 h 456"/>
                  <a:gd name="T30" fmla="*/ 408 w 2445"/>
                  <a:gd name="T31" fmla="*/ 455 h 456"/>
                  <a:gd name="T32" fmla="*/ 272 w 2445"/>
                  <a:gd name="T33" fmla="*/ 2 h 456"/>
                  <a:gd name="T34" fmla="*/ 136 w 2445"/>
                  <a:gd name="T35" fmla="*/ 455 h 456"/>
                  <a:gd name="T36" fmla="*/ 0 w 2445"/>
                  <a:gd name="T37" fmla="*/ 2 h 4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45"/>
                  <a:gd name="T58" fmla="*/ 0 h 456"/>
                  <a:gd name="T59" fmla="*/ 2445 w 2445"/>
                  <a:gd name="T60" fmla="*/ 456 h 4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45" h="456">
                    <a:moveTo>
                      <a:pt x="2445" y="0"/>
                    </a:moveTo>
                    <a:cubicBezTo>
                      <a:pt x="2423" y="76"/>
                      <a:pt x="2358" y="456"/>
                      <a:pt x="2313" y="456"/>
                    </a:cubicBezTo>
                    <a:cubicBezTo>
                      <a:pt x="2268" y="456"/>
                      <a:pt x="2222" y="2"/>
                      <a:pt x="2177" y="2"/>
                    </a:cubicBezTo>
                    <a:cubicBezTo>
                      <a:pt x="2132" y="2"/>
                      <a:pt x="2086" y="455"/>
                      <a:pt x="2041" y="455"/>
                    </a:cubicBezTo>
                    <a:cubicBezTo>
                      <a:pt x="1996" y="455"/>
                      <a:pt x="1950" y="2"/>
                      <a:pt x="1905" y="2"/>
                    </a:cubicBezTo>
                    <a:cubicBezTo>
                      <a:pt x="1860" y="2"/>
                      <a:pt x="1814" y="455"/>
                      <a:pt x="1769" y="455"/>
                    </a:cubicBezTo>
                    <a:cubicBezTo>
                      <a:pt x="1724" y="455"/>
                      <a:pt x="1677" y="2"/>
                      <a:pt x="1632" y="2"/>
                    </a:cubicBezTo>
                    <a:cubicBezTo>
                      <a:pt x="1587" y="2"/>
                      <a:pt x="1541" y="455"/>
                      <a:pt x="1496" y="455"/>
                    </a:cubicBezTo>
                    <a:cubicBezTo>
                      <a:pt x="1451" y="455"/>
                      <a:pt x="1405" y="2"/>
                      <a:pt x="1360" y="2"/>
                    </a:cubicBezTo>
                    <a:cubicBezTo>
                      <a:pt x="1315" y="2"/>
                      <a:pt x="1269" y="455"/>
                      <a:pt x="1224" y="455"/>
                    </a:cubicBezTo>
                    <a:cubicBezTo>
                      <a:pt x="1179" y="455"/>
                      <a:pt x="1133" y="2"/>
                      <a:pt x="1088" y="2"/>
                    </a:cubicBezTo>
                    <a:cubicBezTo>
                      <a:pt x="1043" y="2"/>
                      <a:pt x="997" y="455"/>
                      <a:pt x="952" y="455"/>
                    </a:cubicBezTo>
                    <a:cubicBezTo>
                      <a:pt x="907" y="455"/>
                      <a:pt x="861" y="2"/>
                      <a:pt x="816" y="2"/>
                    </a:cubicBezTo>
                    <a:cubicBezTo>
                      <a:pt x="771" y="2"/>
                      <a:pt x="725" y="455"/>
                      <a:pt x="680" y="455"/>
                    </a:cubicBezTo>
                    <a:cubicBezTo>
                      <a:pt x="635" y="455"/>
                      <a:pt x="589" y="2"/>
                      <a:pt x="544" y="2"/>
                    </a:cubicBezTo>
                    <a:cubicBezTo>
                      <a:pt x="499" y="2"/>
                      <a:pt x="453" y="455"/>
                      <a:pt x="408" y="455"/>
                    </a:cubicBezTo>
                    <a:cubicBezTo>
                      <a:pt x="363" y="455"/>
                      <a:pt x="317" y="2"/>
                      <a:pt x="272" y="2"/>
                    </a:cubicBezTo>
                    <a:cubicBezTo>
                      <a:pt x="227" y="2"/>
                      <a:pt x="181" y="455"/>
                      <a:pt x="136" y="455"/>
                    </a:cubicBezTo>
                    <a:cubicBezTo>
                      <a:pt x="91" y="455"/>
                      <a:pt x="23" y="77"/>
                      <a:pt x="0" y="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endParaRPr lang="de-DE"/>
              </a:p>
            </p:txBody>
          </p:sp>
          <p:pic>
            <p:nvPicPr>
              <p:cNvPr id="26703" name="Picture 132" descr="Red_L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736" y="2115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04" name="Picture 133" descr="Red_L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008" y="2115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05" name="Picture 134" descr="Red_L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280" y="2114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06" name="Picture 135" descr="Red_L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25" y="2024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07" name="Picture 136" descr="Red_L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3" y="2024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08" name="Picture 137" descr="Red_L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3" y="2115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09" name="Picture 138" descr="Red_L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25" y="2115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10" name="Picture 139" descr="Red_L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641" y="2114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11" name="Picture 140" descr="Red_L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097" y="2025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12" name="Picture 141" descr="Red_L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097" y="2116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13" name="Picture 142" descr="Red_L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69" y="2116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14" name="Picture 143" descr="Red_L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913" y="2114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701" name="AutoShape 195"/>
            <p:cNvSpPr>
              <a:spLocks noChangeArrowheads="1"/>
            </p:cNvSpPr>
            <p:nvPr/>
          </p:nvSpPr>
          <p:spPr bwMode="auto">
            <a:xfrm>
              <a:off x="885" y="1389"/>
              <a:ext cx="1632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400" b="0"/>
                <a:t>Repulsive Mott insulator</a:t>
              </a:r>
            </a:p>
          </p:txBody>
        </p:sp>
      </p:grpSp>
      <p:grpSp>
        <p:nvGrpSpPr>
          <p:cNvPr id="7" name="Group 204"/>
          <p:cNvGrpSpPr>
            <a:grpSpLocks/>
          </p:cNvGrpSpPr>
          <p:nvPr/>
        </p:nvGrpSpPr>
        <p:grpSpPr bwMode="auto">
          <a:xfrm>
            <a:off x="1404938" y="2924175"/>
            <a:ext cx="6408737" cy="649288"/>
            <a:chOff x="885" y="1978"/>
            <a:chExt cx="4037" cy="409"/>
          </a:xfrm>
        </p:grpSpPr>
        <p:grpSp>
          <p:nvGrpSpPr>
            <p:cNvPr id="26685" name="Group 144"/>
            <p:cNvGrpSpPr>
              <a:grpSpLocks/>
            </p:cNvGrpSpPr>
            <p:nvPr/>
          </p:nvGrpSpPr>
          <p:grpSpPr bwMode="auto">
            <a:xfrm>
              <a:off x="2744" y="1980"/>
              <a:ext cx="2178" cy="407"/>
              <a:chOff x="6645" y="2387"/>
              <a:chExt cx="2445" cy="456"/>
            </a:xfrm>
          </p:grpSpPr>
          <p:sp>
            <p:nvSpPr>
              <p:cNvPr id="26687" name="Freeform 145"/>
              <p:cNvSpPr>
                <a:spLocks/>
              </p:cNvSpPr>
              <p:nvPr/>
            </p:nvSpPr>
            <p:spPr bwMode="auto">
              <a:xfrm>
                <a:off x="6645" y="2387"/>
                <a:ext cx="2445" cy="456"/>
              </a:xfrm>
              <a:custGeom>
                <a:avLst/>
                <a:gdLst>
                  <a:gd name="T0" fmla="*/ 2445 w 2445"/>
                  <a:gd name="T1" fmla="*/ 0 h 456"/>
                  <a:gd name="T2" fmla="*/ 2313 w 2445"/>
                  <a:gd name="T3" fmla="*/ 456 h 456"/>
                  <a:gd name="T4" fmla="*/ 2177 w 2445"/>
                  <a:gd name="T5" fmla="*/ 2 h 456"/>
                  <a:gd name="T6" fmla="*/ 2041 w 2445"/>
                  <a:gd name="T7" fmla="*/ 455 h 456"/>
                  <a:gd name="T8" fmla="*/ 1905 w 2445"/>
                  <a:gd name="T9" fmla="*/ 2 h 456"/>
                  <a:gd name="T10" fmla="*/ 1769 w 2445"/>
                  <a:gd name="T11" fmla="*/ 455 h 456"/>
                  <a:gd name="T12" fmla="*/ 1632 w 2445"/>
                  <a:gd name="T13" fmla="*/ 2 h 456"/>
                  <a:gd name="T14" fmla="*/ 1496 w 2445"/>
                  <a:gd name="T15" fmla="*/ 455 h 456"/>
                  <a:gd name="T16" fmla="*/ 1360 w 2445"/>
                  <a:gd name="T17" fmla="*/ 2 h 456"/>
                  <a:gd name="T18" fmla="*/ 1224 w 2445"/>
                  <a:gd name="T19" fmla="*/ 455 h 456"/>
                  <a:gd name="T20" fmla="*/ 1088 w 2445"/>
                  <a:gd name="T21" fmla="*/ 2 h 456"/>
                  <a:gd name="T22" fmla="*/ 952 w 2445"/>
                  <a:gd name="T23" fmla="*/ 455 h 456"/>
                  <a:gd name="T24" fmla="*/ 816 w 2445"/>
                  <a:gd name="T25" fmla="*/ 2 h 456"/>
                  <a:gd name="T26" fmla="*/ 680 w 2445"/>
                  <a:gd name="T27" fmla="*/ 455 h 456"/>
                  <a:gd name="T28" fmla="*/ 544 w 2445"/>
                  <a:gd name="T29" fmla="*/ 2 h 456"/>
                  <a:gd name="T30" fmla="*/ 408 w 2445"/>
                  <a:gd name="T31" fmla="*/ 455 h 456"/>
                  <a:gd name="T32" fmla="*/ 272 w 2445"/>
                  <a:gd name="T33" fmla="*/ 2 h 456"/>
                  <a:gd name="T34" fmla="*/ 136 w 2445"/>
                  <a:gd name="T35" fmla="*/ 455 h 456"/>
                  <a:gd name="T36" fmla="*/ 0 w 2445"/>
                  <a:gd name="T37" fmla="*/ 2 h 4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45"/>
                  <a:gd name="T58" fmla="*/ 0 h 456"/>
                  <a:gd name="T59" fmla="*/ 2445 w 2445"/>
                  <a:gd name="T60" fmla="*/ 456 h 4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45" h="456">
                    <a:moveTo>
                      <a:pt x="2445" y="0"/>
                    </a:moveTo>
                    <a:cubicBezTo>
                      <a:pt x="2423" y="76"/>
                      <a:pt x="2358" y="456"/>
                      <a:pt x="2313" y="456"/>
                    </a:cubicBezTo>
                    <a:cubicBezTo>
                      <a:pt x="2268" y="456"/>
                      <a:pt x="2222" y="2"/>
                      <a:pt x="2177" y="2"/>
                    </a:cubicBezTo>
                    <a:cubicBezTo>
                      <a:pt x="2132" y="2"/>
                      <a:pt x="2086" y="455"/>
                      <a:pt x="2041" y="455"/>
                    </a:cubicBezTo>
                    <a:cubicBezTo>
                      <a:pt x="1996" y="455"/>
                      <a:pt x="1950" y="2"/>
                      <a:pt x="1905" y="2"/>
                    </a:cubicBezTo>
                    <a:cubicBezTo>
                      <a:pt x="1860" y="2"/>
                      <a:pt x="1814" y="455"/>
                      <a:pt x="1769" y="455"/>
                    </a:cubicBezTo>
                    <a:cubicBezTo>
                      <a:pt x="1724" y="455"/>
                      <a:pt x="1677" y="2"/>
                      <a:pt x="1632" y="2"/>
                    </a:cubicBezTo>
                    <a:cubicBezTo>
                      <a:pt x="1587" y="2"/>
                      <a:pt x="1541" y="455"/>
                      <a:pt x="1496" y="455"/>
                    </a:cubicBezTo>
                    <a:cubicBezTo>
                      <a:pt x="1451" y="455"/>
                      <a:pt x="1405" y="2"/>
                      <a:pt x="1360" y="2"/>
                    </a:cubicBezTo>
                    <a:cubicBezTo>
                      <a:pt x="1315" y="2"/>
                      <a:pt x="1269" y="455"/>
                      <a:pt x="1224" y="455"/>
                    </a:cubicBezTo>
                    <a:cubicBezTo>
                      <a:pt x="1179" y="455"/>
                      <a:pt x="1133" y="2"/>
                      <a:pt x="1088" y="2"/>
                    </a:cubicBezTo>
                    <a:cubicBezTo>
                      <a:pt x="1043" y="2"/>
                      <a:pt x="997" y="455"/>
                      <a:pt x="952" y="455"/>
                    </a:cubicBezTo>
                    <a:cubicBezTo>
                      <a:pt x="907" y="455"/>
                      <a:pt x="861" y="2"/>
                      <a:pt x="816" y="2"/>
                    </a:cubicBezTo>
                    <a:cubicBezTo>
                      <a:pt x="771" y="2"/>
                      <a:pt x="725" y="455"/>
                      <a:pt x="680" y="455"/>
                    </a:cubicBezTo>
                    <a:cubicBezTo>
                      <a:pt x="635" y="455"/>
                      <a:pt x="589" y="2"/>
                      <a:pt x="544" y="2"/>
                    </a:cubicBezTo>
                    <a:cubicBezTo>
                      <a:pt x="499" y="2"/>
                      <a:pt x="453" y="455"/>
                      <a:pt x="408" y="455"/>
                    </a:cubicBezTo>
                    <a:cubicBezTo>
                      <a:pt x="363" y="455"/>
                      <a:pt x="317" y="2"/>
                      <a:pt x="272" y="2"/>
                    </a:cubicBezTo>
                    <a:cubicBezTo>
                      <a:pt x="227" y="2"/>
                      <a:pt x="181" y="455"/>
                      <a:pt x="136" y="455"/>
                    </a:cubicBezTo>
                    <a:cubicBezTo>
                      <a:pt x="91" y="455"/>
                      <a:pt x="23" y="77"/>
                      <a:pt x="0" y="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endParaRPr lang="de-DE"/>
              </a:p>
            </p:txBody>
          </p:sp>
          <p:pic>
            <p:nvPicPr>
              <p:cNvPr id="26688" name="Picture 146" descr="Blue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736" y="2659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89" name="Picture 147" descr="Blue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08" y="2659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90" name="Picture 148" descr="Blue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80" y="2659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91" name="Picture 149" descr="Blue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53" y="2659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92" name="Picture 150" descr="Blue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825" y="2659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93" name="Picture 151" descr="Blue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97" y="2659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94" name="Picture 152" descr="Blue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369" y="2659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95" name="Picture 153" descr="Blue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641" y="2659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96" name="Picture 154" descr="Blue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913" y="2659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97" name="Picture 155" descr="Blue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53" y="2568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98" name="Picture 156" descr="Blue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825" y="2568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99" name="Picture 157" descr="Blue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97" y="2568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686" name="AutoShape 196"/>
            <p:cNvSpPr>
              <a:spLocks noChangeArrowheads="1"/>
            </p:cNvSpPr>
            <p:nvPr/>
          </p:nvSpPr>
          <p:spPr bwMode="auto">
            <a:xfrm>
              <a:off x="885" y="1978"/>
              <a:ext cx="1632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400" b="0" dirty="0"/>
                <a:t>Switch to attractive </a:t>
              </a:r>
              <a:r>
                <a:rPr lang="en-US" b="0" i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9" name="Group 209"/>
          <p:cNvGrpSpPr>
            <a:grpSpLocks/>
          </p:cNvGrpSpPr>
          <p:nvPr/>
        </p:nvGrpSpPr>
        <p:grpSpPr bwMode="auto">
          <a:xfrm>
            <a:off x="1404938" y="3716338"/>
            <a:ext cx="6413500" cy="1154112"/>
            <a:chOff x="885" y="2341"/>
            <a:chExt cx="4040" cy="727"/>
          </a:xfrm>
        </p:grpSpPr>
        <p:grpSp>
          <p:nvGrpSpPr>
            <p:cNvPr id="26662" name="Group 208"/>
            <p:cNvGrpSpPr>
              <a:grpSpLocks/>
            </p:cNvGrpSpPr>
            <p:nvPr/>
          </p:nvGrpSpPr>
          <p:grpSpPr bwMode="auto">
            <a:xfrm>
              <a:off x="2744" y="2341"/>
              <a:ext cx="2181" cy="727"/>
              <a:chOff x="2744" y="2341"/>
              <a:chExt cx="2181" cy="727"/>
            </a:xfrm>
          </p:grpSpPr>
          <p:sp>
            <p:nvSpPr>
              <p:cNvPr id="26664" name="Freeform 184"/>
              <p:cNvSpPr>
                <a:spLocks/>
              </p:cNvSpPr>
              <p:nvPr/>
            </p:nvSpPr>
            <p:spPr bwMode="auto">
              <a:xfrm>
                <a:off x="2744" y="2502"/>
                <a:ext cx="2181" cy="242"/>
              </a:xfrm>
              <a:custGeom>
                <a:avLst/>
                <a:gdLst>
                  <a:gd name="T0" fmla="*/ 2181 w 2445"/>
                  <a:gd name="T1" fmla="*/ 0 h 456"/>
                  <a:gd name="T2" fmla="*/ 2063 w 2445"/>
                  <a:gd name="T3" fmla="*/ 242 h 456"/>
                  <a:gd name="T4" fmla="*/ 1942 w 2445"/>
                  <a:gd name="T5" fmla="*/ 1 h 456"/>
                  <a:gd name="T6" fmla="*/ 1821 w 2445"/>
                  <a:gd name="T7" fmla="*/ 241 h 456"/>
                  <a:gd name="T8" fmla="*/ 1699 w 2445"/>
                  <a:gd name="T9" fmla="*/ 1 h 456"/>
                  <a:gd name="T10" fmla="*/ 1578 w 2445"/>
                  <a:gd name="T11" fmla="*/ 241 h 456"/>
                  <a:gd name="T12" fmla="*/ 1456 w 2445"/>
                  <a:gd name="T13" fmla="*/ 1 h 456"/>
                  <a:gd name="T14" fmla="*/ 1334 w 2445"/>
                  <a:gd name="T15" fmla="*/ 241 h 456"/>
                  <a:gd name="T16" fmla="*/ 1213 w 2445"/>
                  <a:gd name="T17" fmla="*/ 1 h 456"/>
                  <a:gd name="T18" fmla="*/ 1092 w 2445"/>
                  <a:gd name="T19" fmla="*/ 241 h 456"/>
                  <a:gd name="T20" fmla="*/ 971 w 2445"/>
                  <a:gd name="T21" fmla="*/ 1 h 456"/>
                  <a:gd name="T22" fmla="*/ 849 w 2445"/>
                  <a:gd name="T23" fmla="*/ 241 h 456"/>
                  <a:gd name="T24" fmla="*/ 728 w 2445"/>
                  <a:gd name="T25" fmla="*/ 1 h 456"/>
                  <a:gd name="T26" fmla="*/ 607 w 2445"/>
                  <a:gd name="T27" fmla="*/ 241 h 456"/>
                  <a:gd name="T28" fmla="*/ 485 w 2445"/>
                  <a:gd name="T29" fmla="*/ 1 h 456"/>
                  <a:gd name="T30" fmla="*/ 364 w 2445"/>
                  <a:gd name="T31" fmla="*/ 241 h 456"/>
                  <a:gd name="T32" fmla="*/ 243 w 2445"/>
                  <a:gd name="T33" fmla="*/ 1 h 456"/>
                  <a:gd name="T34" fmla="*/ 121 w 2445"/>
                  <a:gd name="T35" fmla="*/ 241 h 456"/>
                  <a:gd name="T36" fmla="*/ 0 w 2445"/>
                  <a:gd name="T37" fmla="*/ 1 h 4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45"/>
                  <a:gd name="T58" fmla="*/ 0 h 456"/>
                  <a:gd name="T59" fmla="*/ 2445 w 2445"/>
                  <a:gd name="T60" fmla="*/ 456 h 4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45" h="456">
                    <a:moveTo>
                      <a:pt x="2445" y="0"/>
                    </a:moveTo>
                    <a:cubicBezTo>
                      <a:pt x="2423" y="76"/>
                      <a:pt x="2358" y="456"/>
                      <a:pt x="2313" y="456"/>
                    </a:cubicBezTo>
                    <a:cubicBezTo>
                      <a:pt x="2268" y="456"/>
                      <a:pt x="2222" y="2"/>
                      <a:pt x="2177" y="2"/>
                    </a:cubicBezTo>
                    <a:cubicBezTo>
                      <a:pt x="2132" y="2"/>
                      <a:pt x="2086" y="455"/>
                      <a:pt x="2041" y="455"/>
                    </a:cubicBezTo>
                    <a:cubicBezTo>
                      <a:pt x="1996" y="455"/>
                      <a:pt x="1950" y="2"/>
                      <a:pt x="1905" y="2"/>
                    </a:cubicBezTo>
                    <a:cubicBezTo>
                      <a:pt x="1860" y="2"/>
                      <a:pt x="1814" y="455"/>
                      <a:pt x="1769" y="455"/>
                    </a:cubicBezTo>
                    <a:cubicBezTo>
                      <a:pt x="1724" y="455"/>
                      <a:pt x="1677" y="2"/>
                      <a:pt x="1632" y="2"/>
                    </a:cubicBezTo>
                    <a:cubicBezTo>
                      <a:pt x="1587" y="2"/>
                      <a:pt x="1541" y="455"/>
                      <a:pt x="1496" y="455"/>
                    </a:cubicBezTo>
                    <a:cubicBezTo>
                      <a:pt x="1451" y="455"/>
                      <a:pt x="1405" y="2"/>
                      <a:pt x="1360" y="2"/>
                    </a:cubicBezTo>
                    <a:cubicBezTo>
                      <a:pt x="1315" y="2"/>
                      <a:pt x="1269" y="455"/>
                      <a:pt x="1224" y="455"/>
                    </a:cubicBezTo>
                    <a:cubicBezTo>
                      <a:pt x="1179" y="455"/>
                      <a:pt x="1133" y="2"/>
                      <a:pt x="1088" y="2"/>
                    </a:cubicBezTo>
                    <a:cubicBezTo>
                      <a:pt x="1043" y="2"/>
                      <a:pt x="997" y="455"/>
                      <a:pt x="952" y="455"/>
                    </a:cubicBezTo>
                    <a:cubicBezTo>
                      <a:pt x="907" y="455"/>
                      <a:pt x="861" y="2"/>
                      <a:pt x="816" y="2"/>
                    </a:cubicBezTo>
                    <a:cubicBezTo>
                      <a:pt x="771" y="2"/>
                      <a:pt x="725" y="455"/>
                      <a:pt x="680" y="455"/>
                    </a:cubicBezTo>
                    <a:cubicBezTo>
                      <a:pt x="635" y="455"/>
                      <a:pt x="589" y="2"/>
                      <a:pt x="544" y="2"/>
                    </a:cubicBezTo>
                    <a:cubicBezTo>
                      <a:pt x="499" y="2"/>
                      <a:pt x="453" y="455"/>
                      <a:pt x="408" y="455"/>
                    </a:cubicBezTo>
                    <a:cubicBezTo>
                      <a:pt x="363" y="455"/>
                      <a:pt x="317" y="2"/>
                      <a:pt x="272" y="2"/>
                    </a:cubicBezTo>
                    <a:cubicBezTo>
                      <a:pt x="227" y="2"/>
                      <a:pt x="181" y="455"/>
                      <a:pt x="136" y="455"/>
                    </a:cubicBezTo>
                    <a:cubicBezTo>
                      <a:pt x="91" y="455"/>
                      <a:pt x="23" y="77"/>
                      <a:pt x="0" y="2"/>
                    </a:cubicBezTo>
                  </a:path>
                </a:pathLst>
              </a:cu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endParaRPr lang="de-DE"/>
              </a:p>
            </p:txBody>
          </p:sp>
          <p:sp>
            <p:nvSpPr>
              <p:cNvPr id="26665" name="Freeform 183"/>
              <p:cNvSpPr>
                <a:spLocks/>
              </p:cNvSpPr>
              <p:nvPr/>
            </p:nvSpPr>
            <p:spPr bwMode="auto">
              <a:xfrm>
                <a:off x="2744" y="2341"/>
                <a:ext cx="2181" cy="566"/>
              </a:xfrm>
              <a:custGeom>
                <a:avLst/>
                <a:gdLst>
                  <a:gd name="T0" fmla="*/ 2181 w 2445"/>
                  <a:gd name="T1" fmla="*/ 0 h 456"/>
                  <a:gd name="T2" fmla="*/ 2063 w 2445"/>
                  <a:gd name="T3" fmla="*/ 566 h 456"/>
                  <a:gd name="T4" fmla="*/ 1942 w 2445"/>
                  <a:gd name="T5" fmla="*/ 2 h 456"/>
                  <a:gd name="T6" fmla="*/ 1821 w 2445"/>
                  <a:gd name="T7" fmla="*/ 565 h 456"/>
                  <a:gd name="T8" fmla="*/ 1699 w 2445"/>
                  <a:gd name="T9" fmla="*/ 2 h 456"/>
                  <a:gd name="T10" fmla="*/ 1578 w 2445"/>
                  <a:gd name="T11" fmla="*/ 565 h 456"/>
                  <a:gd name="T12" fmla="*/ 1456 w 2445"/>
                  <a:gd name="T13" fmla="*/ 2 h 456"/>
                  <a:gd name="T14" fmla="*/ 1334 w 2445"/>
                  <a:gd name="T15" fmla="*/ 565 h 456"/>
                  <a:gd name="T16" fmla="*/ 1213 w 2445"/>
                  <a:gd name="T17" fmla="*/ 2 h 456"/>
                  <a:gd name="T18" fmla="*/ 1092 w 2445"/>
                  <a:gd name="T19" fmla="*/ 565 h 456"/>
                  <a:gd name="T20" fmla="*/ 971 w 2445"/>
                  <a:gd name="T21" fmla="*/ 2 h 456"/>
                  <a:gd name="T22" fmla="*/ 849 w 2445"/>
                  <a:gd name="T23" fmla="*/ 565 h 456"/>
                  <a:gd name="T24" fmla="*/ 728 w 2445"/>
                  <a:gd name="T25" fmla="*/ 2 h 456"/>
                  <a:gd name="T26" fmla="*/ 607 w 2445"/>
                  <a:gd name="T27" fmla="*/ 565 h 456"/>
                  <a:gd name="T28" fmla="*/ 485 w 2445"/>
                  <a:gd name="T29" fmla="*/ 2 h 456"/>
                  <a:gd name="T30" fmla="*/ 364 w 2445"/>
                  <a:gd name="T31" fmla="*/ 565 h 456"/>
                  <a:gd name="T32" fmla="*/ 243 w 2445"/>
                  <a:gd name="T33" fmla="*/ 2 h 456"/>
                  <a:gd name="T34" fmla="*/ 121 w 2445"/>
                  <a:gd name="T35" fmla="*/ 565 h 456"/>
                  <a:gd name="T36" fmla="*/ 0 w 2445"/>
                  <a:gd name="T37" fmla="*/ 2 h 4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45"/>
                  <a:gd name="T58" fmla="*/ 0 h 456"/>
                  <a:gd name="T59" fmla="*/ 2445 w 2445"/>
                  <a:gd name="T60" fmla="*/ 456 h 4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45" h="456">
                    <a:moveTo>
                      <a:pt x="2445" y="0"/>
                    </a:moveTo>
                    <a:cubicBezTo>
                      <a:pt x="2423" y="76"/>
                      <a:pt x="2358" y="456"/>
                      <a:pt x="2313" y="456"/>
                    </a:cubicBezTo>
                    <a:cubicBezTo>
                      <a:pt x="2268" y="456"/>
                      <a:pt x="2222" y="2"/>
                      <a:pt x="2177" y="2"/>
                    </a:cubicBezTo>
                    <a:cubicBezTo>
                      <a:pt x="2132" y="2"/>
                      <a:pt x="2086" y="455"/>
                      <a:pt x="2041" y="455"/>
                    </a:cubicBezTo>
                    <a:cubicBezTo>
                      <a:pt x="1996" y="455"/>
                      <a:pt x="1950" y="2"/>
                      <a:pt x="1905" y="2"/>
                    </a:cubicBezTo>
                    <a:cubicBezTo>
                      <a:pt x="1860" y="2"/>
                      <a:pt x="1814" y="455"/>
                      <a:pt x="1769" y="455"/>
                    </a:cubicBezTo>
                    <a:cubicBezTo>
                      <a:pt x="1724" y="455"/>
                      <a:pt x="1677" y="2"/>
                      <a:pt x="1632" y="2"/>
                    </a:cubicBezTo>
                    <a:cubicBezTo>
                      <a:pt x="1587" y="2"/>
                      <a:pt x="1541" y="455"/>
                      <a:pt x="1496" y="455"/>
                    </a:cubicBezTo>
                    <a:cubicBezTo>
                      <a:pt x="1451" y="455"/>
                      <a:pt x="1405" y="2"/>
                      <a:pt x="1360" y="2"/>
                    </a:cubicBezTo>
                    <a:cubicBezTo>
                      <a:pt x="1315" y="2"/>
                      <a:pt x="1269" y="455"/>
                      <a:pt x="1224" y="455"/>
                    </a:cubicBezTo>
                    <a:cubicBezTo>
                      <a:pt x="1179" y="455"/>
                      <a:pt x="1133" y="2"/>
                      <a:pt x="1088" y="2"/>
                    </a:cubicBezTo>
                    <a:cubicBezTo>
                      <a:pt x="1043" y="2"/>
                      <a:pt x="997" y="455"/>
                      <a:pt x="952" y="455"/>
                    </a:cubicBezTo>
                    <a:cubicBezTo>
                      <a:pt x="907" y="455"/>
                      <a:pt x="861" y="2"/>
                      <a:pt x="816" y="2"/>
                    </a:cubicBezTo>
                    <a:cubicBezTo>
                      <a:pt x="771" y="2"/>
                      <a:pt x="725" y="455"/>
                      <a:pt x="680" y="455"/>
                    </a:cubicBezTo>
                    <a:cubicBezTo>
                      <a:pt x="635" y="455"/>
                      <a:pt x="589" y="2"/>
                      <a:pt x="544" y="2"/>
                    </a:cubicBezTo>
                    <a:cubicBezTo>
                      <a:pt x="499" y="2"/>
                      <a:pt x="453" y="455"/>
                      <a:pt x="408" y="455"/>
                    </a:cubicBezTo>
                    <a:cubicBezTo>
                      <a:pt x="363" y="455"/>
                      <a:pt x="317" y="2"/>
                      <a:pt x="272" y="2"/>
                    </a:cubicBezTo>
                    <a:cubicBezTo>
                      <a:pt x="227" y="2"/>
                      <a:pt x="181" y="455"/>
                      <a:pt x="136" y="455"/>
                    </a:cubicBezTo>
                    <a:cubicBezTo>
                      <a:pt x="91" y="455"/>
                      <a:pt x="23" y="77"/>
                      <a:pt x="0" y="2"/>
                    </a:cubicBezTo>
                  </a:path>
                </a:pathLst>
              </a:cu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endParaRPr lang="de-DE"/>
              </a:p>
            </p:txBody>
          </p:sp>
          <p:sp>
            <p:nvSpPr>
              <p:cNvPr id="26666" name="Freeform 170"/>
              <p:cNvSpPr>
                <a:spLocks/>
              </p:cNvSpPr>
              <p:nvPr/>
            </p:nvSpPr>
            <p:spPr bwMode="auto">
              <a:xfrm>
                <a:off x="2744" y="2421"/>
                <a:ext cx="2181" cy="406"/>
              </a:xfrm>
              <a:custGeom>
                <a:avLst/>
                <a:gdLst>
                  <a:gd name="T0" fmla="*/ 2181 w 2445"/>
                  <a:gd name="T1" fmla="*/ 0 h 456"/>
                  <a:gd name="T2" fmla="*/ 2063 w 2445"/>
                  <a:gd name="T3" fmla="*/ 406 h 456"/>
                  <a:gd name="T4" fmla="*/ 1942 w 2445"/>
                  <a:gd name="T5" fmla="*/ 2 h 456"/>
                  <a:gd name="T6" fmla="*/ 1821 w 2445"/>
                  <a:gd name="T7" fmla="*/ 405 h 456"/>
                  <a:gd name="T8" fmla="*/ 1699 w 2445"/>
                  <a:gd name="T9" fmla="*/ 2 h 456"/>
                  <a:gd name="T10" fmla="*/ 1578 w 2445"/>
                  <a:gd name="T11" fmla="*/ 405 h 456"/>
                  <a:gd name="T12" fmla="*/ 1456 w 2445"/>
                  <a:gd name="T13" fmla="*/ 2 h 456"/>
                  <a:gd name="T14" fmla="*/ 1334 w 2445"/>
                  <a:gd name="T15" fmla="*/ 405 h 456"/>
                  <a:gd name="T16" fmla="*/ 1213 w 2445"/>
                  <a:gd name="T17" fmla="*/ 2 h 456"/>
                  <a:gd name="T18" fmla="*/ 1092 w 2445"/>
                  <a:gd name="T19" fmla="*/ 405 h 456"/>
                  <a:gd name="T20" fmla="*/ 971 w 2445"/>
                  <a:gd name="T21" fmla="*/ 2 h 456"/>
                  <a:gd name="T22" fmla="*/ 849 w 2445"/>
                  <a:gd name="T23" fmla="*/ 405 h 456"/>
                  <a:gd name="T24" fmla="*/ 728 w 2445"/>
                  <a:gd name="T25" fmla="*/ 2 h 456"/>
                  <a:gd name="T26" fmla="*/ 607 w 2445"/>
                  <a:gd name="T27" fmla="*/ 405 h 456"/>
                  <a:gd name="T28" fmla="*/ 485 w 2445"/>
                  <a:gd name="T29" fmla="*/ 2 h 456"/>
                  <a:gd name="T30" fmla="*/ 364 w 2445"/>
                  <a:gd name="T31" fmla="*/ 405 h 456"/>
                  <a:gd name="T32" fmla="*/ 243 w 2445"/>
                  <a:gd name="T33" fmla="*/ 2 h 456"/>
                  <a:gd name="T34" fmla="*/ 121 w 2445"/>
                  <a:gd name="T35" fmla="*/ 405 h 456"/>
                  <a:gd name="T36" fmla="*/ 0 w 2445"/>
                  <a:gd name="T37" fmla="*/ 2 h 4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45"/>
                  <a:gd name="T58" fmla="*/ 0 h 456"/>
                  <a:gd name="T59" fmla="*/ 2445 w 2445"/>
                  <a:gd name="T60" fmla="*/ 456 h 4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45" h="456">
                    <a:moveTo>
                      <a:pt x="2445" y="0"/>
                    </a:moveTo>
                    <a:cubicBezTo>
                      <a:pt x="2423" y="76"/>
                      <a:pt x="2358" y="456"/>
                      <a:pt x="2313" y="456"/>
                    </a:cubicBezTo>
                    <a:cubicBezTo>
                      <a:pt x="2268" y="456"/>
                      <a:pt x="2222" y="2"/>
                      <a:pt x="2177" y="2"/>
                    </a:cubicBezTo>
                    <a:cubicBezTo>
                      <a:pt x="2132" y="2"/>
                      <a:pt x="2086" y="455"/>
                      <a:pt x="2041" y="455"/>
                    </a:cubicBezTo>
                    <a:cubicBezTo>
                      <a:pt x="1996" y="455"/>
                      <a:pt x="1950" y="2"/>
                      <a:pt x="1905" y="2"/>
                    </a:cubicBezTo>
                    <a:cubicBezTo>
                      <a:pt x="1860" y="2"/>
                      <a:pt x="1814" y="455"/>
                      <a:pt x="1769" y="455"/>
                    </a:cubicBezTo>
                    <a:cubicBezTo>
                      <a:pt x="1724" y="455"/>
                      <a:pt x="1677" y="2"/>
                      <a:pt x="1632" y="2"/>
                    </a:cubicBezTo>
                    <a:cubicBezTo>
                      <a:pt x="1587" y="2"/>
                      <a:pt x="1541" y="455"/>
                      <a:pt x="1496" y="455"/>
                    </a:cubicBezTo>
                    <a:cubicBezTo>
                      <a:pt x="1451" y="455"/>
                      <a:pt x="1405" y="2"/>
                      <a:pt x="1360" y="2"/>
                    </a:cubicBezTo>
                    <a:cubicBezTo>
                      <a:pt x="1315" y="2"/>
                      <a:pt x="1269" y="455"/>
                      <a:pt x="1224" y="455"/>
                    </a:cubicBezTo>
                    <a:cubicBezTo>
                      <a:pt x="1179" y="455"/>
                      <a:pt x="1133" y="2"/>
                      <a:pt x="1088" y="2"/>
                    </a:cubicBezTo>
                    <a:cubicBezTo>
                      <a:pt x="1043" y="2"/>
                      <a:pt x="997" y="455"/>
                      <a:pt x="952" y="455"/>
                    </a:cubicBezTo>
                    <a:cubicBezTo>
                      <a:pt x="907" y="455"/>
                      <a:pt x="861" y="2"/>
                      <a:pt x="816" y="2"/>
                    </a:cubicBezTo>
                    <a:cubicBezTo>
                      <a:pt x="771" y="2"/>
                      <a:pt x="725" y="455"/>
                      <a:pt x="680" y="455"/>
                    </a:cubicBezTo>
                    <a:cubicBezTo>
                      <a:pt x="635" y="455"/>
                      <a:pt x="589" y="2"/>
                      <a:pt x="544" y="2"/>
                    </a:cubicBezTo>
                    <a:cubicBezTo>
                      <a:pt x="499" y="2"/>
                      <a:pt x="453" y="455"/>
                      <a:pt x="408" y="455"/>
                    </a:cubicBezTo>
                    <a:cubicBezTo>
                      <a:pt x="363" y="455"/>
                      <a:pt x="317" y="2"/>
                      <a:pt x="272" y="2"/>
                    </a:cubicBezTo>
                    <a:cubicBezTo>
                      <a:pt x="227" y="2"/>
                      <a:pt x="181" y="455"/>
                      <a:pt x="136" y="455"/>
                    </a:cubicBezTo>
                    <a:cubicBezTo>
                      <a:pt x="91" y="455"/>
                      <a:pt x="23" y="77"/>
                      <a:pt x="0" y="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endParaRPr lang="de-DE"/>
              </a:p>
            </p:txBody>
          </p:sp>
          <p:pic>
            <p:nvPicPr>
              <p:cNvPr id="26667" name="Picture 171" descr="Blue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68" y="2583"/>
                <a:ext cx="81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68" name="Picture 172" descr="Blue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68" y="2662"/>
                <a:ext cx="81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69" name="Picture 173" descr="Blue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10" y="2662"/>
                <a:ext cx="81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70" name="Picture 174" descr="Blue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54" y="2662"/>
                <a:ext cx="81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71" name="Picture 175" descr="Blue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96" y="2662"/>
                <a:ext cx="81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72" name="Picture 176" descr="Blue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40" y="2662"/>
                <a:ext cx="81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73" name="Picture 177" descr="Blue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2" y="2662"/>
                <a:ext cx="81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74" name="Picture 178" descr="Blue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24" y="2662"/>
                <a:ext cx="82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75" name="Picture 179" descr="Blue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67" y="2662"/>
                <a:ext cx="81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76" name="Picture 180" descr="Blue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54" y="2581"/>
                <a:ext cx="81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77" name="Picture 181" descr="Blue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40" y="2502"/>
                <a:ext cx="81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78" name="Picture 182" descr="Blue_L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40" y="2581"/>
                <a:ext cx="81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679" name="Line 185"/>
              <p:cNvSpPr>
                <a:spLocks noChangeShapeType="1"/>
              </p:cNvSpPr>
              <p:nvPr/>
            </p:nvSpPr>
            <p:spPr bwMode="auto">
              <a:xfrm flipV="1">
                <a:off x="2906" y="2623"/>
                <a:ext cx="162" cy="4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26680" name="Line 186"/>
              <p:cNvSpPr>
                <a:spLocks noChangeShapeType="1"/>
              </p:cNvSpPr>
              <p:nvPr/>
            </p:nvSpPr>
            <p:spPr bwMode="auto">
              <a:xfrm flipV="1">
                <a:off x="3877" y="2543"/>
                <a:ext cx="161" cy="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26681" name="Oval 187"/>
              <p:cNvSpPr>
                <a:spLocks noChangeArrowheads="1"/>
              </p:cNvSpPr>
              <p:nvPr/>
            </p:nvSpPr>
            <p:spPr bwMode="auto">
              <a:xfrm>
                <a:off x="2825" y="2665"/>
                <a:ext cx="81" cy="81"/>
              </a:xfrm>
              <a:prstGeom prst="ellipse">
                <a:avLst/>
              </a:prstGeom>
              <a:noFill/>
              <a:ln w="28575" algn="ctr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682" name="Oval 188"/>
              <p:cNvSpPr>
                <a:spLocks noChangeArrowheads="1"/>
              </p:cNvSpPr>
              <p:nvPr/>
            </p:nvSpPr>
            <p:spPr bwMode="auto">
              <a:xfrm>
                <a:off x="3796" y="2583"/>
                <a:ext cx="81" cy="82"/>
              </a:xfrm>
              <a:prstGeom prst="ellipse">
                <a:avLst/>
              </a:prstGeom>
              <a:noFill/>
              <a:ln w="28575" algn="ctr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683" name="Freeform 189"/>
              <p:cNvSpPr>
                <a:spLocks/>
              </p:cNvSpPr>
              <p:nvPr/>
            </p:nvSpPr>
            <p:spPr bwMode="auto">
              <a:xfrm rot="5400000">
                <a:off x="3938" y="2884"/>
                <a:ext cx="284" cy="83"/>
              </a:xfrm>
              <a:custGeom>
                <a:avLst/>
                <a:gdLst>
                  <a:gd name="T0" fmla="*/ 0 w 681"/>
                  <a:gd name="T1" fmla="*/ 77 h 196"/>
                  <a:gd name="T2" fmla="*/ 38 w 681"/>
                  <a:gd name="T3" fmla="*/ 0 h 196"/>
                  <a:gd name="T4" fmla="*/ 76 w 681"/>
                  <a:gd name="T5" fmla="*/ 77 h 196"/>
                  <a:gd name="T6" fmla="*/ 113 w 681"/>
                  <a:gd name="T7" fmla="*/ 0 h 196"/>
                  <a:gd name="T8" fmla="*/ 151 w 681"/>
                  <a:gd name="T9" fmla="*/ 77 h 196"/>
                  <a:gd name="T10" fmla="*/ 189 w 681"/>
                  <a:gd name="T11" fmla="*/ 0 h 196"/>
                  <a:gd name="T12" fmla="*/ 227 w 681"/>
                  <a:gd name="T13" fmla="*/ 77 h 196"/>
                  <a:gd name="T14" fmla="*/ 246 w 681"/>
                  <a:gd name="T15" fmla="*/ 39 h 196"/>
                  <a:gd name="T16" fmla="*/ 284 w 681"/>
                  <a:gd name="T17" fmla="*/ 39 h 1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1"/>
                  <a:gd name="T28" fmla="*/ 0 h 196"/>
                  <a:gd name="T29" fmla="*/ 681 w 681"/>
                  <a:gd name="T30" fmla="*/ 196 h 1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1" h="196">
                    <a:moveTo>
                      <a:pt x="0" y="181"/>
                    </a:moveTo>
                    <a:cubicBezTo>
                      <a:pt x="30" y="90"/>
                      <a:pt x="61" y="0"/>
                      <a:pt x="91" y="0"/>
                    </a:cubicBezTo>
                    <a:cubicBezTo>
                      <a:pt x="121" y="0"/>
                      <a:pt x="152" y="181"/>
                      <a:pt x="182" y="181"/>
                    </a:cubicBezTo>
                    <a:cubicBezTo>
                      <a:pt x="212" y="181"/>
                      <a:pt x="242" y="0"/>
                      <a:pt x="272" y="0"/>
                    </a:cubicBezTo>
                    <a:cubicBezTo>
                      <a:pt x="302" y="0"/>
                      <a:pt x="333" y="181"/>
                      <a:pt x="363" y="181"/>
                    </a:cubicBezTo>
                    <a:cubicBezTo>
                      <a:pt x="393" y="181"/>
                      <a:pt x="424" y="0"/>
                      <a:pt x="454" y="0"/>
                    </a:cubicBezTo>
                    <a:cubicBezTo>
                      <a:pt x="484" y="0"/>
                      <a:pt x="521" y="166"/>
                      <a:pt x="544" y="181"/>
                    </a:cubicBezTo>
                    <a:cubicBezTo>
                      <a:pt x="567" y="196"/>
                      <a:pt x="567" y="106"/>
                      <a:pt x="590" y="91"/>
                    </a:cubicBezTo>
                    <a:lnTo>
                      <a:pt x="681" y="91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 anchorCtr="1"/>
              <a:lstStyle/>
              <a:p>
                <a:endParaRPr lang="de-DE"/>
              </a:p>
            </p:txBody>
          </p:sp>
          <p:sp>
            <p:nvSpPr>
              <p:cNvPr id="26684" name="Text Box 190"/>
              <p:cNvSpPr txBox="1">
                <a:spLocks noChangeArrowheads="1"/>
              </p:cNvSpPr>
              <p:nvPr/>
            </p:nvSpPr>
            <p:spPr bwMode="auto">
              <a:xfrm>
                <a:off x="3833" y="2828"/>
                <a:ext cx="285" cy="1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l-GR" sz="1000"/>
                  <a:t>Γ</a:t>
                </a:r>
                <a:r>
                  <a:rPr lang="de-AT" sz="1000" baseline="-25000"/>
                  <a:t>3</a:t>
                </a:r>
                <a:endParaRPr lang="el-GR" sz="1000"/>
              </a:p>
            </p:txBody>
          </p:sp>
        </p:grpSp>
        <p:sp>
          <p:nvSpPr>
            <p:cNvPr id="26663" name="AutoShape 198"/>
            <p:cNvSpPr>
              <a:spLocks noChangeArrowheads="1"/>
            </p:cNvSpPr>
            <p:nvPr/>
          </p:nvSpPr>
          <p:spPr bwMode="auto">
            <a:xfrm>
              <a:off x="885" y="2432"/>
              <a:ext cx="1632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400" b="0"/>
                <a:t>Wait / modulate</a:t>
              </a:r>
            </a:p>
          </p:txBody>
        </p:sp>
      </p:grpSp>
      <p:grpSp>
        <p:nvGrpSpPr>
          <p:cNvPr id="11" name="Group 206"/>
          <p:cNvGrpSpPr>
            <a:grpSpLocks/>
          </p:cNvGrpSpPr>
          <p:nvPr/>
        </p:nvGrpSpPr>
        <p:grpSpPr bwMode="auto">
          <a:xfrm>
            <a:off x="1404938" y="4795838"/>
            <a:ext cx="6411912" cy="649287"/>
            <a:chOff x="885" y="3157"/>
            <a:chExt cx="4039" cy="409"/>
          </a:xfrm>
        </p:grpSpPr>
        <p:grpSp>
          <p:nvGrpSpPr>
            <p:cNvPr id="26650" name="Group 158"/>
            <p:cNvGrpSpPr>
              <a:grpSpLocks/>
            </p:cNvGrpSpPr>
            <p:nvPr/>
          </p:nvGrpSpPr>
          <p:grpSpPr bwMode="auto">
            <a:xfrm>
              <a:off x="2744" y="3160"/>
              <a:ext cx="2180" cy="406"/>
              <a:chOff x="6645" y="3609"/>
              <a:chExt cx="2445" cy="456"/>
            </a:xfrm>
          </p:grpSpPr>
          <p:sp>
            <p:nvSpPr>
              <p:cNvPr id="26652" name="Freeform 159"/>
              <p:cNvSpPr>
                <a:spLocks/>
              </p:cNvSpPr>
              <p:nvPr/>
            </p:nvSpPr>
            <p:spPr bwMode="auto">
              <a:xfrm>
                <a:off x="6645" y="3609"/>
                <a:ext cx="2445" cy="456"/>
              </a:xfrm>
              <a:custGeom>
                <a:avLst/>
                <a:gdLst>
                  <a:gd name="T0" fmla="*/ 2445 w 2445"/>
                  <a:gd name="T1" fmla="*/ 0 h 456"/>
                  <a:gd name="T2" fmla="*/ 2313 w 2445"/>
                  <a:gd name="T3" fmla="*/ 456 h 456"/>
                  <a:gd name="T4" fmla="*/ 2177 w 2445"/>
                  <a:gd name="T5" fmla="*/ 2 h 456"/>
                  <a:gd name="T6" fmla="*/ 2041 w 2445"/>
                  <a:gd name="T7" fmla="*/ 455 h 456"/>
                  <a:gd name="T8" fmla="*/ 1905 w 2445"/>
                  <a:gd name="T9" fmla="*/ 2 h 456"/>
                  <a:gd name="T10" fmla="*/ 1769 w 2445"/>
                  <a:gd name="T11" fmla="*/ 455 h 456"/>
                  <a:gd name="T12" fmla="*/ 1632 w 2445"/>
                  <a:gd name="T13" fmla="*/ 2 h 456"/>
                  <a:gd name="T14" fmla="*/ 1496 w 2445"/>
                  <a:gd name="T15" fmla="*/ 455 h 456"/>
                  <a:gd name="T16" fmla="*/ 1360 w 2445"/>
                  <a:gd name="T17" fmla="*/ 2 h 456"/>
                  <a:gd name="T18" fmla="*/ 1224 w 2445"/>
                  <a:gd name="T19" fmla="*/ 455 h 456"/>
                  <a:gd name="T20" fmla="*/ 1088 w 2445"/>
                  <a:gd name="T21" fmla="*/ 2 h 456"/>
                  <a:gd name="T22" fmla="*/ 952 w 2445"/>
                  <a:gd name="T23" fmla="*/ 455 h 456"/>
                  <a:gd name="T24" fmla="*/ 816 w 2445"/>
                  <a:gd name="T25" fmla="*/ 2 h 456"/>
                  <a:gd name="T26" fmla="*/ 680 w 2445"/>
                  <a:gd name="T27" fmla="*/ 455 h 456"/>
                  <a:gd name="T28" fmla="*/ 544 w 2445"/>
                  <a:gd name="T29" fmla="*/ 2 h 456"/>
                  <a:gd name="T30" fmla="*/ 408 w 2445"/>
                  <a:gd name="T31" fmla="*/ 455 h 456"/>
                  <a:gd name="T32" fmla="*/ 272 w 2445"/>
                  <a:gd name="T33" fmla="*/ 2 h 456"/>
                  <a:gd name="T34" fmla="*/ 136 w 2445"/>
                  <a:gd name="T35" fmla="*/ 455 h 456"/>
                  <a:gd name="T36" fmla="*/ 0 w 2445"/>
                  <a:gd name="T37" fmla="*/ 2 h 4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45"/>
                  <a:gd name="T58" fmla="*/ 0 h 456"/>
                  <a:gd name="T59" fmla="*/ 2445 w 2445"/>
                  <a:gd name="T60" fmla="*/ 456 h 4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45" h="456">
                    <a:moveTo>
                      <a:pt x="2445" y="0"/>
                    </a:moveTo>
                    <a:cubicBezTo>
                      <a:pt x="2423" y="76"/>
                      <a:pt x="2358" y="456"/>
                      <a:pt x="2313" y="456"/>
                    </a:cubicBezTo>
                    <a:cubicBezTo>
                      <a:pt x="2268" y="456"/>
                      <a:pt x="2222" y="2"/>
                      <a:pt x="2177" y="2"/>
                    </a:cubicBezTo>
                    <a:cubicBezTo>
                      <a:pt x="2132" y="2"/>
                      <a:pt x="2086" y="455"/>
                      <a:pt x="2041" y="455"/>
                    </a:cubicBezTo>
                    <a:cubicBezTo>
                      <a:pt x="1996" y="455"/>
                      <a:pt x="1950" y="2"/>
                      <a:pt x="1905" y="2"/>
                    </a:cubicBezTo>
                    <a:cubicBezTo>
                      <a:pt x="1860" y="2"/>
                      <a:pt x="1814" y="455"/>
                      <a:pt x="1769" y="455"/>
                    </a:cubicBezTo>
                    <a:cubicBezTo>
                      <a:pt x="1724" y="455"/>
                      <a:pt x="1677" y="2"/>
                      <a:pt x="1632" y="2"/>
                    </a:cubicBezTo>
                    <a:cubicBezTo>
                      <a:pt x="1587" y="2"/>
                      <a:pt x="1541" y="455"/>
                      <a:pt x="1496" y="455"/>
                    </a:cubicBezTo>
                    <a:cubicBezTo>
                      <a:pt x="1451" y="455"/>
                      <a:pt x="1405" y="2"/>
                      <a:pt x="1360" y="2"/>
                    </a:cubicBezTo>
                    <a:cubicBezTo>
                      <a:pt x="1315" y="2"/>
                      <a:pt x="1269" y="455"/>
                      <a:pt x="1224" y="455"/>
                    </a:cubicBezTo>
                    <a:cubicBezTo>
                      <a:pt x="1179" y="455"/>
                      <a:pt x="1133" y="2"/>
                      <a:pt x="1088" y="2"/>
                    </a:cubicBezTo>
                    <a:cubicBezTo>
                      <a:pt x="1043" y="2"/>
                      <a:pt x="997" y="455"/>
                      <a:pt x="952" y="455"/>
                    </a:cubicBezTo>
                    <a:cubicBezTo>
                      <a:pt x="907" y="455"/>
                      <a:pt x="861" y="2"/>
                      <a:pt x="816" y="2"/>
                    </a:cubicBezTo>
                    <a:cubicBezTo>
                      <a:pt x="771" y="2"/>
                      <a:pt x="725" y="455"/>
                      <a:pt x="680" y="455"/>
                    </a:cubicBezTo>
                    <a:cubicBezTo>
                      <a:pt x="635" y="455"/>
                      <a:pt x="589" y="2"/>
                      <a:pt x="544" y="2"/>
                    </a:cubicBezTo>
                    <a:cubicBezTo>
                      <a:pt x="499" y="2"/>
                      <a:pt x="453" y="455"/>
                      <a:pt x="408" y="455"/>
                    </a:cubicBezTo>
                    <a:cubicBezTo>
                      <a:pt x="363" y="455"/>
                      <a:pt x="317" y="2"/>
                      <a:pt x="272" y="2"/>
                    </a:cubicBezTo>
                    <a:cubicBezTo>
                      <a:pt x="227" y="2"/>
                      <a:pt x="181" y="455"/>
                      <a:pt x="136" y="455"/>
                    </a:cubicBezTo>
                    <a:cubicBezTo>
                      <a:pt x="91" y="455"/>
                      <a:pt x="23" y="77"/>
                      <a:pt x="0" y="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endParaRPr lang="de-DE"/>
              </a:p>
            </p:txBody>
          </p:sp>
          <p:pic>
            <p:nvPicPr>
              <p:cNvPr id="26653" name="Picture 160" descr="Red_L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008" y="3793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54" name="Picture 161" descr="Red_L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008" y="3882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55" name="Picture 162" descr="Red_L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280" y="3881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56" name="Picture 163" descr="Red_L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3" y="3791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57" name="Picture 164" descr="Red_L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3" y="3882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58" name="Picture 165" descr="Red_L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25" y="3882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59" name="Picture 166" descr="Red_L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641" y="3881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60" name="Picture 167" descr="Red_L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69" y="3883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61" name="Picture 168" descr="Red_L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913" y="3881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651" name="AutoShape 199"/>
            <p:cNvSpPr>
              <a:spLocks noChangeArrowheads="1"/>
            </p:cNvSpPr>
            <p:nvPr/>
          </p:nvSpPr>
          <p:spPr bwMode="auto">
            <a:xfrm>
              <a:off x="885" y="3157"/>
              <a:ext cx="1632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400" b="0" dirty="0"/>
                <a:t>Switch to repulsive </a:t>
              </a:r>
              <a:r>
                <a:rPr lang="en-US" b="0" i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13" name="Group 207"/>
          <p:cNvGrpSpPr>
            <a:grpSpLocks/>
          </p:cNvGrpSpPr>
          <p:nvPr/>
        </p:nvGrpSpPr>
        <p:grpSpPr bwMode="auto">
          <a:xfrm>
            <a:off x="1404938" y="5732463"/>
            <a:ext cx="7519987" cy="720725"/>
            <a:chOff x="885" y="3747"/>
            <a:chExt cx="4737" cy="454"/>
          </a:xfrm>
        </p:grpSpPr>
        <p:grpSp>
          <p:nvGrpSpPr>
            <p:cNvPr id="26639" name="Group 193"/>
            <p:cNvGrpSpPr>
              <a:grpSpLocks/>
            </p:cNvGrpSpPr>
            <p:nvPr/>
          </p:nvGrpSpPr>
          <p:grpSpPr bwMode="auto">
            <a:xfrm>
              <a:off x="2064" y="3755"/>
              <a:ext cx="3558" cy="446"/>
              <a:chOff x="2203" y="3612"/>
              <a:chExt cx="3558" cy="446"/>
            </a:xfrm>
          </p:grpSpPr>
          <p:sp>
            <p:nvSpPr>
              <p:cNvPr id="26641" name="Freeform 3"/>
              <p:cNvSpPr>
                <a:spLocks/>
              </p:cNvSpPr>
              <p:nvPr/>
            </p:nvSpPr>
            <p:spPr bwMode="auto">
              <a:xfrm>
                <a:off x="3254" y="3694"/>
                <a:ext cx="1455" cy="330"/>
              </a:xfrm>
              <a:custGeom>
                <a:avLst/>
                <a:gdLst>
                  <a:gd name="T0" fmla="*/ 0 w 1633"/>
                  <a:gd name="T1" fmla="*/ 324 h 461"/>
                  <a:gd name="T2" fmla="*/ 242 w 1633"/>
                  <a:gd name="T3" fmla="*/ 292 h 461"/>
                  <a:gd name="T4" fmla="*/ 486 w 1633"/>
                  <a:gd name="T5" fmla="*/ 97 h 461"/>
                  <a:gd name="T6" fmla="*/ 728 w 1633"/>
                  <a:gd name="T7" fmla="*/ 0 h 461"/>
                  <a:gd name="T8" fmla="*/ 970 w 1633"/>
                  <a:gd name="T9" fmla="*/ 97 h 461"/>
                  <a:gd name="T10" fmla="*/ 1213 w 1633"/>
                  <a:gd name="T11" fmla="*/ 292 h 461"/>
                  <a:gd name="T12" fmla="*/ 1455 w 1633"/>
                  <a:gd name="T13" fmla="*/ 324 h 4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33"/>
                  <a:gd name="T22" fmla="*/ 0 h 461"/>
                  <a:gd name="T23" fmla="*/ 1633 w 1633"/>
                  <a:gd name="T24" fmla="*/ 461 h 4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33" h="461">
                    <a:moveTo>
                      <a:pt x="0" y="453"/>
                    </a:moveTo>
                    <a:cubicBezTo>
                      <a:pt x="90" y="457"/>
                      <a:pt x="181" y="461"/>
                      <a:pt x="272" y="408"/>
                    </a:cubicBezTo>
                    <a:cubicBezTo>
                      <a:pt x="363" y="355"/>
                      <a:pt x="454" y="204"/>
                      <a:pt x="545" y="136"/>
                    </a:cubicBezTo>
                    <a:cubicBezTo>
                      <a:pt x="636" y="68"/>
                      <a:pt x="726" y="0"/>
                      <a:pt x="817" y="0"/>
                    </a:cubicBezTo>
                    <a:cubicBezTo>
                      <a:pt x="908" y="0"/>
                      <a:pt x="998" y="68"/>
                      <a:pt x="1089" y="136"/>
                    </a:cubicBezTo>
                    <a:cubicBezTo>
                      <a:pt x="1180" y="204"/>
                      <a:pt x="1270" y="355"/>
                      <a:pt x="1361" y="408"/>
                    </a:cubicBezTo>
                    <a:cubicBezTo>
                      <a:pt x="1452" y="461"/>
                      <a:pt x="1542" y="457"/>
                      <a:pt x="1633" y="453"/>
                    </a:cubicBezTo>
                  </a:path>
                </a:pathLst>
              </a:custGeom>
              <a:solidFill>
                <a:srgbClr val="FF0000">
                  <a:alpha val="20000"/>
                </a:srgbClr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42" name="Freeform 4"/>
              <p:cNvSpPr>
                <a:spLocks/>
              </p:cNvSpPr>
              <p:nvPr/>
            </p:nvSpPr>
            <p:spPr bwMode="auto">
              <a:xfrm>
                <a:off x="3497" y="3694"/>
                <a:ext cx="1456" cy="330"/>
              </a:xfrm>
              <a:custGeom>
                <a:avLst/>
                <a:gdLst>
                  <a:gd name="T0" fmla="*/ 0 w 1633"/>
                  <a:gd name="T1" fmla="*/ 324 h 461"/>
                  <a:gd name="T2" fmla="*/ 243 w 1633"/>
                  <a:gd name="T3" fmla="*/ 292 h 461"/>
                  <a:gd name="T4" fmla="*/ 486 w 1633"/>
                  <a:gd name="T5" fmla="*/ 97 h 461"/>
                  <a:gd name="T6" fmla="*/ 728 w 1633"/>
                  <a:gd name="T7" fmla="*/ 0 h 461"/>
                  <a:gd name="T8" fmla="*/ 971 w 1633"/>
                  <a:gd name="T9" fmla="*/ 97 h 461"/>
                  <a:gd name="T10" fmla="*/ 1213 w 1633"/>
                  <a:gd name="T11" fmla="*/ 292 h 461"/>
                  <a:gd name="T12" fmla="*/ 1456 w 1633"/>
                  <a:gd name="T13" fmla="*/ 324 h 4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33"/>
                  <a:gd name="T22" fmla="*/ 0 h 461"/>
                  <a:gd name="T23" fmla="*/ 1633 w 1633"/>
                  <a:gd name="T24" fmla="*/ 461 h 4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33" h="461">
                    <a:moveTo>
                      <a:pt x="0" y="453"/>
                    </a:moveTo>
                    <a:cubicBezTo>
                      <a:pt x="90" y="457"/>
                      <a:pt x="181" y="461"/>
                      <a:pt x="272" y="408"/>
                    </a:cubicBezTo>
                    <a:cubicBezTo>
                      <a:pt x="363" y="355"/>
                      <a:pt x="454" y="204"/>
                      <a:pt x="545" y="136"/>
                    </a:cubicBezTo>
                    <a:cubicBezTo>
                      <a:pt x="636" y="68"/>
                      <a:pt x="726" y="0"/>
                      <a:pt x="817" y="0"/>
                    </a:cubicBezTo>
                    <a:cubicBezTo>
                      <a:pt x="908" y="0"/>
                      <a:pt x="998" y="68"/>
                      <a:pt x="1089" y="136"/>
                    </a:cubicBezTo>
                    <a:cubicBezTo>
                      <a:pt x="1180" y="204"/>
                      <a:pt x="1270" y="355"/>
                      <a:pt x="1361" y="408"/>
                    </a:cubicBezTo>
                    <a:cubicBezTo>
                      <a:pt x="1452" y="461"/>
                      <a:pt x="1542" y="457"/>
                      <a:pt x="1633" y="453"/>
                    </a:cubicBezTo>
                  </a:path>
                </a:pathLst>
              </a:custGeom>
              <a:solidFill>
                <a:srgbClr val="FF0000">
                  <a:alpha val="20000"/>
                </a:srgbClr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43" name="Freeform 5"/>
              <p:cNvSpPr>
                <a:spLocks/>
              </p:cNvSpPr>
              <p:nvPr/>
            </p:nvSpPr>
            <p:spPr bwMode="auto">
              <a:xfrm>
                <a:off x="3740" y="3694"/>
                <a:ext cx="1455" cy="330"/>
              </a:xfrm>
              <a:custGeom>
                <a:avLst/>
                <a:gdLst>
                  <a:gd name="T0" fmla="*/ 0 w 1633"/>
                  <a:gd name="T1" fmla="*/ 324 h 461"/>
                  <a:gd name="T2" fmla="*/ 242 w 1633"/>
                  <a:gd name="T3" fmla="*/ 292 h 461"/>
                  <a:gd name="T4" fmla="*/ 486 w 1633"/>
                  <a:gd name="T5" fmla="*/ 97 h 461"/>
                  <a:gd name="T6" fmla="*/ 728 w 1633"/>
                  <a:gd name="T7" fmla="*/ 0 h 461"/>
                  <a:gd name="T8" fmla="*/ 970 w 1633"/>
                  <a:gd name="T9" fmla="*/ 97 h 461"/>
                  <a:gd name="T10" fmla="*/ 1213 w 1633"/>
                  <a:gd name="T11" fmla="*/ 292 h 461"/>
                  <a:gd name="T12" fmla="*/ 1455 w 1633"/>
                  <a:gd name="T13" fmla="*/ 324 h 4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33"/>
                  <a:gd name="T22" fmla="*/ 0 h 461"/>
                  <a:gd name="T23" fmla="*/ 1633 w 1633"/>
                  <a:gd name="T24" fmla="*/ 461 h 4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33" h="461">
                    <a:moveTo>
                      <a:pt x="0" y="453"/>
                    </a:moveTo>
                    <a:cubicBezTo>
                      <a:pt x="90" y="457"/>
                      <a:pt x="181" y="461"/>
                      <a:pt x="272" y="408"/>
                    </a:cubicBezTo>
                    <a:cubicBezTo>
                      <a:pt x="363" y="355"/>
                      <a:pt x="454" y="204"/>
                      <a:pt x="545" y="136"/>
                    </a:cubicBezTo>
                    <a:cubicBezTo>
                      <a:pt x="636" y="68"/>
                      <a:pt x="726" y="0"/>
                      <a:pt x="817" y="0"/>
                    </a:cubicBezTo>
                    <a:cubicBezTo>
                      <a:pt x="908" y="0"/>
                      <a:pt x="998" y="68"/>
                      <a:pt x="1089" y="136"/>
                    </a:cubicBezTo>
                    <a:cubicBezTo>
                      <a:pt x="1180" y="204"/>
                      <a:pt x="1270" y="355"/>
                      <a:pt x="1361" y="408"/>
                    </a:cubicBezTo>
                    <a:cubicBezTo>
                      <a:pt x="1452" y="461"/>
                      <a:pt x="1542" y="457"/>
                      <a:pt x="1633" y="453"/>
                    </a:cubicBezTo>
                  </a:path>
                </a:pathLst>
              </a:custGeom>
              <a:solidFill>
                <a:srgbClr val="FF0000">
                  <a:alpha val="20000"/>
                </a:srgbClr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44" name="Freeform 6"/>
              <p:cNvSpPr>
                <a:spLocks/>
              </p:cNvSpPr>
              <p:nvPr/>
            </p:nvSpPr>
            <p:spPr bwMode="auto">
              <a:xfrm>
                <a:off x="3982" y="3694"/>
                <a:ext cx="1455" cy="330"/>
              </a:xfrm>
              <a:custGeom>
                <a:avLst/>
                <a:gdLst>
                  <a:gd name="T0" fmla="*/ 0 w 1633"/>
                  <a:gd name="T1" fmla="*/ 324 h 461"/>
                  <a:gd name="T2" fmla="*/ 242 w 1633"/>
                  <a:gd name="T3" fmla="*/ 292 h 461"/>
                  <a:gd name="T4" fmla="*/ 486 w 1633"/>
                  <a:gd name="T5" fmla="*/ 97 h 461"/>
                  <a:gd name="T6" fmla="*/ 728 w 1633"/>
                  <a:gd name="T7" fmla="*/ 0 h 461"/>
                  <a:gd name="T8" fmla="*/ 970 w 1633"/>
                  <a:gd name="T9" fmla="*/ 97 h 461"/>
                  <a:gd name="T10" fmla="*/ 1213 w 1633"/>
                  <a:gd name="T11" fmla="*/ 292 h 461"/>
                  <a:gd name="T12" fmla="*/ 1455 w 1633"/>
                  <a:gd name="T13" fmla="*/ 324 h 4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33"/>
                  <a:gd name="T22" fmla="*/ 0 h 461"/>
                  <a:gd name="T23" fmla="*/ 1633 w 1633"/>
                  <a:gd name="T24" fmla="*/ 461 h 4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33" h="461">
                    <a:moveTo>
                      <a:pt x="0" y="453"/>
                    </a:moveTo>
                    <a:cubicBezTo>
                      <a:pt x="90" y="457"/>
                      <a:pt x="181" y="461"/>
                      <a:pt x="272" y="408"/>
                    </a:cubicBezTo>
                    <a:cubicBezTo>
                      <a:pt x="363" y="355"/>
                      <a:pt x="454" y="204"/>
                      <a:pt x="545" y="136"/>
                    </a:cubicBezTo>
                    <a:cubicBezTo>
                      <a:pt x="636" y="68"/>
                      <a:pt x="726" y="0"/>
                      <a:pt x="817" y="0"/>
                    </a:cubicBezTo>
                    <a:cubicBezTo>
                      <a:pt x="908" y="0"/>
                      <a:pt x="998" y="68"/>
                      <a:pt x="1089" y="136"/>
                    </a:cubicBezTo>
                    <a:cubicBezTo>
                      <a:pt x="1180" y="204"/>
                      <a:pt x="1270" y="355"/>
                      <a:pt x="1361" y="408"/>
                    </a:cubicBezTo>
                    <a:cubicBezTo>
                      <a:pt x="1452" y="461"/>
                      <a:pt x="1542" y="457"/>
                      <a:pt x="1633" y="453"/>
                    </a:cubicBezTo>
                  </a:path>
                </a:pathLst>
              </a:custGeom>
              <a:solidFill>
                <a:srgbClr val="FF0000">
                  <a:alpha val="20000"/>
                </a:srgbClr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45" name="Freeform 7"/>
              <p:cNvSpPr>
                <a:spLocks/>
              </p:cNvSpPr>
              <p:nvPr/>
            </p:nvSpPr>
            <p:spPr bwMode="auto">
              <a:xfrm>
                <a:off x="2527" y="3694"/>
                <a:ext cx="1455" cy="330"/>
              </a:xfrm>
              <a:custGeom>
                <a:avLst/>
                <a:gdLst>
                  <a:gd name="T0" fmla="*/ 0 w 1633"/>
                  <a:gd name="T1" fmla="*/ 324 h 461"/>
                  <a:gd name="T2" fmla="*/ 242 w 1633"/>
                  <a:gd name="T3" fmla="*/ 292 h 461"/>
                  <a:gd name="T4" fmla="*/ 486 w 1633"/>
                  <a:gd name="T5" fmla="*/ 97 h 461"/>
                  <a:gd name="T6" fmla="*/ 728 w 1633"/>
                  <a:gd name="T7" fmla="*/ 0 h 461"/>
                  <a:gd name="T8" fmla="*/ 970 w 1633"/>
                  <a:gd name="T9" fmla="*/ 97 h 461"/>
                  <a:gd name="T10" fmla="*/ 1213 w 1633"/>
                  <a:gd name="T11" fmla="*/ 292 h 461"/>
                  <a:gd name="T12" fmla="*/ 1455 w 1633"/>
                  <a:gd name="T13" fmla="*/ 324 h 4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33"/>
                  <a:gd name="T22" fmla="*/ 0 h 461"/>
                  <a:gd name="T23" fmla="*/ 1633 w 1633"/>
                  <a:gd name="T24" fmla="*/ 461 h 4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33" h="461">
                    <a:moveTo>
                      <a:pt x="0" y="453"/>
                    </a:moveTo>
                    <a:cubicBezTo>
                      <a:pt x="90" y="457"/>
                      <a:pt x="181" y="461"/>
                      <a:pt x="272" y="408"/>
                    </a:cubicBezTo>
                    <a:cubicBezTo>
                      <a:pt x="363" y="355"/>
                      <a:pt x="454" y="204"/>
                      <a:pt x="545" y="136"/>
                    </a:cubicBezTo>
                    <a:cubicBezTo>
                      <a:pt x="636" y="68"/>
                      <a:pt x="726" y="0"/>
                      <a:pt x="817" y="0"/>
                    </a:cubicBezTo>
                    <a:cubicBezTo>
                      <a:pt x="908" y="0"/>
                      <a:pt x="998" y="68"/>
                      <a:pt x="1089" y="136"/>
                    </a:cubicBezTo>
                    <a:cubicBezTo>
                      <a:pt x="1180" y="204"/>
                      <a:pt x="1270" y="355"/>
                      <a:pt x="1361" y="408"/>
                    </a:cubicBezTo>
                    <a:cubicBezTo>
                      <a:pt x="1452" y="461"/>
                      <a:pt x="1542" y="457"/>
                      <a:pt x="1633" y="453"/>
                    </a:cubicBezTo>
                  </a:path>
                </a:pathLst>
              </a:custGeom>
              <a:solidFill>
                <a:srgbClr val="FF0000">
                  <a:alpha val="20000"/>
                </a:srgbClr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46" name="Freeform 8"/>
              <p:cNvSpPr>
                <a:spLocks/>
              </p:cNvSpPr>
              <p:nvPr/>
            </p:nvSpPr>
            <p:spPr bwMode="auto">
              <a:xfrm>
                <a:off x="2284" y="3694"/>
                <a:ext cx="1456" cy="330"/>
              </a:xfrm>
              <a:custGeom>
                <a:avLst/>
                <a:gdLst>
                  <a:gd name="T0" fmla="*/ 0 w 1633"/>
                  <a:gd name="T1" fmla="*/ 324 h 461"/>
                  <a:gd name="T2" fmla="*/ 243 w 1633"/>
                  <a:gd name="T3" fmla="*/ 292 h 461"/>
                  <a:gd name="T4" fmla="*/ 486 w 1633"/>
                  <a:gd name="T5" fmla="*/ 97 h 461"/>
                  <a:gd name="T6" fmla="*/ 728 w 1633"/>
                  <a:gd name="T7" fmla="*/ 0 h 461"/>
                  <a:gd name="T8" fmla="*/ 971 w 1633"/>
                  <a:gd name="T9" fmla="*/ 97 h 461"/>
                  <a:gd name="T10" fmla="*/ 1213 w 1633"/>
                  <a:gd name="T11" fmla="*/ 292 h 461"/>
                  <a:gd name="T12" fmla="*/ 1456 w 1633"/>
                  <a:gd name="T13" fmla="*/ 324 h 4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33"/>
                  <a:gd name="T22" fmla="*/ 0 h 461"/>
                  <a:gd name="T23" fmla="*/ 1633 w 1633"/>
                  <a:gd name="T24" fmla="*/ 461 h 4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33" h="461">
                    <a:moveTo>
                      <a:pt x="0" y="453"/>
                    </a:moveTo>
                    <a:cubicBezTo>
                      <a:pt x="90" y="457"/>
                      <a:pt x="181" y="461"/>
                      <a:pt x="272" y="408"/>
                    </a:cubicBezTo>
                    <a:cubicBezTo>
                      <a:pt x="363" y="355"/>
                      <a:pt x="454" y="204"/>
                      <a:pt x="545" y="136"/>
                    </a:cubicBezTo>
                    <a:cubicBezTo>
                      <a:pt x="636" y="68"/>
                      <a:pt x="726" y="0"/>
                      <a:pt x="817" y="0"/>
                    </a:cubicBezTo>
                    <a:cubicBezTo>
                      <a:pt x="908" y="0"/>
                      <a:pt x="998" y="68"/>
                      <a:pt x="1089" y="136"/>
                    </a:cubicBezTo>
                    <a:cubicBezTo>
                      <a:pt x="1180" y="204"/>
                      <a:pt x="1270" y="355"/>
                      <a:pt x="1361" y="408"/>
                    </a:cubicBezTo>
                    <a:cubicBezTo>
                      <a:pt x="1452" y="461"/>
                      <a:pt x="1542" y="457"/>
                      <a:pt x="1633" y="453"/>
                    </a:cubicBezTo>
                  </a:path>
                </a:pathLst>
              </a:custGeom>
              <a:solidFill>
                <a:srgbClr val="FF0000">
                  <a:alpha val="20000"/>
                </a:srgbClr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47" name="Rectangle 9"/>
              <p:cNvSpPr>
                <a:spLocks noChangeArrowheads="1"/>
              </p:cNvSpPr>
              <p:nvPr/>
            </p:nvSpPr>
            <p:spPr bwMode="auto">
              <a:xfrm>
                <a:off x="2203" y="3653"/>
                <a:ext cx="687" cy="40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648" name="Rectangle 10"/>
              <p:cNvSpPr>
                <a:spLocks noChangeArrowheads="1"/>
              </p:cNvSpPr>
              <p:nvPr/>
            </p:nvSpPr>
            <p:spPr bwMode="auto">
              <a:xfrm>
                <a:off x="5074" y="3653"/>
                <a:ext cx="687" cy="40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649" name="Freeform 11"/>
              <p:cNvSpPr>
                <a:spLocks/>
              </p:cNvSpPr>
              <p:nvPr/>
            </p:nvSpPr>
            <p:spPr bwMode="auto">
              <a:xfrm>
                <a:off x="2890" y="3612"/>
                <a:ext cx="2179" cy="407"/>
              </a:xfrm>
              <a:custGeom>
                <a:avLst/>
                <a:gdLst>
                  <a:gd name="T0" fmla="*/ 2179 w 2445"/>
                  <a:gd name="T1" fmla="*/ 0 h 456"/>
                  <a:gd name="T2" fmla="*/ 2061 w 2445"/>
                  <a:gd name="T3" fmla="*/ 407 h 456"/>
                  <a:gd name="T4" fmla="*/ 1940 w 2445"/>
                  <a:gd name="T5" fmla="*/ 2 h 456"/>
                  <a:gd name="T6" fmla="*/ 1819 w 2445"/>
                  <a:gd name="T7" fmla="*/ 406 h 456"/>
                  <a:gd name="T8" fmla="*/ 1698 w 2445"/>
                  <a:gd name="T9" fmla="*/ 2 h 456"/>
                  <a:gd name="T10" fmla="*/ 1577 w 2445"/>
                  <a:gd name="T11" fmla="*/ 406 h 456"/>
                  <a:gd name="T12" fmla="*/ 1454 w 2445"/>
                  <a:gd name="T13" fmla="*/ 2 h 456"/>
                  <a:gd name="T14" fmla="*/ 1333 w 2445"/>
                  <a:gd name="T15" fmla="*/ 406 h 456"/>
                  <a:gd name="T16" fmla="*/ 1212 w 2445"/>
                  <a:gd name="T17" fmla="*/ 2 h 456"/>
                  <a:gd name="T18" fmla="*/ 1091 w 2445"/>
                  <a:gd name="T19" fmla="*/ 406 h 456"/>
                  <a:gd name="T20" fmla="*/ 970 w 2445"/>
                  <a:gd name="T21" fmla="*/ 2 h 456"/>
                  <a:gd name="T22" fmla="*/ 848 w 2445"/>
                  <a:gd name="T23" fmla="*/ 406 h 456"/>
                  <a:gd name="T24" fmla="*/ 727 w 2445"/>
                  <a:gd name="T25" fmla="*/ 2 h 456"/>
                  <a:gd name="T26" fmla="*/ 606 w 2445"/>
                  <a:gd name="T27" fmla="*/ 406 h 456"/>
                  <a:gd name="T28" fmla="*/ 485 w 2445"/>
                  <a:gd name="T29" fmla="*/ 2 h 456"/>
                  <a:gd name="T30" fmla="*/ 364 w 2445"/>
                  <a:gd name="T31" fmla="*/ 406 h 456"/>
                  <a:gd name="T32" fmla="*/ 242 w 2445"/>
                  <a:gd name="T33" fmla="*/ 2 h 456"/>
                  <a:gd name="T34" fmla="*/ 121 w 2445"/>
                  <a:gd name="T35" fmla="*/ 406 h 456"/>
                  <a:gd name="T36" fmla="*/ 0 w 2445"/>
                  <a:gd name="T37" fmla="*/ 2 h 4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45"/>
                  <a:gd name="T58" fmla="*/ 0 h 456"/>
                  <a:gd name="T59" fmla="*/ 2445 w 2445"/>
                  <a:gd name="T60" fmla="*/ 456 h 4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45" h="456">
                    <a:moveTo>
                      <a:pt x="2445" y="0"/>
                    </a:moveTo>
                    <a:cubicBezTo>
                      <a:pt x="2423" y="76"/>
                      <a:pt x="2358" y="456"/>
                      <a:pt x="2313" y="456"/>
                    </a:cubicBezTo>
                    <a:cubicBezTo>
                      <a:pt x="2268" y="456"/>
                      <a:pt x="2222" y="2"/>
                      <a:pt x="2177" y="2"/>
                    </a:cubicBezTo>
                    <a:cubicBezTo>
                      <a:pt x="2132" y="2"/>
                      <a:pt x="2086" y="455"/>
                      <a:pt x="2041" y="455"/>
                    </a:cubicBezTo>
                    <a:cubicBezTo>
                      <a:pt x="1996" y="455"/>
                      <a:pt x="1950" y="2"/>
                      <a:pt x="1905" y="2"/>
                    </a:cubicBezTo>
                    <a:cubicBezTo>
                      <a:pt x="1860" y="2"/>
                      <a:pt x="1814" y="455"/>
                      <a:pt x="1769" y="455"/>
                    </a:cubicBezTo>
                    <a:cubicBezTo>
                      <a:pt x="1724" y="455"/>
                      <a:pt x="1677" y="2"/>
                      <a:pt x="1632" y="2"/>
                    </a:cubicBezTo>
                    <a:cubicBezTo>
                      <a:pt x="1587" y="2"/>
                      <a:pt x="1541" y="455"/>
                      <a:pt x="1496" y="455"/>
                    </a:cubicBezTo>
                    <a:cubicBezTo>
                      <a:pt x="1451" y="455"/>
                      <a:pt x="1405" y="2"/>
                      <a:pt x="1360" y="2"/>
                    </a:cubicBezTo>
                    <a:cubicBezTo>
                      <a:pt x="1315" y="2"/>
                      <a:pt x="1269" y="455"/>
                      <a:pt x="1224" y="455"/>
                    </a:cubicBezTo>
                    <a:cubicBezTo>
                      <a:pt x="1179" y="455"/>
                      <a:pt x="1133" y="2"/>
                      <a:pt x="1088" y="2"/>
                    </a:cubicBezTo>
                    <a:cubicBezTo>
                      <a:pt x="1043" y="2"/>
                      <a:pt x="997" y="455"/>
                      <a:pt x="952" y="455"/>
                    </a:cubicBezTo>
                    <a:cubicBezTo>
                      <a:pt x="907" y="455"/>
                      <a:pt x="861" y="2"/>
                      <a:pt x="816" y="2"/>
                    </a:cubicBezTo>
                    <a:cubicBezTo>
                      <a:pt x="771" y="2"/>
                      <a:pt x="725" y="455"/>
                      <a:pt x="680" y="455"/>
                    </a:cubicBezTo>
                    <a:cubicBezTo>
                      <a:pt x="635" y="455"/>
                      <a:pt x="589" y="2"/>
                      <a:pt x="544" y="2"/>
                    </a:cubicBezTo>
                    <a:cubicBezTo>
                      <a:pt x="499" y="2"/>
                      <a:pt x="453" y="455"/>
                      <a:pt x="408" y="455"/>
                    </a:cubicBezTo>
                    <a:cubicBezTo>
                      <a:pt x="363" y="455"/>
                      <a:pt x="317" y="2"/>
                      <a:pt x="272" y="2"/>
                    </a:cubicBezTo>
                    <a:cubicBezTo>
                      <a:pt x="227" y="2"/>
                      <a:pt x="181" y="455"/>
                      <a:pt x="136" y="455"/>
                    </a:cubicBezTo>
                    <a:cubicBezTo>
                      <a:pt x="91" y="455"/>
                      <a:pt x="23" y="77"/>
                      <a:pt x="0" y="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endParaRPr lang="de-DE"/>
              </a:p>
            </p:txBody>
          </p:sp>
        </p:grpSp>
        <p:sp>
          <p:nvSpPr>
            <p:cNvPr id="26640" name="AutoShape 200"/>
            <p:cNvSpPr>
              <a:spLocks noChangeArrowheads="1"/>
            </p:cNvSpPr>
            <p:nvPr/>
          </p:nvSpPr>
          <p:spPr bwMode="auto">
            <a:xfrm>
              <a:off x="885" y="3747"/>
              <a:ext cx="1632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400" b="0"/>
                <a:t>Observe overall heating</a:t>
              </a:r>
            </a:p>
          </p:txBody>
        </p:sp>
      </p:grpSp>
      <p:sp>
        <p:nvSpPr>
          <p:cNvPr id="106" name="Textfeld 105"/>
          <p:cNvSpPr txBox="1"/>
          <p:nvPr/>
        </p:nvSpPr>
        <p:spPr>
          <a:xfrm>
            <a:off x="7823370" y="2154316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depth</a:t>
            </a:r>
            <a:r>
              <a:rPr lang="de-DE" sz="1400" dirty="0" smtClean="0"/>
              <a:t> 20 E</a:t>
            </a:r>
            <a:r>
              <a:rPr lang="de-DE" sz="1400" baseline="-25000" dirty="0" smtClean="0"/>
              <a:t>R</a:t>
            </a:r>
            <a:endParaRPr lang="en-US" sz="1400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6164" y="91972"/>
            <a:ext cx="860583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Stability of the attractive MI state</a:t>
            </a:r>
            <a:endParaRPr lang="de-DE" sz="2400" b="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6" name="AutoShape 655"/>
          <p:cNvSpPr>
            <a:spLocks noChangeArrowheads="1"/>
          </p:cNvSpPr>
          <p:nvPr/>
        </p:nvSpPr>
        <p:spPr bwMode="auto">
          <a:xfrm>
            <a:off x="252413" y="765175"/>
            <a:ext cx="2160587" cy="360363"/>
          </a:xfrm>
          <a:prstGeom prst="roundRect">
            <a:avLst>
              <a:gd name="adj" fmla="val 16667"/>
            </a:avLst>
          </a:prstGeom>
          <a:solidFill>
            <a:srgbClr val="C0C0C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400" b="0"/>
              <a:t>Varying interactions</a:t>
            </a:r>
          </a:p>
        </p:txBody>
      </p:sp>
      <p:sp>
        <p:nvSpPr>
          <p:cNvPr id="27657" name="Rectangle 723"/>
          <p:cNvSpPr>
            <a:spLocks noChangeArrowheads="1"/>
          </p:cNvSpPr>
          <p:nvPr/>
        </p:nvSpPr>
        <p:spPr bwMode="auto">
          <a:xfrm>
            <a:off x="7122857" y="6643122"/>
            <a:ext cx="205857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de-AT" sz="800" b="0" dirty="0"/>
              <a:t>Mark </a:t>
            </a:r>
            <a:r>
              <a:rPr lang="de-AT" sz="800" b="0" i="1" dirty="0"/>
              <a:t>et al</a:t>
            </a:r>
            <a:r>
              <a:rPr lang="de-AT" sz="800" b="0" i="1" dirty="0" smtClean="0"/>
              <a:t>.,</a:t>
            </a:r>
            <a:r>
              <a:rPr lang="de-AT" sz="800" b="0" dirty="0" smtClean="0"/>
              <a:t> </a:t>
            </a:r>
            <a:r>
              <a:rPr lang="nb-NO" sz="800" b="0" dirty="0" smtClean="0"/>
              <a:t>to appear in PRL (2012</a:t>
            </a:r>
            <a:r>
              <a:rPr lang="nb-NO" sz="800" b="0" dirty="0"/>
              <a:t>)</a:t>
            </a:r>
            <a:endParaRPr lang="de-AT" sz="800" b="0" dirty="0"/>
          </a:p>
        </p:txBody>
      </p:sp>
      <p:sp>
        <p:nvSpPr>
          <p:cNvPr id="27658" name="Text Box 744"/>
          <p:cNvSpPr txBox="1">
            <a:spLocks noChangeArrowheads="1"/>
          </p:cNvSpPr>
          <p:nvPr/>
        </p:nvSpPr>
        <p:spPr bwMode="auto">
          <a:xfrm>
            <a:off x="396214" y="1323975"/>
            <a:ext cx="201678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0" dirty="0" smtClean="0"/>
              <a:t>hold time = 50 ms</a:t>
            </a:r>
            <a:endParaRPr lang="el-GR" sz="1400" b="0" dirty="0"/>
          </a:p>
        </p:txBody>
      </p:sp>
      <p:pic>
        <p:nvPicPr>
          <p:cNvPr id="27660" name="Picture 755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8600" y="765175"/>
            <a:ext cx="56927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hteck 18"/>
          <p:cNvSpPr/>
          <p:nvPr/>
        </p:nvSpPr>
        <p:spPr bwMode="auto">
          <a:xfrm>
            <a:off x="5652944" y="620610"/>
            <a:ext cx="3240450" cy="60488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3050" algn="l"/>
              </a:tabLst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8294A"/>
              </a:solidFill>
              <a:effectLst/>
              <a:latin typeface="Arial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900284" y="2348850"/>
            <a:ext cx="4413195" cy="2066794"/>
            <a:chOff x="900284" y="2348850"/>
            <a:chExt cx="4413195" cy="2066794"/>
          </a:xfrm>
        </p:grpSpPr>
        <p:cxnSp>
          <p:nvCxnSpPr>
            <p:cNvPr id="21" name="Gerade Verbindung mit Pfeil 20"/>
            <p:cNvCxnSpPr/>
            <p:nvPr/>
          </p:nvCxnSpPr>
          <p:spPr bwMode="auto">
            <a:xfrm flipV="1">
              <a:off x="3276614" y="2348850"/>
              <a:ext cx="1584220" cy="1656230"/>
            </a:xfrm>
            <a:prstGeom prst="straightConnector1">
              <a:avLst/>
            </a:prstGeom>
            <a:solidFill>
              <a:schemeClr val="folHlink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feld 21"/>
            <p:cNvSpPr txBox="1"/>
            <p:nvPr/>
          </p:nvSpPr>
          <p:spPr>
            <a:xfrm>
              <a:off x="900284" y="4077090"/>
              <a:ext cx="44131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b="0" dirty="0" err="1" smtClean="0"/>
                <a:t>blue</a:t>
              </a:r>
              <a:r>
                <a:rPr lang="de-DE" b="0" dirty="0" smtClean="0"/>
                <a:t> </a:t>
              </a:r>
              <a:r>
                <a:rPr lang="de-DE" b="0" dirty="0" err="1" smtClean="0"/>
                <a:t>areas</a:t>
              </a:r>
              <a:r>
                <a:rPr lang="de-DE" b="0" dirty="0" smtClean="0"/>
                <a:t>: </a:t>
              </a:r>
              <a:r>
                <a:rPr lang="de-DE" b="0" dirty="0" err="1" smtClean="0"/>
                <a:t>narrow</a:t>
              </a:r>
              <a:r>
                <a:rPr lang="de-DE" b="0" dirty="0" smtClean="0"/>
                <a:t> </a:t>
              </a:r>
              <a:r>
                <a:rPr lang="de-DE" b="0" dirty="0" err="1" smtClean="0"/>
                <a:t>Feshbach</a:t>
              </a:r>
              <a:r>
                <a:rPr lang="de-DE" b="0" dirty="0" smtClean="0"/>
                <a:t> </a:t>
              </a:r>
              <a:r>
                <a:rPr lang="de-DE" b="0" dirty="0" err="1" smtClean="0"/>
                <a:t>resonances</a:t>
              </a:r>
              <a:endParaRPr lang="en-US" b="0" dirty="0"/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5364904" y="2492870"/>
            <a:ext cx="2016280" cy="3290964"/>
            <a:chOff x="2052444" y="1124680"/>
            <a:chExt cx="2016280" cy="3290964"/>
          </a:xfrm>
        </p:grpSpPr>
        <p:cxnSp>
          <p:nvCxnSpPr>
            <p:cNvPr id="25" name="Gerade Verbindung mit Pfeil 24"/>
            <p:cNvCxnSpPr/>
            <p:nvPr/>
          </p:nvCxnSpPr>
          <p:spPr bwMode="auto">
            <a:xfrm flipH="1" flipV="1">
              <a:off x="2052444" y="1124680"/>
              <a:ext cx="1224170" cy="2880400"/>
            </a:xfrm>
            <a:prstGeom prst="straightConnector1">
              <a:avLst/>
            </a:prstGeom>
            <a:solidFill>
              <a:schemeClr val="folHlink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feld 25"/>
            <p:cNvSpPr txBox="1"/>
            <p:nvPr/>
          </p:nvSpPr>
          <p:spPr>
            <a:xfrm>
              <a:off x="2521121" y="4077090"/>
              <a:ext cx="15476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b="0" dirty="0" err="1" smtClean="0"/>
                <a:t>zero</a:t>
              </a:r>
              <a:r>
                <a:rPr lang="de-DE" b="0" dirty="0" smtClean="0"/>
                <a:t> </a:t>
              </a:r>
              <a:r>
                <a:rPr lang="de-DE" b="0" dirty="0" err="1" smtClean="0"/>
                <a:t>crossing</a:t>
              </a:r>
              <a:endParaRPr lang="en-US" b="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14" descr="pupillo_gui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459" y="3618959"/>
            <a:ext cx="886871" cy="12374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0" name="Text Box 15"/>
          <p:cNvSpPr txBox="1">
            <a:spLocks noChangeArrowheads="1"/>
          </p:cNvSpPr>
          <p:nvPr/>
        </p:nvSpPr>
        <p:spPr bwMode="auto">
          <a:xfrm>
            <a:off x="5099285" y="3006314"/>
            <a:ext cx="4044715" cy="79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theory  support (Strasbourg/Innsbruck/Pittsburgh):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 Guido Pupillo / Marcello Dalmonte / Andrew Daley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1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7319" y="3618959"/>
            <a:ext cx="925116" cy="12374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2" name="Text Box 15"/>
          <p:cNvSpPr txBox="1">
            <a:spLocks noChangeArrowheads="1"/>
          </p:cNvSpPr>
          <p:nvPr/>
        </p:nvSpPr>
        <p:spPr bwMode="auto">
          <a:xfrm>
            <a:off x="5071755" y="863354"/>
            <a:ext cx="322700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new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phd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and master students:</a:t>
            </a:r>
          </a:p>
        </p:txBody>
      </p:sp>
      <p:sp>
        <p:nvSpPr>
          <p:cNvPr id="233" name="Text Box 15"/>
          <p:cNvSpPr txBox="1">
            <a:spLocks noChangeArrowheads="1"/>
          </p:cNvSpPr>
          <p:nvPr/>
        </p:nvSpPr>
        <p:spPr bwMode="auto">
          <a:xfrm>
            <a:off x="6938759" y="2402576"/>
            <a:ext cx="1053813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Nobie</a:t>
            </a:r>
            <a:endParaRPr kumimoji="0" lang="en-US" sz="13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Redmon</a:t>
            </a:r>
            <a:endParaRPr kumimoji="0" lang="en-US" sz="13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4" name="Picture 2" descr="Dr. Andrew J. Dal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438" y="3616816"/>
            <a:ext cx="922176" cy="12340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" name="Text Box 15"/>
          <p:cNvSpPr txBox="1">
            <a:spLocks noChangeArrowheads="1"/>
          </p:cNvSpPr>
          <p:nvPr/>
        </p:nvSpPr>
        <p:spPr bwMode="auto">
          <a:xfrm>
            <a:off x="4983240" y="2377380"/>
            <a:ext cx="1087562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Florian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Meinert</a:t>
            </a:r>
            <a:endParaRPr kumimoji="0" lang="en-US" sz="13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6" name="Text Box 15"/>
          <p:cNvSpPr txBox="1">
            <a:spLocks noChangeArrowheads="1"/>
          </p:cNvSpPr>
          <p:nvPr/>
        </p:nvSpPr>
        <p:spPr bwMode="auto">
          <a:xfrm>
            <a:off x="6014280" y="2378958"/>
            <a:ext cx="927701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Philipp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Meinmann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7" name="Text Box 15"/>
          <p:cNvSpPr txBox="1">
            <a:spLocks noChangeArrowheads="1"/>
          </p:cNvSpPr>
          <p:nvPr/>
        </p:nvSpPr>
        <p:spPr bwMode="auto">
          <a:xfrm>
            <a:off x="7992572" y="2409736"/>
            <a:ext cx="927003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Michael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Gröbner</a:t>
            </a:r>
            <a:endParaRPr kumimoji="0" lang="en-US" sz="13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8" name="Rechteck 237"/>
          <p:cNvSpPr/>
          <p:nvPr/>
        </p:nvSpPr>
        <p:spPr>
          <a:xfrm>
            <a:off x="5215469" y="5301260"/>
            <a:ext cx="2150766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P. Schmelcher (Hamburg)</a:t>
            </a:r>
          </a:p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V. Melezhik (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Dubna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</a:t>
            </a:r>
          </a:p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H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. Ritsch (Innsbruck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N.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Bouloufa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(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Orsay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O. Dulieu (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Orsay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9" name="Text Box 15"/>
          <p:cNvSpPr txBox="1">
            <a:spLocks noChangeArrowheads="1"/>
          </p:cNvSpPr>
          <p:nvPr/>
        </p:nvSpPr>
        <p:spPr bwMode="auto">
          <a:xfrm>
            <a:off x="5099286" y="5085230"/>
            <a:ext cx="322700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collaborators:</a:t>
            </a:r>
          </a:p>
        </p:txBody>
      </p:sp>
      <p:sp>
        <p:nvSpPr>
          <p:cNvPr id="240" name="Rechteck 239"/>
          <p:cNvSpPr/>
          <p:nvPr/>
        </p:nvSpPr>
        <p:spPr>
          <a:xfrm>
            <a:off x="7063043" y="5301260"/>
            <a:ext cx="2150766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. Bergeman (Stony Brook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H.-P.  </a:t>
            </a: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Büchler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(Stuttgart)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J. Aldegunde (Durham)</a:t>
            </a:r>
          </a:p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J. Hutson (Durham) </a:t>
            </a:r>
            <a:endParaRPr kumimoji="0" lang="en-US" sz="13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P. S. Julienne (NIST)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3" name="Abgerundetes Rechteck 242"/>
          <p:cNvSpPr/>
          <p:nvPr/>
        </p:nvSpPr>
        <p:spPr>
          <a:xfrm>
            <a:off x="342550" y="868924"/>
            <a:ext cx="4464496" cy="5688632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ysClr val="window" lastClr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4" name="Rectangle 13"/>
          <p:cNvSpPr>
            <a:spLocks noChangeArrowheads="1"/>
          </p:cNvSpPr>
          <p:nvPr/>
        </p:nvSpPr>
        <p:spPr bwMode="auto">
          <a:xfrm>
            <a:off x="1756854" y="2532314"/>
            <a:ext cx="809645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Elmar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Haller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(</a:t>
            </a:r>
            <a:r>
              <a:rPr kumimoji="0" lang="de-DE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now</a:t>
            </a:r>
            <a:r>
              <a:rPr kumimoji="0" lang="de-DE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de-DE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to</a:t>
            </a:r>
            <a:r>
              <a:rPr kumimoji="0" lang="de-DE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Glasgow)</a:t>
            </a:r>
            <a:endParaRPr kumimoji="0" lang="en-US" sz="13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5" name="Rectangle 19"/>
          <p:cNvSpPr>
            <a:spLocks noChangeArrowheads="1"/>
          </p:cNvSpPr>
          <p:nvPr/>
        </p:nvSpPr>
        <p:spPr bwMode="auto">
          <a:xfrm>
            <a:off x="2905029" y="2735397"/>
            <a:ext cx="1083951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Johann Danzl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(</a:t>
            </a:r>
            <a:r>
              <a:rPr kumimoji="0" lang="de-DE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now</a:t>
            </a:r>
            <a:r>
              <a:rPr kumimoji="0" lang="de-DE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de-DE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to</a:t>
            </a:r>
            <a:endParaRPr kumimoji="0" lang="de-DE" sz="13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Göttingen)</a:t>
            </a:r>
            <a:endParaRPr kumimoji="0" lang="en-US" sz="13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6" name="Rectangle 20"/>
          <p:cNvSpPr>
            <a:spLocks noChangeArrowheads="1"/>
          </p:cNvSpPr>
          <p:nvPr/>
        </p:nvSpPr>
        <p:spPr bwMode="auto">
          <a:xfrm>
            <a:off x="988474" y="5837542"/>
            <a:ext cx="8402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Katharina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Lauber</a:t>
            </a:r>
            <a:endParaRPr kumimoji="0" lang="de-AT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7" name="Rectangle 21"/>
          <p:cNvSpPr>
            <a:spLocks noChangeArrowheads="1"/>
          </p:cNvSpPr>
          <p:nvPr/>
        </p:nvSpPr>
        <p:spPr bwMode="auto">
          <a:xfrm>
            <a:off x="485997" y="3101172"/>
            <a:ext cx="9749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Manfred 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Mark</a:t>
            </a:r>
            <a:endParaRPr kumimoji="0" lang="de-AT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1371" y="1156470"/>
            <a:ext cx="901434" cy="120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1156470"/>
            <a:ext cx="893120" cy="118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64518" y="1156470"/>
            <a:ext cx="900132" cy="119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3902" y="1156471"/>
            <a:ext cx="896628" cy="119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8429" y="1276668"/>
            <a:ext cx="783570" cy="104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3" name="Rectangle 19"/>
          <p:cNvSpPr>
            <a:spLocks noChangeArrowheads="1"/>
          </p:cNvSpPr>
          <p:nvPr/>
        </p:nvSpPr>
        <p:spPr bwMode="auto">
          <a:xfrm>
            <a:off x="3593066" y="2305619"/>
            <a:ext cx="120417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B. Rutschmann</a:t>
            </a:r>
            <a:endParaRPr kumimoji="0" lang="en-US" sz="13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4" name="Textfeld 253"/>
          <p:cNvSpPr txBox="1"/>
          <p:nvPr/>
        </p:nvSpPr>
        <p:spPr>
          <a:xfrm>
            <a:off x="2053320" y="6075705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CsIII</a:t>
            </a: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-Team</a:t>
            </a: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" name="Rechteck 255"/>
          <p:cNvSpPr/>
          <p:nvPr/>
        </p:nvSpPr>
        <p:spPr>
          <a:xfrm>
            <a:off x="108174" y="158945"/>
            <a:ext cx="7399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err="1">
                <a:solidFill>
                  <a:prstClr val="white"/>
                </a:solidFill>
                <a:latin typeface="Calibri"/>
                <a:cs typeface="+mn-cs"/>
              </a:rPr>
              <a:t>CsIII</a:t>
            </a:r>
            <a:r>
              <a:rPr lang="en-US" sz="2400" b="0" dirty="0">
                <a:solidFill>
                  <a:prstClr val="white"/>
                </a:solidFill>
                <a:latin typeface="Calibri"/>
                <a:cs typeface="+mn-cs"/>
              </a:rPr>
              <a:t>-Project Team Members &amp; Collaborators…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6164" y="91972"/>
            <a:ext cx="860583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Stability of the attractive MI state</a:t>
            </a:r>
            <a:endParaRPr lang="de-DE" sz="2400" b="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6" name="AutoShape 655"/>
          <p:cNvSpPr>
            <a:spLocks noChangeArrowheads="1"/>
          </p:cNvSpPr>
          <p:nvPr/>
        </p:nvSpPr>
        <p:spPr bwMode="auto">
          <a:xfrm>
            <a:off x="252413" y="765175"/>
            <a:ext cx="2160587" cy="360363"/>
          </a:xfrm>
          <a:prstGeom prst="roundRect">
            <a:avLst>
              <a:gd name="adj" fmla="val 16667"/>
            </a:avLst>
          </a:prstGeom>
          <a:solidFill>
            <a:srgbClr val="C0C0C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400" b="0"/>
              <a:t>Varying interactions</a:t>
            </a:r>
          </a:p>
        </p:txBody>
      </p:sp>
      <p:sp>
        <p:nvSpPr>
          <p:cNvPr id="27657" name="Rectangle 723"/>
          <p:cNvSpPr>
            <a:spLocks noChangeArrowheads="1"/>
          </p:cNvSpPr>
          <p:nvPr/>
        </p:nvSpPr>
        <p:spPr bwMode="auto">
          <a:xfrm>
            <a:off x="7122857" y="6643122"/>
            <a:ext cx="205857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de-AT" sz="800" b="0" dirty="0"/>
              <a:t>Mark </a:t>
            </a:r>
            <a:r>
              <a:rPr lang="de-AT" sz="800" b="0" i="1" dirty="0"/>
              <a:t>et al</a:t>
            </a:r>
            <a:r>
              <a:rPr lang="de-AT" sz="800" b="0" i="1" dirty="0" smtClean="0"/>
              <a:t>.,</a:t>
            </a:r>
            <a:r>
              <a:rPr lang="de-AT" sz="800" b="0" dirty="0" smtClean="0"/>
              <a:t> </a:t>
            </a:r>
            <a:r>
              <a:rPr lang="nb-NO" sz="800" b="0" dirty="0" smtClean="0"/>
              <a:t>to appear in PRL (2012</a:t>
            </a:r>
            <a:r>
              <a:rPr lang="nb-NO" sz="800" b="0" dirty="0"/>
              <a:t>)</a:t>
            </a:r>
            <a:endParaRPr lang="de-AT" sz="800" b="0" dirty="0"/>
          </a:p>
        </p:txBody>
      </p:sp>
      <p:sp>
        <p:nvSpPr>
          <p:cNvPr id="27658" name="Text Box 744"/>
          <p:cNvSpPr txBox="1">
            <a:spLocks noChangeArrowheads="1"/>
          </p:cNvSpPr>
          <p:nvPr/>
        </p:nvSpPr>
        <p:spPr bwMode="auto">
          <a:xfrm>
            <a:off x="396214" y="1323975"/>
            <a:ext cx="201678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0" dirty="0" smtClean="0"/>
              <a:t>hold time = 50 ms</a:t>
            </a:r>
            <a:endParaRPr lang="el-GR" sz="1400" b="0" dirty="0"/>
          </a:p>
        </p:txBody>
      </p:sp>
      <p:grpSp>
        <p:nvGrpSpPr>
          <p:cNvPr id="2" name="Group 754"/>
          <p:cNvGrpSpPr>
            <a:grpSpLocks/>
          </p:cNvGrpSpPr>
          <p:nvPr/>
        </p:nvGrpSpPr>
        <p:grpSpPr bwMode="auto">
          <a:xfrm>
            <a:off x="252413" y="3644900"/>
            <a:ext cx="8208962" cy="2749550"/>
            <a:chOff x="159" y="2296"/>
            <a:chExt cx="5171" cy="1732"/>
          </a:xfrm>
        </p:grpSpPr>
        <p:sp>
          <p:nvSpPr>
            <p:cNvPr id="27661" name="AutoShape 656"/>
            <p:cNvSpPr>
              <a:spLocks noChangeArrowheads="1"/>
            </p:cNvSpPr>
            <p:nvPr/>
          </p:nvSpPr>
          <p:spPr bwMode="auto">
            <a:xfrm>
              <a:off x="159" y="2296"/>
              <a:ext cx="1361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400" b="0" dirty="0"/>
                <a:t>Varying </a:t>
              </a:r>
              <a:r>
                <a:rPr lang="en-US" sz="1400" b="0" dirty="0" smtClean="0"/>
                <a:t>the hold </a:t>
              </a:r>
              <a:r>
                <a:rPr lang="en-US" sz="1400" b="0" dirty="0"/>
                <a:t>time</a:t>
              </a:r>
            </a:p>
          </p:txBody>
        </p:sp>
        <p:pic>
          <p:nvPicPr>
            <p:cNvPr id="27662" name="Picture 742" descr="Fi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19" y="2341"/>
              <a:ext cx="3611" cy="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3" name="Rectangle 12"/>
            <p:cNvSpPr>
              <a:spLocks noChangeArrowheads="1"/>
            </p:cNvSpPr>
            <p:nvPr/>
          </p:nvSpPr>
          <p:spPr bwMode="auto">
            <a:xfrm>
              <a:off x="728" y="3301"/>
              <a:ext cx="91" cy="9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>
                <a:spcBef>
                  <a:spcPct val="50000"/>
                </a:spcBef>
                <a:buFontTx/>
                <a:buChar char="•"/>
              </a:pPr>
              <a:endParaRPr lang="en-US" sz="2400" b="0">
                <a:latin typeface="Arial" charset="0"/>
              </a:endParaRPr>
            </a:p>
          </p:txBody>
        </p:sp>
        <p:sp>
          <p:nvSpPr>
            <p:cNvPr id="27664" name="Rectangle 13"/>
            <p:cNvSpPr>
              <a:spLocks noChangeArrowheads="1"/>
            </p:cNvSpPr>
            <p:nvPr/>
          </p:nvSpPr>
          <p:spPr bwMode="auto">
            <a:xfrm>
              <a:off x="728" y="3087"/>
              <a:ext cx="91" cy="90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>
                <a:spcBef>
                  <a:spcPct val="50000"/>
                </a:spcBef>
                <a:buFontTx/>
                <a:buChar char="•"/>
              </a:pPr>
              <a:endParaRPr lang="en-US" sz="2400" b="0">
                <a:latin typeface="Arial" charset="0"/>
              </a:endParaRPr>
            </a:p>
          </p:txBody>
        </p:sp>
        <p:sp>
          <p:nvSpPr>
            <p:cNvPr id="27665" name="Rectangle 14"/>
            <p:cNvSpPr>
              <a:spLocks noChangeArrowheads="1"/>
            </p:cNvSpPr>
            <p:nvPr/>
          </p:nvSpPr>
          <p:spPr bwMode="auto">
            <a:xfrm>
              <a:off x="728" y="2864"/>
              <a:ext cx="91" cy="90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>
                <a:spcBef>
                  <a:spcPct val="50000"/>
                </a:spcBef>
                <a:buFontTx/>
                <a:buChar char="•"/>
              </a:pPr>
              <a:endParaRPr lang="en-US" sz="2400" b="0">
                <a:latin typeface="Arial" charset="0"/>
              </a:endParaRPr>
            </a:p>
          </p:txBody>
        </p:sp>
        <p:sp>
          <p:nvSpPr>
            <p:cNvPr id="27666" name="Text Box 15"/>
            <p:cNvSpPr txBox="1">
              <a:spLocks noChangeArrowheads="1"/>
            </p:cNvSpPr>
            <p:nvPr/>
          </p:nvSpPr>
          <p:spPr bwMode="auto">
            <a:xfrm>
              <a:off x="855" y="2835"/>
              <a:ext cx="614" cy="5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100" b="0"/>
                <a:t>-2000 a</a:t>
              </a:r>
              <a:r>
                <a:rPr lang="en-US" sz="1100" b="0" baseline="-25000"/>
                <a:t>0</a:t>
              </a:r>
              <a:endParaRPr lang="en-US" sz="1100" b="0"/>
            </a:p>
            <a:p>
              <a:pPr algn="l"/>
              <a:endParaRPr lang="en-US" sz="1100" b="0"/>
            </a:p>
            <a:p>
              <a:pPr algn="l"/>
              <a:r>
                <a:rPr lang="en-US" sz="1100" b="0"/>
                <a:t>-240 a</a:t>
              </a:r>
              <a:r>
                <a:rPr lang="en-US" sz="1100" b="0" baseline="-25000"/>
                <a:t>0</a:t>
              </a:r>
              <a:endParaRPr lang="en-US" sz="1100" b="0"/>
            </a:p>
            <a:p>
              <a:pPr algn="l"/>
              <a:endParaRPr lang="en-US" sz="1100" b="0"/>
            </a:p>
            <a:p>
              <a:pPr algn="l"/>
              <a:r>
                <a:rPr lang="en-US" sz="1100" b="0"/>
                <a:t>+220 a</a:t>
              </a:r>
              <a:r>
                <a:rPr lang="en-US" sz="1100" b="0" baseline="-25000"/>
                <a:t>0</a:t>
              </a:r>
              <a:endParaRPr lang="en-US" sz="1100" b="0"/>
            </a:p>
          </p:txBody>
        </p:sp>
      </p:grpSp>
      <p:pic>
        <p:nvPicPr>
          <p:cNvPr id="27660" name="Picture 755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8600" y="765175"/>
            <a:ext cx="56927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hteck 18"/>
          <p:cNvSpPr/>
          <p:nvPr/>
        </p:nvSpPr>
        <p:spPr bwMode="auto">
          <a:xfrm>
            <a:off x="5652944" y="620610"/>
            <a:ext cx="3240450" cy="60488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3050" algn="l"/>
              </a:tabLst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8294A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6164" y="91972"/>
            <a:ext cx="860583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De-excitation spectrum</a:t>
            </a:r>
            <a:endParaRPr lang="de-DE" sz="2400" b="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4572000" y="2605088"/>
            <a:ext cx="4573588" cy="3992562"/>
            <a:chOff x="3153" y="2024"/>
            <a:chExt cx="2404" cy="2099"/>
          </a:xfrm>
        </p:grpSpPr>
        <p:pic>
          <p:nvPicPr>
            <p:cNvPr id="28728" name="Picture 18" descr="Fig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3" y="2024"/>
              <a:ext cx="2223" cy="2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29" name="Text Box 29"/>
            <p:cNvSpPr txBox="1">
              <a:spLocks noChangeArrowheads="1"/>
            </p:cNvSpPr>
            <p:nvPr/>
          </p:nvSpPr>
          <p:spPr bwMode="auto">
            <a:xfrm>
              <a:off x="4967" y="2160"/>
              <a:ext cx="272" cy="1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000" b="0"/>
                <a:t>U</a:t>
              </a:r>
              <a:r>
                <a:rPr lang="en-US" sz="1000" b="0" baseline="-25000"/>
                <a:t>BH</a:t>
              </a:r>
              <a:endParaRPr lang="en-US" sz="1000" b="0"/>
            </a:p>
          </p:txBody>
        </p:sp>
        <p:sp>
          <p:nvSpPr>
            <p:cNvPr id="28730" name="Text Box 30"/>
            <p:cNvSpPr txBox="1">
              <a:spLocks noChangeArrowheads="1"/>
            </p:cNvSpPr>
            <p:nvPr/>
          </p:nvSpPr>
          <p:spPr bwMode="auto">
            <a:xfrm>
              <a:off x="4786" y="2931"/>
              <a:ext cx="771" cy="1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000" b="0"/>
                <a:t>3U(3)-2U(2)</a:t>
              </a:r>
            </a:p>
          </p:txBody>
        </p:sp>
        <p:sp>
          <p:nvSpPr>
            <p:cNvPr id="28731" name="Text Box 31"/>
            <p:cNvSpPr txBox="1">
              <a:spLocks noChangeArrowheads="1"/>
            </p:cNvSpPr>
            <p:nvPr/>
          </p:nvSpPr>
          <p:spPr bwMode="auto">
            <a:xfrm>
              <a:off x="5058" y="2568"/>
              <a:ext cx="318" cy="1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000" b="0"/>
                <a:t>U(2)</a:t>
              </a:r>
            </a:p>
          </p:txBody>
        </p:sp>
        <p:sp>
          <p:nvSpPr>
            <p:cNvPr id="28732" name="Text Box 32"/>
            <p:cNvSpPr txBox="1">
              <a:spLocks noChangeArrowheads="1"/>
            </p:cNvSpPr>
            <p:nvPr/>
          </p:nvSpPr>
          <p:spPr bwMode="auto">
            <a:xfrm>
              <a:off x="4015" y="2432"/>
              <a:ext cx="408" cy="1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000" b="0"/>
                <a:t>U*(2)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2916238" y="1701800"/>
            <a:ext cx="1081087" cy="1727200"/>
            <a:chOff x="1837" y="754"/>
            <a:chExt cx="681" cy="1088"/>
          </a:xfrm>
        </p:grpSpPr>
        <p:sp>
          <p:nvSpPr>
            <p:cNvPr id="145412" name="AutoShape 4"/>
            <p:cNvSpPr>
              <a:spLocks noChangeArrowheads="1"/>
            </p:cNvSpPr>
            <p:nvPr/>
          </p:nvSpPr>
          <p:spPr bwMode="auto">
            <a:xfrm>
              <a:off x="1837" y="754"/>
              <a:ext cx="681" cy="10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Ctr="1"/>
            <a:lstStyle/>
            <a:p>
              <a:pPr algn="ctr">
                <a:defRPr/>
              </a:pPr>
              <a:r>
                <a:rPr lang="en-US" sz="1400"/>
                <a:t>U(2)</a:t>
              </a:r>
            </a:p>
          </p:txBody>
        </p:sp>
        <p:sp>
          <p:nvSpPr>
            <p:cNvPr id="28721" name="Freeform 20"/>
            <p:cNvSpPr>
              <a:spLocks/>
            </p:cNvSpPr>
            <p:nvPr/>
          </p:nvSpPr>
          <p:spPr bwMode="auto">
            <a:xfrm>
              <a:off x="1928" y="1116"/>
              <a:ext cx="482" cy="259"/>
            </a:xfrm>
            <a:custGeom>
              <a:avLst/>
              <a:gdLst>
                <a:gd name="T0" fmla="*/ 0 w 482"/>
                <a:gd name="T1" fmla="*/ 0 h 259"/>
                <a:gd name="T2" fmla="*/ 120 w 482"/>
                <a:gd name="T3" fmla="*/ 259 h 259"/>
                <a:gd name="T4" fmla="*/ 240 w 482"/>
                <a:gd name="T5" fmla="*/ 0 h 259"/>
                <a:gd name="T6" fmla="*/ 362 w 482"/>
                <a:gd name="T7" fmla="*/ 259 h 259"/>
                <a:gd name="T8" fmla="*/ 482 w 482"/>
                <a:gd name="T9" fmla="*/ 0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2"/>
                <a:gd name="T16" fmla="*/ 0 h 259"/>
                <a:gd name="T17" fmla="*/ 482 w 482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2" h="259">
                  <a:moveTo>
                    <a:pt x="0" y="0"/>
                  </a:moveTo>
                  <a:cubicBezTo>
                    <a:pt x="20" y="43"/>
                    <a:pt x="80" y="259"/>
                    <a:pt x="120" y="259"/>
                  </a:cubicBezTo>
                  <a:cubicBezTo>
                    <a:pt x="161" y="259"/>
                    <a:pt x="200" y="0"/>
                    <a:pt x="240" y="0"/>
                  </a:cubicBezTo>
                  <a:cubicBezTo>
                    <a:pt x="280" y="0"/>
                    <a:pt x="321" y="259"/>
                    <a:pt x="362" y="259"/>
                  </a:cubicBezTo>
                  <a:cubicBezTo>
                    <a:pt x="402" y="259"/>
                    <a:pt x="462" y="43"/>
                    <a:pt x="482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8722" name="Freeform 21"/>
            <p:cNvSpPr>
              <a:spLocks/>
            </p:cNvSpPr>
            <p:nvPr/>
          </p:nvSpPr>
          <p:spPr bwMode="auto">
            <a:xfrm>
              <a:off x="1928" y="1484"/>
              <a:ext cx="482" cy="259"/>
            </a:xfrm>
            <a:custGeom>
              <a:avLst/>
              <a:gdLst>
                <a:gd name="T0" fmla="*/ 0 w 482"/>
                <a:gd name="T1" fmla="*/ 0 h 259"/>
                <a:gd name="T2" fmla="*/ 120 w 482"/>
                <a:gd name="T3" fmla="*/ 259 h 259"/>
                <a:gd name="T4" fmla="*/ 240 w 482"/>
                <a:gd name="T5" fmla="*/ 0 h 259"/>
                <a:gd name="T6" fmla="*/ 362 w 482"/>
                <a:gd name="T7" fmla="*/ 259 h 259"/>
                <a:gd name="T8" fmla="*/ 482 w 482"/>
                <a:gd name="T9" fmla="*/ 0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2"/>
                <a:gd name="T16" fmla="*/ 0 h 259"/>
                <a:gd name="T17" fmla="*/ 482 w 482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2" h="259">
                  <a:moveTo>
                    <a:pt x="0" y="0"/>
                  </a:moveTo>
                  <a:cubicBezTo>
                    <a:pt x="20" y="43"/>
                    <a:pt x="80" y="259"/>
                    <a:pt x="120" y="259"/>
                  </a:cubicBezTo>
                  <a:cubicBezTo>
                    <a:pt x="161" y="259"/>
                    <a:pt x="200" y="0"/>
                    <a:pt x="240" y="0"/>
                  </a:cubicBezTo>
                  <a:cubicBezTo>
                    <a:pt x="280" y="0"/>
                    <a:pt x="321" y="259"/>
                    <a:pt x="362" y="259"/>
                  </a:cubicBezTo>
                  <a:cubicBezTo>
                    <a:pt x="402" y="259"/>
                    <a:pt x="462" y="43"/>
                    <a:pt x="482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8723" name="Oval 22"/>
            <p:cNvSpPr>
              <a:spLocks noChangeArrowheads="1"/>
            </p:cNvSpPr>
            <p:nvPr/>
          </p:nvSpPr>
          <p:spPr bwMode="auto">
            <a:xfrm>
              <a:off x="1998" y="1607"/>
              <a:ext cx="91" cy="91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28724" name="Picture 34" descr="Red_L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04" y="1253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5" name="Picture 35" descr="Red_L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1" y="1253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6" name="Picture 42" descr="Red_L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1" y="1620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7" name="Picture 43" descr="Red_L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1" y="1529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2916238" y="4078288"/>
            <a:ext cx="1079500" cy="1727200"/>
            <a:chOff x="1837" y="1933"/>
            <a:chExt cx="680" cy="1088"/>
          </a:xfrm>
        </p:grpSpPr>
        <p:sp>
          <p:nvSpPr>
            <p:cNvPr id="28708" name="AutoShape 3"/>
            <p:cNvSpPr>
              <a:spLocks noChangeArrowheads="1"/>
            </p:cNvSpPr>
            <p:nvPr/>
          </p:nvSpPr>
          <p:spPr bwMode="auto">
            <a:xfrm>
              <a:off x="1837" y="1933"/>
              <a:ext cx="680" cy="10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400"/>
                <a:t>3U(3)-2U(2)</a:t>
              </a:r>
            </a:p>
          </p:txBody>
        </p:sp>
        <p:sp>
          <p:nvSpPr>
            <p:cNvPr id="28709" name="Freeform 23"/>
            <p:cNvSpPr>
              <a:spLocks/>
            </p:cNvSpPr>
            <p:nvPr/>
          </p:nvSpPr>
          <p:spPr bwMode="auto">
            <a:xfrm>
              <a:off x="1945" y="2295"/>
              <a:ext cx="482" cy="259"/>
            </a:xfrm>
            <a:custGeom>
              <a:avLst/>
              <a:gdLst>
                <a:gd name="T0" fmla="*/ 0 w 482"/>
                <a:gd name="T1" fmla="*/ 0 h 259"/>
                <a:gd name="T2" fmla="*/ 120 w 482"/>
                <a:gd name="T3" fmla="*/ 259 h 259"/>
                <a:gd name="T4" fmla="*/ 240 w 482"/>
                <a:gd name="T5" fmla="*/ 0 h 259"/>
                <a:gd name="T6" fmla="*/ 362 w 482"/>
                <a:gd name="T7" fmla="*/ 259 h 259"/>
                <a:gd name="T8" fmla="*/ 482 w 482"/>
                <a:gd name="T9" fmla="*/ 0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2"/>
                <a:gd name="T16" fmla="*/ 0 h 259"/>
                <a:gd name="T17" fmla="*/ 482 w 482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2" h="259">
                  <a:moveTo>
                    <a:pt x="0" y="0"/>
                  </a:moveTo>
                  <a:cubicBezTo>
                    <a:pt x="20" y="43"/>
                    <a:pt x="80" y="259"/>
                    <a:pt x="120" y="259"/>
                  </a:cubicBezTo>
                  <a:cubicBezTo>
                    <a:pt x="161" y="259"/>
                    <a:pt x="200" y="0"/>
                    <a:pt x="240" y="0"/>
                  </a:cubicBezTo>
                  <a:cubicBezTo>
                    <a:pt x="280" y="0"/>
                    <a:pt x="321" y="259"/>
                    <a:pt x="362" y="259"/>
                  </a:cubicBezTo>
                  <a:cubicBezTo>
                    <a:pt x="402" y="259"/>
                    <a:pt x="462" y="43"/>
                    <a:pt x="482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8710" name="Freeform 24"/>
            <p:cNvSpPr>
              <a:spLocks/>
            </p:cNvSpPr>
            <p:nvPr/>
          </p:nvSpPr>
          <p:spPr bwMode="auto">
            <a:xfrm>
              <a:off x="1945" y="2672"/>
              <a:ext cx="482" cy="259"/>
            </a:xfrm>
            <a:custGeom>
              <a:avLst/>
              <a:gdLst>
                <a:gd name="T0" fmla="*/ 0 w 482"/>
                <a:gd name="T1" fmla="*/ 0 h 259"/>
                <a:gd name="T2" fmla="*/ 120 w 482"/>
                <a:gd name="T3" fmla="*/ 259 h 259"/>
                <a:gd name="T4" fmla="*/ 240 w 482"/>
                <a:gd name="T5" fmla="*/ 0 h 259"/>
                <a:gd name="T6" fmla="*/ 362 w 482"/>
                <a:gd name="T7" fmla="*/ 259 h 259"/>
                <a:gd name="T8" fmla="*/ 482 w 482"/>
                <a:gd name="T9" fmla="*/ 0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2"/>
                <a:gd name="T16" fmla="*/ 0 h 259"/>
                <a:gd name="T17" fmla="*/ 482 w 482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2" h="259">
                  <a:moveTo>
                    <a:pt x="0" y="0"/>
                  </a:moveTo>
                  <a:cubicBezTo>
                    <a:pt x="20" y="43"/>
                    <a:pt x="80" y="259"/>
                    <a:pt x="120" y="259"/>
                  </a:cubicBezTo>
                  <a:cubicBezTo>
                    <a:pt x="161" y="259"/>
                    <a:pt x="200" y="0"/>
                    <a:pt x="240" y="0"/>
                  </a:cubicBezTo>
                  <a:cubicBezTo>
                    <a:pt x="280" y="0"/>
                    <a:pt x="321" y="259"/>
                    <a:pt x="362" y="259"/>
                  </a:cubicBezTo>
                  <a:cubicBezTo>
                    <a:pt x="402" y="259"/>
                    <a:pt x="462" y="43"/>
                    <a:pt x="482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8711" name="Oval 25"/>
            <p:cNvSpPr>
              <a:spLocks noChangeArrowheads="1"/>
            </p:cNvSpPr>
            <p:nvPr/>
          </p:nvSpPr>
          <p:spPr bwMode="auto">
            <a:xfrm>
              <a:off x="2019" y="2704"/>
              <a:ext cx="91" cy="91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28712" name="Picture 36" descr="Red_L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14" y="2432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3" name="Picture 37" descr="Red_L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14" y="2341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4" name="Picture 38" descr="Red_L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6" y="2432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5" name="Picture 39" descr="Red_L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6" y="2341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6" name="Picture 44" descr="Red_L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14" y="2799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7" name="Picture 45" descr="Red_L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6" y="2799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8" name="Picture 46" descr="Red_L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6" y="2708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9" name="Picture 47" descr="Red_L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6" y="2618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7597775" y="765175"/>
            <a:ext cx="1079500" cy="1655763"/>
            <a:chOff x="1837" y="3113"/>
            <a:chExt cx="680" cy="1043"/>
          </a:xfrm>
        </p:grpSpPr>
        <p:sp>
          <p:nvSpPr>
            <p:cNvPr id="28700" name="AutoShape 2"/>
            <p:cNvSpPr>
              <a:spLocks noChangeArrowheads="1"/>
            </p:cNvSpPr>
            <p:nvPr/>
          </p:nvSpPr>
          <p:spPr bwMode="auto">
            <a:xfrm>
              <a:off x="1837" y="3113"/>
              <a:ext cx="680" cy="104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FF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400"/>
                <a:t>U*(2)</a:t>
              </a:r>
            </a:p>
          </p:txBody>
        </p:sp>
        <p:sp>
          <p:nvSpPr>
            <p:cNvPr id="28701" name="Freeform 26"/>
            <p:cNvSpPr>
              <a:spLocks/>
            </p:cNvSpPr>
            <p:nvPr/>
          </p:nvSpPr>
          <p:spPr bwMode="auto">
            <a:xfrm>
              <a:off x="1944" y="3475"/>
              <a:ext cx="482" cy="259"/>
            </a:xfrm>
            <a:custGeom>
              <a:avLst/>
              <a:gdLst>
                <a:gd name="T0" fmla="*/ 0 w 482"/>
                <a:gd name="T1" fmla="*/ 0 h 259"/>
                <a:gd name="T2" fmla="*/ 120 w 482"/>
                <a:gd name="T3" fmla="*/ 259 h 259"/>
                <a:gd name="T4" fmla="*/ 240 w 482"/>
                <a:gd name="T5" fmla="*/ 0 h 259"/>
                <a:gd name="T6" fmla="*/ 362 w 482"/>
                <a:gd name="T7" fmla="*/ 259 h 259"/>
                <a:gd name="T8" fmla="*/ 482 w 482"/>
                <a:gd name="T9" fmla="*/ 0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2"/>
                <a:gd name="T16" fmla="*/ 0 h 259"/>
                <a:gd name="T17" fmla="*/ 482 w 482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2" h="259">
                  <a:moveTo>
                    <a:pt x="0" y="0"/>
                  </a:moveTo>
                  <a:cubicBezTo>
                    <a:pt x="20" y="43"/>
                    <a:pt x="80" y="259"/>
                    <a:pt x="120" y="259"/>
                  </a:cubicBezTo>
                  <a:cubicBezTo>
                    <a:pt x="161" y="259"/>
                    <a:pt x="200" y="0"/>
                    <a:pt x="240" y="0"/>
                  </a:cubicBezTo>
                  <a:cubicBezTo>
                    <a:pt x="280" y="0"/>
                    <a:pt x="321" y="259"/>
                    <a:pt x="362" y="259"/>
                  </a:cubicBezTo>
                  <a:cubicBezTo>
                    <a:pt x="402" y="259"/>
                    <a:pt x="462" y="43"/>
                    <a:pt x="482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8702" name="Freeform 27"/>
            <p:cNvSpPr>
              <a:spLocks/>
            </p:cNvSpPr>
            <p:nvPr/>
          </p:nvSpPr>
          <p:spPr bwMode="auto">
            <a:xfrm>
              <a:off x="1944" y="3856"/>
              <a:ext cx="482" cy="259"/>
            </a:xfrm>
            <a:custGeom>
              <a:avLst/>
              <a:gdLst>
                <a:gd name="T0" fmla="*/ 0 w 482"/>
                <a:gd name="T1" fmla="*/ 0 h 259"/>
                <a:gd name="T2" fmla="*/ 120 w 482"/>
                <a:gd name="T3" fmla="*/ 259 h 259"/>
                <a:gd name="T4" fmla="*/ 240 w 482"/>
                <a:gd name="T5" fmla="*/ 0 h 259"/>
                <a:gd name="T6" fmla="*/ 362 w 482"/>
                <a:gd name="T7" fmla="*/ 259 h 259"/>
                <a:gd name="T8" fmla="*/ 482 w 482"/>
                <a:gd name="T9" fmla="*/ 0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2"/>
                <a:gd name="T16" fmla="*/ 0 h 259"/>
                <a:gd name="T17" fmla="*/ 482 w 482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2" h="259">
                  <a:moveTo>
                    <a:pt x="0" y="0"/>
                  </a:moveTo>
                  <a:cubicBezTo>
                    <a:pt x="20" y="43"/>
                    <a:pt x="80" y="259"/>
                    <a:pt x="120" y="259"/>
                  </a:cubicBezTo>
                  <a:cubicBezTo>
                    <a:pt x="161" y="259"/>
                    <a:pt x="200" y="0"/>
                    <a:pt x="240" y="0"/>
                  </a:cubicBezTo>
                  <a:cubicBezTo>
                    <a:pt x="280" y="0"/>
                    <a:pt x="321" y="259"/>
                    <a:pt x="362" y="259"/>
                  </a:cubicBezTo>
                  <a:cubicBezTo>
                    <a:pt x="402" y="259"/>
                    <a:pt x="462" y="43"/>
                    <a:pt x="482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8703" name="Oval 28"/>
            <p:cNvSpPr>
              <a:spLocks noChangeArrowheads="1"/>
            </p:cNvSpPr>
            <p:nvPr/>
          </p:nvSpPr>
          <p:spPr bwMode="auto">
            <a:xfrm>
              <a:off x="2014" y="3979"/>
              <a:ext cx="91" cy="91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28704" name="Picture 40" descr="Red_L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18" y="3612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5" name="Picture 41" descr="Red_L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5" y="3612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6" name="Picture 48" descr="Red_L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20" y="3843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7" name="Picture 49" descr="Red_L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11" y="3843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85" name="Picture 51" descr="Fi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1635125"/>
            <a:ext cx="2195512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52" descr="Fig2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413" y="4011613"/>
            <a:ext cx="2195512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7" name="AutoShape 53"/>
          <p:cNvSpPr>
            <a:spLocks noChangeArrowheads="1"/>
          </p:cNvSpPr>
          <p:nvPr/>
        </p:nvSpPr>
        <p:spPr bwMode="auto">
          <a:xfrm>
            <a:off x="107950" y="692150"/>
            <a:ext cx="4321175" cy="36036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l"/>
            <a:r>
              <a:rPr lang="en-US"/>
              <a:t>Excitation resonances</a:t>
            </a:r>
          </a:p>
        </p:txBody>
      </p:sp>
      <p:sp>
        <p:nvSpPr>
          <p:cNvPr id="145466" name="AutoShape 58"/>
          <p:cNvSpPr>
            <a:spLocks noChangeArrowheads="1"/>
          </p:cNvSpPr>
          <p:nvPr/>
        </p:nvSpPr>
        <p:spPr bwMode="auto">
          <a:xfrm>
            <a:off x="900113" y="1412875"/>
            <a:ext cx="431800" cy="172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Ctr="1"/>
          <a:lstStyle/>
          <a:p>
            <a:pPr algn="ctr">
              <a:defRPr/>
            </a:pPr>
            <a:r>
              <a:rPr lang="en-US" sz="600"/>
              <a:t>U(2)</a:t>
            </a:r>
          </a:p>
        </p:txBody>
      </p:sp>
      <p:sp>
        <p:nvSpPr>
          <p:cNvPr id="145467" name="AutoShape 59"/>
          <p:cNvSpPr>
            <a:spLocks noChangeArrowheads="1"/>
          </p:cNvSpPr>
          <p:nvPr/>
        </p:nvSpPr>
        <p:spPr bwMode="auto">
          <a:xfrm>
            <a:off x="1404938" y="1412875"/>
            <a:ext cx="503237" cy="172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alpha val="5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anchorCtr="1"/>
          <a:lstStyle/>
          <a:p>
            <a:pPr algn="ctr"/>
            <a:r>
              <a:rPr lang="en-US" sz="600"/>
              <a:t>3U(3)-2U(2)</a:t>
            </a:r>
          </a:p>
        </p:txBody>
      </p:sp>
      <p:pic>
        <p:nvPicPr>
          <p:cNvPr id="145471" name="Picture 63" descr="Fig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925" y="765175"/>
            <a:ext cx="23050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5437188" y="981075"/>
            <a:ext cx="1511300" cy="1008063"/>
            <a:chOff x="3425" y="618"/>
            <a:chExt cx="952" cy="635"/>
          </a:xfrm>
        </p:grpSpPr>
        <p:sp>
          <p:nvSpPr>
            <p:cNvPr id="28697" name="Line 64"/>
            <p:cNvSpPr>
              <a:spLocks noChangeShapeType="1"/>
            </p:cNvSpPr>
            <p:nvPr/>
          </p:nvSpPr>
          <p:spPr bwMode="auto">
            <a:xfrm>
              <a:off x="3425" y="618"/>
              <a:ext cx="453" cy="635"/>
            </a:xfrm>
            <a:prstGeom prst="line">
              <a:avLst/>
            </a:prstGeom>
            <a:noFill/>
            <a:ln w="57150">
              <a:solidFill>
                <a:srgbClr val="000000">
                  <a:alpha val="39999"/>
                </a:srgbClr>
              </a:solidFill>
              <a:round/>
              <a:headEnd/>
              <a:tailEnd type="triangle" w="med" len="med"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8698" name="Line 65"/>
            <p:cNvSpPr>
              <a:spLocks noChangeShapeType="1"/>
            </p:cNvSpPr>
            <p:nvPr/>
          </p:nvSpPr>
          <p:spPr bwMode="auto">
            <a:xfrm>
              <a:off x="3470" y="618"/>
              <a:ext cx="454" cy="408"/>
            </a:xfrm>
            <a:prstGeom prst="line">
              <a:avLst/>
            </a:prstGeom>
            <a:noFill/>
            <a:ln w="57150">
              <a:solidFill>
                <a:srgbClr val="FF0000">
                  <a:alpha val="39999"/>
                </a:srgbClr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8699" name="Line 66"/>
            <p:cNvSpPr>
              <a:spLocks noChangeShapeType="1"/>
            </p:cNvSpPr>
            <p:nvPr/>
          </p:nvSpPr>
          <p:spPr bwMode="auto">
            <a:xfrm flipH="1">
              <a:off x="4151" y="618"/>
              <a:ext cx="226" cy="635"/>
            </a:xfrm>
            <a:prstGeom prst="line">
              <a:avLst/>
            </a:prstGeom>
            <a:noFill/>
            <a:ln w="57150">
              <a:solidFill>
                <a:schemeClr val="accent2">
                  <a:alpha val="39999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 anchorCtr="1"/>
            <a:lstStyle/>
            <a:p>
              <a:endParaRPr lang="en-US"/>
            </a:p>
          </p:txBody>
        </p:sp>
      </p:grpSp>
      <p:sp>
        <p:nvSpPr>
          <p:cNvPr id="28692" name="Text Box 68"/>
          <p:cNvSpPr txBox="1">
            <a:spLocks noChangeArrowheads="1"/>
          </p:cNvSpPr>
          <p:nvPr/>
        </p:nvSpPr>
        <p:spPr bwMode="auto">
          <a:xfrm>
            <a:off x="1693863" y="3140075"/>
            <a:ext cx="790575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en-US" sz="1000" b="0"/>
              <a:t>-306 a</a:t>
            </a:r>
            <a:r>
              <a:rPr lang="en-US" sz="1000" b="0" baseline="-25000"/>
              <a:t>0</a:t>
            </a:r>
            <a:endParaRPr lang="en-US" sz="1000" b="0"/>
          </a:p>
        </p:txBody>
      </p:sp>
      <p:sp>
        <p:nvSpPr>
          <p:cNvPr id="28693" name="Text Box 69"/>
          <p:cNvSpPr txBox="1">
            <a:spLocks noChangeArrowheads="1"/>
          </p:cNvSpPr>
          <p:nvPr/>
        </p:nvSpPr>
        <p:spPr bwMode="auto">
          <a:xfrm>
            <a:off x="1692275" y="5516563"/>
            <a:ext cx="790575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en-US" sz="1000" b="0"/>
              <a:t>-306 a</a:t>
            </a:r>
            <a:r>
              <a:rPr lang="en-US" sz="1000" b="0" baseline="-25000"/>
              <a:t>0</a:t>
            </a:r>
            <a:endParaRPr lang="en-US" sz="1000" b="0"/>
          </a:p>
        </p:txBody>
      </p: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6229350" y="5661025"/>
            <a:ext cx="1122363" cy="647700"/>
            <a:chOff x="3924" y="3566"/>
            <a:chExt cx="707" cy="408"/>
          </a:xfrm>
        </p:grpSpPr>
        <p:sp>
          <p:nvSpPr>
            <p:cNvPr id="28695" name="Oval 70"/>
            <p:cNvSpPr>
              <a:spLocks noChangeArrowheads="1"/>
            </p:cNvSpPr>
            <p:nvPr/>
          </p:nvSpPr>
          <p:spPr bwMode="auto">
            <a:xfrm>
              <a:off x="3924" y="3566"/>
              <a:ext cx="408" cy="408"/>
            </a:xfrm>
            <a:prstGeom prst="ellipse">
              <a:avLst/>
            </a:prstGeom>
            <a:noFill/>
            <a:ln w="57150" algn="ctr">
              <a:solidFill>
                <a:srgbClr val="000000">
                  <a:alpha val="59999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696" name="Text Box 71"/>
            <p:cNvSpPr txBox="1">
              <a:spLocks noChangeArrowheads="1"/>
            </p:cNvSpPr>
            <p:nvPr/>
          </p:nvSpPr>
          <p:spPr bwMode="auto">
            <a:xfrm>
              <a:off x="4377" y="3566"/>
              <a:ext cx="25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Ctr="1">
              <a:spAutoFit/>
            </a:bodyPr>
            <a:lstStyle/>
            <a:p>
              <a:r>
                <a:rPr lang="en-US" sz="2800"/>
                <a:t>?</a:t>
              </a:r>
            </a:p>
          </p:txBody>
        </p:sp>
      </p:grpSp>
      <p:sp>
        <p:nvSpPr>
          <p:cNvPr id="61" name="Rectangle 723"/>
          <p:cNvSpPr>
            <a:spLocks noChangeArrowheads="1"/>
          </p:cNvSpPr>
          <p:nvPr/>
        </p:nvSpPr>
        <p:spPr bwMode="auto">
          <a:xfrm>
            <a:off x="4788824" y="2708900"/>
            <a:ext cx="205857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de-AT" sz="800" b="0" dirty="0"/>
              <a:t>Mark </a:t>
            </a:r>
            <a:r>
              <a:rPr lang="de-AT" sz="800" b="0" i="1" dirty="0"/>
              <a:t>et al</a:t>
            </a:r>
            <a:r>
              <a:rPr lang="de-AT" sz="800" b="0" i="1" dirty="0" smtClean="0"/>
              <a:t>.,</a:t>
            </a:r>
            <a:r>
              <a:rPr lang="de-AT" sz="800" b="0" dirty="0" smtClean="0"/>
              <a:t> </a:t>
            </a:r>
            <a:r>
              <a:rPr lang="nb-NO" sz="800" b="0" dirty="0" smtClean="0"/>
              <a:t>to appear in PRL (2012</a:t>
            </a:r>
            <a:r>
              <a:rPr lang="nb-NO" sz="800" b="0" dirty="0"/>
              <a:t>)</a:t>
            </a:r>
            <a:endParaRPr lang="de-AT" sz="8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66" grpId="0" animBg="1"/>
      <p:bldP spid="145467" grpId="0" animBg="1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6164" y="91972"/>
            <a:ext cx="860583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Three-body loss resonance</a:t>
            </a:r>
            <a:endParaRPr lang="de-DE" sz="2400" b="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4" name="AutoShape 82"/>
          <p:cNvSpPr>
            <a:spLocks noChangeArrowheads="1"/>
          </p:cNvSpPr>
          <p:nvPr/>
        </p:nvSpPr>
        <p:spPr bwMode="auto">
          <a:xfrm>
            <a:off x="107950" y="692150"/>
            <a:ext cx="4321175" cy="36036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l"/>
            <a:r>
              <a:rPr lang="en-US"/>
              <a:t>Fast broadening of the resonance</a:t>
            </a:r>
          </a:p>
        </p:txBody>
      </p:sp>
      <p:pic>
        <p:nvPicPr>
          <p:cNvPr id="29706" name="Picture 326" descr="Fi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3" y="1124680"/>
            <a:ext cx="2797175" cy="54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6"/>
          <p:cNvGrpSpPr>
            <a:grpSpLocks/>
          </p:cNvGrpSpPr>
          <p:nvPr/>
        </p:nvGrpSpPr>
        <p:grpSpPr bwMode="auto">
          <a:xfrm>
            <a:off x="6216650" y="1785938"/>
            <a:ext cx="2520950" cy="1296987"/>
            <a:chOff x="3969" y="2840"/>
            <a:chExt cx="1588" cy="817"/>
          </a:xfrm>
        </p:grpSpPr>
        <p:grpSp>
          <p:nvGrpSpPr>
            <p:cNvPr id="29742" name="Group 332"/>
            <p:cNvGrpSpPr>
              <a:grpSpLocks/>
            </p:cNvGrpSpPr>
            <p:nvPr/>
          </p:nvGrpSpPr>
          <p:grpSpPr bwMode="auto">
            <a:xfrm>
              <a:off x="3969" y="2840"/>
              <a:ext cx="499" cy="817"/>
              <a:chOff x="6101" y="1434"/>
              <a:chExt cx="499" cy="817"/>
            </a:xfrm>
          </p:grpSpPr>
          <p:sp>
            <p:nvSpPr>
              <p:cNvPr id="29746" name="Line 328"/>
              <p:cNvSpPr>
                <a:spLocks noChangeShapeType="1"/>
              </p:cNvSpPr>
              <p:nvPr/>
            </p:nvSpPr>
            <p:spPr bwMode="auto">
              <a:xfrm>
                <a:off x="6101" y="1434"/>
                <a:ext cx="499" cy="81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29747" name="Line 330"/>
              <p:cNvSpPr>
                <a:spLocks noChangeShapeType="1"/>
              </p:cNvSpPr>
              <p:nvPr/>
            </p:nvSpPr>
            <p:spPr bwMode="auto">
              <a:xfrm flipH="1">
                <a:off x="6101" y="1434"/>
                <a:ext cx="499" cy="81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endParaRPr lang="en-US"/>
              </a:p>
            </p:txBody>
          </p:sp>
        </p:grpSp>
        <p:grpSp>
          <p:nvGrpSpPr>
            <p:cNvPr id="29743" name="Group 333"/>
            <p:cNvGrpSpPr>
              <a:grpSpLocks/>
            </p:cNvGrpSpPr>
            <p:nvPr/>
          </p:nvGrpSpPr>
          <p:grpSpPr bwMode="auto">
            <a:xfrm>
              <a:off x="5058" y="2840"/>
              <a:ext cx="499" cy="817"/>
              <a:chOff x="6736" y="1434"/>
              <a:chExt cx="499" cy="817"/>
            </a:xfrm>
          </p:grpSpPr>
          <p:sp>
            <p:nvSpPr>
              <p:cNvPr id="29744" name="Line 329"/>
              <p:cNvSpPr>
                <a:spLocks noChangeShapeType="1"/>
              </p:cNvSpPr>
              <p:nvPr/>
            </p:nvSpPr>
            <p:spPr bwMode="auto">
              <a:xfrm>
                <a:off x="6736" y="1434"/>
                <a:ext cx="499" cy="81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29745" name="Line 331"/>
              <p:cNvSpPr>
                <a:spLocks noChangeShapeType="1"/>
              </p:cNvSpPr>
              <p:nvPr/>
            </p:nvSpPr>
            <p:spPr bwMode="auto">
              <a:xfrm flipH="1">
                <a:off x="6736" y="1434"/>
                <a:ext cx="499" cy="81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endParaRPr lang="en-US"/>
              </a:p>
            </p:txBody>
          </p:sp>
        </p:grpSp>
      </p:grpSp>
      <p:grpSp>
        <p:nvGrpSpPr>
          <p:cNvPr id="5" name="Gruppieren 67"/>
          <p:cNvGrpSpPr>
            <a:grpSpLocks/>
          </p:cNvGrpSpPr>
          <p:nvPr/>
        </p:nvGrpSpPr>
        <p:grpSpPr bwMode="auto">
          <a:xfrm>
            <a:off x="3780685" y="3286125"/>
            <a:ext cx="5112711" cy="3307558"/>
            <a:chOff x="3779692" y="3286124"/>
            <a:chExt cx="5113657" cy="3307559"/>
          </a:xfrm>
        </p:grpSpPr>
        <p:sp>
          <p:nvSpPr>
            <p:cNvPr id="29739" name="AutoShape 92"/>
            <p:cNvSpPr>
              <a:spLocks noChangeArrowheads="1"/>
            </p:cNvSpPr>
            <p:nvPr/>
          </p:nvSpPr>
          <p:spPr bwMode="auto">
            <a:xfrm>
              <a:off x="4858546" y="3286124"/>
              <a:ext cx="4034803" cy="357190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400" b="0" dirty="0"/>
                <a:t>Rate of </a:t>
              </a:r>
              <a:r>
                <a:rPr lang="en-US" sz="1400" b="0" dirty="0" smtClean="0"/>
                <a:t>three-body </a:t>
              </a:r>
              <a:r>
                <a:rPr lang="en-US" sz="1400" b="0" dirty="0"/>
                <a:t>loss without lattice</a:t>
              </a:r>
            </a:p>
          </p:txBody>
        </p:sp>
        <p:pic>
          <p:nvPicPr>
            <p:cNvPr id="29741" name="Picture 3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984" y="3714752"/>
              <a:ext cx="3785330" cy="28789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9740" name="Text Box 11"/>
            <p:cNvSpPr txBox="1">
              <a:spLocks noChangeArrowheads="1"/>
            </p:cNvSpPr>
            <p:nvPr/>
          </p:nvSpPr>
          <p:spPr bwMode="auto">
            <a:xfrm>
              <a:off x="3779692" y="3933069"/>
              <a:ext cx="2244940" cy="215444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l"/>
              <a:r>
                <a:rPr lang="de-AT" sz="800" b="0" dirty="0"/>
                <a:t>Kraemer </a:t>
              </a:r>
              <a:r>
                <a:rPr lang="de-AT" sz="800" b="0" i="1" dirty="0"/>
                <a:t>et al</a:t>
              </a:r>
              <a:r>
                <a:rPr lang="de-AT" sz="800" b="0" i="1" dirty="0" smtClean="0"/>
                <a:t>.,</a:t>
              </a:r>
              <a:r>
                <a:rPr lang="de-AT" sz="800" b="0" dirty="0" smtClean="0"/>
                <a:t> </a:t>
              </a:r>
              <a:r>
                <a:rPr lang="de-AT" sz="800" b="0" dirty="0"/>
                <a:t>Nature 440, 315 (2006)</a:t>
              </a:r>
            </a:p>
          </p:txBody>
        </p:sp>
      </p:grpSp>
      <p:grpSp>
        <p:nvGrpSpPr>
          <p:cNvPr id="6" name="Gruppieren 66"/>
          <p:cNvGrpSpPr>
            <a:grpSpLocks/>
          </p:cNvGrpSpPr>
          <p:nvPr/>
        </p:nvGrpSpPr>
        <p:grpSpPr bwMode="auto">
          <a:xfrm>
            <a:off x="4716463" y="692150"/>
            <a:ext cx="4321175" cy="2389188"/>
            <a:chOff x="4716463" y="692150"/>
            <a:chExt cx="4321175" cy="2389176"/>
          </a:xfrm>
        </p:grpSpPr>
        <p:sp>
          <p:nvSpPr>
            <p:cNvPr id="29710" name="Oval 149"/>
            <p:cNvSpPr>
              <a:spLocks noChangeArrowheads="1"/>
            </p:cNvSpPr>
            <p:nvPr/>
          </p:nvSpPr>
          <p:spPr bwMode="auto">
            <a:xfrm rot="10800000">
              <a:off x="6732588" y="1879589"/>
              <a:ext cx="288925" cy="696913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11" name="AutoShape 150"/>
            <p:cNvSpPr>
              <a:spLocks noChangeArrowheads="1"/>
            </p:cNvSpPr>
            <p:nvPr/>
          </p:nvSpPr>
          <p:spPr bwMode="auto">
            <a:xfrm>
              <a:off x="4716463" y="692150"/>
              <a:ext cx="4321175" cy="360363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 anchorCtr="1"/>
            <a:lstStyle/>
            <a:p>
              <a:pPr algn="l"/>
              <a:r>
                <a:rPr lang="en-US"/>
                <a:t>Three-body loss rate</a:t>
              </a:r>
            </a:p>
          </p:txBody>
        </p:sp>
        <p:sp>
          <p:nvSpPr>
            <p:cNvPr id="29712" name="Freeform 153"/>
            <p:cNvSpPr>
              <a:spLocks/>
            </p:cNvSpPr>
            <p:nvPr/>
          </p:nvSpPr>
          <p:spPr bwMode="auto">
            <a:xfrm>
              <a:off x="4932363" y="1852601"/>
              <a:ext cx="3881438" cy="723900"/>
            </a:xfrm>
            <a:custGeom>
              <a:avLst/>
              <a:gdLst>
                <a:gd name="T0" fmla="*/ 3881438 w 2445"/>
                <a:gd name="T1" fmla="*/ 0 h 456"/>
                <a:gd name="T2" fmla="*/ 3671888 w 2445"/>
                <a:gd name="T3" fmla="*/ 723900 h 456"/>
                <a:gd name="T4" fmla="*/ 3455988 w 2445"/>
                <a:gd name="T5" fmla="*/ 3175 h 456"/>
                <a:gd name="T6" fmla="*/ 3240087 w 2445"/>
                <a:gd name="T7" fmla="*/ 722313 h 456"/>
                <a:gd name="T8" fmla="*/ 3024187 w 2445"/>
                <a:gd name="T9" fmla="*/ 3175 h 456"/>
                <a:gd name="T10" fmla="*/ 2808288 w 2445"/>
                <a:gd name="T11" fmla="*/ 722313 h 456"/>
                <a:gd name="T12" fmla="*/ 2590800 w 2445"/>
                <a:gd name="T13" fmla="*/ 3175 h 456"/>
                <a:gd name="T14" fmla="*/ 2374900 w 2445"/>
                <a:gd name="T15" fmla="*/ 722313 h 456"/>
                <a:gd name="T16" fmla="*/ 2159000 w 2445"/>
                <a:gd name="T17" fmla="*/ 3175 h 456"/>
                <a:gd name="T18" fmla="*/ 1943100 w 2445"/>
                <a:gd name="T19" fmla="*/ 722313 h 456"/>
                <a:gd name="T20" fmla="*/ 1727200 w 2445"/>
                <a:gd name="T21" fmla="*/ 3175 h 456"/>
                <a:gd name="T22" fmla="*/ 1511300 w 2445"/>
                <a:gd name="T23" fmla="*/ 722313 h 456"/>
                <a:gd name="T24" fmla="*/ 1295400 w 2445"/>
                <a:gd name="T25" fmla="*/ 3175 h 456"/>
                <a:gd name="T26" fmla="*/ 1079500 w 2445"/>
                <a:gd name="T27" fmla="*/ 722313 h 456"/>
                <a:gd name="T28" fmla="*/ 863600 w 2445"/>
                <a:gd name="T29" fmla="*/ 3175 h 456"/>
                <a:gd name="T30" fmla="*/ 647700 w 2445"/>
                <a:gd name="T31" fmla="*/ 722313 h 456"/>
                <a:gd name="T32" fmla="*/ 431800 w 2445"/>
                <a:gd name="T33" fmla="*/ 3175 h 456"/>
                <a:gd name="T34" fmla="*/ 215900 w 2445"/>
                <a:gd name="T35" fmla="*/ 722313 h 456"/>
                <a:gd name="T36" fmla="*/ 0 w 2445"/>
                <a:gd name="T37" fmla="*/ 3175 h 4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45"/>
                <a:gd name="T58" fmla="*/ 0 h 456"/>
                <a:gd name="T59" fmla="*/ 2445 w 2445"/>
                <a:gd name="T60" fmla="*/ 456 h 4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45" h="456">
                  <a:moveTo>
                    <a:pt x="2445" y="0"/>
                  </a:moveTo>
                  <a:cubicBezTo>
                    <a:pt x="2423" y="76"/>
                    <a:pt x="2358" y="456"/>
                    <a:pt x="2313" y="456"/>
                  </a:cubicBezTo>
                  <a:cubicBezTo>
                    <a:pt x="2268" y="456"/>
                    <a:pt x="2222" y="2"/>
                    <a:pt x="2177" y="2"/>
                  </a:cubicBezTo>
                  <a:cubicBezTo>
                    <a:pt x="2132" y="2"/>
                    <a:pt x="2086" y="455"/>
                    <a:pt x="2041" y="455"/>
                  </a:cubicBezTo>
                  <a:cubicBezTo>
                    <a:pt x="1996" y="455"/>
                    <a:pt x="1950" y="2"/>
                    <a:pt x="1905" y="2"/>
                  </a:cubicBezTo>
                  <a:cubicBezTo>
                    <a:pt x="1860" y="2"/>
                    <a:pt x="1814" y="455"/>
                    <a:pt x="1769" y="455"/>
                  </a:cubicBezTo>
                  <a:cubicBezTo>
                    <a:pt x="1724" y="455"/>
                    <a:pt x="1677" y="2"/>
                    <a:pt x="1632" y="2"/>
                  </a:cubicBezTo>
                  <a:cubicBezTo>
                    <a:pt x="1587" y="2"/>
                    <a:pt x="1541" y="455"/>
                    <a:pt x="1496" y="455"/>
                  </a:cubicBezTo>
                  <a:cubicBezTo>
                    <a:pt x="1451" y="455"/>
                    <a:pt x="1405" y="2"/>
                    <a:pt x="1360" y="2"/>
                  </a:cubicBezTo>
                  <a:cubicBezTo>
                    <a:pt x="1315" y="2"/>
                    <a:pt x="1269" y="455"/>
                    <a:pt x="1224" y="455"/>
                  </a:cubicBezTo>
                  <a:cubicBezTo>
                    <a:pt x="1179" y="455"/>
                    <a:pt x="1133" y="2"/>
                    <a:pt x="1088" y="2"/>
                  </a:cubicBezTo>
                  <a:cubicBezTo>
                    <a:pt x="1043" y="2"/>
                    <a:pt x="997" y="455"/>
                    <a:pt x="952" y="455"/>
                  </a:cubicBezTo>
                  <a:cubicBezTo>
                    <a:pt x="907" y="455"/>
                    <a:pt x="861" y="2"/>
                    <a:pt x="816" y="2"/>
                  </a:cubicBezTo>
                  <a:cubicBezTo>
                    <a:pt x="771" y="2"/>
                    <a:pt x="725" y="455"/>
                    <a:pt x="680" y="455"/>
                  </a:cubicBezTo>
                  <a:cubicBezTo>
                    <a:pt x="635" y="455"/>
                    <a:pt x="589" y="2"/>
                    <a:pt x="544" y="2"/>
                  </a:cubicBezTo>
                  <a:cubicBezTo>
                    <a:pt x="499" y="2"/>
                    <a:pt x="453" y="455"/>
                    <a:pt x="408" y="455"/>
                  </a:cubicBezTo>
                  <a:cubicBezTo>
                    <a:pt x="363" y="455"/>
                    <a:pt x="317" y="2"/>
                    <a:pt x="272" y="2"/>
                  </a:cubicBezTo>
                  <a:cubicBezTo>
                    <a:pt x="227" y="2"/>
                    <a:pt x="181" y="455"/>
                    <a:pt x="136" y="455"/>
                  </a:cubicBezTo>
                  <a:cubicBezTo>
                    <a:pt x="91" y="455"/>
                    <a:pt x="23" y="77"/>
                    <a:pt x="0" y="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9713" name="Oval 196"/>
            <p:cNvSpPr>
              <a:spLocks noChangeArrowheads="1"/>
            </p:cNvSpPr>
            <p:nvPr/>
          </p:nvSpPr>
          <p:spPr bwMode="auto">
            <a:xfrm>
              <a:off x="5076826" y="2284401"/>
              <a:ext cx="144463" cy="144463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14" name="Oval 197"/>
            <p:cNvSpPr>
              <a:spLocks noChangeArrowheads="1"/>
            </p:cNvSpPr>
            <p:nvPr/>
          </p:nvSpPr>
          <p:spPr bwMode="auto">
            <a:xfrm>
              <a:off x="8101013" y="2139939"/>
              <a:ext cx="144463" cy="144463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15" name="Oval 198"/>
            <p:cNvSpPr>
              <a:spLocks noChangeArrowheads="1"/>
            </p:cNvSpPr>
            <p:nvPr/>
          </p:nvSpPr>
          <p:spPr bwMode="auto">
            <a:xfrm>
              <a:off x="6372226" y="2284401"/>
              <a:ext cx="144463" cy="144463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16" name="Line 199"/>
            <p:cNvSpPr>
              <a:spLocks noChangeShapeType="1"/>
            </p:cNvSpPr>
            <p:nvPr/>
          </p:nvSpPr>
          <p:spPr bwMode="auto">
            <a:xfrm flipV="1">
              <a:off x="5221288" y="2211376"/>
              <a:ext cx="287338" cy="730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9717" name="Line 200"/>
            <p:cNvSpPr>
              <a:spLocks noChangeShapeType="1"/>
            </p:cNvSpPr>
            <p:nvPr/>
          </p:nvSpPr>
          <p:spPr bwMode="auto">
            <a:xfrm flipV="1">
              <a:off x="6518276" y="2068501"/>
              <a:ext cx="287338" cy="2159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9718" name="Line 201"/>
            <p:cNvSpPr>
              <a:spLocks noChangeShapeType="1"/>
            </p:cNvSpPr>
            <p:nvPr/>
          </p:nvSpPr>
          <p:spPr bwMode="auto">
            <a:xfrm flipV="1">
              <a:off x="8245476" y="2068501"/>
              <a:ext cx="287338" cy="730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9719" name="Oval 202"/>
            <p:cNvSpPr>
              <a:spLocks noChangeArrowheads="1"/>
            </p:cNvSpPr>
            <p:nvPr/>
          </p:nvSpPr>
          <p:spPr bwMode="auto">
            <a:xfrm rot="10800000">
              <a:off x="8461376" y="1857364"/>
              <a:ext cx="288925" cy="696913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20" name="Freeform 203"/>
            <p:cNvSpPr>
              <a:spLocks/>
            </p:cNvSpPr>
            <p:nvPr/>
          </p:nvSpPr>
          <p:spPr bwMode="auto">
            <a:xfrm rot="5400000">
              <a:off x="6626226" y="2755889"/>
              <a:ext cx="504825" cy="146050"/>
            </a:xfrm>
            <a:custGeom>
              <a:avLst/>
              <a:gdLst>
                <a:gd name="T0" fmla="*/ 0 w 681"/>
                <a:gd name="T1" fmla="*/ 134873 h 196"/>
                <a:gd name="T2" fmla="*/ 67458 w 681"/>
                <a:gd name="T3" fmla="*/ 0 h 196"/>
                <a:gd name="T4" fmla="*/ 134917 w 681"/>
                <a:gd name="T5" fmla="*/ 134873 h 196"/>
                <a:gd name="T6" fmla="*/ 201633 w 681"/>
                <a:gd name="T7" fmla="*/ 0 h 196"/>
                <a:gd name="T8" fmla="*/ 269092 w 681"/>
                <a:gd name="T9" fmla="*/ 134873 h 196"/>
                <a:gd name="T10" fmla="*/ 336550 w 681"/>
                <a:gd name="T11" fmla="*/ 0 h 196"/>
                <a:gd name="T12" fmla="*/ 403267 w 681"/>
                <a:gd name="T13" fmla="*/ 134873 h 196"/>
                <a:gd name="T14" fmla="*/ 437367 w 681"/>
                <a:gd name="T15" fmla="*/ 67809 h 196"/>
                <a:gd name="T16" fmla="*/ 504825 w 681"/>
                <a:gd name="T17" fmla="*/ 67809 h 1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1"/>
                <a:gd name="T28" fmla="*/ 0 h 196"/>
                <a:gd name="T29" fmla="*/ 681 w 681"/>
                <a:gd name="T30" fmla="*/ 196 h 1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1" h="196">
                  <a:moveTo>
                    <a:pt x="0" y="181"/>
                  </a:moveTo>
                  <a:cubicBezTo>
                    <a:pt x="30" y="90"/>
                    <a:pt x="61" y="0"/>
                    <a:pt x="91" y="0"/>
                  </a:cubicBezTo>
                  <a:cubicBezTo>
                    <a:pt x="121" y="0"/>
                    <a:pt x="152" y="181"/>
                    <a:pt x="182" y="181"/>
                  </a:cubicBezTo>
                  <a:cubicBezTo>
                    <a:pt x="212" y="181"/>
                    <a:pt x="242" y="0"/>
                    <a:pt x="272" y="0"/>
                  </a:cubicBezTo>
                  <a:cubicBezTo>
                    <a:pt x="302" y="0"/>
                    <a:pt x="333" y="181"/>
                    <a:pt x="363" y="181"/>
                  </a:cubicBezTo>
                  <a:cubicBezTo>
                    <a:pt x="393" y="181"/>
                    <a:pt x="424" y="0"/>
                    <a:pt x="454" y="0"/>
                  </a:cubicBezTo>
                  <a:cubicBezTo>
                    <a:pt x="484" y="0"/>
                    <a:pt x="521" y="166"/>
                    <a:pt x="544" y="181"/>
                  </a:cubicBezTo>
                  <a:cubicBezTo>
                    <a:pt x="567" y="196"/>
                    <a:pt x="567" y="106"/>
                    <a:pt x="590" y="91"/>
                  </a:cubicBezTo>
                  <a:lnTo>
                    <a:pt x="681" y="91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9721" name="Freeform 204"/>
            <p:cNvSpPr>
              <a:spLocks/>
            </p:cNvSpPr>
            <p:nvPr/>
          </p:nvSpPr>
          <p:spPr bwMode="auto">
            <a:xfrm rot="5400000">
              <a:off x="8353426" y="2755889"/>
              <a:ext cx="504825" cy="146050"/>
            </a:xfrm>
            <a:custGeom>
              <a:avLst/>
              <a:gdLst>
                <a:gd name="T0" fmla="*/ 0 w 681"/>
                <a:gd name="T1" fmla="*/ 134873 h 196"/>
                <a:gd name="T2" fmla="*/ 67458 w 681"/>
                <a:gd name="T3" fmla="*/ 0 h 196"/>
                <a:gd name="T4" fmla="*/ 134917 w 681"/>
                <a:gd name="T5" fmla="*/ 134873 h 196"/>
                <a:gd name="T6" fmla="*/ 201633 w 681"/>
                <a:gd name="T7" fmla="*/ 0 h 196"/>
                <a:gd name="T8" fmla="*/ 269092 w 681"/>
                <a:gd name="T9" fmla="*/ 134873 h 196"/>
                <a:gd name="T10" fmla="*/ 336550 w 681"/>
                <a:gd name="T11" fmla="*/ 0 h 196"/>
                <a:gd name="T12" fmla="*/ 403267 w 681"/>
                <a:gd name="T13" fmla="*/ 134873 h 196"/>
                <a:gd name="T14" fmla="*/ 437367 w 681"/>
                <a:gd name="T15" fmla="*/ 67809 h 196"/>
                <a:gd name="T16" fmla="*/ 504825 w 681"/>
                <a:gd name="T17" fmla="*/ 67809 h 1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1"/>
                <a:gd name="T28" fmla="*/ 0 h 196"/>
                <a:gd name="T29" fmla="*/ 681 w 681"/>
                <a:gd name="T30" fmla="*/ 196 h 1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1" h="196">
                  <a:moveTo>
                    <a:pt x="0" y="181"/>
                  </a:moveTo>
                  <a:cubicBezTo>
                    <a:pt x="30" y="90"/>
                    <a:pt x="61" y="0"/>
                    <a:pt x="91" y="0"/>
                  </a:cubicBezTo>
                  <a:cubicBezTo>
                    <a:pt x="121" y="0"/>
                    <a:pt x="152" y="181"/>
                    <a:pt x="182" y="181"/>
                  </a:cubicBezTo>
                  <a:cubicBezTo>
                    <a:pt x="212" y="181"/>
                    <a:pt x="242" y="0"/>
                    <a:pt x="272" y="0"/>
                  </a:cubicBezTo>
                  <a:cubicBezTo>
                    <a:pt x="302" y="0"/>
                    <a:pt x="333" y="181"/>
                    <a:pt x="363" y="181"/>
                  </a:cubicBezTo>
                  <a:cubicBezTo>
                    <a:pt x="393" y="181"/>
                    <a:pt x="424" y="0"/>
                    <a:pt x="454" y="0"/>
                  </a:cubicBezTo>
                  <a:cubicBezTo>
                    <a:pt x="484" y="0"/>
                    <a:pt x="521" y="166"/>
                    <a:pt x="544" y="181"/>
                  </a:cubicBezTo>
                  <a:cubicBezTo>
                    <a:pt x="567" y="196"/>
                    <a:pt x="567" y="106"/>
                    <a:pt x="590" y="91"/>
                  </a:cubicBezTo>
                  <a:lnTo>
                    <a:pt x="681" y="91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29722" name="Text Box 205"/>
            <p:cNvSpPr txBox="1">
              <a:spLocks noChangeArrowheads="1"/>
            </p:cNvSpPr>
            <p:nvPr/>
          </p:nvSpPr>
          <p:spPr bwMode="auto">
            <a:xfrm>
              <a:off x="6373813" y="2716201"/>
              <a:ext cx="50482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/>
                <a:t>Γ</a:t>
              </a:r>
              <a:r>
                <a:rPr lang="de-AT" baseline="-25000"/>
                <a:t>3</a:t>
              </a:r>
              <a:endParaRPr lang="el-GR"/>
            </a:p>
          </p:txBody>
        </p:sp>
        <p:sp>
          <p:nvSpPr>
            <p:cNvPr id="29723" name="Text Box 206"/>
            <p:cNvSpPr txBox="1">
              <a:spLocks noChangeArrowheads="1"/>
            </p:cNvSpPr>
            <p:nvPr/>
          </p:nvSpPr>
          <p:spPr bwMode="auto">
            <a:xfrm>
              <a:off x="8101013" y="2716201"/>
              <a:ext cx="50482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/>
                <a:t>Γ</a:t>
              </a:r>
              <a:r>
                <a:rPr lang="de-AT" baseline="-25000"/>
                <a:t>3</a:t>
              </a:r>
              <a:endParaRPr lang="el-GR"/>
            </a:p>
          </p:txBody>
        </p:sp>
        <p:pic>
          <p:nvPicPr>
            <p:cNvPr id="29724" name="Picture 297" descr="Red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5613" y="1995476"/>
              <a:ext cx="1444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5" name="Picture 298" descr="Red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8626" y="2139939"/>
              <a:ext cx="1444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6" name="Picture 299" descr="Red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8626" y="2284401"/>
              <a:ext cx="1444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7" name="Picture 300" descr="Red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426" y="2284401"/>
              <a:ext cx="1444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8" name="Picture 301" descr="Red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5613" y="2139939"/>
              <a:ext cx="1444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9" name="Picture 302" descr="Red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5613" y="2284401"/>
              <a:ext cx="1444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30" name="Picture 303" descr="Red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7413" y="2139939"/>
              <a:ext cx="1444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31" name="Picture 304" descr="Red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7413" y="2284401"/>
              <a:ext cx="1444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32" name="Picture 305" descr="Red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69213" y="2139939"/>
              <a:ext cx="1444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33" name="Picture 306" descr="Red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69213" y="2284401"/>
              <a:ext cx="1444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34" name="Picture 307" descr="Red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01013" y="2284401"/>
              <a:ext cx="1444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35" name="Picture 308" descr="Red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32813" y="1995476"/>
              <a:ext cx="1444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36" name="Picture 309" descr="Red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32813" y="2139939"/>
              <a:ext cx="1444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37" name="Picture 310" descr="Red_L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32813" y="2284401"/>
              <a:ext cx="1444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38" name="AutoShape 888"/>
            <p:cNvSpPr>
              <a:spLocks noChangeArrowheads="1"/>
            </p:cNvSpPr>
            <p:nvPr/>
          </p:nvSpPr>
          <p:spPr bwMode="auto">
            <a:xfrm>
              <a:off x="4787108" y="1285860"/>
              <a:ext cx="1728787" cy="360362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400" b="0"/>
                <a:t>Three-body loss</a:t>
              </a:r>
            </a:p>
          </p:txBody>
        </p:sp>
      </p:grpSp>
      <p:sp>
        <p:nvSpPr>
          <p:cNvPr id="52" name="Rectangle 723"/>
          <p:cNvSpPr>
            <a:spLocks noChangeArrowheads="1"/>
          </p:cNvSpPr>
          <p:nvPr/>
        </p:nvSpPr>
        <p:spPr bwMode="auto">
          <a:xfrm>
            <a:off x="-35846" y="6643122"/>
            <a:ext cx="205857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de-AT" sz="800" b="0" dirty="0"/>
              <a:t>Mark </a:t>
            </a:r>
            <a:r>
              <a:rPr lang="de-AT" sz="800" b="0" i="1" dirty="0"/>
              <a:t>et al</a:t>
            </a:r>
            <a:r>
              <a:rPr lang="de-AT" sz="800" b="0" i="1" dirty="0" smtClean="0"/>
              <a:t>.,</a:t>
            </a:r>
            <a:r>
              <a:rPr lang="de-AT" sz="800" b="0" dirty="0" smtClean="0"/>
              <a:t> </a:t>
            </a:r>
            <a:r>
              <a:rPr lang="nb-NO" sz="800" b="0" dirty="0" smtClean="0"/>
              <a:t>to appear in PRL (2012</a:t>
            </a:r>
            <a:r>
              <a:rPr lang="nb-NO" sz="800" b="0" dirty="0"/>
              <a:t>)</a:t>
            </a:r>
            <a:endParaRPr lang="de-AT" sz="800" b="0" dirty="0"/>
          </a:p>
        </p:txBody>
      </p:sp>
      <p:sp>
        <p:nvSpPr>
          <p:cNvPr id="53" name="Rechteck 52"/>
          <p:cNvSpPr/>
          <p:nvPr/>
        </p:nvSpPr>
        <p:spPr bwMode="auto">
          <a:xfrm>
            <a:off x="6517064" y="3933070"/>
            <a:ext cx="2016280" cy="12961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3050" algn="l"/>
              </a:tabLst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8294A"/>
              </a:solidFill>
              <a:effectLst/>
              <a:latin typeface="Arial" charset="0"/>
            </a:endParaRPr>
          </a:p>
        </p:txBody>
      </p:sp>
      <p:sp>
        <p:nvSpPr>
          <p:cNvPr id="54" name="Rechteck 53"/>
          <p:cNvSpPr/>
          <p:nvPr/>
        </p:nvSpPr>
        <p:spPr bwMode="auto">
          <a:xfrm rot="2256849">
            <a:off x="5394870" y="5448050"/>
            <a:ext cx="864120" cy="4320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3050" algn="l"/>
              </a:tabLst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8294A"/>
              </a:solidFill>
              <a:effectLst/>
              <a:latin typeface="Arial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 rot="2256849">
            <a:off x="5913599" y="5265837"/>
            <a:ext cx="439580" cy="2916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3050" algn="l"/>
              </a:tabLst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8294A"/>
              </a:solidFill>
              <a:effectLst/>
              <a:latin typeface="Arial" charset="0"/>
            </a:endParaRPr>
          </a:p>
        </p:txBody>
      </p:sp>
      <p:sp>
        <p:nvSpPr>
          <p:cNvPr id="56" name="Rechteck 55"/>
          <p:cNvSpPr/>
          <p:nvPr/>
        </p:nvSpPr>
        <p:spPr bwMode="auto">
          <a:xfrm rot="2256849">
            <a:off x="5897355" y="5160900"/>
            <a:ext cx="502289" cy="2640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3050" algn="l"/>
              </a:tabLst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8294A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6164" y="91972"/>
            <a:ext cx="860583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Suppressed three-body </a:t>
            </a:r>
            <a:r>
              <a:rPr lang="en-US" sz="24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loss: Quantum Zeno effect</a:t>
            </a:r>
            <a:endParaRPr lang="de-DE" sz="2400" b="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107950" y="692150"/>
            <a:ext cx="4321175" cy="36036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l"/>
            <a:r>
              <a:rPr lang="en-US"/>
              <a:t>Analogy</a:t>
            </a:r>
          </a:p>
        </p:txBody>
      </p:sp>
      <p:pic>
        <p:nvPicPr>
          <p:cNvPr id="30729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25" y="1412875"/>
            <a:ext cx="2670175" cy="301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uppieren 38"/>
          <p:cNvGrpSpPr>
            <a:grpSpLocks/>
          </p:cNvGrpSpPr>
          <p:nvPr/>
        </p:nvGrpSpPr>
        <p:grpSpPr bwMode="auto">
          <a:xfrm>
            <a:off x="428625" y="4429125"/>
            <a:ext cx="4567238" cy="885825"/>
            <a:chOff x="429390" y="4429132"/>
            <a:chExt cx="4567258" cy="885825"/>
          </a:xfrm>
        </p:grpSpPr>
        <p:pic>
          <p:nvPicPr>
            <p:cNvPr id="30762" name="Picture 5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9390" y="4429132"/>
              <a:ext cx="3024188" cy="8858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0763" name="Picture 5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8348" y="4643446"/>
              <a:ext cx="1638300" cy="4714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151611" name="Picture 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1425" y="2751138"/>
            <a:ext cx="1582738" cy="965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3" name="Gruppieren 48"/>
          <p:cNvGrpSpPr>
            <a:grpSpLocks/>
          </p:cNvGrpSpPr>
          <p:nvPr/>
        </p:nvGrpSpPr>
        <p:grpSpPr bwMode="auto">
          <a:xfrm>
            <a:off x="357188" y="5429250"/>
            <a:ext cx="8574087" cy="1143000"/>
            <a:chOff x="357952" y="5429264"/>
            <a:chExt cx="8572560" cy="1143008"/>
          </a:xfrm>
        </p:grpSpPr>
        <p:sp>
          <p:nvSpPr>
            <p:cNvPr id="30758" name="AutoShape 8"/>
            <p:cNvSpPr>
              <a:spLocks noChangeArrowheads="1"/>
            </p:cNvSpPr>
            <p:nvPr/>
          </p:nvSpPr>
          <p:spPr bwMode="auto">
            <a:xfrm>
              <a:off x="357952" y="5429264"/>
              <a:ext cx="8572560" cy="1143008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l"/>
              <a:endParaRPr lang="en-US"/>
            </a:p>
          </p:txBody>
        </p:sp>
        <p:sp>
          <p:nvSpPr>
            <p:cNvPr id="30759" name="Rectangle 84"/>
            <p:cNvSpPr>
              <a:spLocks noChangeArrowheads="1"/>
            </p:cNvSpPr>
            <p:nvPr/>
          </p:nvSpPr>
          <p:spPr bwMode="auto">
            <a:xfrm>
              <a:off x="3885459" y="5786454"/>
              <a:ext cx="488627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Ctr="1">
              <a:spAutoFit/>
            </a:bodyPr>
            <a:lstStyle/>
            <a:p>
              <a:r>
                <a:rPr lang="en-US" sz="2000"/>
                <a:t>Large three-body loss stabilizes!</a:t>
              </a:r>
            </a:p>
          </p:txBody>
        </p:sp>
        <p:pic>
          <p:nvPicPr>
            <p:cNvPr id="30760" name="Picture 9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72464" y="5500703"/>
              <a:ext cx="1571636" cy="10111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0761" name="Picture 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0828" y="5805347"/>
              <a:ext cx="1336087" cy="3909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4" name="Gruppieren 47"/>
          <p:cNvGrpSpPr>
            <a:grpSpLocks/>
          </p:cNvGrpSpPr>
          <p:nvPr/>
        </p:nvGrpSpPr>
        <p:grpSpPr bwMode="auto">
          <a:xfrm>
            <a:off x="5724525" y="1285875"/>
            <a:ext cx="3135313" cy="3375025"/>
            <a:chOff x="5724525" y="1285860"/>
            <a:chExt cx="3134549" cy="3375033"/>
          </a:xfrm>
        </p:grpSpPr>
        <p:grpSp>
          <p:nvGrpSpPr>
            <p:cNvPr id="30734" name="Gruppieren 37"/>
            <p:cNvGrpSpPr>
              <a:grpSpLocks/>
            </p:cNvGrpSpPr>
            <p:nvPr/>
          </p:nvGrpSpPr>
          <p:grpSpPr bwMode="auto">
            <a:xfrm>
              <a:off x="5724525" y="1285860"/>
              <a:ext cx="3134549" cy="3375033"/>
              <a:chOff x="5724525" y="1268413"/>
              <a:chExt cx="2232025" cy="2447925"/>
            </a:xfrm>
          </p:grpSpPr>
          <p:sp>
            <p:nvSpPr>
              <p:cNvPr id="30738" name="Freeform 60"/>
              <p:cNvSpPr>
                <a:spLocks/>
              </p:cNvSpPr>
              <p:nvPr/>
            </p:nvSpPr>
            <p:spPr bwMode="auto">
              <a:xfrm>
                <a:off x="7191375" y="2524125"/>
                <a:ext cx="765175" cy="411163"/>
              </a:xfrm>
              <a:custGeom>
                <a:avLst/>
                <a:gdLst>
                  <a:gd name="T0" fmla="*/ 0 w 482"/>
                  <a:gd name="T1" fmla="*/ 0 h 259"/>
                  <a:gd name="T2" fmla="*/ 190500 w 482"/>
                  <a:gd name="T3" fmla="*/ 411163 h 259"/>
                  <a:gd name="T4" fmla="*/ 381000 w 482"/>
                  <a:gd name="T5" fmla="*/ 0 h 259"/>
                  <a:gd name="T6" fmla="*/ 574675 w 482"/>
                  <a:gd name="T7" fmla="*/ 411163 h 259"/>
                  <a:gd name="T8" fmla="*/ 765175 w 482"/>
                  <a:gd name="T9" fmla="*/ 0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2"/>
                  <a:gd name="T16" fmla="*/ 0 h 259"/>
                  <a:gd name="T17" fmla="*/ 482 w 482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2" h="259">
                    <a:moveTo>
                      <a:pt x="0" y="0"/>
                    </a:moveTo>
                    <a:cubicBezTo>
                      <a:pt x="20" y="43"/>
                      <a:pt x="80" y="259"/>
                      <a:pt x="120" y="259"/>
                    </a:cubicBezTo>
                    <a:cubicBezTo>
                      <a:pt x="161" y="259"/>
                      <a:pt x="200" y="0"/>
                      <a:pt x="240" y="0"/>
                    </a:cubicBezTo>
                    <a:cubicBezTo>
                      <a:pt x="280" y="0"/>
                      <a:pt x="321" y="259"/>
                      <a:pt x="362" y="259"/>
                    </a:cubicBezTo>
                    <a:cubicBezTo>
                      <a:pt x="402" y="259"/>
                      <a:pt x="462" y="43"/>
                      <a:pt x="482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endParaRPr lang="de-DE"/>
              </a:p>
            </p:txBody>
          </p:sp>
          <p:sp>
            <p:nvSpPr>
              <p:cNvPr id="30739" name="Freeform 61"/>
              <p:cNvSpPr>
                <a:spLocks/>
              </p:cNvSpPr>
              <p:nvPr/>
            </p:nvSpPr>
            <p:spPr bwMode="auto">
              <a:xfrm>
                <a:off x="5724525" y="3179763"/>
                <a:ext cx="765175" cy="411162"/>
              </a:xfrm>
              <a:custGeom>
                <a:avLst/>
                <a:gdLst>
                  <a:gd name="T0" fmla="*/ 0 w 482"/>
                  <a:gd name="T1" fmla="*/ 0 h 259"/>
                  <a:gd name="T2" fmla="*/ 190500 w 482"/>
                  <a:gd name="T3" fmla="*/ 411162 h 259"/>
                  <a:gd name="T4" fmla="*/ 381000 w 482"/>
                  <a:gd name="T5" fmla="*/ 0 h 259"/>
                  <a:gd name="T6" fmla="*/ 574675 w 482"/>
                  <a:gd name="T7" fmla="*/ 411162 h 259"/>
                  <a:gd name="T8" fmla="*/ 765175 w 482"/>
                  <a:gd name="T9" fmla="*/ 0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2"/>
                  <a:gd name="T16" fmla="*/ 0 h 259"/>
                  <a:gd name="T17" fmla="*/ 482 w 482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2" h="259">
                    <a:moveTo>
                      <a:pt x="0" y="0"/>
                    </a:moveTo>
                    <a:cubicBezTo>
                      <a:pt x="20" y="43"/>
                      <a:pt x="80" y="259"/>
                      <a:pt x="120" y="259"/>
                    </a:cubicBezTo>
                    <a:cubicBezTo>
                      <a:pt x="161" y="259"/>
                      <a:pt x="200" y="0"/>
                      <a:pt x="240" y="0"/>
                    </a:cubicBezTo>
                    <a:cubicBezTo>
                      <a:pt x="280" y="0"/>
                      <a:pt x="321" y="259"/>
                      <a:pt x="362" y="259"/>
                    </a:cubicBezTo>
                    <a:cubicBezTo>
                      <a:pt x="402" y="259"/>
                      <a:pt x="462" y="43"/>
                      <a:pt x="482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endParaRPr lang="de-DE"/>
              </a:p>
            </p:txBody>
          </p:sp>
          <p:sp>
            <p:nvSpPr>
              <p:cNvPr id="30740" name="Freeform 62"/>
              <p:cNvSpPr>
                <a:spLocks/>
              </p:cNvSpPr>
              <p:nvPr/>
            </p:nvSpPr>
            <p:spPr bwMode="auto">
              <a:xfrm>
                <a:off x="5724525" y="1522413"/>
                <a:ext cx="765175" cy="411162"/>
              </a:xfrm>
              <a:custGeom>
                <a:avLst/>
                <a:gdLst>
                  <a:gd name="T0" fmla="*/ 0 w 482"/>
                  <a:gd name="T1" fmla="*/ 0 h 259"/>
                  <a:gd name="T2" fmla="*/ 190500 w 482"/>
                  <a:gd name="T3" fmla="*/ 411162 h 259"/>
                  <a:gd name="T4" fmla="*/ 381000 w 482"/>
                  <a:gd name="T5" fmla="*/ 0 h 259"/>
                  <a:gd name="T6" fmla="*/ 574675 w 482"/>
                  <a:gd name="T7" fmla="*/ 411162 h 259"/>
                  <a:gd name="T8" fmla="*/ 765175 w 482"/>
                  <a:gd name="T9" fmla="*/ 0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2"/>
                  <a:gd name="T16" fmla="*/ 0 h 259"/>
                  <a:gd name="T17" fmla="*/ 482 w 482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2" h="259">
                    <a:moveTo>
                      <a:pt x="0" y="0"/>
                    </a:moveTo>
                    <a:cubicBezTo>
                      <a:pt x="20" y="43"/>
                      <a:pt x="80" y="259"/>
                      <a:pt x="120" y="259"/>
                    </a:cubicBezTo>
                    <a:cubicBezTo>
                      <a:pt x="161" y="259"/>
                      <a:pt x="200" y="0"/>
                      <a:pt x="240" y="0"/>
                    </a:cubicBezTo>
                    <a:cubicBezTo>
                      <a:pt x="280" y="0"/>
                      <a:pt x="321" y="259"/>
                      <a:pt x="362" y="259"/>
                    </a:cubicBezTo>
                    <a:cubicBezTo>
                      <a:pt x="402" y="259"/>
                      <a:pt x="462" y="43"/>
                      <a:pt x="482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endParaRPr lang="de-DE"/>
              </a:p>
            </p:txBody>
          </p:sp>
          <p:sp>
            <p:nvSpPr>
              <p:cNvPr id="30741" name="Freeform 63"/>
              <p:cNvSpPr>
                <a:spLocks/>
              </p:cNvSpPr>
              <p:nvPr/>
            </p:nvSpPr>
            <p:spPr bwMode="auto">
              <a:xfrm rot="5400000">
                <a:off x="5870575" y="2525713"/>
                <a:ext cx="887413" cy="115887"/>
              </a:xfrm>
              <a:custGeom>
                <a:avLst/>
                <a:gdLst>
                  <a:gd name="T0" fmla="*/ 0 w 681"/>
                  <a:gd name="T1" fmla="*/ 107018 h 196"/>
                  <a:gd name="T2" fmla="*/ 118582 w 681"/>
                  <a:gd name="T3" fmla="*/ 0 h 196"/>
                  <a:gd name="T4" fmla="*/ 237165 w 681"/>
                  <a:gd name="T5" fmla="*/ 107018 h 196"/>
                  <a:gd name="T6" fmla="*/ 354444 w 681"/>
                  <a:gd name="T7" fmla="*/ 0 h 196"/>
                  <a:gd name="T8" fmla="*/ 473026 w 681"/>
                  <a:gd name="T9" fmla="*/ 107018 h 196"/>
                  <a:gd name="T10" fmla="*/ 591609 w 681"/>
                  <a:gd name="T11" fmla="*/ 0 h 196"/>
                  <a:gd name="T12" fmla="*/ 708888 w 681"/>
                  <a:gd name="T13" fmla="*/ 107018 h 196"/>
                  <a:gd name="T14" fmla="*/ 768831 w 681"/>
                  <a:gd name="T15" fmla="*/ 53805 h 196"/>
                  <a:gd name="T16" fmla="*/ 887413 w 681"/>
                  <a:gd name="T17" fmla="*/ 53805 h 1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1"/>
                  <a:gd name="T28" fmla="*/ 0 h 196"/>
                  <a:gd name="T29" fmla="*/ 681 w 681"/>
                  <a:gd name="T30" fmla="*/ 196 h 1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1" h="196">
                    <a:moveTo>
                      <a:pt x="0" y="181"/>
                    </a:moveTo>
                    <a:cubicBezTo>
                      <a:pt x="30" y="90"/>
                      <a:pt x="61" y="0"/>
                      <a:pt x="91" y="0"/>
                    </a:cubicBezTo>
                    <a:cubicBezTo>
                      <a:pt x="121" y="0"/>
                      <a:pt x="152" y="181"/>
                      <a:pt x="182" y="181"/>
                    </a:cubicBezTo>
                    <a:cubicBezTo>
                      <a:pt x="212" y="181"/>
                      <a:pt x="242" y="0"/>
                      <a:pt x="272" y="0"/>
                    </a:cubicBezTo>
                    <a:cubicBezTo>
                      <a:pt x="302" y="0"/>
                      <a:pt x="333" y="181"/>
                      <a:pt x="363" y="181"/>
                    </a:cubicBezTo>
                    <a:cubicBezTo>
                      <a:pt x="393" y="181"/>
                      <a:pt x="424" y="0"/>
                      <a:pt x="454" y="0"/>
                    </a:cubicBezTo>
                    <a:cubicBezTo>
                      <a:pt x="484" y="0"/>
                      <a:pt x="521" y="166"/>
                      <a:pt x="544" y="181"/>
                    </a:cubicBezTo>
                    <a:cubicBezTo>
                      <a:pt x="567" y="196"/>
                      <a:pt x="567" y="106"/>
                      <a:pt x="590" y="91"/>
                    </a:cubicBezTo>
                    <a:lnTo>
                      <a:pt x="681" y="9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 anchorCtr="1"/>
              <a:lstStyle/>
              <a:p>
                <a:endParaRPr lang="de-DE"/>
              </a:p>
            </p:txBody>
          </p:sp>
          <p:sp>
            <p:nvSpPr>
              <p:cNvPr id="30742" name="Line 65"/>
              <p:cNvSpPr>
                <a:spLocks noChangeShapeType="1"/>
              </p:cNvSpPr>
              <p:nvPr/>
            </p:nvSpPr>
            <p:spPr bwMode="auto">
              <a:xfrm flipH="1" flipV="1">
                <a:off x="5961063" y="3170238"/>
                <a:ext cx="215900" cy="14446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30743" name="Line 66"/>
              <p:cNvSpPr>
                <a:spLocks noChangeShapeType="1"/>
              </p:cNvSpPr>
              <p:nvPr/>
            </p:nvSpPr>
            <p:spPr bwMode="auto">
              <a:xfrm>
                <a:off x="6413500" y="3571875"/>
                <a:ext cx="215900" cy="144463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30744" name="Line 67"/>
              <p:cNvSpPr>
                <a:spLocks noChangeShapeType="1"/>
              </p:cNvSpPr>
              <p:nvPr/>
            </p:nvSpPr>
            <p:spPr bwMode="auto">
              <a:xfrm flipH="1" flipV="1">
                <a:off x="6661150" y="1916113"/>
                <a:ext cx="720725" cy="4318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30745" name="Freeform 69"/>
              <p:cNvSpPr>
                <a:spLocks/>
              </p:cNvSpPr>
              <p:nvPr/>
            </p:nvSpPr>
            <p:spPr bwMode="auto">
              <a:xfrm rot="8332905">
                <a:off x="6661150" y="3124200"/>
                <a:ext cx="503238" cy="142875"/>
              </a:xfrm>
              <a:custGeom>
                <a:avLst/>
                <a:gdLst>
                  <a:gd name="T0" fmla="*/ 0 w 681"/>
                  <a:gd name="T1" fmla="*/ 131941 h 196"/>
                  <a:gd name="T2" fmla="*/ 67246 w 681"/>
                  <a:gd name="T3" fmla="*/ 0 h 196"/>
                  <a:gd name="T4" fmla="*/ 134492 w 681"/>
                  <a:gd name="T5" fmla="*/ 131941 h 196"/>
                  <a:gd name="T6" fmla="*/ 201000 w 681"/>
                  <a:gd name="T7" fmla="*/ 0 h 196"/>
                  <a:gd name="T8" fmla="*/ 268246 w 681"/>
                  <a:gd name="T9" fmla="*/ 131941 h 196"/>
                  <a:gd name="T10" fmla="*/ 335492 w 681"/>
                  <a:gd name="T11" fmla="*/ 0 h 196"/>
                  <a:gd name="T12" fmla="*/ 401999 w 681"/>
                  <a:gd name="T13" fmla="*/ 131941 h 196"/>
                  <a:gd name="T14" fmla="*/ 435992 w 681"/>
                  <a:gd name="T15" fmla="*/ 66335 h 196"/>
                  <a:gd name="T16" fmla="*/ 503238 w 681"/>
                  <a:gd name="T17" fmla="*/ 66335 h 1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1"/>
                  <a:gd name="T28" fmla="*/ 0 h 196"/>
                  <a:gd name="T29" fmla="*/ 681 w 681"/>
                  <a:gd name="T30" fmla="*/ 196 h 1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1" h="196">
                    <a:moveTo>
                      <a:pt x="0" y="181"/>
                    </a:moveTo>
                    <a:cubicBezTo>
                      <a:pt x="30" y="90"/>
                      <a:pt x="61" y="0"/>
                      <a:pt x="91" y="0"/>
                    </a:cubicBezTo>
                    <a:cubicBezTo>
                      <a:pt x="121" y="0"/>
                      <a:pt x="152" y="181"/>
                      <a:pt x="182" y="181"/>
                    </a:cubicBezTo>
                    <a:cubicBezTo>
                      <a:pt x="212" y="181"/>
                      <a:pt x="242" y="0"/>
                      <a:pt x="272" y="0"/>
                    </a:cubicBezTo>
                    <a:cubicBezTo>
                      <a:pt x="302" y="0"/>
                      <a:pt x="333" y="181"/>
                      <a:pt x="363" y="181"/>
                    </a:cubicBezTo>
                    <a:cubicBezTo>
                      <a:pt x="393" y="181"/>
                      <a:pt x="424" y="0"/>
                      <a:pt x="454" y="0"/>
                    </a:cubicBezTo>
                    <a:cubicBezTo>
                      <a:pt x="484" y="0"/>
                      <a:pt x="521" y="166"/>
                      <a:pt x="544" y="181"/>
                    </a:cubicBezTo>
                    <a:cubicBezTo>
                      <a:pt x="567" y="196"/>
                      <a:pt x="567" y="106"/>
                      <a:pt x="590" y="91"/>
                    </a:cubicBezTo>
                    <a:lnTo>
                      <a:pt x="681" y="91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 anchorCtr="1"/>
              <a:lstStyle/>
              <a:p>
                <a:endParaRPr lang="de-DE"/>
              </a:p>
            </p:txBody>
          </p:sp>
          <p:sp>
            <p:nvSpPr>
              <p:cNvPr id="30746" name="Oval 71"/>
              <p:cNvSpPr>
                <a:spLocks noChangeArrowheads="1"/>
              </p:cNvSpPr>
              <p:nvPr/>
            </p:nvSpPr>
            <p:spPr bwMode="auto">
              <a:xfrm rot="10800000">
                <a:off x="6167438" y="1268413"/>
                <a:ext cx="288925" cy="696912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pic>
            <p:nvPicPr>
              <p:cNvPr id="30747" name="Picture 72" descr="Red_LR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238875" y="1406525"/>
                <a:ext cx="144463" cy="144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48" name="Picture 73" descr="Red_LR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238875" y="1550988"/>
                <a:ext cx="144463" cy="144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49" name="Picture 74" descr="Red_LR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238875" y="1695450"/>
                <a:ext cx="144463" cy="144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50" name="Picture 75" descr="Red_LR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308850" y="2741613"/>
                <a:ext cx="144463" cy="144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51" name="Picture 76" descr="Red_LR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708900" y="2597150"/>
                <a:ext cx="144463" cy="144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52" name="Picture 77" descr="Red_LR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708900" y="2740025"/>
                <a:ext cx="144463" cy="144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53" name="Picture 78" descr="Red_LR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167438" y="3282950"/>
                <a:ext cx="144462" cy="144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0754" name="Group 79"/>
              <p:cNvGrpSpPr>
                <a:grpSpLocks/>
              </p:cNvGrpSpPr>
              <p:nvPr/>
            </p:nvGrpSpPr>
            <p:grpSpPr bwMode="auto">
              <a:xfrm flipH="1">
                <a:off x="6234113" y="3352800"/>
                <a:ext cx="261937" cy="334963"/>
                <a:chOff x="2518" y="2477"/>
                <a:chExt cx="272" cy="348"/>
              </a:xfrm>
            </p:grpSpPr>
            <p:sp>
              <p:nvSpPr>
                <p:cNvPr id="30755" name="Oval 80"/>
                <p:cNvSpPr>
                  <a:spLocks noChangeArrowheads="1"/>
                </p:cNvSpPr>
                <p:nvPr/>
              </p:nvSpPr>
              <p:spPr bwMode="auto">
                <a:xfrm rot="-2604723">
                  <a:off x="2563" y="2477"/>
                  <a:ext cx="182" cy="348"/>
                </a:xfrm>
                <a:prstGeom prst="ellipse">
                  <a:avLst/>
                </a:prstGeom>
                <a:solidFill>
                  <a:srgbClr val="0000FF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pic>
              <p:nvPicPr>
                <p:cNvPr id="30756" name="Picture 81" descr="Blue_LR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518" y="2523"/>
                  <a:ext cx="136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757" name="Picture 82" descr="Blue_LR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654" y="2659"/>
                  <a:ext cx="136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30735" name="Picture 9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501752" y="4000504"/>
              <a:ext cx="443619" cy="3143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0736" name="Picture 9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144430" y="2928934"/>
              <a:ext cx="285752" cy="251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0737" name="Picture 9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573190" y="2143116"/>
              <a:ext cx="280416" cy="2760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44" name="Textfeld 43"/>
          <p:cNvSpPr txBox="1"/>
          <p:nvPr/>
        </p:nvSpPr>
        <p:spPr>
          <a:xfrm>
            <a:off x="1682776" y="5826826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 smtClean="0"/>
              <a:t>: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91972"/>
            <a:ext cx="91455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Comparison of loss widths</a:t>
            </a:r>
            <a:endParaRPr lang="de-DE" sz="2400" b="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AutoShape 22"/>
          <p:cNvSpPr>
            <a:spLocks noChangeArrowheads="1"/>
          </p:cNvSpPr>
          <p:nvPr/>
        </p:nvSpPr>
        <p:spPr bwMode="auto">
          <a:xfrm>
            <a:off x="107950" y="980347"/>
            <a:ext cx="4321175" cy="36036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l"/>
            <a:r>
              <a:rPr lang="en-US"/>
              <a:t>Attractive interactions</a:t>
            </a:r>
          </a:p>
        </p:txBody>
      </p:sp>
      <p:sp>
        <p:nvSpPr>
          <p:cNvPr id="4" name="AutoShape 45"/>
          <p:cNvSpPr>
            <a:spLocks noChangeArrowheads="1"/>
          </p:cNvSpPr>
          <p:nvPr/>
        </p:nvSpPr>
        <p:spPr bwMode="auto">
          <a:xfrm>
            <a:off x="4716463" y="980347"/>
            <a:ext cx="4321175" cy="36036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l"/>
            <a:r>
              <a:rPr lang="en-US"/>
              <a:t>Repulsive interactions</a:t>
            </a:r>
          </a:p>
        </p:txBody>
      </p:sp>
      <p:pic>
        <p:nvPicPr>
          <p:cNvPr id="5" name="Picture 90" descr="Fi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50453"/>
            <a:ext cx="7488237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91972"/>
            <a:ext cx="91455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Comparison of loss widths</a:t>
            </a:r>
            <a:endParaRPr lang="de-DE" sz="2400" b="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AutoShape 22"/>
          <p:cNvSpPr>
            <a:spLocks noChangeArrowheads="1"/>
          </p:cNvSpPr>
          <p:nvPr/>
        </p:nvSpPr>
        <p:spPr bwMode="auto">
          <a:xfrm>
            <a:off x="107950" y="980347"/>
            <a:ext cx="4321175" cy="36036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l"/>
            <a:r>
              <a:rPr lang="en-US"/>
              <a:t>Attractive interactions</a:t>
            </a:r>
          </a:p>
        </p:txBody>
      </p:sp>
      <p:sp>
        <p:nvSpPr>
          <p:cNvPr id="4" name="AutoShape 45"/>
          <p:cNvSpPr>
            <a:spLocks noChangeArrowheads="1"/>
          </p:cNvSpPr>
          <p:nvPr/>
        </p:nvSpPr>
        <p:spPr bwMode="auto">
          <a:xfrm>
            <a:off x="4716463" y="980347"/>
            <a:ext cx="4321175" cy="36036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l"/>
            <a:r>
              <a:rPr lang="en-US"/>
              <a:t>Repulsive interactions</a:t>
            </a:r>
          </a:p>
        </p:txBody>
      </p:sp>
      <p:pic>
        <p:nvPicPr>
          <p:cNvPr id="5" name="Picture 90" descr="Fi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50453"/>
            <a:ext cx="7488237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53"/>
          <p:cNvSpPr>
            <a:spLocks/>
          </p:cNvSpPr>
          <p:nvPr/>
        </p:nvSpPr>
        <p:spPr bwMode="auto">
          <a:xfrm>
            <a:off x="2484374" y="5373270"/>
            <a:ext cx="3881438" cy="723904"/>
          </a:xfrm>
          <a:custGeom>
            <a:avLst/>
            <a:gdLst>
              <a:gd name="T0" fmla="*/ 3881438 w 2445"/>
              <a:gd name="T1" fmla="*/ 0 h 456"/>
              <a:gd name="T2" fmla="*/ 3671888 w 2445"/>
              <a:gd name="T3" fmla="*/ 723900 h 456"/>
              <a:gd name="T4" fmla="*/ 3455988 w 2445"/>
              <a:gd name="T5" fmla="*/ 3175 h 456"/>
              <a:gd name="T6" fmla="*/ 3240087 w 2445"/>
              <a:gd name="T7" fmla="*/ 722313 h 456"/>
              <a:gd name="T8" fmla="*/ 3024187 w 2445"/>
              <a:gd name="T9" fmla="*/ 3175 h 456"/>
              <a:gd name="T10" fmla="*/ 2808288 w 2445"/>
              <a:gd name="T11" fmla="*/ 722313 h 456"/>
              <a:gd name="T12" fmla="*/ 2590800 w 2445"/>
              <a:gd name="T13" fmla="*/ 3175 h 456"/>
              <a:gd name="T14" fmla="*/ 2374900 w 2445"/>
              <a:gd name="T15" fmla="*/ 722313 h 456"/>
              <a:gd name="T16" fmla="*/ 2159000 w 2445"/>
              <a:gd name="T17" fmla="*/ 3175 h 456"/>
              <a:gd name="T18" fmla="*/ 1943100 w 2445"/>
              <a:gd name="T19" fmla="*/ 722313 h 456"/>
              <a:gd name="T20" fmla="*/ 1727200 w 2445"/>
              <a:gd name="T21" fmla="*/ 3175 h 456"/>
              <a:gd name="T22" fmla="*/ 1511300 w 2445"/>
              <a:gd name="T23" fmla="*/ 722313 h 456"/>
              <a:gd name="T24" fmla="*/ 1295400 w 2445"/>
              <a:gd name="T25" fmla="*/ 3175 h 456"/>
              <a:gd name="T26" fmla="*/ 1079500 w 2445"/>
              <a:gd name="T27" fmla="*/ 722313 h 456"/>
              <a:gd name="T28" fmla="*/ 863600 w 2445"/>
              <a:gd name="T29" fmla="*/ 3175 h 456"/>
              <a:gd name="T30" fmla="*/ 647700 w 2445"/>
              <a:gd name="T31" fmla="*/ 722313 h 456"/>
              <a:gd name="T32" fmla="*/ 431800 w 2445"/>
              <a:gd name="T33" fmla="*/ 3175 h 456"/>
              <a:gd name="T34" fmla="*/ 215900 w 2445"/>
              <a:gd name="T35" fmla="*/ 722313 h 456"/>
              <a:gd name="T36" fmla="*/ 0 w 2445"/>
              <a:gd name="T37" fmla="*/ 3175 h 4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45"/>
              <a:gd name="T58" fmla="*/ 0 h 456"/>
              <a:gd name="T59" fmla="*/ 2445 w 2445"/>
              <a:gd name="T60" fmla="*/ 456 h 45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45" h="456">
                <a:moveTo>
                  <a:pt x="2445" y="0"/>
                </a:moveTo>
                <a:cubicBezTo>
                  <a:pt x="2423" y="76"/>
                  <a:pt x="2358" y="456"/>
                  <a:pt x="2313" y="456"/>
                </a:cubicBezTo>
                <a:cubicBezTo>
                  <a:pt x="2268" y="456"/>
                  <a:pt x="2222" y="2"/>
                  <a:pt x="2177" y="2"/>
                </a:cubicBezTo>
                <a:cubicBezTo>
                  <a:pt x="2132" y="2"/>
                  <a:pt x="2086" y="455"/>
                  <a:pt x="2041" y="455"/>
                </a:cubicBezTo>
                <a:cubicBezTo>
                  <a:pt x="1996" y="455"/>
                  <a:pt x="1950" y="2"/>
                  <a:pt x="1905" y="2"/>
                </a:cubicBezTo>
                <a:cubicBezTo>
                  <a:pt x="1860" y="2"/>
                  <a:pt x="1814" y="455"/>
                  <a:pt x="1769" y="455"/>
                </a:cubicBezTo>
                <a:cubicBezTo>
                  <a:pt x="1724" y="455"/>
                  <a:pt x="1677" y="2"/>
                  <a:pt x="1632" y="2"/>
                </a:cubicBezTo>
                <a:cubicBezTo>
                  <a:pt x="1587" y="2"/>
                  <a:pt x="1541" y="455"/>
                  <a:pt x="1496" y="455"/>
                </a:cubicBezTo>
                <a:cubicBezTo>
                  <a:pt x="1451" y="455"/>
                  <a:pt x="1405" y="2"/>
                  <a:pt x="1360" y="2"/>
                </a:cubicBezTo>
                <a:cubicBezTo>
                  <a:pt x="1315" y="2"/>
                  <a:pt x="1269" y="455"/>
                  <a:pt x="1224" y="455"/>
                </a:cubicBezTo>
                <a:cubicBezTo>
                  <a:pt x="1179" y="455"/>
                  <a:pt x="1133" y="2"/>
                  <a:pt x="1088" y="2"/>
                </a:cubicBezTo>
                <a:cubicBezTo>
                  <a:pt x="1043" y="2"/>
                  <a:pt x="997" y="455"/>
                  <a:pt x="952" y="455"/>
                </a:cubicBezTo>
                <a:cubicBezTo>
                  <a:pt x="907" y="455"/>
                  <a:pt x="861" y="2"/>
                  <a:pt x="816" y="2"/>
                </a:cubicBezTo>
                <a:cubicBezTo>
                  <a:pt x="771" y="2"/>
                  <a:pt x="725" y="455"/>
                  <a:pt x="680" y="455"/>
                </a:cubicBezTo>
                <a:cubicBezTo>
                  <a:pt x="635" y="455"/>
                  <a:pt x="589" y="2"/>
                  <a:pt x="544" y="2"/>
                </a:cubicBezTo>
                <a:cubicBezTo>
                  <a:pt x="499" y="2"/>
                  <a:pt x="453" y="455"/>
                  <a:pt x="408" y="455"/>
                </a:cubicBezTo>
                <a:cubicBezTo>
                  <a:pt x="363" y="455"/>
                  <a:pt x="317" y="2"/>
                  <a:pt x="272" y="2"/>
                </a:cubicBezTo>
                <a:cubicBezTo>
                  <a:pt x="227" y="2"/>
                  <a:pt x="181" y="455"/>
                  <a:pt x="136" y="455"/>
                </a:cubicBezTo>
                <a:cubicBezTo>
                  <a:pt x="91" y="455"/>
                  <a:pt x="23" y="77"/>
                  <a:pt x="0" y="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endParaRPr lang="de-DE"/>
          </a:p>
        </p:txBody>
      </p:sp>
      <p:sp>
        <p:nvSpPr>
          <p:cNvPr id="17" name="Line 201"/>
          <p:cNvSpPr>
            <a:spLocks noChangeShapeType="1"/>
          </p:cNvSpPr>
          <p:nvPr/>
        </p:nvSpPr>
        <p:spPr bwMode="auto">
          <a:xfrm flipV="1">
            <a:off x="4932844" y="5733320"/>
            <a:ext cx="287338" cy="730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 anchorCtr="1"/>
          <a:lstStyle/>
          <a:p>
            <a:endParaRPr lang="en-US"/>
          </a:p>
        </p:txBody>
      </p:sp>
      <p:pic>
        <p:nvPicPr>
          <p:cNvPr id="23" name="Picture 297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24" y="5804886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98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637" y="5668906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99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637" y="5813369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01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24" y="5668906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02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24" y="5813369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03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424" y="5668906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04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424" y="5813369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5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224" y="5668906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06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224" y="5813369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07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081" y="5813369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09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24" y="5668906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10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24" y="5813369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01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704" y="5821306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01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704" y="5661310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91972"/>
            <a:ext cx="91455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Comparison of loss widths</a:t>
            </a:r>
            <a:endParaRPr lang="de-DE" sz="2400" b="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AutoShape 22"/>
          <p:cNvSpPr>
            <a:spLocks noChangeArrowheads="1"/>
          </p:cNvSpPr>
          <p:nvPr/>
        </p:nvSpPr>
        <p:spPr bwMode="auto">
          <a:xfrm>
            <a:off x="107950" y="980347"/>
            <a:ext cx="4321175" cy="36036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l"/>
            <a:r>
              <a:rPr lang="en-US"/>
              <a:t>Attractive interactions</a:t>
            </a:r>
          </a:p>
        </p:txBody>
      </p:sp>
      <p:sp>
        <p:nvSpPr>
          <p:cNvPr id="4" name="AutoShape 45"/>
          <p:cNvSpPr>
            <a:spLocks noChangeArrowheads="1"/>
          </p:cNvSpPr>
          <p:nvPr/>
        </p:nvSpPr>
        <p:spPr bwMode="auto">
          <a:xfrm>
            <a:off x="4716463" y="980347"/>
            <a:ext cx="4321175" cy="36036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l"/>
            <a:r>
              <a:rPr lang="en-US"/>
              <a:t>Repulsive interactions</a:t>
            </a:r>
          </a:p>
        </p:txBody>
      </p:sp>
      <p:pic>
        <p:nvPicPr>
          <p:cNvPr id="5" name="Picture 90" descr="Fi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50453"/>
            <a:ext cx="7488237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53"/>
          <p:cNvSpPr>
            <a:spLocks/>
          </p:cNvSpPr>
          <p:nvPr/>
        </p:nvSpPr>
        <p:spPr bwMode="auto">
          <a:xfrm>
            <a:off x="2484374" y="5373270"/>
            <a:ext cx="3881438" cy="723904"/>
          </a:xfrm>
          <a:custGeom>
            <a:avLst/>
            <a:gdLst>
              <a:gd name="T0" fmla="*/ 3881438 w 2445"/>
              <a:gd name="T1" fmla="*/ 0 h 456"/>
              <a:gd name="T2" fmla="*/ 3671888 w 2445"/>
              <a:gd name="T3" fmla="*/ 723900 h 456"/>
              <a:gd name="T4" fmla="*/ 3455988 w 2445"/>
              <a:gd name="T5" fmla="*/ 3175 h 456"/>
              <a:gd name="T6" fmla="*/ 3240087 w 2445"/>
              <a:gd name="T7" fmla="*/ 722313 h 456"/>
              <a:gd name="T8" fmla="*/ 3024187 w 2445"/>
              <a:gd name="T9" fmla="*/ 3175 h 456"/>
              <a:gd name="T10" fmla="*/ 2808288 w 2445"/>
              <a:gd name="T11" fmla="*/ 722313 h 456"/>
              <a:gd name="T12" fmla="*/ 2590800 w 2445"/>
              <a:gd name="T13" fmla="*/ 3175 h 456"/>
              <a:gd name="T14" fmla="*/ 2374900 w 2445"/>
              <a:gd name="T15" fmla="*/ 722313 h 456"/>
              <a:gd name="T16" fmla="*/ 2159000 w 2445"/>
              <a:gd name="T17" fmla="*/ 3175 h 456"/>
              <a:gd name="T18" fmla="*/ 1943100 w 2445"/>
              <a:gd name="T19" fmla="*/ 722313 h 456"/>
              <a:gd name="T20" fmla="*/ 1727200 w 2445"/>
              <a:gd name="T21" fmla="*/ 3175 h 456"/>
              <a:gd name="T22" fmla="*/ 1511300 w 2445"/>
              <a:gd name="T23" fmla="*/ 722313 h 456"/>
              <a:gd name="T24" fmla="*/ 1295400 w 2445"/>
              <a:gd name="T25" fmla="*/ 3175 h 456"/>
              <a:gd name="T26" fmla="*/ 1079500 w 2445"/>
              <a:gd name="T27" fmla="*/ 722313 h 456"/>
              <a:gd name="T28" fmla="*/ 863600 w 2445"/>
              <a:gd name="T29" fmla="*/ 3175 h 456"/>
              <a:gd name="T30" fmla="*/ 647700 w 2445"/>
              <a:gd name="T31" fmla="*/ 722313 h 456"/>
              <a:gd name="T32" fmla="*/ 431800 w 2445"/>
              <a:gd name="T33" fmla="*/ 3175 h 456"/>
              <a:gd name="T34" fmla="*/ 215900 w 2445"/>
              <a:gd name="T35" fmla="*/ 722313 h 456"/>
              <a:gd name="T36" fmla="*/ 0 w 2445"/>
              <a:gd name="T37" fmla="*/ 3175 h 4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45"/>
              <a:gd name="T58" fmla="*/ 0 h 456"/>
              <a:gd name="T59" fmla="*/ 2445 w 2445"/>
              <a:gd name="T60" fmla="*/ 456 h 45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45" h="456">
                <a:moveTo>
                  <a:pt x="2445" y="0"/>
                </a:moveTo>
                <a:cubicBezTo>
                  <a:pt x="2423" y="76"/>
                  <a:pt x="2358" y="456"/>
                  <a:pt x="2313" y="456"/>
                </a:cubicBezTo>
                <a:cubicBezTo>
                  <a:pt x="2268" y="456"/>
                  <a:pt x="2222" y="2"/>
                  <a:pt x="2177" y="2"/>
                </a:cubicBezTo>
                <a:cubicBezTo>
                  <a:pt x="2132" y="2"/>
                  <a:pt x="2086" y="455"/>
                  <a:pt x="2041" y="455"/>
                </a:cubicBezTo>
                <a:cubicBezTo>
                  <a:pt x="1996" y="455"/>
                  <a:pt x="1950" y="2"/>
                  <a:pt x="1905" y="2"/>
                </a:cubicBezTo>
                <a:cubicBezTo>
                  <a:pt x="1860" y="2"/>
                  <a:pt x="1814" y="455"/>
                  <a:pt x="1769" y="455"/>
                </a:cubicBezTo>
                <a:cubicBezTo>
                  <a:pt x="1724" y="455"/>
                  <a:pt x="1677" y="2"/>
                  <a:pt x="1632" y="2"/>
                </a:cubicBezTo>
                <a:cubicBezTo>
                  <a:pt x="1587" y="2"/>
                  <a:pt x="1541" y="455"/>
                  <a:pt x="1496" y="455"/>
                </a:cubicBezTo>
                <a:cubicBezTo>
                  <a:pt x="1451" y="455"/>
                  <a:pt x="1405" y="2"/>
                  <a:pt x="1360" y="2"/>
                </a:cubicBezTo>
                <a:cubicBezTo>
                  <a:pt x="1315" y="2"/>
                  <a:pt x="1269" y="455"/>
                  <a:pt x="1224" y="455"/>
                </a:cubicBezTo>
                <a:cubicBezTo>
                  <a:pt x="1179" y="455"/>
                  <a:pt x="1133" y="2"/>
                  <a:pt x="1088" y="2"/>
                </a:cubicBezTo>
                <a:cubicBezTo>
                  <a:pt x="1043" y="2"/>
                  <a:pt x="997" y="455"/>
                  <a:pt x="952" y="455"/>
                </a:cubicBezTo>
                <a:cubicBezTo>
                  <a:pt x="907" y="455"/>
                  <a:pt x="861" y="2"/>
                  <a:pt x="816" y="2"/>
                </a:cubicBezTo>
                <a:cubicBezTo>
                  <a:pt x="771" y="2"/>
                  <a:pt x="725" y="455"/>
                  <a:pt x="680" y="455"/>
                </a:cubicBezTo>
                <a:cubicBezTo>
                  <a:pt x="635" y="455"/>
                  <a:pt x="589" y="2"/>
                  <a:pt x="544" y="2"/>
                </a:cubicBezTo>
                <a:cubicBezTo>
                  <a:pt x="499" y="2"/>
                  <a:pt x="453" y="455"/>
                  <a:pt x="408" y="455"/>
                </a:cubicBezTo>
                <a:cubicBezTo>
                  <a:pt x="363" y="455"/>
                  <a:pt x="317" y="2"/>
                  <a:pt x="272" y="2"/>
                </a:cubicBezTo>
                <a:cubicBezTo>
                  <a:pt x="227" y="2"/>
                  <a:pt x="181" y="455"/>
                  <a:pt x="136" y="455"/>
                </a:cubicBezTo>
                <a:cubicBezTo>
                  <a:pt x="91" y="455"/>
                  <a:pt x="23" y="77"/>
                  <a:pt x="0" y="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endParaRPr lang="de-DE"/>
          </a:p>
        </p:txBody>
      </p:sp>
      <p:sp>
        <p:nvSpPr>
          <p:cNvPr id="18" name="Oval 202"/>
          <p:cNvSpPr>
            <a:spLocks noChangeArrowheads="1"/>
          </p:cNvSpPr>
          <p:nvPr/>
        </p:nvSpPr>
        <p:spPr bwMode="auto">
          <a:xfrm rot="10800000">
            <a:off x="5148874" y="5229249"/>
            <a:ext cx="288040" cy="840937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Freeform 204"/>
          <p:cNvSpPr>
            <a:spLocks/>
          </p:cNvSpPr>
          <p:nvPr/>
        </p:nvSpPr>
        <p:spPr bwMode="auto">
          <a:xfrm rot="5400000">
            <a:off x="5041495" y="6200749"/>
            <a:ext cx="504828" cy="146050"/>
          </a:xfrm>
          <a:custGeom>
            <a:avLst/>
            <a:gdLst>
              <a:gd name="T0" fmla="*/ 0 w 681"/>
              <a:gd name="T1" fmla="*/ 134873 h 196"/>
              <a:gd name="T2" fmla="*/ 67458 w 681"/>
              <a:gd name="T3" fmla="*/ 0 h 196"/>
              <a:gd name="T4" fmla="*/ 134917 w 681"/>
              <a:gd name="T5" fmla="*/ 134873 h 196"/>
              <a:gd name="T6" fmla="*/ 201633 w 681"/>
              <a:gd name="T7" fmla="*/ 0 h 196"/>
              <a:gd name="T8" fmla="*/ 269092 w 681"/>
              <a:gd name="T9" fmla="*/ 134873 h 196"/>
              <a:gd name="T10" fmla="*/ 336550 w 681"/>
              <a:gd name="T11" fmla="*/ 0 h 196"/>
              <a:gd name="T12" fmla="*/ 403267 w 681"/>
              <a:gd name="T13" fmla="*/ 134873 h 196"/>
              <a:gd name="T14" fmla="*/ 437367 w 681"/>
              <a:gd name="T15" fmla="*/ 67809 h 196"/>
              <a:gd name="T16" fmla="*/ 504825 w 681"/>
              <a:gd name="T17" fmla="*/ 67809 h 1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1"/>
              <a:gd name="T28" fmla="*/ 0 h 196"/>
              <a:gd name="T29" fmla="*/ 681 w 681"/>
              <a:gd name="T30" fmla="*/ 196 h 1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1" h="196">
                <a:moveTo>
                  <a:pt x="0" y="181"/>
                </a:moveTo>
                <a:cubicBezTo>
                  <a:pt x="30" y="90"/>
                  <a:pt x="61" y="0"/>
                  <a:pt x="91" y="0"/>
                </a:cubicBezTo>
                <a:cubicBezTo>
                  <a:pt x="121" y="0"/>
                  <a:pt x="152" y="181"/>
                  <a:pt x="182" y="181"/>
                </a:cubicBezTo>
                <a:cubicBezTo>
                  <a:pt x="212" y="181"/>
                  <a:pt x="242" y="0"/>
                  <a:pt x="272" y="0"/>
                </a:cubicBezTo>
                <a:cubicBezTo>
                  <a:pt x="302" y="0"/>
                  <a:pt x="333" y="181"/>
                  <a:pt x="363" y="181"/>
                </a:cubicBezTo>
                <a:cubicBezTo>
                  <a:pt x="393" y="181"/>
                  <a:pt x="424" y="0"/>
                  <a:pt x="454" y="0"/>
                </a:cubicBezTo>
                <a:cubicBezTo>
                  <a:pt x="484" y="0"/>
                  <a:pt x="521" y="166"/>
                  <a:pt x="544" y="181"/>
                </a:cubicBezTo>
                <a:cubicBezTo>
                  <a:pt x="567" y="196"/>
                  <a:pt x="567" y="106"/>
                  <a:pt x="590" y="91"/>
                </a:cubicBezTo>
                <a:lnTo>
                  <a:pt x="681" y="91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 anchorCtr="1"/>
          <a:lstStyle/>
          <a:p>
            <a:endParaRPr lang="de-DE"/>
          </a:p>
        </p:txBody>
      </p:sp>
      <p:sp>
        <p:nvSpPr>
          <p:cNvPr id="22" name="Text Box 206"/>
          <p:cNvSpPr txBox="1">
            <a:spLocks noChangeArrowheads="1"/>
          </p:cNvSpPr>
          <p:nvPr/>
        </p:nvSpPr>
        <p:spPr bwMode="auto">
          <a:xfrm>
            <a:off x="4716814" y="6165380"/>
            <a:ext cx="504825" cy="336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dirty="0"/>
              <a:t>Γ</a:t>
            </a:r>
            <a:r>
              <a:rPr lang="de-AT" baseline="-25000" dirty="0"/>
              <a:t>3</a:t>
            </a:r>
            <a:endParaRPr lang="el-GR" dirty="0"/>
          </a:p>
        </p:txBody>
      </p:sp>
      <p:pic>
        <p:nvPicPr>
          <p:cNvPr id="23" name="Picture 297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24" y="5804886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98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637" y="5668906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99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637" y="5813369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01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24" y="5668906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02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24" y="5813369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03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884" y="5517290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04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884" y="5373270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5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224" y="5668906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06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224" y="5813369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07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081" y="5813369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09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24" y="5668906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10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24" y="5813369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01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704" y="5821306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01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704" y="5661310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al 198"/>
          <p:cNvSpPr>
            <a:spLocks noChangeArrowheads="1"/>
          </p:cNvSpPr>
          <p:nvPr/>
        </p:nvSpPr>
        <p:spPr bwMode="auto">
          <a:xfrm>
            <a:off x="4788824" y="5805330"/>
            <a:ext cx="144463" cy="144464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Oval 198"/>
          <p:cNvSpPr>
            <a:spLocks noChangeArrowheads="1"/>
          </p:cNvSpPr>
          <p:nvPr/>
        </p:nvSpPr>
        <p:spPr bwMode="auto">
          <a:xfrm>
            <a:off x="4788824" y="5661310"/>
            <a:ext cx="144463" cy="144464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Line 330"/>
          <p:cNvSpPr>
            <a:spLocks noChangeShapeType="1"/>
          </p:cNvSpPr>
          <p:nvPr/>
        </p:nvSpPr>
        <p:spPr bwMode="auto">
          <a:xfrm flipH="1">
            <a:off x="4932844" y="5373270"/>
            <a:ext cx="792163" cy="12969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 anchorCtr="1"/>
          <a:lstStyle/>
          <a:p>
            <a:endParaRPr lang="en-US"/>
          </a:p>
        </p:txBody>
      </p:sp>
      <p:sp>
        <p:nvSpPr>
          <p:cNvPr id="43" name="Line 330"/>
          <p:cNvSpPr>
            <a:spLocks noChangeShapeType="1"/>
          </p:cNvSpPr>
          <p:nvPr/>
        </p:nvSpPr>
        <p:spPr bwMode="auto">
          <a:xfrm>
            <a:off x="5004854" y="5373270"/>
            <a:ext cx="584460" cy="130536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 anchorCtr="1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91972"/>
            <a:ext cx="91455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Comparison of loss widths</a:t>
            </a:r>
            <a:endParaRPr lang="de-DE" sz="2400" b="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AutoShape 22"/>
          <p:cNvSpPr>
            <a:spLocks noChangeArrowheads="1"/>
          </p:cNvSpPr>
          <p:nvPr/>
        </p:nvSpPr>
        <p:spPr bwMode="auto">
          <a:xfrm>
            <a:off x="107950" y="980347"/>
            <a:ext cx="4321175" cy="36036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l"/>
            <a:r>
              <a:rPr lang="en-US"/>
              <a:t>Attractive interactions</a:t>
            </a:r>
          </a:p>
        </p:txBody>
      </p:sp>
      <p:sp>
        <p:nvSpPr>
          <p:cNvPr id="4" name="AutoShape 45"/>
          <p:cNvSpPr>
            <a:spLocks noChangeArrowheads="1"/>
          </p:cNvSpPr>
          <p:nvPr/>
        </p:nvSpPr>
        <p:spPr bwMode="auto">
          <a:xfrm>
            <a:off x="4716463" y="980347"/>
            <a:ext cx="4321175" cy="36036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l"/>
            <a:r>
              <a:rPr lang="en-US"/>
              <a:t>Repulsive interactions</a:t>
            </a:r>
          </a:p>
        </p:txBody>
      </p:sp>
      <p:pic>
        <p:nvPicPr>
          <p:cNvPr id="5" name="Picture 90" descr="Fi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50453"/>
            <a:ext cx="7488237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53"/>
          <p:cNvSpPr>
            <a:spLocks/>
          </p:cNvSpPr>
          <p:nvPr/>
        </p:nvSpPr>
        <p:spPr bwMode="auto">
          <a:xfrm>
            <a:off x="2484374" y="5373270"/>
            <a:ext cx="3881438" cy="723904"/>
          </a:xfrm>
          <a:custGeom>
            <a:avLst/>
            <a:gdLst>
              <a:gd name="T0" fmla="*/ 3881438 w 2445"/>
              <a:gd name="T1" fmla="*/ 0 h 456"/>
              <a:gd name="T2" fmla="*/ 3671888 w 2445"/>
              <a:gd name="T3" fmla="*/ 723900 h 456"/>
              <a:gd name="T4" fmla="*/ 3455988 w 2445"/>
              <a:gd name="T5" fmla="*/ 3175 h 456"/>
              <a:gd name="T6" fmla="*/ 3240087 w 2445"/>
              <a:gd name="T7" fmla="*/ 722313 h 456"/>
              <a:gd name="T8" fmla="*/ 3024187 w 2445"/>
              <a:gd name="T9" fmla="*/ 3175 h 456"/>
              <a:gd name="T10" fmla="*/ 2808288 w 2445"/>
              <a:gd name="T11" fmla="*/ 722313 h 456"/>
              <a:gd name="T12" fmla="*/ 2590800 w 2445"/>
              <a:gd name="T13" fmla="*/ 3175 h 456"/>
              <a:gd name="T14" fmla="*/ 2374900 w 2445"/>
              <a:gd name="T15" fmla="*/ 722313 h 456"/>
              <a:gd name="T16" fmla="*/ 2159000 w 2445"/>
              <a:gd name="T17" fmla="*/ 3175 h 456"/>
              <a:gd name="T18" fmla="*/ 1943100 w 2445"/>
              <a:gd name="T19" fmla="*/ 722313 h 456"/>
              <a:gd name="T20" fmla="*/ 1727200 w 2445"/>
              <a:gd name="T21" fmla="*/ 3175 h 456"/>
              <a:gd name="T22" fmla="*/ 1511300 w 2445"/>
              <a:gd name="T23" fmla="*/ 722313 h 456"/>
              <a:gd name="T24" fmla="*/ 1295400 w 2445"/>
              <a:gd name="T25" fmla="*/ 3175 h 456"/>
              <a:gd name="T26" fmla="*/ 1079500 w 2445"/>
              <a:gd name="T27" fmla="*/ 722313 h 456"/>
              <a:gd name="T28" fmla="*/ 863600 w 2445"/>
              <a:gd name="T29" fmla="*/ 3175 h 456"/>
              <a:gd name="T30" fmla="*/ 647700 w 2445"/>
              <a:gd name="T31" fmla="*/ 722313 h 456"/>
              <a:gd name="T32" fmla="*/ 431800 w 2445"/>
              <a:gd name="T33" fmla="*/ 3175 h 456"/>
              <a:gd name="T34" fmla="*/ 215900 w 2445"/>
              <a:gd name="T35" fmla="*/ 722313 h 456"/>
              <a:gd name="T36" fmla="*/ 0 w 2445"/>
              <a:gd name="T37" fmla="*/ 3175 h 4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45"/>
              <a:gd name="T58" fmla="*/ 0 h 456"/>
              <a:gd name="T59" fmla="*/ 2445 w 2445"/>
              <a:gd name="T60" fmla="*/ 456 h 45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45" h="456">
                <a:moveTo>
                  <a:pt x="2445" y="0"/>
                </a:moveTo>
                <a:cubicBezTo>
                  <a:pt x="2423" y="76"/>
                  <a:pt x="2358" y="456"/>
                  <a:pt x="2313" y="456"/>
                </a:cubicBezTo>
                <a:cubicBezTo>
                  <a:pt x="2268" y="456"/>
                  <a:pt x="2222" y="2"/>
                  <a:pt x="2177" y="2"/>
                </a:cubicBezTo>
                <a:cubicBezTo>
                  <a:pt x="2132" y="2"/>
                  <a:pt x="2086" y="455"/>
                  <a:pt x="2041" y="455"/>
                </a:cubicBezTo>
                <a:cubicBezTo>
                  <a:pt x="1996" y="455"/>
                  <a:pt x="1950" y="2"/>
                  <a:pt x="1905" y="2"/>
                </a:cubicBezTo>
                <a:cubicBezTo>
                  <a:pt x="1860" y="2"/>
                  <a:pt x="1814" y="455"/>
                  <a:pt x="1769" y="455"/>
                </a:cubicBezTo>
                <a:cubicBezTo>
                  <a:pt x="1724" y="455"/>
                  <a:pt x="1677" y="2"/>
                  <a:pt x="1632" y="2"/>
                </a:cubicBezTo>
                <a:cubicBezTo>
                  <a:pt x="1587" y="2"/>
                  <a:pt x="1541" y="455"/>
                  <a:pt x="1496" y="455"/>
                </a:cubicBezTo>
                <a:cubicBezTo>
                  <a:pt x="1451" y="455"/>
                  <a:pt x="1405" y="2"/>
                  <a:pt x="1360" y="2"/>
                </a:cubicBezTo>
                <a:cubicBezTo>
                  <a:pt x="1315" y="2"/>
                  <a:pt x="1269" y="455"/>
                  <a:pt x="1224" y="455"/>
                </a:cubicBezTo>
                <a:cubicBezTo>
                  <a:pt x="1179" y="455"/>
                  <a:pt x="1133" y="2"/>
                  <a:pt x="1088" y="2"/>
                </a:cubicBezTo>
                <a:cubicBezTo>
                  <a:pt x="1043" y="2"/>
                  <a:pt x="997" y="455"/>
                  <a:pt x="952" y="455"/>
                </a:cubicBezTo>
                <a:cubicBezTo>
                  <a:pt x="907" y="455"/>
                  <a:pt x="861" y="2"/>
                  <a:pt x="816" y="2"/>
                </a:cubicBezTo>
                <a:cubicBezTo>
                  <a:pt x="771" y="2"/>
                  <a:pt x="725" y="455"/>
                  <a:pt x="680" y="455"/>
                </a:cubicBezTo>
                <a:cubicBezTo>
                  <a:pt x="635" y="455"/>
                  <a:pt x="589" y="2"/>
                  <a:pt x="544" y="2"/>
                </a:cubicBezTo>
                <a:cubicBezTo>
                  <a:pt x="499" y="2"/>
                  <a:pt x="453" y="455"/>
                  <a:pt x="408" y="455"/>
                </a:cubicBezTo>
                <a:cubicBezTo>
                  <a:pt x="363" y="455"/>
                  <a:pt x="317" y="2"/>
                  <a:pt x="272" y="2"/>
                </a:cubicBezTo>
                <a:cubicBezTo>
                  <a:pt x="227" y="2"/>
                  <a:pt x="181" y="455"/>
                  <a:pt x="136" y="455"/>
                </a:cubicBezTo>
                <a:cubicBezTo>
                  <a:pt x="91" y="455"/>
                  <a:pt x="23" y="77"/>
                  <a:pt x="0" y="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endParaRPr lang="de-DE"/>
          </a:p>
        </p:txBody>
      </p:sp>
      <p:sp>
        <p:nvSpPr>
          <p:cNvPr id="17" name="Line 201"/>
          <p:cNvSpPr>
            <a:spLocks noChangeShapeType="1"/>
          </p:cNvSpPr>
          <p:nvPr/>
        </p:nvSpPr>
        <p:spPr bwMode="auto">
          <a:xfrm flipV="1">
            <a:off x="3276614" y="5733320"/>
            <a:ext cx="287338" cy="730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 anchorCtr="1"/>
          <a:lstStyle/>
          <a:p>
            <a:endParaRPr lang="en-US"/>
          </a:p>
        </p:txBody>
      </p:sp>
      <p:pic>
        <p:nvPicPr>
          <p:cNvPr id="23" name="Picture 297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24" y="5804886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98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637" y="5668906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99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637" y="5813369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01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24" y="5668906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02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24" y="5813369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03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424" y="5668906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04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424" y="5813369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5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224" y="5668906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06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224" y="5813369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07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081" y="5813369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09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24" y="5668906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10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24" y="5813369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01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704" y="5821306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01" descr="Red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704" y="5661310"/>
            <a:ext cx="144463" cy="1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feld 25"/>
          <p:cNvSpPr txBox="1"/>
          <p:nvPr/>
        </p:nvSpPr>
        <p:spPr>
          <a:xfrm>
            <a:off x="1219884" y="6309400"/>
            <a:ext cx="6731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superfluid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dimers</a:t>
            </a:r>
            <a:r>
              <a:rPr lang="de-DE" dirty="0" smtClean="0"/>
              <a:t>? (</a:t>
            </a:r>
            <a:r>
              <a:rPr lang="de-DE" dirty="0" err="1" smtClean="0"/>
              <a:t>Theroy</a:t>
            </a:r>
            <a:r>
              <a:rPr lang="de-DE" dirty="0" smtClean="0"/>
              <a:t>: A. Daley et al., PRL 2009)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91972"/>
            <a:ext cx="91455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Ongoing work</a:t>
            </a:r>
            <a:endParaRPr lang="de-DE" sz="2400" b="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Grafik 2" descr="optisches_Gi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458" y="1484222"/>
            <a:ext cx="8004393" cy="4244229"/>
          </a:xfrm>
          <a:prstGeom prst="rect">
            <a:avLst/>
          </a:prstGeom>
        </p:spPr>
      </p:pic>
      <p:sp>
        <p:nvSpPr>
          <p:cNvPr id="4" name="Ellipse 3"/>
          <p:cNvSpPr>
            <a:spLocks noChangeAspect="1"/>
          </p:cNvSpPr>
          <p:nvPr/>
        </p:nvSpPr>
        <p:spPr>
          <a:xfrm rot="14312344">
            <a:off x="3847302" y="3598924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 rot="14312344">
            <a:off x="3199324" y="3244457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6" name="Ellipse 5"/>
          <p:cNvSpPr>
            <a:spLocks noChangeAspect="1"/>
          </p:cNvSpPr>
          <p:nvPr/>
        </p:nvSpPr>
        <p:spPr>
          <a:xfrm rot="14312344">
            <a:off x="4399588" y="2569470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 rot="14312344">
            <a:off x="3415348" y="4360581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 rot="14312344">
            <a:off x="3446810" y="2816951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 rot="14312344">
            <a:off x="5795949" y="3118224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 rot="14312344">
            <a:off x="5395110" y="2227852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 rot="14312344">
            <a:off x="7027017" y="4013211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 rot="14312344">
            <a:off x="2185727" y="3559406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3" name="Ellipse 12"/>
          <p:cNvSpPr>
            <a:spLocks noChangeAspect="1"/>
          </p:cNvSpPr>
          <p:nvPr/>
        </p:nvSpPr>
        <p:spPr>
          <a:xfrm rot="14312344">
            <a:off x="2414323" y="3195382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4" name="Ellipse 13"/>
          <p:cNvSpPr>
            <a:spLocks noChangeAspect="1"/>
          </p:cNvSpPr>
          <p:nvPr/>
        </p:nvSpPr>
        <p:spPr>
          <a:xfrm rot="14312344">
            <a:off x="1625433" y="3119183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5" name="Ellipse 14"/>
          <p:cNvSpPr>
            <a:spLocks noChangeAspect="1"/>
          </p:cNvSpPr>
          <p:nvPr/>
        </p:nvSpPr>
        <p:spPr>
          <a:xfrm rot="14312344">
            <a:off x="2624994" y="2774044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6" name="Ellipse 15"/>
          <p:cNvSpPr>
            <a:spLocks noChangeAspect="1"/>
          </p:cNvSpPr>
          <p:nvPr/>
        </p:nvSpPr>
        <p:spPr>
          <a:xfrm rot="14312344">
            <a:off x="5399559" y="3867734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 rot="14312344">
            <a:off x="5611593" y="351470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 rot="14312344">
            <a:off x="4467235" y="4091852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 rot="14312344">
            <a:off x="4095202" y="490315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 rot="14312344">
            <a:off x="4996151" y="3060916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1" name="Ellipse 20"/>
          <p:cNvSpPr>
            <a:spLocks noChangeAspect="1"/>
          </p:cNvSpPr>
          <p:nvPr/>
        </p:nvSpPr>
        <p:spPr>
          <a:xfrm rot="14312344">
            <a:off x="4826366" y="3437559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2" name="Ellipse 21"/>
          <p:cNvSpPr>
            <a:spLocks noChangeAspect="1"/>
          </p:cNvSpPr>
          <p:nvPr/>
        </p:nvSpPr>
        <p:spPr>
          <a:xfrm rot="14312344">
            <a:off x="4044527" y="3298476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 rot="14312344">
            <a:off x="6366164" y="3622159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 rot="14312344">
            <a:off x="2872479" y="4024617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5" name="Ellipse 24"/>
          <p:cNvSpPr>
            <a:spLocks noChangeAspect="1"/>
          </p:cNvSpPr>
          <p:nvPr/>
        </p:nvSpPr>
        <p:spPr>
          <a:xfrm rot="14312344">
            <a:off x="6544500" y="3221319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6" name="Ellipse 25"/>
          <p:cNvSpPr>
            <a:spLocks noChangeAspect="1"/>
          </p:cNvSpPr>
          <p:nvPr/>
        </p:nvSpPr>
        <p:spPr>
          <a:xfrm rot="14312344">
            <a:off x="6764135" y="2822392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 rot="14312344">
            <a:off x="6118679" y="4395691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8" name="Ellipse 27"/>
          <p:cNvSpPr>
            <a:spLocks noChangeAspect="1"/>
          </p:cNvSpPr>
          <p:nvPr/>
        </p:nvSpPr>
        <p:spPr>
          <a:xfrm rot="14312344">
            <a:off x="4592329" y="2143649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9" name="Ellipse 28"/>
          <p:cNvSpPr>
            <a:spLocks noChangeAspect="1"/>
          </p:cNvSpPr>
          <p:nvPr/>
        </p:nvSpPr>
        <p:spPr>
          <a:xfrm rot="14312344">
            <a:off x="3803439" y="2121238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 rot="14312344">
            <a:off x="3628628" y="2484307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1" name="Ellipse 30"/>
          <p:cNvSpPr>
            <a:spLocks noChangeAspect="1"/>
          </p:cNvSpPr>
          <p:nvPr/>
        </p:nvSpPr>
        <p:spPr>
          <a:xfrm rot="14312344">
            <a:off x="3068337" y="3645232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2" name="Ellipse 31"/>
          <p:cNvSpPr>
            <a:spLocks noChangeAspect="1"/>
          </p:cNvSpPr>
          <p:nvPr/>
        </p:nvSpPr>
        <p:spPr>
          <a:xfrm rot="14312344">
            <a:off x="3650080" y="4006817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 rot="14312344">
            <a:off x="4228301" y="2904163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4" name="Ellipse 33"/>
          <p:cNvSpPr>
            <a:spLocks noChangeAspect="1"/>
          </p:cNvSpPr>
          <p:nvPr/>
        </p:nvSpPr>
        <p:spPr>
          <a:xfrm rot="14312344">
            <a:off x="5160627" y="2666600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5" name="Ellipse 34"/>
          <p:cNvSpPr>
            <a:spLocks noChangeAspect="1"/>
          </p:cNvSpPr>
          <p:nvPr/>
        </p:nvSpPr>
        <p:spPr>
          <a:xfrm rot="14312344">
            <a:off x="4642591" y="3778217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6" name="Ellipse 35"/>
          <p:cNvSpPr>
            <a:spLocks noChangeAspect="1"/>
          </p:cNvSpPr>
          <p:nvPr/>
        </p:nvSpPr>
        <p:spPr>
          <a:xfrm rot="14312344">
            <a:off x="4257111" y="4481944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7" name="Ellipse 36"/>
          <p:cNvSpPr>
            <a:spLocks noChangeAspect="1"/>
          </p:cNvSpPr>
          <p:nvPr/>
        </p:nvSpPr>
        <p:spPr>
          <a:xfrm rot="14312344">
            <a:off x="7179417" y="3627731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8" name="Ellipse 37"/>
          <p:cNvSpPr>
            <a:spLocks noChangeAspect="1"/>
          </p:cNvSpPr>
          <p:nvPr/>
        </p:nvSpPr>
        <p:spPr>
          <a:xfrm rot="14312344">
            <a:off x="5975243" y="2732744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9" name="Ellipse 38"/>
          <p:cNvSpPr>
            <a:spLocks noChangeAspect="1"/>
          </p:cNvSpPr>
          <p:nvPr/>
        </p:nvSpPr>
        <p:spPr>
          <a:xfrm rot="14312344">
            <a:off x="6224309" y="4020134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40" name="Ellipse 39"/>
          <p:cNvSpPr>
            <a:spLocks noChangeAspect="1"/>
          </p:cNvSpPr>
          <p:nvPr/>
        </p:nvSpPr>
        <p:spPr>
          <a:xfrm rot="14312344">
            <a:off x="5202337" y="4289074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41" name="Ellipse 40"/>
          <p:cNvSpPr>
            <a:spLocks noChangeAspect="1"/>
          </p:cNvSpPr>
          <p:nvPr/>
        </p:nvSpPr>
        <p:spPr>
          <a:xfrm rot="14312344">
            <a:off x="5058903" y="4723861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42" name="Ellipse 41"/>
          <p:cNvSpPr>
            <a:spLocks noChangeAspect="1"/>
          </p:cNvSpPr>
          <p:nvPr/>
        </p:nvSpPr>
        <p:spPr>
          <a:xfrm rot="14312344">
            <a:off x="7358711" y="326914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64633" y="908650"/>
            <a:ext cx="4436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dirty="0" smtClean="0"/>
              <a:t>Start </a:t>
            </a:r>
            <a:r>
              <a:rPr lang="de-DE" sz="1800" b="0" dirty="0" err="1" smtClean="0"/>
              <a:t>with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one-atom</a:t>
            </a:r>
            <a:r>
              <a:rPr lang="de-DE" sz="1800" b="0" dirty="0" smtClean="0"/>
              <a:t> Mott </a:t>
            </a:r>
            <a:r>
              <a:rPr lang="de-DE" sz="1800" b="0" dirty="0" err="1" smtClean="0"/>
              <a:t>insulator</a:t>
            </a:r>
            <a:r>
              <a:rPr lang="de-DE" sz="1800" b="0" dirty="0" smtClean="0"/>
              <a:t>…</a:t>
            </a:r>
            <a:endParaRPr lang="en-US" sz="18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optisches_Gi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458" y="1484222"/>
            <a:ext cx="8004393" cy="4244229"/>
          </a:xfrm>
          <a:prstGeom prst="rect">
            <a:avLst/>
          </a:prstGeom>
        </p:spPr>
      </p:pic>
      <p:sp>
        <p:nvSpPr>
          <p:cNvPr id="37" name="Ellipse 36"/>
          <p:cNvSpPr>
            <a:spLocks noChangeAspect="1"/>
          </p:cNvSpPr>
          <p:nvPr/>
        </p:nvSpPr>
        <p:spPr>
          <a:xfrm rot="14312344">
            <a:off x="7088619" y="386563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6" name="Ellipse 25"/>
          <p:cNvSpPr>
            <a:spLocks noChangeAspect="1"/>
          </p:cNvSpPr>
          <p:nvPr/>
        </p:nvSpPr>
        <p:spPr>
          <a:xfrm rot="14312344">
            <a:off x="6584549" y="307352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6" name="Ellipse 35"/>
          <p:cNvSpPr>
            <a:spLocks noChangeAspect="1"/>
          </p:cNvSpPr>
          <p:nvPr/>
        </p:nvSpPr>
        <p:spPr>
          <a:xfrm rot="14312344">
            <a:off x="4136209" y="472975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5" name="Ellipse 34"/>
          <p:cNvSpPr>
            <a:spLocks noChangeAspect="1"/>
          </p:cNvSpPr>
          <p:nvPr/>
        </p:nvSpPr>
        <p:spPr>
          <a:xfrm rot="14312344">
            <a:off x="4496259" y="393764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 rot="14312344">
            <a:off x="3488119" y="271347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 rot="14312344">
            <a:off x="4228301" y="2904163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91972"/>
            <a:ext cx="91455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Ongoing work</a:t>
            </a:r>
            <a:endParaRPr lang="de-DE" sz="2400" b="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Ellipse 3"/>
          <p:cNvSpPr>
            <a:spLocks noChangeAspect="1"/>
          </p:cNvSpPr>
          <p:nvPr/>
        </p:nvSpPr>
        <p:spPr>
          <a:xfrm rot="14312344">
            <a:off x="3847302" y="3598924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 rot="14312344">
            <a:off x="3056059" y="350558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6" name="Ellipse 5"/>
          <p:cNvSpPr>
            <a:spLocks noChangeAspect="1"/>
          </p:cNvSpPr>
          <p:nvPr/>
        </p:nvSpPr>
        <p:spPr>
          <a:xfrm rot="14312344">
            <a:off x="4217319" y="307352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 rot="14312344">
            <a:off x="3415348" y="4360581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 rot="14312344">
            <a:off x="3446810" y="2816951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 rot="14312344">
            <a:off x="5648419" y="336156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 rot="14312344">
            <a:off x="5216359" y="249744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 rot="14312344">
            <a:off x="7027017" y="4013211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 rot="14312344">
            <a:off x="2185727" y="3559406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3" name="Ellipse 12"/>
          <p:cNvSpPr>
            <a:spLocks noChangeAspect="1"/>
          </p:cNvSpPr>
          <p:nvPr/>
        </p:nvSpPr>
        <p:spPr>
          <a:xfrm rot="14312344">
            <a:off x="2129029" y="372161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4" name="Ellipse 13"/>
          <p:cNvSpPr>
            <a:spLocks noChangeAspect="1"/>
          </p:cNvSpPr>
          <p:nvPr/>
        </p:nvSpPr>
        <p:spPr>
          <a:xfrm rot="14312344">
            <a:off x="1625433" y="3119183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5" name="Ellipse 14"/>
          <p:cNvSpPr>
            <a:spLocks noChangeAspect="1"/>
          </p:cNvSpPr>
          <p:nvPr/>
        </p:nvSpPr>
        <p:spPr>
          <a:xfrm rot="14312344">
            <a:off x="2624994" y="2774044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6" name="Ellipse 15"/>
          <p:cNvSpPr>
            <a:spLocks noChangeAspect="1"/>
          </p:cNvSpPr>
          <p:nvPr/>
        </p:nvSpPr>
        <p:spPr>
          <a:xfrm rot="14312344">
            <a:off x="5297469" y="415367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 rot="14312344">
            <a:off x="5611593" y="351470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 rot="14312344">
            <a:off x="4467235" y="4091852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 rot="14312344">
            <a:off x="4095202" y="490315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 rot="14312344">
            <a:off x="4856309" y="328955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1" name="Ellipse 20"/>
          <p:cNvSpPr>
            <a:spLocks noChangeAspect="1"/>
          </p:cNvSpPr>
          <p:nvPr/>
        </p:nvSpPr>
        <p:spPr>
          <a:xfrm rot="14312344">
            <a:off x="4826366" y="3437559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2" name="Ellipse 21"/>
          <p:cNvSpPr>
            <a:spLocks noChangeAspect="1"/>
          </p:cNvSpPr>
          <p:nvPr/>
        </p:nvSpPr>
        <p:spPr>
          <a:xfrm rot="14312344">
            <a:off x="3848169" y="372161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 rot="14312344">
            <a:off x="6305609" y="379362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 rot="14312344">
            <a:off x="2872479" y="4024617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5" name="Ellipse 24"/>
          <p:cNvSpPr>
            <a:spLocks noChangeAspect="1"/>
          </p:cNvSpPr>
          <p:nvPr/>
        </p:nvSpPr>
        <p:spPr>
          <a:xfrm rot="14312344">
            <a:off x="6544500" y="3221319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 rot="14312344">
            <a:off x="6118679" y="4395691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8" name="Ellipse 27"/>
          <p:cNvSpPr>
            <a:spLocks noChangeAspect="1"/>
          </p:cNvSpPr>
          <p:nvPr/>
        </p:nvSpPr>
        <p:spPr>
          <a:xfrm rot="14312344">
            <a:off x="4592329" y="2143649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9" name="Ellipse 28"/>
          <p:cNvSpPr>
            <a:spLocks noChangeAspect="1"/>
          </p:cNvSpPr>
          <p:nvPr/>
        </p:nvSpPr>
        <p:spPr>
          <a:xfrm rot="14312344">
            <a:off x="3803439" y="2121238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1" name="Ellipse 30"/>
          <p:cNvSpPr>
            <a:spLocks noChangeAspect="1"/>
          </p:cNvSpPr>
          <p:nvPr/>
        </p:nvSpPr>
        <p:spPr>
          <a:xfrm rot="14312344">
            <a:off x="2984049" y="3645232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2" name="Ellipse 31"/>
          <p:cNvSpPr>
            <a:spLocks noChangeAspect="1"/>
          </p:cNvSpPr>
          <p:nvPr/>
        </p:nvSpPr>
        <p:spPr>
          <a:xfrm rot="14312344">
            <a:off x="3425209" y="451372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4" name="Ellipse 33"/>
          <p:cNvSpPr>
            <a:spLocks noChangeAspect="1"/>
          </p:cNvSpPr>
          <p:nvPr/>
        </p:nvSpPr>
        <p:spPr>
          <a:xfrm rot="14312344">
            <a:off x="5160627" y="2666600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8" name="Ellipse 37"/>
          <p:cNvSpPr>
            <a:spLocks noChangeAspect="1"/>
          </p:cNvSpPr>
          <p:nvPr/>
        </p:nvSpPr>
        <p:spPr>
          <a:xfrm rot="14312344">
            <a:off x="5975243" y="2732744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9" name="Ellipse 38"/>
          <p:cNvSpPr>
            <a:spLocks noChangeAspect="1"/>
          </p:cNvSpPr>
          <p:nvPr/>
        </p:nvSpPr>
        <p:spPr>
          <a:xfrm rot="14312344">
            <a:off x="6224309" y="392854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40" name="Ellipse 39"/>
          <p:cNvSpPr>
            <a:spLocks noChangeAspect="1"/>
          </p:cNvSpPr>
          <p:nvPr/>
        </p:nvSpPr>
        <p:spPr>
          <a:xfrm rot="14312344">
            <a:off x="5202337" y="4289074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41" name="Ellipse 40"/>
          <p:cNvSpPr>
            <a:spLocks noChangeAspect="1"/>
          </p:cNvSpPr>
          <p:nvPr/>
        </p:nvSpPr>
        <p:spPr>
          <a:xfrm rot="14312344">
            <a:off x="5058903" y="4723861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42" name="Ellipse 41"/>
          <p:cNvSpPr>
            <a:spLocks noChangeAspect="1"/>
          </p:cNvSpPr>
          <p:nvPr/>
        </p:nvSpPr>
        <p:spPr>
          <a:xfrm rot="14312344">
            <a:off x="7358711" y="326914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242451" y="908650"/>
            <a:ext cx="554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800" b="0" dirty="0" err="1" smtClean="0"/>
              <a:t>Then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apply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lattice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tilt</a:t>
            </a:r>
            <a:r>
              <a:rPr lang="de-DE" sz="1800" b="0" dirty="0"/>
              <a:t> </a:t>
            </a:r>
            <a:r>
              <a:rPr lang="de-DE" sz="1800" b="0" dirty="0" err="1" smtClean="0"/>
              <a:t>and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create</a:t>
            </a:r>
            <a:r>
              <a:rPr lang="de-DE" sz="1800" b="0" dirty="0" smtClean="0"/>
              <a:t> „</a:t>
            </a:r>
            <a:r>
              <a:rPr lang="de-DE" sz="1800" b="0" dirty="0" err="1" smtClean="0"/>
              <a:t>doublons</a:t>
            </a:r>
            <a:r>
              <a:rPr lang="de-DE" sz="1800" b="0" dirty="0" smtClean="0"/>
              <a:t>“…</a:t>
            </a:r>
            <a:endParaRPr lang="en-US" sz="1800" b="0" dirty="0"/>
          </a:p>
        </p:txBody>
      </p:sp>
      <p:sp>
        <p:nvSpPr>
          <p:cNvPr id="44" name="Textfeld 43"/>
          <p:cNvSpPr txBox="1"/>
          <p:nvPr/>
        </p:nvSpPr>
        <p:spPr>
          <a:xfrm>
            <a:off x="6037766" y="6021360"/>
            <a:ext cx="2807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see</a:t>
            </a:r>
            <a:r>
              <a:rPr lang="de-DE" dirty="0" smtClean="0"/>
              <a:t> Greiner </a:t>
            </a:r>
            <a:r>
              <a:rPr lang="de-DE" dirty="0" err="1" smtClean="0"/>
              <a:t>group</a:t>
            </a:r>
            <a:endParaRPr lang="de-DE" dirty="0" smtClean="0"/>
          </a:p>
          <a:p>
            <a:pPr algn="ctr"/>
            <a:r>
              <a:rPr lang="de-DE" dirty="0" smtClean="0"/>
              <a:t>„</a:t>
            </a:r>
            <a:r>
              <a:rPr lang="de-DE" dirty="0" err="1" smtClean="0"/>
              <a:t>quantum</a:t>
            </a:r>
            <a:r>
              <a:rPr lang="de-DE" dirty="0" smtClean="0"/>
              <a:t> </a:t>
            </a:r>
            <a:r>
              <a:rPr lang="de-DE" dirty="0" err="1" smtClean="0"/>
              <a:t>magnetism</a:t>
            </a:r>
            <a:r>
              <a:rPr lang="de-DE" dirty="0" smtClean="0"/>
              <a:t>“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feld 29"/>
          <p:cNvSpPr txBox="1"/>
          <p:nvPr/>
        </p:nvSpPr>
        <p:spPr>
          <a:xfrm>
            <a:off x="949521" y="1057110"/>
            <a:ext cx="72426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Bose-Hubbard Physics</a:t>
            </a:r>
            <a:endParaRPr kumimoji="0" lang="de-AT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pic>
        <p:nvPicPr>
          <p:cNvPr id="31" name="Picture 8" descr="latticedeeplyboun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524" y="3382963"/>
            <a:ext cx="5200650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1620522" y="1937312"/>
            <a:ext cx="6192722" cy="115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77800" lvl="0" indent="-177800" algn="ctr" eaLnBrk="0" hangingPunct="0">
              <a:spcBef>
                <a:spcPct val="50000"/>
              </a:spcBef>
              <a:tabLst>
                <a:tab pos="273050" algn="l"/>
              </a:tabLst>
            </a:pPr>
            <a:r>
              <a:rPr lang="de-AT" sz="4000" b="0" kern="0" dirty="0"/>
              <a:t>U&lt;0 </a:t>
            </a:r>
            <a:r>
              <a:rPr lang="de-AT" sz="4000" b="0" kern="0" dirty="0" err="1" smtClean="0"/>
              <a:t>and</a:t>
            </a:r>
            <a:r>
              <a:rPr lang="de-AT" sz="4000" b="0" kern="0" dirty="0" smtClean="0"/>
              <a:t> U=U(n</a:t>
            </a:r>
            <a:r>
              <a:rPr kumimoji="0" lang="de-AT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8294A"/>
                </a:solidFill>
                <a:effectLst/>
                <a:uLnTx/>
                <a:uFillTx/>
              </a:rPr>
              <a:t>)</a:t>
            </a:r>
          </a:p>
          <a:p>
            <a:pPr marL="177800" marR="0" lvl="0" indent="-177800" algn="ctr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050" algn="l"/>
              </a:tabLst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294A"/>
                </a:solidFill>
                <a:effectLst/>
                <a:uLnTx/>
                <a:uFillTx/>
              </a:rPr>
              <a:t>n = </a:t>
            </a:r>
            <a:r>
              <a:rPr kumimoji="0" lang="de-A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8294A"/>
                </a:solidFill>
                <a:effectLst/>
                <a:uLnTx/>
                <a:uFillTx/>
              </a:rPr>
              <a:t>particle</a:t>
            </a: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294A"/>
                </a:solidFill>
                <a:effectLst/>
                <a:uLnTx/>
                <a:uFillTx/>
              </a:rPr>
              <a:t> </a:t>
            </a:r>
            <a:r>
              <a:rPr kumimoji="0" lang="de-A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8294A"/>
                </a:solidFill>
                <a:effectLst/>
                <a:uLnTx/>
                <a:uFillTx/>
              </a:rPr>
              <a:t>number</a:t>
            </a: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294A"/>
                </a:solidFill>
                <a:effectLst/>
                <a:uLnTx/>
                <a:uFillTx/>
              </a:rPr>
              <a:t> </a:t>
            </a:r>
            <a:r>
              <a:rPr kumimoji="0" lang="de-A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8294A"/>
                </a:solidFill>
                <a:effectLst/>
                <a:uLnTx/>
                <a:uFillTx/>
              </a:rPr>
              <a:t>at</a:t>
            </a: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294A"/>
                </a:solidFill>
                <a:effectLst/>
                <a:uLnTx/>
                <a:uFillTx/>
              </a:rPr>
              <a:t> </a:t>
            </a:r>
            <a:r>
              <a:rPr kumimoji="0" lang="de-A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8294A"/>
                </a:solidFill>
                <a:effectLst/>
                <a:uLnTx/>
                <a:uFillTx/>
              </a:rPr>
              <a:t>the</a:t>
            </a:r>
            <a:r>
              <a:rPr kumimoji="0" lang="de-AT" sz="2400" b="0" i="0" u="none" strike="noStrike" kern="0" cap="none" spc="0" normalizeH="0" noProof="0" dirty="0" smtClean="0">
                <a:ln>
                  <a:noFill/>
                </a:ln>
                <a:solidFill>
                  <a:srgbClr val="08294A"/>
                </a:solidFill>
                <a:effectLst/>
                <a:uLnTx/>
                <a:uFillTx/>
              </a:rPr>
              <a:t> </a:t>
            </a:r>
            <a:r>
              <a:rPr kumimoji="0" lang="de-AT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8294A"/>
                </a:solidFill>
                <a:effectLst/>
                <a:uLnTx/>
                <a:uFillTx/>
              </a:rPr>
              <a:t>lattice</a:t>
            </a:r>
            <a:r>
              <a:rPr kumimoji="0" lang="de-AT" sz="2400" b="0" i="0" u="none" strike="noStrike" kern="0" cap="none" spc="0" normalizeH="0" noProof="0" dirty="0" smtClean="0">
                <a:ln>
                  <a:noFill/>
                </a:ln>
                <a:solidFill>
                  <a:srgbClr val="08294A"/>
                </a:solidFill>
                <a:effectLst/>
                <a:uLnTx/>
                <a:uFillTx/>
              </a:rPr>
              <a:t> </a:t>
            </a:r>
            <a:r>
              <a:rPr kumimoji="0" lang="de-AT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8294A"/>
                </a:solidFill>
                <a:effectLst/>
                <a:uLnTx/>
                <a:uFillTx/>
              </a:rPr>
              <a:t>sites</a:t>
            </a:r>
            <a:endParaRPr kumimoji="0" lang="de-AT" sz="2400" b="0" i="0" u="none" strike="noStrike" kern="0" cap="none" spc="0" normalizeH="0" baseline="0" noProof="0" dirty="0">
              <a:ln>
                <a:noFill/>
              </a:ln>
              <a:solidFill>
                <a:srgbClr val="08294A"/>
              </a:solidFill>
              <a:effectLst/>
              <a:uLnTx/>
              <a:uFillTx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108174" y="158945"/>
            <a:ext cx="7399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prstClr val="white"/>
                </a:solidFill>
                <a:latin typeface="Calibri"/>
                <a:cs typeface="+mn-cs"/>
              </a:rPr>
              <a:t>Motivation: Bosons in lattices and confined dimensions</a:t>
            </a:r>
            <a:endParaRPr lang="en-US" sz="2400" b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91972"/>
            <a:ext cx="91455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Ongoing work: </a:t>
            </a:r>
            <a:r>
              <a:rPr lang="en-US" sz="2400" b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Doublon</a:t>
            </a:r>
            <a:r>
              <a:rPr lang="en-US" sz="24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creation (very preliminary)</a:t>
            </a:r>
            <a:endParaRPr lang="de-DE" sz="2400" b="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5" name="Grafik 44" descr="doublon-cre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6364" y="604024"/>
            <a:ext cx="6527114" cy="6137436"/>
          </a:xfrm>
          <a:prstGeom prst="rect">
            <a:avLst/>
          </a:prstGeom>
        </p:spPr>
      </p:pic>
      <p:sp>
        <p:nvSpPr>
          <p:cNvPr id="46" name="Textfeld 45"/>
          <p:cNvSpPr txBox="1"/>
          <p:nvPr/>
        </p:nvSpPr>
        <p:spPr>
          <a:xfrm>
            <a:off x="4716814" y="908650"/>
            <a:ext cx="2863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 an </a:t>
            </a:r>
            <a:r>
              <a:rPr lang="de-DE" dirty="0" err="1" smtClean="0"/>
              <a:t>array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1D-tubes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6661084" y="4788495"/>
            <a:ext cx="2135520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so </a:t>
            </a:r>
            <a:r>
              <a:rPr lang="de-DE" dirty="0" err="1" smtClean="0">
                <a:solidFill>
                  <a:srgbClr val="FF0000"/>
                </a:solidFill>
              </a:rPr>
              <a:t>far</a:t>
            </a:r>
            <a:r>
              <a:rPr lang="de-DE" dirty="0" smtClean="0">
                <a:solidFill>
                  <a:srgbClr val="FF0000"/>
                </a:solidFill>
              </a:rPr>
              <a:t>: 75% </a:t>
            </a:r>
          </a:p>
          <a:p>
            <a:pPr algn="ctr"/>
            <a:r>
              <a:rPr lang="de-DE" dirty="0" err="1" smtClean="0">
                <a:solidFill>
                  <a:srgbClr val="FF0000"/>
                </a:solidFill>
              </a:rPr>
              <a:t>doublon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creation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optisches_Gi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458" y="1484222"/>
            <a:ext cx="8004393" cy="4244229"/>
          </a:xfrm>
          <a:prstGeom prst="rect">
            <a:avLst/>
          </a:prstGeom>
        </p:spPr>
      </p:pic>
      <p:sp>
        <p:nvSpPr>
          <p:cNvPr id="37" name="Ellipse 36"/>
          <p:cNvSpPr>
            <a:spLocks noChangeAspect="1"/>
          </p:cNvSpPr>
          <p:nvPr/>
        </p:nvSpPr>
        <p:spPr>
          <a:xfrm rot="14312344">
            <a:off x="7088619" y="386563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6" name="Ellipse 25"/>
          <p:cNvSpPr>
            <a:spLocks noChangeAspect="1"/>
          </p:cNvSpPr>
          <p:nvPr/>
        </p:nvSpPr>
        <p:spPr>
          <a:xfrm rot="14312344">
            <a:off x="6584549" y="307352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6" name="Ellipse 35"/>
          <p:cNvSpPr>
            <a:spLocks noChangeAspect="1"/>
          </p:cNvSpPr>
          <p:nvPr/>
        </p:nvSpPr>
        <p:spPr>
          <a:xfrm rot="14312344">
            <a:off x="4136209" y="472975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5" name="Ellipse 34"/>
          <p:cNvSpPr>
            <a:spLocks noChangeAspect="1"/>
          </p:cNvSpPr>
          <p:nvPr/>
        </p:nvSpPr>
        <p:spPr>
          <a:xfrm rot="14312344">
            <a:off x="4496259" y="393764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 rot="14312344">
            <a:off x="3488119" y="271347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 rot="14312344">
            <a:off x="4228301" y="2904163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91972"/>
            <a:ext cx="91455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Ongoing work</a:t>
            </a:r>
            <a:endParaRPr lang="de-DE" sz="2400" b="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Ellipse 3"/>
          <p:cNvSpPr>
            <a:spLocks noChangeAspect="1"/>
          </p:cNvSpPr>
          <p:nvPr/>
        </p:nvSpPr>
        <p:spPr>
          <a:xfrm rot="14312344">
            <a:off x="3847302" y="3598924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 rot="14312344">
            <a:off x="3056059" y="350558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6" name="Ellipse 5"/>
          <p:cNvSpPr>
            <a:spLocks noChangeAspect="1"/>
          </p:cNvSpPr>
          <p:nvPr/>
        </p:nvSpPr>
        <p:spPr>
          <a:xfrm rot="14312344">
            <a:off x="4217319" y="307352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 rot="14312344">
            <a:off x="3415348" y="4360581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 rot="14312344">
            <a:off x="3446810" y="2816951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 rot="14312344">
            <a:off x="5648419" y="336156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 rot="14312344">
            <a:off x="5216359" y="249744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 rot="14312344">
            <a:off x="7027017" y="4013211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 rot="14312344">
            <a:off x="2185727" y="3559406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3" name="Ellipse 12"/>
          <p:cNvSpPr>
            <a:spLocks noChangeAspect="1"/>
          </p:cNvSpPr>
          <p:nvPr/>
        </p:nvSpPr>
        <p:spPr>
          <a:xfrm rot="14312344">
            <a:off x="2129029" y="372161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4" name="Ellipse 13"/>
          <p:cNvSpPr>
            <a:spLocks noChangeAspect="1"/>
          </p:cNvSpPr>
          <p:nvPr/>
        </p:nvSpPr>
        <p:spPr>
          <a:xfrm rot="14312344">
            <a:off x="1625433" y="3119183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5" name="Ellipse 14"/>
          <p:cNvSpPr>
            <a:spLocks noChangeAspect="1"/>
          </p:cNvSpPr>
          <p:nvPr/>
        </p:nvSpPr>
        <p:spPr>
          <a:xfrm rot="14312344">
            <a:off x="2624994" y="2774044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6" name="Ellipse 15"/>
          <p:cNvSpPr>
            <a:spLocks noChangeAspect="1"/>
          </p:cNvSpPr>
          <p:nvPr/>
        </p:nvSpPr>
        <p:spPr>
          <a:xfrm rot="14312344">
            <a:off x="5297469" y="415367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 rot="14312344">
            <a:off x="5611593" y="351470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 rot="14312344">
            <a:off x="4467235" y="4091852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 rot="14312344">
            <a:off x="4095202" y="490315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grpSp>
        <p:nvGrpSpPr>
          <p:cNvPr id="47" name="Gruppieren 46"/>
          <p:cNvGrpSpPr/>
          <p:nvPr/>
        </p:nvGrpSpPr>
        <p:grpSpPr>
          <a:xfrm>
            <a:off x="4826366" y="3289555"/>
            <a:ext cx="389943" cy="508004"/>
            <a:chOff x="4826366" y="3289555"/>
            <a:chExt cx="389943" cy="508004"/>
          </a:xfrm>
        </p:grpSpPr>
        <p:sp>
          <p:nvSpPr>
            <p:cNvPr id="20" name="Ellipse 19"/>
            <p:cNvSpPr>
              <a:spLocks noChangeAspect="1"/>
            </p:cNvSpPr>
            <p:nvPr/>
          </p:nvSpPr>
          <p:spPr>
            <a:xfrm rot="14312344">
              <a:off x="4856309" y="3289555"/>
              <a:ext cx="360000" cy="360000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isometricRightUp"/>
              <a:lightRig rig="threePt" dir="t">
                <a:rot lat="0" lon="0" rev="1200000"/>
              </a:lightRig>
            </a:scene3d>
            <a:sp3d>
              <a:bevelT w="177800" h="177800"/>
              <a:bevelB w="177800" h="177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noFill/>
              </a:endParaRPr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>
            <a:xfrm rot="14312344">
              <a:off x="4826366" y="3437559"/>
              <a:ext cx="360000" cy="360000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isometricRightUp"/>
              <a:lightRig rig="threePt" dir="t">
                <a:rot lat="0" lon="0" rev="1200000"/>
              </a:lightRig>
            </a:scene3d>
            <a:sp3d>
              <a:bevelT w="177800" h="177800"/>
              <a:bevelB w="177800" h="177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noFill/>
              </a:endParaRPr>
            </a:p>
          </p:txBody>
        </p:sp>
      </p:grpSp>
      <p:sp>
        <p:nvSpPr>
          <p:cNvPr id="22" name="Ellipse 21"/>
          <p:cNvSpPr>
            <a:spLocks noChangeAspect="1"/>
          </p:cNvSpPr>
          <p:nvPr/>
        </p:nvSpPr>
        <p:spPr>
          <a:xfrm rot="14312344">
            <a:off x="3848169" y="372161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 rot="14312344">
            <a:off x="6305609" y="379362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 rot="14312344">
            <a:off x="2872479" y="4024617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5" name="Ellipse 24"/>
          <p:cNvSpPr>
            <a:spLocks noChangeAspect="1"/>
          </p:cNvSpPr>
          <p:nvPr/>
        </p:nvSpPr>
        <p:spPr>
          <a:xfrm rot="14312344">
            <a:off x="6544500" y="3221319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 rot="14312344">
            <a:off x="6118679" y="4395691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8" name="Ellipse 27"/>
          <p:cNvSpPr>
            <a:spLocks noChangeAspect="1"/>
          </p:cNvSpPr>
          <p:nvPr/>
        </p:nvSpPr>
        <p:spPr>
          <a:xfrm rot="14312344">
            <a:off x="4592329" y="2143649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9" name="Ellipse 28"/>
          <p:cNvSpPr>
            <a:spLocks noChangeAspect="1"/>
          </p:cNvSpPr>
          <p:nvPr/>
        </p:nvSpPr>
        <p:spPr>
          <a:xfrm rot="14312344">
            <a:off x="3803439" y="2121238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1" name="Ellipse 30"/>
          <p:cNvSpPr>
            <a:spLocks noChangeAspect="1"/>
          </p:cNvSpPr>
          <p:nvPr/>
        </p:nvSpPr>
        <p:spPr>
          <a:xfrm rot="14312344">
            <a:off x="2984049" y="3645232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2" name="Ellipse 31"/>
          <p:cNvSpPr>
            <a:spLocks noChangeAspect="1"/>
          </p:cNvSpPr>
          <p:nvPr/>
        </p:nvSpPr>
        <p:spPr>
          <a:xfrm rot="14312344">
            <a:off x="3425209" y="451372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4" name="Ellipse 33"/>
          <p:cNvSpPr>
            <a:spLocks noChangeAspect="1"/>
          </p:cNvSpPr>
          <p:nvPr/>
        </p:nvSpPr>
        <p:spPr>
          <a:xfrm rot="14312344">
            <a:off x="5160627" y="2666600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8" name="Ellipse 37"/>
          <p:cNvSpPr>
            <a:spLocks noChangeAspect="1"/>
          </p:cNvSpPr>
          <p:nvPr/>
        </p:nvSpPr>
        <p:spPr>
          <a:xfrm rot="14312344">
            <a:off x="5975243" y="2732744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9" name="Ellipse 38"/>
          <p:cNvSpPr>
            <a:spLocks noChangeAspect="1"/>
          </p:cNvSpPr>
          <p:nvPr/>
        </p:nvSpPr>
        <p:spPr>
          <a:xfrm rot="14312344">
            <a:off x="6224309" y="392854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40" name="Ellipse 39"/>
          <p:cNvSpPr>
            <a:spLocks noChangeAspect="1"/>
          </p:cNvSpPr>
          <p:nvPr/>
        </p:nvSpPr>
        <p:spPr>
          <a:xfrm rot="14312344">
            <a:off x="5202337" y="4289074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41" name="Ellipse 40"/>
          <p:cNvSpPr>
            <a:spLocks noChangeAspect="1"/>
          </p:cNvSpPr>
          <p:nvPr/>
        </p:nvSpPr>
        <p:spPr>
          <a:xfrm rot="14312344">
            <a:off x="5058903" y="4723861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42" name="Ellipse 41"/>
          <p:cNvSpPr>
            <a:spLocks noChangeAspect="1"/>
          </p:cNvSpPr>
          <p:nvPr/>
        </p:nvSpPr>
        <p:spPr>
          <a:xfrm rot="14312344">
            <a:off x="7358711" y="3269145"/>
            <a:ext cx="360000" cy="360000"/>
          </a:xfrm>
          <a:prstGeom prst="ellipse">
            <a:avLst/>
          </a:prstGeom>
          <a:solidFill>
            <a:srgbClr val="E46C0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isometricRightUp"/>
            <a:lightRig rig="threePt" dir="t">
              <a:rot lat="0" lon="0" rev="1200000"/>
            </a:lightRig>
          </a:scene3d>
          <a:sp3d>
            <a:bevelT w="177800" h="177800"/>
            <a:bevelB w="177800" h="177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275151" y="908650"/>
            <a:ext cx="720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800" b="0" dirty="0" smtClean="0"/>
              <a:t>… </a:t>
            </a:r>
            <a:r>
              <a:rPr lang="de-DE" sz="1800" b="0" dirty="0" err="1" smtClean="0"/>
              <a:t>and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then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watch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dynamics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as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the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lattice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depth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is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lowered</a:t>
            </a:r>
            <a:r>
              <a:rPr lang="de-DE" sz="1800" b="0" dirty="0" smtClean="0"/>
              <a:t>…</a:t>
            </a:r>
            <a:endParaRPr lang="en-US" sz="18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8585E-6 L 0.0783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55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de-DE" sz="2400" b="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152064" y="3265830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Thank</a:t>
            </a:r>
            <a:r>
              <a:rPr lang="de-DE" sz="2800" dirty="0" smtClean="0"/>
              <a:t> </a:t>
            </a:r>
            <a:r>
              <a:rPr lang="de-DE" sz="2800" dirty="0" err="1" smtClean="0"/>
              <a:t>you</a:t>
            </a:r>
            <a:r>
              <a:rPr lang="de-DE" sz="2800" dirty="0" smtClean="0"/>
              <a:t>!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85"/>
          <p:cNvGrpSpPr>
            <a:grpSpLocks/>
          </p:cNvGrpSpPr>
          <p:nvPr/>
        </p:nvGrpSpPr>
        <p:grpSpPr bwMode="auto">
          <a:xfrm>
            <a:off x="238125" y="2095500"/>
            <a:ext cx="4130674" cy="2989263"/>
            <a:chOff x="150" y="1320"/>
            <a:chExt cx="2602" cy="1883"/>
          </a:xfrm>
        </p:grpSpPr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750" y="2953"/>
              <a:ext cx="1882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0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 charset="0"/>
                </a:rPr>
                <a:t>Feshbach resonance</a:t>
              </a:r>
            </a:p>
          </p:txBody>
        </p:sp>
        <p:sp>
          <p:nvSpPr>
            <p:cNvPr id="38" name="Freeform 6"/>
            <p:cNvSpPr>
              <a:spLocks noChangeAspect="1"/>
            </p:cNvSpPr>
            <p:nvPr/>
          </p:nvSpPr>
          <p:spPr bwMode="auto">
            <a:xfrm>
              <a:off x="477" y="2116"/>
              <a:ext cx="2083" cy="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338" y="0"/>
                </a:cxn>
              </a:cxnLst>
              <a:rect l="0" t="0" r="r" b="b"/>
              <a:pathLst>
                <a:path w="2338" h="4">
                  <a:moveTo>
                    <a:pt x="0" y="4"/>
                  </a:moveTo>
                  <a:lnTo>
                    <a:pt x="2338" y="0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charset="0"/>
              </a:endParaRPr>
            </a:p>
          </p:txBody>
        </p:sp>
        <p:sp>
          <p:nvSpPr>
            <p:cNvPr id="39" name="Line 7"/>
            <p:cNvSpPr>
              <a:spLocks noChangeAspect="1" noChangeShapeType="1"/>
            </p:cNvSpPr>
            <p:nvPr/>
          </p:nvSpPr>
          <p:spPr bwMode="auto">
            <a:xfrm>
              <a:off x="418" y="2779"/>
              <a:ext cx="21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charset="0"/>
              </a:endParaRPr>
            </a:p>
          </p:txBody>
        </p:sp>
        <p:sp>
          <p:nvSpPr>
            <p:cNvPr id="40" name="Line 8"/>
            <p:cNvSpPr>
              <a:spLocks noChangeAspect="1" noChangeShapeType="1"/>
            </p:cNvSpPr>
            <p:nvPr/>
          </p:nvSpPr>
          <p:spPr bwMode="auto">
            <a:xfrm flipH="1" flipV="1">
              <a:off x="417" y="1382"/>
              <a:ext cx="1" cy="13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charset="0"/>
              </a:endParaRPr>
            </a:p>
          </p:txBody>
        </p:sp>
        <p:sp>
          <p:nvSpPr>
            <p:cNvPr id="41" name="Text Box 9"/>
            <p:cNvSpPr txBox="1">
              <a:spLocks noChangeAspect="1" noChangeArrowheads="1"/>
            </p:cNvSpPr>
            <p:nvPr/>
          </p:nvSpPr>
          <p:spPr bwMode="auto">
            <a:xfrm>
              <a:off x="498" y="1909"/>
              <a:ext cx="7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 charset="0"/>
                </a:rPr>
                <a:t>two</a:t>
              </a:r>
              <a:r>
                <a:rPr kumimoji="0" lang="de-DE" sz="16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 charset="0"/>
                </a:rPr>
                <a:t> </a:t>
              </a:r>
              <a:r>
                <a:rPr kumimoji="0" lang="de-DE" sz="16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 charset="0"/>
                </a:rPr>
                <a:t>atoms</a:t>
              </a:r>
              <a:endParaRPr kumimoji="0" lang="en-US" sz="1600" b="1" i="1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42" name="Text Box 10"/>
            <p:cNvSpPr txBox="1">
              <a:spLocks noChangeAspect="1" noChangeArrowheads="1"/>
            </p:cNvSpPr>
            <p:nvPr/>
          </p:nvSpPr>
          <p:spPr bwMode="auto">
            <a:xfrm>
              <a:off x="2518" y="2679"/>
              <a:ext cx="23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11"/>
            <p:cNvSpPr txBox="1">
              <a:spLocks noChangeAspect="1" noChangeArrowheads="1"/>
            </p:cNvSpPr>
            <p:nvPr/>
          </p:nvSpPr>
          <p:spPr bwMode="auto">
            <a:xfrm>
              <a:off x="150" y="1359"/>
              <a:ext cx="23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</a:t>
              </a:r>
              <a:endPara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Line 12"/>
            <p:cNvSpPr>
              <a:spLocks noChangeAspect="1" noChangeShapeType="1"/>
            </p:cNvSpPr>
            <p:nvPr/>
          </p:nvSpPr>
          <p:spPr bwMode="auto">
            <a:xfrm rot="-2704414">
              <a:off x="1515" y="1737"/>
              <a:ext cx="1036" cy="20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charset="0"/>
              </a:endParaRPr>
            </a:p>
          </p:txBody>
        </p:sp>
        <p:sp>
          <p:nvSpPr>
            <p:cNvPr id="45" name="Line 13"/>
            <p:cNvSpPr>
              <a:spLocks noChangeAspect="1" noChangeShapeType="1"/>
            </p:cNvSpPr>
            <p:nvPr/>
          </p:nvSpPr>
          <p:spPr bwMode="auto">
            <a:xfrm rot="-2704414">
              <a:off x="636" y="2334"/>
              <a:ext cx="1036" cy="20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charset="0"/>
              </a:endParaRPr>
            </a:p>
          </p:txBody>
        </p:sp>
        <p:sp>
          <p:nvSpPr>
            <p:cNvPr id="46" name="Text Box 14"/>
            <p:cNvSpPr txBox="1">
              <a:spLocks noChangeAspect="1" noChangeArrowheads="1"/>
            </p:cNvSpPr>
            <p:nvPr/>
          </p:nvSpPr>
          <p:spPr bwMode="auto">
            <a:xfrm>
              <a:off x="511" y="2296"/>
              <a:ext cx="5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Arial" charset="0"/>
                </a:rPr>
                <a:t>molecule</a:t>
              </a:r>
              <a:endParaRPr kumimoji="0" lang="de-DE" sz="16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 flipV="1">
              <a:off x="1612" y="2499"/>
              <a:ext cx="0" cy="4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charset="0"/>
              </a:endParaRPr>
            </a:p>
          </p:txBody>
        </p:sp>
        <p:sp>
          <p:nvSpPr>
            <p:cNvPr id="48" name="Oval 30"/>
            <p:cNvSpPr>
              <a:spLocks noChangeArrowheads="1"/>
            </p:cNvSpPr>
            <p:nvPr/>
          </p:nvSpPr>
          <p:spPr bwMode="auto">
            <a:xfrm>
              <a:off x="1500" y="2008"/>
              <a:ext cx="226" cy="227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charset="0"/>
              </a:endParaRPr>
            </a:p>
          </p:txBody>
        </p:sp>
      </p:grpSp>
      <p:graphicFrame>
        <p:nvGraphicFramePr>
          <p:cNvPr id="49" name="Object 2"/>
          <p:cNvGraphicFramePr>
            <a:graphicFrameLocks noChangeAspect="1"/>
          </p:cNvGraphicFramePr>
          <p:nvPr/>
        </p:nvGraphicFramePr>
        <p:xfrm>
          <a:off x="5432425" y="4426677"/>
          <a:ext cx="2898775" cy="1090613"/>
        </p:xfrm>
        <a:graphic>
          <a:graphicData uri="http://schemas.openxmlformats.org/presentationml/2006/ole">
            <p:oleObj spid="_x0000_s73731" name="Formel" r:id="rId3" imgW="1282680" imgH="482400" progId="Equation.3">
              <p:embed/>
            </p:oleObj>
          </a:graphicData>
        </a:graphic>
      </p:graphicFrame>
      <p:grpSp>
        <p:nvGrpSpPr>
          <p:cNvPr id="50" name="Gruppieren 55"/>
          <p:cNvGrpSpPr/>
          <p:nvPr/>
        </p:nvGrpSpPr>
        <p:grpSpPr>
          <a:xfrm>
            <a:off x="4843273" y="1042924"/>
            <a:ext cx="3976688" cy="3258316"/>
            <a:chOff x="4953001" y="3213100"/>
            <a:chExt cx="3976688" cy="3258316"/>
          </a:xfrm>
        </p:grpSpPr>
        <p:sp>
          <p:nvSpPr>
            <p:cNvPr id="51" name="Text Box 20"/>
            <p:cNvSpPr txBox="1">
              <a:spLocks noChangeArrowheads="1"/>
            </p:cNvSpPr>
            <p:nvPr/>
          </p:nvSpPr>
          <p:spPr bwMode="auto">
            <a:xfrm>
              <a:off x="8094664" y="5887216"/>
              <a:ext cx="835025" cy="57943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1" u="none" strike="noStrike" kern="0" cap="none" spc="0" normalizeH="0" baseline="0" noProof="0" dirty="0">
                  <a:ln>
                    <a:noFill/>
                  </a:ln>
                  <a:solidFill>
                    <a:srgbClr val="08294A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52" name="Line 21"/>
            <p:cNvSpPr>
              <a:spLocks noChangeShapeType="1"/>
            </p:cNvSpPr>
            <p:nvPr/>
          </p:nvSpPr>
          <p:spPr bwMode="auto">
            <a:xfrm>
              <a:off x="5689601" y="5949950"/>
              <a:ext cx="2803525" cy="0"/>
            </a:xfrm>
            <a:prstGeom prst="line">
              <a:avLst/>
            </a:prstGeom>
            <a:noFill/>
            <a:ln w="28575">
              <a:solidFill>
                <a:srgbClr val="0C456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53" name="Line 22"/>
            <p:cNvSpPr>
              <a:spLocks noChangeShapeType="1"/>
            </p:cNvSpPr>
            <p:nvPr/>
          </p:nvSpPr>
          <p:spPr bwMode="auto">
            <a:xfrm flipV="1">
              <a:off x="5689601" y="3500438"/>
              <a:ext cx="0" cy="2449512"/>
            </a:xfrm>
            <a:prstGeom prst="line">
              <a:avLst/>
            </a:prstGeom>
            <a:noFill/>
            <a:ln w="28575">
              <a:solidFill>
                <a:srgbClr val="0C456A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54" name="Text Box 23"/>
            <p:cNvSpPr txBox="1">
              <a:spLocks noChangeArrowheads="1"/>
            </p:cNvSpPr>
            <p:nvPr/>
          </p:nvSpPr>
          <p:spPr bwMode="auto">
            <a:xfrm>
              <a:off x="5000626" y="3213100"/>
              <a:ext cx="835025" cy="57943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8294A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de-DE" sz="32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8294A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de-DE" sz="3200" b="0" i="0" u="none" strike="noStrike" kern="0" cap="none" spc="0" normalizeH="0" baseline="-25000" noProof="0" dirty="0">
                <a:ln>
                  <a:noFill/>
                </a:ln>
                <a:solidFill>
                  <a:srgbClr val="08294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>
              <a:off x="5741989" y="3726916"/>
              <a:ext cx="740783" cy="1397582"/>
            </a:xfrm>
            <a:custGeom>
              <a:avLst/>
              <a:gdLst>
                <a:gd name="connsiteX0" fmla="*/ 0 w 9479"/>
                <a:gd name="connsiteY0" fmla="*/ 9626 h 9626"/>
                <a:gd name="connsiteX1" fmla="*/ 7199 w 9479"/>
                <a:gd name="connsiteY1" fmla="*/ 7575 h 9626"/>
                <a:gd name="connsiteX2" fmla="*/ 9479 w 9479"/>
                <a:gd name="connsiteY2" fmla="*/ 0 h 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9" h="9626">
                  <a:moveTo>
                    <a:pt x="0" y="9626"/>
                  </a:moveTo>
                  <a:cubicBezTo>
                    <a:pt x="1384" y="9422"/>
                    <a:pt x="5619" y="9179"/>
                    <a:pt x="7199" y="7575"/>
                  </a:cubicBezTo>
                  <a:cubicBezTo>
                    <a:pt x="8779" y="5970"/>
                    <a:pt x="9267" y="1754"/>
                    <a:pt x="9479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6649283" y="5152997"/>
              <a:ext cx="1377119" cy="770052"/>
            </a:xfrm>
            <a:custGeom>
              <a:avLst/>
              <a:gdLst>
                <a:gd name="connsiteX0" fmla="*/ 9928 w 9928"/>
                <a:gd name="connsiteY0" fmla="*/ 286 h 10137"/>
                <a:gd name="connsiteX1" fmla="*/ 2282 w 9928"/>
                <a:gd name="connsiteY1" fmla="*/ 670 h 10137"/>
                <a:gd name="connsiteX2" fmla="*/ 1079 w 9928"/>
                <a:gd name="connsiteY2" fmla="*/ 4304 h 10137"/>
                <a:gd name="connsiteX3" fmla="*/ 0 w 9928"/>
                <a:gd name="connsiteY3" fmla="*/ 10137 h 10137"/>
                <a:gd name="connsiteX0" fmla="*/ 10000 w 10000"/>
                <a:gd name="connsiteY0" fmla="*/ 0 h 9718"/>
                <a:gd name="connsiteX1" fmla="*/ 3593 w 10000"/>
                <a:gd name="connsiteY1" fmla="*/ 1025 h 9718"/>
                <a:gd name="connsiteX2" fmla="*/ 1087 w 10000"/>
                <a:gd name="connsiteY2" fmla="*/ 3964 h 9718"/>
                <a:gd name="connsiteX3" fmla="*/ 0 w 10000"/>
                <a:gd name="connsiteY3" fmla="*/ 9718 h 9718"/>
                <a:gd name="connsiteX0" fmla="*/ 9741 w 9741"/>
                <a:gd name="connsiteY0" fmla="*/ 0 h 10499"/>
                <a:gd name="connsiteX1" fmla="*/ 3334 w 9741"/>
                <a:gd name="connsiteY1" fmla="*/ 1055 h 10499"/>
                <a:gd name="connsiteX2" fmla="*/ 828 w 9741"/>
                <a:gd name="connsiteY2" fmla="*/ 4079 h 10499"/>
                <a:gd name="connsiteX3" fmla="*/ 0 w 9741"/>
                <a:gd name="connsiteY3" fmla="*/ 10499 h 1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" h="10499">
                  <a:moveTo>
                    <a:pt x="9741" y="0"/>
                  </a:moveTo>
                  <a:cubicBezTo>
                    <a:pt x="8458" y="44"/>
                    <a:pt x="4819" y="375"/>
                    <a:pt x="3334" y="1055"/>
                  </a:cubicBezTo>
                  <a:cubicBezTo>
                    <a:pt x="1848" y="1735"/>
                    <a:pt x="1384" y="2505"/>
                    <a:pt x="828" y="4079"/>
                  </a:cubicBezTo>
                  <a:cubicBezTo>
                    <a:pt x="272" y="5653"/>
                    <a:pt x="62" y="9092"/>
                    <a:pt x="0" y="10499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57" name="Line 26"/>
            <p:cNvSpPr>
              <a:spLocks noChangeShapeType="1"/>
            </p:cNvSpPr>
            <p:nvPr/>
          </p:nvSpPr>
          <p:spPr bwMode="auto">
            <a:xfrm flipV="1">
              <a:off x="6605589" y="4095750"/>
              <a:ext cx="0" cy="180022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627689" y="5114925"/>
              <a:ext cx="666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59" name="Line 29"/>
            <p:cNvSpPr>
              <a:spLocks noChangeShapeType="1"/>
            </p:cNvSpPr>
            <p:nvPr/>
          </p:nvSpPr>
          <p:spPr bwMode="auto">
            <a:xfrm flipV="1">
              <a:off x="6610351" y="5935662"/>
              <a:ext cx="0" cy="714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60" name="Text Box 30"/>
            <p:cNvSpPr txBox="1">
              <a:spLocks noChangeArrowheads="1"/>
            </p:cNvSpPr>
            <p:nvPr/>
          </p:nvSpPr>
          <p:spPr bwMode="auto">
            <a:xfrm>
              <a:off x="4953001" y="4794250"/>
              <a:ext cx="835025" cy="57943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8294A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de-DE" sz="3200" b="0" i="1" u="none" strike="noStrike" kern="0" cap="none" spc="0" normalizeH="0" baseline="-25000" noProof="0" dirty="0" err="1">
                  <a:ln>
                    <a:noFill/>
                  </a:ln>
                  <a:solidFill>
                    <a:srgbClr val="08294A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bg</a:t>
              </a:r>
              <a:endParaRPr kumimoji="0" lang="de-DE" sz="3200" b="0" i="1" u="none" strike="noStrike" kern="0" cap="none" spc="0" normalizeH="0" baseline="-25000" noProof="0" dirty="0">
                <a:ln>
                  <a:noFill/>
                </a:ln>
                <a:solidFill>
                  <a:srgbClr val="08294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6367464" y="5887216"/>
              <a:ext cx="5715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1" u="none" strike="noStrike" kern="0" cap="none" spc="0" normalizeH="0" baseline="0" noProof="0" dirty="0">
                  <a:ln>
                    <a:noFill/>
                  </a:ln>
                  <a:solidFill>
                    <a:srgbClr val="08294A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kumimoji="0" lang="de-DE" sz="3200" b="0" i="1" u="none" strike="noStrike" kern="0" cap="none" spc="0" normalizeH="0" baseline="-25000" noProof="0" dirty="0">
                  <a:ln>
                    <a:noFill/>
                  </a:ln>
                  <a:solidFill>
                    <a:srgbClr val="08294A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2" name="Textfeld 61"/>
          <p:cNvSpPr txBox="1"/>
          <p:nvPr/>
        </p:nvSpPr>
        <p:spPr bwMode="auto">
          <a:xfrm>
            <a:off x="6012994" y="5661310"/>
            <a:ext cx="1858499" cy="40229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000" b="0" dirty="0" smtClean="0">
                <a:solidFill>
                  <a:srgbClr val="000000"/>
                </a:solidFill>
                <a:latin typeface="cmmi10"/>
                <a:cs typeface="Arial" charset="0"/>
              </a:rPr>
              <a:t>¢</a:t>
            </a:r>
            <a:r>
              <a:rPr lang="de-DE" sz="2000" b="0" dirty="0" smtClean="0">
                <a:solidFill>
                  <a:srgbClr val="000000"/>
                </a:solidFill>
                <a:cs typeface="Arial" charset="0"/>
              </a:rPr>
              <a:t> = </a:t>
            </a:r>
            <a:r>
              <a:rPr lang="de-DE" sz="2000" b="0" dirty="0" err="1" smtClean="0">
                <a:solidFill>
                  <a:srgbClr val="000000"/>
                </a:solidFill>
                <a:cs typeface="Arial" charset="0"/>
              </a:rPr>
              <a:t>coupling</a:t>
            </a:r>
            <a:endParaRPr lang="de-DE" sz="2000" b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4644804" y="548600"/>
            <a:ext cx="4355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0" dirty="0" err="1" smtClean="0">
                <a:solidFill>
                  <a:srgbClr val="000000"/>
                </a:solidFill>
                <a:cs typeface="Arial" charset="0"/>
              </a:rPr>
              <a:t>scattering</a:t>
            </a:r>
            <a:r>
              <a:rPr lang="de-DE" sz="2400" b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2400" b="0" dirty="0" err="1" smtClean="0">
                <a:solidFill>
                  <a:srgbClr val="000000"/>
                </a:solidFill>
                <a:cs typeface="Arial" charset="0"/>
              </a:rPr>
              <a:t>length</a:t>
            </a:r>
            <a:r>
              <a:rPr lang="de-DE" sz="2400" b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3200" b="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e-DE" sz="2800" b="0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sz="2800" b="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e-DE" sz="3200" b="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e-DE" sz="2400" b="0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sz="2400" b="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2800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sz="2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de-DE" sz="28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hteck 63"/>
          <p:cNvSpPr/>
          <p:nvPr/>
        </p:nvSpPr>
        <p:spPr>
          <a:xfrm>
            <a:off x="108174" y="158945"/>
            <a:ext cx="7399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prstClr val="white"/>
                </a:solidFill>
                <a:latin typeface="Calibri"/>
                <a:cs typeface="+mn-cs"/>
              </a:rPr>
              <a:t>Tuning of interactions: Feshbach resonances</a:t>
            </a:r>
            <a:endParaRPr lang="en-US" sz="2400" b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5" name="Rechteck 64"/>
          <p:cNvSpPr/>
          <p:nvPr/>
        </p:nvSpPr>
        <p:spPr bwMode="auto">
          <a:xfrm>
            <a:off x="4392610" y="620610"/>
            <a:ext cx="4716814" cy="61653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3050" algn="l"/>
              </a:tabLst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8294A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/>
          <p:cNvSpPr/>
          <p:nvPr/>
        </p:nvSpPr>
        <p:spPr>
          <a:xfrm>
            <a:off x="108174" y="158945"/>
            <a:ext cx="7399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prstClr val="white"/>
                </a:solidFill>
                <a:latin typeface="Calibri"/>
                <a:cs typeface="+mn-cs"/>
              </a:rPr>
              <a:t>Tuning of interactions: Feshbach resonances</a:t>
            </a:r>
            <a:endParaRPr lang="en-US" sz="2400" b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1319213"/>
            <a:ext cx="7153275" cy="5172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3" name="Rectangle 7"/>
          <p:cNvSpPr>
            <a:spLocks noChangeArrowheads="1"/>
          </p:cNvSpPr>
          <p:nvPr/>
        </p:nvSpPr>
        <p:spPr bwMode="auto">
          <a:xfrm>
            <a:off x="2457450" y="1314450"/>
            <a:ext cx="4600575" cy="381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14" name="Rectangle 8"/>
          <p:cNvSpPr>
            <a:spLocks noChangeArrowheads="1"/>
          </p:cNvSpPr>
          <p:nvPr/>
        </p:nvSpPr>
        <p:spPr bwMode="auto">
          <a:xfrm>
            <a:off x="1876425" y="4219575"/>
            <a:ext cx="828675" cy="24765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/>
        </p:nvSpPr>
        <p:spPr bwMode="auto">
          <a:xfrm>
            <a:off x="5083175" y="4130675"/>
            <a:ext cx="828675" cy="24765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16" name="Rectangle 10"/>
          <p:cNvSpPr>
            <a:spLocks noChangeArrowheads="1"/>
          </p:cNvSpPr>
          <p:nvPr/>
        </p:nvSpPr>
        <p:spPr bwMode="auto">
          <a:xfrm>
            <a:off x="6775450" y="4165600"/>
            <a:ext cx="657225" cy="24765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/>
        </p:nvSpPr>
        <p:spPr bwMode="auto">
          <a:xfrm>
            <a:off x="437741" y="849313"/>
            <a:ext cx="654698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scattering length for 2 atoms in hyperfine states (</a:t>
            </a:r>
            <a:r>
              <a:rPr lang="en-US" sz="2000" b="0" kern="0" dirty="0" err="1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F,m</a:t>
            </a:r>
            <a:r>
              <a:rPr lang="en-US" sz="2000" b="0" kern="0" baseline="-25000" dirty="0" err="1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2000" b="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)= (3,3)</a:t>
            </a:r>
          </a:p>
        </p:txBody>
      </p:sp>
      <p:sp>
        <p:nvSpPr>
          <p:cNvPr id="118" name="Text Box 17"/>
          <p:cNvSpPr txBox="1">
            <a:spLocks noChangeArrowheads="1"/>
          </p:cNvSpPr>
          <p:nvPr/>
        </p:nvSpPr>
        <p:spPr bwMode="auto">
          <a:xfrm>
            <a:off x="3090777" y="6097588"/>
            <a:ext cx="3071674" cy="40011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smtClean="0">
                <a:solidFill>
                  <a:srgbClr val="000000"/>
                </a:solidFill>
              </a:rPr>
              <a:t>magnetic field </a:t>
            </a:r>
            <a:r>
              <a:rPr lang="en-US" sz="2000" b="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b="0" kern="0" dirty="0" smtClean="0">
                <a:solidFill>
                  <a:srgbClr val="000000"/>
                </a:solidFill>
              </a:rPr>
              <a:t> (Gauss)</a:t>
            </a:r>
          </a:p>
        </p:txBody>
      </p:sp>
      <p:sp>
        <p:nvSpPr>
          <p:cNvPr id="119" name="Rectangle 19"/>
          <p:cNvSpPr>
            <a:spLocks noChangeArrowheads="1"/>
          </p:cNvSpPr>
          <p:nvPr/>
        </p:nvSpPr>
        <p:spPr bwMode="auto">
          <a:xfrm>
            <a:off x="990600" y="3152775"/>
            <a:ext cx="342900" cy="13239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20" name="Text Box 20"/>
          <p:cNvSpPr txBox="1">
            <a:spLocks noChangeArrowheads="1"/>
          </p:cNvSpPr>
          <p:nvPr/>
        </p:nvSpPr>
        <p:spPr bwMode="auto">
          <a:xfrm>
            <a:off x="1438275" y="3619500"/>
            <a:ext cx="361950" cy="36933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0" kern="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1" name="Rectangle 21"/>
          <p:cNvSpPr>
            <a:spLocks noChangeArrowheads="1"/>
          </p:cNvSpPr>
          <p:nvPr/>
        </p:nvSpPr>
        <p:spPr bwMode="auto">
          <a:xfrm>
            <a:off x="1085850" y="1581150"/>
            <a:ext cx="685800" cy="154305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22" name="Rectangle 22"/>
          <p:cNvSpPr>
            <a:spLocks noChangeArrowheads="1"/>
          </p:cNvSpPr>
          <p:nvPr/>
        </p:nvSpPr>
        <p:spPr bwMode="auto">
          <a:xfrm>
            <a:off x="1073150" y="4606925"/>
            <a:ext cx="685800" cy="154305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23" name="Text Box 23"/>
          <p:cNvSpPr txBox="1">
            <a:spLocks noChangeArrowheads="1"/>
          </p:cNvSpPr>
          <p:nvPr/>
        </p:nvSpPr>
        <p:spPr bwMode="auto">
          <a:xfrm>
            <a:off x="1320800" y="1597025"/>
            <a:ext cx="5143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0" kern="0" dirty="0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24" name="Text Box 18"/>
          <p:cNvSpPr txBox="1">
            <a:spLocks noChangeArrowheads="1"/>
          </p:cNvSpPr>
          <p:nvPr/>
        </p:nvSpPr>
        <p:spPr bwMode="auto">
          <a:xfrm rot="16200000">
            <a:off x="-673056" y="3525193"/>
            <a:ext cx="3733714" cy="46166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smtClean="0">
                <a:solidFill>
                  <a:srgbClr val="000000"/>
                </a:solidFill>
              </a:rPr>
              <a:t>scattering length </a:t>
            </a:r>
            <a:r>
              <a:rPr lang="en-US" sz="2400" b="0" i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0" kern="0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b="0" kern="0" dirty="0" smtClean="0">
                <a:solidFill>
                  <a:srgbClr val="000000"/>
                </a:solidFill>
              </a:rPr>
              <a:t> (1000 a</a:t>
            </a:r>
            <a:r>
              <a:rPr lang="en-US" sz="1800" b="0" kern="0" baseline="-25000" dirty="0" smtClean="0">
                <a:solidFill>
                  <a:srgbClr val="000000"/>
                </a:solidFill>
              </a:rPr>
              <a:t>0</a:t>
            </a:r>
            <a:r>
              <a:rPr lang="en-US" sz="1800" b="0" kern="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25" name="Text Box 24"/>
          <p:cNvSpPr txBox="1">
            <a:spLocks noChangeArrowheads="1"/>
          </p:cNvSpPr>
          <p:nvPr/>
        </p:nvSpPr>
        <p:spPr bwMode="auto">
          <a:xfrm>
            <a:off x="1241425" y="5651500"/>
            <a:ext cx="6286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0" kern="0" smtClean="0">
                <a:solidFill>
                  <a:srgbClr val="000000"/>
                </a:solidFill>
              </a:rPr>
              <a:t>-10</a:t>
            </a:r>
          </a:p>
        </p:txBody>
      </p:sp>
      <p:sp>
        <p:nvSpPr>
          <p:cNvPr id="126" name="Text Box 25"/>
          <p:cNvSpPr txBox="1">
            <a:spLocks noChangeArrowheads="1"/>
          </p:cNvSpPr>
          <p:nvPr/>
        </p:nvSpPr>
        <p:spPr bwMode="auto">
          <a:xfrm>
            <a:off x="1450975" y="2593975"/>
            <a:ext cx="304800" cy="36933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0" kern="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27" name="Text Box 26"/>
          <p:cNvSpPr txBox="1">
            <a:spLocks noChangeArrowheads="1"/>
          </p:cNvSpPr>
          <p:nvPr/>
        </p:nvSpPr>
        <p:spPr bwMode="auto">
          <a:xfrm>
            <a:off x="1371600" y="4638675"/>
            <a:ext cx="4762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0" kern="0" smtClean="0">
                <a:solidFill>
                  <a:srgbClr val="000000"/>
                </a:solidFill>
              </a:rPr>
              <a:t>-5</a:t>
            </a:r>
          </a:p>
        </p:txBody>
      </p:sp>
      <p:sp>
        <p:nvSpPr>
          <p:cNvPr id="128" name="Line 27"/>
          <p:cNvSpPr>
            <a:spLocks noChangeShapeType="1"/>
          </p:cNvSpPr>
          <p:nvPr/>
        </p:nvSpPr>
        <p:spPr bwMode="auto">
          <a:xfrm flipV="1">
            <a:off x="1952625" y="3819525"/>
            <a:ext cx="56388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29" name="Ellipse 128"/>
          <p:cNvSpPr/>
          <p:nvPr/>
        </p:nvSpPr>
        <p:spPr bwMode="auto">
          <a:xfrm rot="20826728">
            <a:off x="1996930" y="3549256"/>
            <a:ext cx="747636" cy="192790"/>
          </a:xfrm>
          <a:prstGeom prst="ellipse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e-DE" smtClean="0"/>
          </a:p>
        </p:txBody>
      </p:sp>
      <p:grpSp>
        <p:nvGrpSpPr>
          <p:cNvPr id="130" name="Group 16"/>
          <p:cNvGrpSpPr>
            <a:grpSpLocks/>
          </p:cNvGrpSpPr>
          <p:nvPr/>
        </p:nvGrpSpPr>
        <p:grpSpPr bwMode="auto">
          <a:xfrm>
            <a:off x="1485900" y="3400425"/>
            <a:ext cx="3159125" cy="1958975"/>
            <a:chOff x="936" y="2142"/>
            <a:chExt cx="1990" cy="1234"/>
          </a:xfrm>
        </p:grpSpPr>
        <p:sp>
          <p:nvSpPr>
            <p:cNvPr id="131" name="Oval 13"/>
            <p:cNvSpPr>
              <a:spLocks noChangeArrowheads="1"/>
            </p:cNvSpPr>
            <p:nvPr/>
          </p:nvSpPr>
          <p:spPr bwMode="auto">
            <a:xfrm>
              <a:off x="936" y="2142"/>
              <a:ext cx="540" cy="540"/>
            </a:xfrm>
            <a:prstGeom prst="ellipse">
              <a:avLst/>
            </a:prstGeom>
            <a:noFill/>
            <a:ln w="22225" algn="ctr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2" name="Line 14"/>
            <p:cNvSpPr>
              <a:spLocks noChangeShapeType="1"/>
            </p:cNvSpPr>
            <p:nvPr/>
          </p:nvSpPr>
          <p:spPr bwMode="auto">
            <a:xfrm flipH="1" flipV="1">
              <a:off x="1446" y="2634"/>
              <a:ext cx="378" cy="348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arrow" w="med" len="med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" name="Text Box 15"/>
            <p:cNvSpPr txBox="1">
              <a:spLocks noChangeArrowheads="1"/>
            </p:cNvSpPr>
            <p:nvPr/>
          </p:nvSpPr>
          <p:spPr bwMode="auto">
            <a:xfrm>
              <a:off x="1896" y="2940"/>
              <a:ext cx="1030" cy="4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800" b="0" kern="0" dirty="0" smtClean="0">
                  <a:solidFill>
                    <a:sysClr val="windowText" lastClr="000000"/>
                  </a:solidFill>
                </a:rPr>
                <a:t>this talk…</a:t>
              </a:r>
            </a:p>
            <a:p>
              <a:pPr algn="l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0" kern="0" dirty="0" smtClean="0">
                  <a:solidFill>
                    <a:sysClr val="windowText" lastClr="000000"/>
                  </a:solidFill>
                </a:rPr>
                <a:t>(let’s zoom in)</a:t>
              </a:r>
            </a:p>
          </p:txBody>
        </p:sp>
      </p:grpSp>
      <p:sp>
        <p:nvSpPr>
          <p:cNvPr id="134" name="Text Box 39"/>
          <p:cNvSpPr txBox="1">
            <a:spLocks noChangeArrowheads="1"/>
          </p:cNvSpPr>
          <p:nvPr/>
        </p:nvSpPr>
        <p:spPr bwMode="auto">
          <a:xfrm>
            <a:off x="4647325" y="1954692"/>
            <a:ext cx="3048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smtClean="0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135" name="Text Box 39"/>
          <p:cNvSpPr txBox="1">
            <a:spLocks noChangeArrowheads="1"/>
          </p:cNvSpPr>
          <p:nvPr/>
        </p:nvSpPr>
        <p:spPr bwMode="auto">
          <a:xfrm>
            <a:off x="6027273" y="1931728"/>
            <a:ext cx="3048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smtClean="0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136" name="Textfeld 135"/>
          <p:cNvSpPr txBox="1"/>
          <p:nvPr/>
        </p:nvSpPr>
        <p:spPr>
          <a:xfrm>
            <a:off x="6236179" y="1252603"/>
            <a:ext cx="2709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0" dirty="0" err="1" smtClean="0">
                <a:solidFill>
                  <a:srgbClr val="FF0000"/>
                </a:solidFill>
              </a:rPr>
              <a:t>broad</a:t>
            </a:r>
            <a:r>
              <a:rPr lang="de-DE" sz="2000" b="0" dirty="0" smtClean="0">
                <a:solidFill>
                  <a:srgbClr val="FF0000"/>
                </a:solidFill>
              </a:rPr>
              <a:t> s-</a:t>
            </a:r>
            <a:r>
              <a:rPr lang="de-DE" sz="2000" b="0" dirty="0" err="1" smtClean="0">
                <a:solidFill>
                  <a:srgbClr val="FF0000"/>
                </a:solidFill>
              </a:rPr>
              <a:t>resonances</a:t>
            </a:r>
            <a:endParaRPr lang="de-DE" sz="2000" b="0" dirty="0" smtClean="0">
              <a:solidFill>
                <a:srgbClr val="FF0000"/>
              </a:solidFill>
            </a:endParaRPr>
          </a:p>
        </p:txBody>
      </p:sp>
      <p:sp>
        <p:nvSpPr>
          <p:cNvPr id="137" name="Text Box 33"/>
          <p:cNvSpPr txBox="1">
            <a:spLocks noChangeArrowheads="1"/>
          </p:cNvSpPr>
          <p:nvPr/>
        </p:nvSpPr>
        <p:spPr bwMode="auto">
          <a:xfrm>
            <a:off x="1885966" y="1916790"/>
            <a:ext cx="261481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kern="0" dirty="0" smtClean="0">
                <a:solidFill>
                  <a:sysClr val="windowText" lastClr="000000"/>
                </a:solidFill>
              </a:rPr>
              <a:t>calculations by P. Julienne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kern="0" dirty="0" smtClean="0">
                <a:solidFill>
                  <a:sysClr val="windowText" lastClr="000000"/>
                </a:solidFill>
              </a:rPr>
              <a:t>et al., NIST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/>
          <p:cNvSpPr/>
          <p:nvPr/>
        </p:nvSpPr>
        <p:spPr>
          <a:xfrm>
            <a:off x="108174" y="158945"/>
            <a:ext cx="7399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prstClr val="white"/>
                </a:solidFill>
                <a:latin typeface="Calibri"/>
                <a:cs typeface="+mn-cs"/>
              </a:rPr>
              <a:t>Tuning of interactions: Feshbach resonances</a:t>
            </a:r>
            <a:endParaRPr lang="en-US" sz="2400" b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89" name="Picture 15" descr="scatteringleng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2413" y="1304925"/>
            <a:ext cx="6529387" cy="5045075"/>
          </a:xfrm>
          <a:prstGeom prst="rect">
            <a:avLst/>
          </a:prstGeom>
          <a:noFill/>
        </p:spPr>
      </p:pic>
      <p:sp>
        <p:nvSpPr>
          <p:cNvPr id="90" name="Rectangle 16"/>
          <p:cNvSpPr>
            <a:spLocks noChangeArrowheads="1"/>
          </p:cNvSpPr>
          <p:nvPr/>
        </p:nvSpPr>
        <p:spPr bwMode="auto">
          <a:xfrm>
            <a:off x="2370138" y="5418138"/>
            <a:ext cx="5314950" cy="7334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" name="Rectangle 18"/>
          <p:cNvSpPr>
            <a:spLocks noChangeArrowheads="1"/>
          </p:cNvSpPr>
          <p:nvPr/>
        </p:nvSpPr>
        <p:spPr bwMode="auto">
          <a:xfrm>
            <a:off x="1693863" y="1531938"/>
            <a:ext cx="762000" cy="43719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Text Box 20"/>
          <p:cNvSpPr txBox="1">
            <a:spLocks noChangeArrowheads="1"/>
          </p:cNvSpPr>
          <p:nvPr/>
        </p:nvSpPr>
        <p:spPr bwMode="auto">
          <a:xfrm>
            <a:off x="2333625" y="5353050"/>
            <a:ext cx="361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93" name="Text Box 21"/>
          <p:cNvSpPr txBox="1">
            <a:spLocks noChangeArrowheads="1"/>
          </p:cNvSpPr>
          <p:nvPr/>
        </p:nvSpPr>
        <p:spPr bwMode="auto">
          <a:xfrm>
            <a:off x="3911600" y="5359400"/>
            <a:ext cx="466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50</a:t>
            </a:r>
          </a:p>
        </p:txBody>
      </p:sp>
      <p:sp>
        <p:nvSpPr>
          <p:cNvPr id="94" name="Text Box 22"/>
          <p:cNvSpPr txBox="1">
            <a:spLocks noChangeArrowheads="1"/>
          </p:cNvSpPr>
          <p:nvPr/>
        </p:nvSpPr>
        <p:spPr bwMode="auto">
          <a:xfrm>
            <a:off x="5470525" y="5365750"/>
            <a:ext cx="6762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100</a:t>
            </a:r>
          </a:p>
        </p:txBody>
      </p:sp>
      <p:sp>
        <p:nvSpPr>
          <p:cNvPr id="95" name="Text Box 23"/>
          <p:cNvSpPr txBox="1">
            <a:spLocks noChangeArrowheads="1"/>
          </p:cNvSpPr>
          <p:nvPr/>
        </p:nvSpPr>
        <p:spPr bwMode="auto">
          <a:xfrm>
            <a:off x="7096125" y="5362575"/>
            <a:ext cx="6762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150</a:t>
            </a:r>
          </a:p>
        </p:txBody>
      </p:sp>
      <p:sp>
        <p:nvSpPr>
          <p:cNvPr id="96" name="Text Box 24"/>
          <p:cNvSpPr txBox="1">
            <a:spLocks noChangeArrowheads="1"/>
          </p:cNvSpPr>
          <p:nvPr/>
        </p:nvSpPr>
        <p:spPr bwMode="auto">
          <a:xfrm>
            <a:off x="2168525" y="3387725"/>
            <a:ext cx="361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97" name="Rectangle 25"/>
          <p:cNvSpPr>
            <a:spLocks noChangeArrowheads="1"/>
          </p:cNvSpPr>
          <p:nvPr/>
        </p:nvSpPr>
        <p:spPr bwMode="auto">
          <a:xfrm>
            <a:off x="2579688" y="1855788"/>
            <a:ext cx="238125" cy="6572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8" name="Rectangle 26"/>
          <p:cNvSpPr>
            <a:spLocks noChangeArrowheads="1"/>
          </p:cNvSpPr>
          <p:nvPr/>
        </p:nvSpPr>
        <p:spPr bwMode="auto">
          <a:xfrm>
            <a:off x="3205163" y="1862138"/>
            <a:ext cx="238125" cy="6572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9" name="Rectangle 27"/>
          <p:cNvSpPr>
            <a:spLocks noChangeArrowheads="1"/>
          </p:cNvSpPr>
          <p:nvPr/>
        </p:nvSpPr>
        <p:spPr bwMode="auto">
          <a:xfrm>
            <a:off x="3763963" y="1858963"/>
            <a:ext cx="238125" cy="6572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0" name="Rectangle 28"/>
          <p:cNvSpPr>
            <a:spLocks noChangeArrowheads="1"/>
          </p:cNvSpPr>
          <p:nvPr/>
        </p:nvSpPr>
        <p:spPr bwMode="auto">
          <a:xfrm>
            <a:off x="4332288" y="1865313"/>
            <a:ext cx="238125" cy="6572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1" name="Rectangle 29"/>
          <p:cNvSpPr>
            <a:spLocks noChangeArrowheads="1"/>
          </p:cNvSpPr>
          <p:nvPr/>
        </p:nvSpPr>
        <p:spPr bwMode="auto">
          <a:xfrm>
            <a:off x="4719638" y="2967038"/>
            <a:ext cx="514350" cy="6572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Rectangle 30"/>
          <p:cNvSpPr>
            <a:spLocks noChangeArrowheads="1"/>
          </p:cNvSpPr>
          <p:nvPr/>
        </p:nvSpPr>
        <p:spPr bwMode="auto">
          <a:xfrm>
            <a:off x="5942013" y="1865313"/>
            <a:ext cx="238125" cy="6572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Rectangle 31"/>
          <p:cNvSpPr>
            <a:spLocks noChangeArrowheads="1"/>
          </p:cNvSpPr>
          <p:nvPr/>
        </p:nvSpPr>
        <p:spPr bwMode="auto">
          <a:xfrm>
            <a:off x="6538913" y="1862138"/>
            <a:ext cx="238125" cy="6572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" name="Rectangle 32"/>
          <p:cNvSpPr>
            <a:spLocks noChangeArrowheads="1"/>
          </p:cNvSpPr>
          <p:nvPr/>
        </p:nvSpPr>
        <p:spPr bwMode="auto">
          <a:xfrm>
            <a:off x="6411913" y="2935288"/>
            <a:ext cx="238125" cy="6572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05" name="Group 40"/>
          <p:cNvGrpSpPr>
            <a:grpSpLocks/>
          </p:cNvGrpSpPr>
          <p:nvPr/>
        </p:nvGrpSpPr>
        <p:grpSpPr bwMode="auto">
          <a:xfrm>
            <a:off x="3775075" y="1863739"/>
            <a:ext cx="3081338" cy="741367"/>
            <a:chOff x="2378" y="1174"/>
            <a:chExt cx="1941" cy="467"/>
          </a:xfrm>
        </p:grpSpPr>
        <p:sp>
          <p:nvSpPr>
            <p:cNvPr id="106" name="Text Box 33"/>
            <p:cNvSpPr txBox="1">
              <a:spLocks noChangeArrowheads="1"/>
            </p:cNvSpPr>
            <p:nvPr/>
          </p:nvSpPr>
          <p:spPr bwMode="auto">
            <a:xfrm>
              <a:off x="2378" y="1174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</a:rPr>
                <a:t>d</a:t>
              </a:r>
            </a:p>
          </p:txBody>
        </p:sp>
        <p:sp>
          <p:nvSpPr>
            <p:cNvPr id="107" name="Text Box 34"/>
            <p:cNvSpPr txBox="1">
              <a:spLocks noChangeArrowheads="1"/>
            </p:cNvSpPr>
            <p:nvPr/>
          </p:nvSpPr>
          <p:spPr bwMode="auto">
            <a:xfrm>
              <a:off x="3720" y="1391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</a:rPr>
                <a:t>d</a:t>
              </a:r>
            </a:p>
          </p:txBody>
        </p:sp>
        <p:sp>
          <p:nvSpPr>
            <p:cNvPr id="108" name="Text Box 35"/>
            <p:cNvSpPr txBox="1">
              <a:spLocks noChangeArrowheads="1"/>
            </p:cNvSpPr>
            <p:nvPr/>
          </p:nvSpPr>
          <p:spPr bwMode="auto">
            <a:xfrm>
              <a:off x="4114" y="1299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</a:rPr>
                <a:t>d</a:t>
              </a:r>
            </a:p>
          </p:txBody>
        </p:sp>
      </p:grpSp>
      <p:grpSp>
        <p:nvGrpSpPr>
          <p:cNvPr id="109" name="Group 41"/>
          <p:cNvGrpSpPr>
            <a:grpSpLocks/>
          </p:cNvGrpSpPr>
          <p:nvPr/>
        </p:nvGrpSpPr>
        <p:grpSpPr bwMode="auto">
          <a:xfrm>
            <a:off x="2608262" y="1862144"/>
            <a:ext cx="1955800" cy="608015"/>
            <a:chOff x="1643" y="1173"/>
            <a:chExt cx="1232" cy="383"/>
          </a:xfrm>
        </p:grpSpPr>
        <p:sp>
          <p:nvSpPr>
            <p:cNvPr id="110" name="Text Box 36"/>
            <p:cNvSpPr txBox="1">
              <a:spLocks noChangeArrowheads="1"/>
            </p:cNvSpPr>
            <p:nvPr/>
          </p:nvSpPr>
          <p:spPr bwMode="auto">
            <a:xfrm>
              <a:off x="1643" y="1306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</a:rPr>
                <a:t>g</a:t>
              </a:r>
            </a:p>
          </p:txBody>
        </p:sp>
        <p:sp>
          <p:nvSpPr>
            <p:cNvPr id="111" name="Text Box 37"/>
            <p:cNvSpPr txBox="1">
              <a:spLocks noChangeArrowheads="1"/>
            </p:cNvSpPr>
            <p:nvPr/>
          </p:nvSpPr>
          <p:spPr bwMode="auto">
            <a:xfrm>
              <a:off x="1743" y="1233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</a:rPr>
                <a:t>g</a:t>
              </a:r>
            </a:p>
          </p:txBody>
        </p:sp>
        <p:sp>
          <p:nvSpPr>
            <p:cNvPr id="130" name="Text Box 38"/>
            <p:cNvSpPr txBox="1">
              <a:spLocks noChangeArrowheads="1"/>
            </p:cNvSpPr>
            <p:nvPr/>
          </p:nvSpPr>
          <p:spPr bwMode="auto">
            <a:xfrm>
              <a:off x="1958" y="1274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</a:rPr>
                <a:t>g</a:t>
              </a:r>
            </a:p>
          </p:txBody>
        </p:sp>
        <p:sp>
          <p:nvSpPr>
            <p:cNvPr id="138" name="Text Box 39"/>
            <p:cNvSpPr txBox="1">
              <a:spLocks noChangeArrowheads="1"/>
            </p:cNvSpPr>
            <p:nvPr/>
          </p:nvSpPr>
          <p:spPr bwMode="auto">
            <a:xfrm>
              <a:off x="2670" y="1173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</a:rPr>
                <a:t>g</a:t>
              </a:r>
            </a:p>
          </p:txBody>
        </p:sp>
      </p:grpSp>
      <p:sp>
        <p:nvSpPr>
          <p:cNvPr id="139" name="Rectangle 42"/>
          <p:cNvSpPr>
            <a:spLocks noChangeArrowheads="1"/>
          </p:cNvSpPr>
          <p:nvPr/>
        </p:nvSpPr>
        <p:spPr bwMode="auto">
          <a:xfrm>
            <a:off x="4410075" y="3343275"/>
            <a:ext cx="2371725" cy="19431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0" name="Text Box 43"/>
          <p:cNvSpPr txBox="1">
            <a:spLocks noChangeArrowheads="1"/>
          </p:cNvSpPr>
          <p:nvPr/>
        </p:nvSpPr>
        <p:spPr bwMode="auto">
          <a:xfrm>
            <a:off x="3333804" y="5697538"/>
            <a:ext cx="3057247" cy="40011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magnetic field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(Gauss)</a:t>
            </a:r>
          </a:p>
        </p:txBody>
      </p:sp>
      <p:sp>
        <p:nvSpPr>
          <p:cNvPr id="141" name="Text Box 44"/>
          <p:cNvSpPr txBox="1">
            <a:spLocks noChangeArrowheads="1"/>
          </p:cNvSpPr>
          <p:nvPr/>
        </p:nvSpPr>
        <p:spPr bwMode="auto">
          <a:xfrm rot="16200000">
            <a:off x="-69067" y="3401368"/>
            <a:ext cx="3744936" cy="46166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scattering length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2400" b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(1000 a</a:t>
            </a:r>
            <a:r>
              <a:rPr kumimoji="0" lang="en-US" sz="1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142" name="Line 45"/>
          <p:cNvSpPr>
            <a:spLocks noChangeShapeType="1"/>
          </p:cNvSpPr>
          <p:nvPr/>
        </p:nvSpPr>
        <p:spPr bwMode="auto">
          <a:xfrm>
            <a:off x="2543175" y="3571875"/>
            <a:ext cx="48291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" name="Text Box 46"/>
          <p:cNvSpPr txBox="1">
            <a:spLocks noChangeArrowheads="1"/>
          </p:cNvSpPr>
          <p:nvPr/>
        </p:nvSpPr>
        <p:spPr bwMode="auto">
          <a:xfrm>
            <a:off x="2165350" y="2736850"/>
            <a:ext cx="361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44" name="Text Box 47"/>
          <p:cNvSpPr txBox="1">
            <a:spLocks noChangeArrowheads="1"/>
          </p:cNvSpPr>
          <p:nvPr/>
        </p:nvSpPr>
        <p:spPr bwMode="auto">
          <a:xfrm>
            <a:off x="2152650" y="2095500"/>
            <a:ext cx="361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45" name="Text Box 48"/>
          <p:cNvSpPr txBox="1">
            <a:spLocks noChangeArrowheads="1"/>
          </p:cNvSpPr>
          <p:nvPr/>
        </p:nvSpPr>
        <p:spPr bwMode="auto">
          <a:xfrm>
            <a:off x="2101850" y="4664075"/>
            <a:ext cx="5810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-2</a:t>
            </a:r>
          </a:p>
        </p:txBody>
      </p:sp>
      <p:sp>
        <p:nvSpPr>
          <p:cNvPr id="146" name="Text Box 49"/>
          <p:cNvSpPr txBox="1">
            <a:spLocks noChangeArrowheads="1"/>
          </p:cNvSpPr>
          <p:nvPr/>
        </p:nvSpPr>
        <p:spPr bwMode="auto">
          <a:xfrm>
            <a:off x="2095500" y="4010025"/>
            <a:ext cx="5143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-1</a:t>
            </a:r>
          </a:p>
        </p:txBody>
      </p:sp>
      <p:grpSp>
        <p:nvGrpSpPr>
          <p:cNvPr id="147" name="Group 59"/>
          <p:cNvGrpSpPr>
            <a:grpSpLocks/>
          </p:cNvGrpSpPr>
          <p:nvPr/>
        </p:nvGrpSpPr>
        <p:grpSpPr bwMode="auto">
          <a:xfrm>
            <a:off x="3051175" y="3600450"/>
            <a:ext cx="1035050" cy="1149350"/>
            <a:chOff x="1922" y="2268"/>
            <a:chExt cx="652" cy="724"/>
          </a:xfrm>
        </p:grpSpPr>
        <p:sp>
          <p:nvSpPr>
            <p:cNvPr id="148" name="Line 50"/>
            <p:cNvSpPr>
              <a:spLocks noChangeShapeType="1"/>
            </p:cNvSpPr>
            <p:nvPr/>
          </p:nvSpPr>
          <p:spPr bwMode="auto">
            <a:xfrm flipH="1" flipV="1">
              <a:off x="1942" y="2268"/>
              <a:ext cx="220" cy="4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Text Box 51"/>
            <p:cNvSpPr txBox="1">
              <a:spLocks noChangeArrowheads="1"/>
            </p:cNvSpPr>
            <p:nvPr/>
          </p:nvSpPr>
          <p:spPr bwMode="auto">
            <a:xfrm>
              <a:off x="1922" y="2624"/>
              <a:ext cx="652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</a:rPr>
                <a:t>zero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</a:rPr>
                <a:t>crossing</a:t>
              </a:r>
            </a:p>
          </p:txBody>
        </p:sp>
      </p:grpSp>
      <p:grpSp>
        <p:nvGrpSpPr>
          <p:cNvPr id="150" name="Group 62"/>
          <p:cNvGrpSpPr>
            <a:grpSpLocks/>
          </p:cNvGrpSpPr>
          <p:nvPr/>
        </p:nvGrpSpPr>
        <p:grpSpPr bwMode="auto">
          <a:xfrm>
            <a:off x="4131496" y="3067575"/>
            <a:ext cx="1978025" cy="1131889"/>
            <a:chOff x="2614" y="1956"/>
            <a:chExt cx="1246" cy="713"/>
          </a:xfrm>
        </p:grpSpPr>
        <p:sp>
          <p:nvSpPr>
            <p:cNvPr id="151" name="Text Box 54"/>
            <p:cNvSpPr txBox="1">
              <a:spLocks noChangeArrowheads="1"/>
            </p:cNvSpPr>
            <p:nvPr/>
          </p:nvSpPr>
          <p:spPr bwMode="auto">
            <a:xfrm>
              <a:off x="3167" y="2456"/>
              <a:ext cx="693" cy="213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</a:rPr>
                <a:t>…or here</a:t>
              </a:r>
            </a:p>
          </p:txBody>
        </p:sp>
        <p:sp>
          <p:nvSpPr>
            <p:cNvPr id="152" name="Line 56"/>
            <p:cNvSpPr>
              <a:spLocks noChangeShapeType="1"/>
            </p:cNvSpPr>
            <p:nvPr/>
          </p:nvSpPr>
          <p:spPr bwMode="auto">
            <a:xfrm flipH="1" flipV="1">
              <a:off x="2614" y="1956"/>
              <a:ext cx="773" cy="49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3" name="Group 61"/>
          <p:cNvGrpSpPr>
            <a:grpSpLocks/>
          </p:cNvGrpSpPr>
          <p:nvPr/>
        </p:nvGrpSpPr>
        <p:grpSpPr bwMode="auto">
          <a:xfrm>
            <a:off x="3184052" y="3527426"/>
            <a:ext cx="3117851" cy="1608138"/>
            <a:chOff x="2010" y="2222"/>
            <a:chExt cx="1964" cy="1013"/>
          </a:xfrm>
        </p:grpSpPr>
        <p:sp>
          <p:nvSpPr>
            <p:cNvPr id="154" name="Line 55"/>
            <p:cNvSpPr>
              <a:spLocks noChangeShapeType="1"/>
            </p:cNvSpPr>
            <p:nvPr/>
          </p:nvSpPr>
          <p:spPr bwMode="auto">
            <a:xfrm flipH="1" flipV="1">
              <a:off x="2010" y="2222"/>
              <a:ext cx="916" cy="918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Text Box 57"/>
            <p:cNvSpPr txBox="1">
              <a:spLocks noChangeArrowheads="1"/>
            </p:cNvSpPr>
            <p:nvPr/>
          </p:nvSpPr>
          <p:spPr bwMode="auto">
            <a:xfrm>
              <a:off x="2670" y="3022"/>
              <a:ext cx="1304" cy="213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</a:rPr>
                <a:t>make mol’s here…</a:t>
              </a:r>
            </a:p>
          </p:txBody>
        </p:sp>
      </p:grpSp>
      <p:grpSp>
        <p:nvGrpSpPr>
          <p:cNvPr id="156" name="Group 63"/>
          <p:cNvGrpSpPr>
            <a:grpSpLocks/>
          </p:cNvGrpSpPr>
          <p:nvPr/>
        </p:nvGrpSpPr>
        <p:grpSpPr bwMode="auto">
          <a:xfrm>
            <a:off x="3200400" y="3343276"/>
            <a:ext cx="3052763" cy="1322388"/>
            <a:chOff x="2016" y="2106"/>
            <a:chExt cx="1923" cy="833"/>
          </a:xfrm>
        </p:grpSpPr>
        <p:sp>
          <p:nvSpPr>
            <p:cNvPr id="157" name="Oval 52"/>
            <p:cNvSpPr>
              <a:spLocks noChangeArrowheads="1"/>
            </p:cNvSpPr>
            <p:nvPr/>
          </p:nvSpPr>
          <p:spPr bwMode="auto">
            <a:xfrm>
              <a:off x="2016" y="2106"/>
              <a:ext cx="66" cy="6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58" name="Group 60"/>
            <p:cNvGrpSpPr>
              <a:grpSpLocks/>
            </p:cNvGrpSpPr>
            <p:nvPr/>
          </p:nvGrpSpPr>
          <p:grpSpPr bwMode="auto">
            <a:xfrm>
              <a:off x="2084" y="2188"/>
              <a:ext cx="1855" cy="751"/>
              <a:chOff x="2084" y="2188"/>
              <a:chExt cx="1855" cy="751"/>
            </a:xfrm>
          </p:grpSpPr>
          <p:sp>
            <p:nvSpPr>
              <p:cNvPr id="159" name="Line 53"/>
              <p:cNvSpPr>
                <a:spLocks noChangeShapeType="1"/>
              </p:cNvSpPr>
              <p:nvPr/>
            </p:nvSpPr>
            <p:spPr bwMode="auto">
              <a:xfrm flipH="1" flipV="1">
                <a:off x="2084" y="2188"/>
                <a:ext cx="886" cy="6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Text Box 58"/>
              <p:cNvSpPr txBox="1">
                <a:spLocks noChangeArrowheads="1"/>
              </p:cNvSpPr>
              <p:nvPr/>
            </p:nvSpPr>
            <p:spPr bwMode="auto">
              <a:xfrm>
                <a:off x="2823" y="2726"/>
                <a:ext cx="1116" cy="213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</a:rPr>
                  <a:t>make BEC here</a:t>
                </a:r>
              </a:p>
            </p:txBody>
          </p:sp>
        </p:grpSp>
      </p:grpSp>
      <p:cxnSp>
        <p:nvCxnSpPr>
          <p:cNvPr id="163" name="Gerade Verbindung 162"/>
          <p:cNvCxnSpPr/>
          <p:nvPr/>
        </p:nvCxnSpPr>
        <p:spPr bwMode="auto">
          <a:xfrm rot="5400000">
            <a:off x="2518009" y="3568885"/>
            <a:ext cx="3527943" cy="6835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Gerade Verbindung 163"/>
          <p:cNvCxnSpPr/>
          <p:nvPr/>
        </p:nvCxnSpPr>
        <p:spPr bwMode="auto">
          <a:xfrm rot="5400000">
            <a:off x="4437825" y="3584805"/>
            <a:ext cx="3527943" cy="6835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Gerade Verbindung 164"/>
          <p:cNvCxnSpPr/>
          <p:nvPr/>
        </p:nvCxnSpPr>
        <p:spPr bwMode="auto">
          <a:xfrm rot="5400000">
            <a:off x="1212404" y="3566608"/>
            <a:ext cx="3527943" cy="6835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Gerade Verbindung 165"/>
          <p:cNvCxnSpPr/>
          <p:nvPr/>
        </p:nvCxnSpPr>
        <p:spPr bwMode="auto">
          <a:xfrm rot="5400000">
            <a:off x="1235148" y="3575704"/>
            <a:ext cx="3527943" cy="6835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7" name="Text Box 38"/>
          <p:cNvSpPr txBox="1">
            <a:spLocks noChangeArrowheads="1"/>
          </p:cNvSpPr>
          <p:nvPr/>
        </p:nvSpPr>
        <p:spPr bwMode="auto">
          <a:xfrm>
            <a:off x="2926349" y="1799382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g</a:t>
            </a:r>
          </a:p>
        </p:txBody>
      </p:sp>
      <p:grpSp>
        <p:nvGrpSpPr>
          <p:cNvPr id="168" name="Gruppieren 118"/>
          <p:cNvGrpSpPr/>
          <p:nvPr/>
        </p:nvGrpSpPr>
        <p:grpSpPr>
          <a:xfrm>
            <a:off x="3180581" y="2657943"/>
            <a:ext cx="832279" cy="631168"/>
            <a:chOff x="3180581" y="2657943"/>
            <a:chExt cx="832279" cy="631168"/>
          </a:xfrm>
        </p:grpSpPr>
        <p:sp>
          <p:nvSpPr>
            <p:cNvPr id="169" name="Text Box 58"/>
            <p:cNvSpPr txBox="1">
              <a:spLocks noChangeArrowheads="1"/>
            </p:cNvSpPr>
            <p:nvPr/>
          </p:nvSpPr>
          <p:spPr bwMode="auto">
            <a:xfrm>
              <a:off x="3180581" y="2657943"/>
              <a:ext cx="832279" cy="276999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</a:rPr>
                <a:t>tune here</a:t>
              </a:r>
            </a:p>
          </p:txBody>
        </p:sp>
        <p:sp>
          <p:nvSpPr>
            <p:cNvPr id="170" name="Freihandform 169"/>
            <p:cNvSpPr/>
            <p:nvPr/>
          </p:nvSpPr>
          <p:spPr bwMode="auto">
            <a:xfrm>
              <a:off x="3234519" y="2709081"/>
              <a:ext cx="755176" cy="580030"/>
            </a:xfrm>
            <a:custGeom>
              <a:avLst/>
              <a:gdLst>
                <a:gd name="connsiteX0" fmla="*/ 0 w 755176"/>
                <a:gd name="connsiteY0" fmla="*/ 580030 h 580030"/>
                <a:gd name="connsiteX1" fmla="*/ 266131 w 755176"/>
                <a:gd name="connsiteY1" fmla="*/ 416257 h 580030"/>
                <a:gd name="connsiteX2" fmla="*/ 675564 w 755176"/>
                <a:gd name="connsiteY2" fmla="*/ 238836 h 580030"/>
                <a:gd name="connsiteX3" fmla="*/ 743803 w 755176"/>
                <a:gd name="connsiteY3" fmla="*/ 0 h 5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5176" h="580030">
                  <a:moveTo>
                    <a:pt x="0" y="580030"/>
                  </a:moveTo>
                  <a:cubicBezTo>
                    <a:pt x="76768" y="526576"/>
                    <a:pt x="153537" y="473123"/>
                    <a:pt x="266131" y="416257"/>
                  </a:cubicBezTo>
                  <a:cubicBezTo>
                    <a:pt x="378725" y="359391"/>
                    <a:pt x="595952" y="308212"/>
                    <a:pt x="675564" y="238836"/>
                  </a:cubicBezTo>
                  <a:cubicBezTo>
                    <a:pt x="755176" y="169460"/>
                    <a:pt x="749489" y="84730"/>
                    <a:pt x="743803" y="0"/>
                  </a:cubicBezTo>
                </a:path>
              </a:pathLst>
            </a:cu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1" name="Textfeld 170"/>
          <p:cNvSpPr txBox="1"/>
          <p:nvPr/>
        </p:nvSpPr>
        <p:spPr>
          <a:xfrm>
            <a:off x="6517509" y="1102291"/>
            <a:ext cx="2613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narrower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d-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resonances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2" name="Textfeld 171"/>
          <p:cNvSpPr txBox="1"/>
          <p:nvPr/>
        </p:nvSpPr>
        <p:spPr>
          <a:xfrm>
            <a:off x="6258681" y="1379951"/>
            <a:ext cx="2887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very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narrow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g-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resonances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3" name="Text Box 11"/>
          <p:cNvSpPr txBox="1">
            <a:spLocks noChangeArrowheads="1"/>
          </p:cNvSpPr>
          <p:nvPr/>
        </p:nvSpPr>
        <p:spPr bwMode="auto">
          <a:xfrm>
            <a:off x="437741" y="849313"/>
            <a:ext cx="654698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scattering length for 2 atoms in hyperfine states (</a:t>
            </a:r>
            <a:r>
              <a:rPr lang="en-US" sz="2000" b="0" kern="0" dirty="0" err="1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F,m</a:t>
            </a:r>
            <a:r>
              <a:rPr lang="en-US" sz="2000" b="0" kern="0" baseline="-25000" dirty="0" err="1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2000" b="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)= (3,3)</a:t>
            </a:r>
          </a:p>
        </p:txBody>
      </p:sp>
      <p:sp>
        <p:nvSpPr>
          <p:cNvPr id="174" name="Text Box 33"/>
          <p:cNvSpPr txBox="1">
            <a:spLocks noChangeArrowheads="1"/>
          </p:cNvSpPr>
          <p:nvPr/>
        </p:nvSpPr>
        <p:spPr bwMode="auto">
          <a:xfrm>
            <a:off x="5051896" y="6237390"/>
            <a:ext cx="407515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kern="0" dirty="0" smtClean="0">
                <a:solidFill>
                  <a:sysClr val="windowText" lastClr="000000"/>
                </a:solidFill>
              </a:rPr>
              <a:t>calculations by </a:t>
            </a:r>
            <a:r>
              <a:rPr lang="en-US" b="0" kern="0" dirty="0" err="1" smtClean="0">
                <a:solidFill>
                  <a:sysClr val="windowText" lastClr="000000"/>
                </a:solidFill>
              </a:rPr>
              <a:t>P.Julienne</a:t>
            </a:r>
            <a:r>
              <a:rPr lang="en-US" b="0" kern="0" dirty="0" smtClean="0">
                <a:solidFill>
                  <a:sysClr val="windowText" lastClr="000000"/>
                </a:solidFill>
              </a:rPr>
              <a:t> et al., NIST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71" grpId="0"/>
      <p:bldP spid="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/>
          <p:cNvSpPr/>
          <p:nvPr/>
        </p:nvSpPr>
        <p:spPr>
          <a:xfrm>
            <a:off x="108174" y="158945"/>
            <a:ext cx="7399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prstClr val="white"/>
                </a:solidFill>
                <a:latin typeface="Calibri"/>
                <a:cs typeface="+mn-cs"/>
              </a:rPr>
              <a:t>Tuning of interactions: three-body loss</a:t>
            </a:r>
            <a:endParaRPr lang="en-US" sz="2400" b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4819852" y="1340710"/>
            <a:ext cx="428957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AT" b="0" dirty="0"/>
              <a:t>Kraemer </a:t>
            </a:r>
            <a:r>
              <a:rPr lang="de-AT" b="0" i="1" dirty="0"/>
              <a:t>et al</a:t>
            </a:r>
            <a:r>
              <a:rPr lang="de-AT" b="0" i="1" dirty="0" smtClean="0"/>
              <a:t>.,</a:t>
            </a:r>
            <a:r>
              <a:rPr lang="de-AT" b="0" dirty="0" smtClean="0"/>
              <a:t> </a:t>
            </a:r>
            <a:r>
              <a:rPr lang="de-AT" b="0" dirty="0"/>
              <a:t>Nature 440, 315 (2006)</a:t>
            </a:r>
          </a:p>
        </p:txBody>
      </p:sp>
      <p:pic>
        <p:nvPicPr>
          <p:cNvPr id="34" name="Picture 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8642" y="1611372"/>
            <a:ext cx="6162334" cy="42362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" name="Rechteck 34"/>
          <p:cNvSpPr/>
          <p:nvPr/>
        </p:nvSpPr>
        <p:spPr bwMode="auto">
          <a:xfrm>
            <a:off x="4098169" y="1916790"/>
            <a:ext cx="3283015" cy="20132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3050" algn="l"/>
              </a:tabLs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8294A"/>
              </a:solidFill>
              <a:effectLst/>
              <a:latin typeface="Arial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2196464" y="4077090"/>
            <a:ext cx="720100" cy="5040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3050" algn="l"/>
              </a:tabLst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8294A"/>
              </a:solidFill>
              <a:effectLst/>
              <a:latin typeface="Arial" charset="0"/>
            </a:endParaRPr>
          </a:p>
        </p:txBody>
      </p:sp>
      <p:sp>
        <p:nvSpPr>
          <p:cNvPr id="50" name="Rechteck 49"/>
          <p:cNvSpPr/>
          <p:nvPr/>
        </p:nvSpPr>
        <p:spPr bwMode="auto">
          <a:xfrm rot="2103817">
            <a:off x="3020100" y="3714063"/>
            <a:ext cx="736375" cy="5930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3050" algn="l"/>
              </a:tabLst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8294A"/>
              </a:solidFill>
              <a:effectLst/>
              <a:latin typeface="Arial" charset="0"/>
            </a:endParaRPr>
          </a:p>
        </p:txBody>
      </p:sp>
      <p:sp>
        <p:nvSpPr>
          <p:cNvPr id="65" name="Rechteck 64"/>
          <p:cNvSpPr/>
          <p:nvPr/>
        </p:nvSpPr>
        <p:spPr bwMode="auto">
          <a:xfrm rot="2137700">
            <a:off x="2549104" y="4130559"/>
            <a:ext cx="720100" cy="5040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3050" algn="l"/>
              </a:tabLst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8294A"/>
              </a:solidFill>
              <a:effectLst/>
              <a:latin typeface="Arial" charset="0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2937105" y="5589300"/>
            <a:ext cx="373852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b="0" dirty="0" err="1" smtClean="0">
                <a:solidFill>
                  <a:srgbClr val="000000"/>
                </a:solidFill>
                <a:cs typeface="Arial" charset="0"/>
              </a:rPr>
              <a:t>scattering</a:t>
            </a:r>
            <a:r>
              <a:rPr lang="de-DE" sz="2000" b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2000" b="0" dirty="0" err="1" smtClean="0">
                <a:solidFill>
                  <a:srgbClr val="000000"/>
                </a:solidFill>
                <a:cs typeface="Arial" charset="0"/>
              </a:rPr>
              <a:t>length</a:t>
            </a:r>
            <a:r>
              <a:rPr lang="de-DE" sz="2000" b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2800" b="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e-DE" sz="2400" b="0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sz="2400" b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(1000 a</a:t>
            </a:r>
            <a:r>
              <a:rPr lang="de-DE" sz="2000" b="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sz="20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de-DE" sz="20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 rot="16200000">
            <a:off x="-647079" y="3346770"/>
            <a:ext cx="433804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b="0" dirty="0" err="1" smtClean="0">
                <a:solidFill>
                  <a:srgbClr val="000000"/>
                </a:solidFill>
                <a:cs typeface="Arial" charset="0"/>
              </a:rPr>
              <a:t>recombination</a:t>
            </a:r>
            <a:r>
              <a:rPr lang="de-DE" sz="2000" b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2000" b="0" dirty="0" err="1" smtClean="0">
                <a:solidFill>
                  <a:srgbClr val="000000"/>
                </a:solidFill>
                <a:cs typeface="Arial" charset="0"/>
              </a:rPr>
              <a:t>length</a:t>
            </a:r>
            <a:r>
              <a:rPr lang="de-DE" sz="2000" b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2800" b="0" dirty="0" smtClean="0">
                <a:solidFill>
                  <a:srgbClr val="000000"/>
                </a:solidFill>
                <a:latin typeface="cmmi10"/>
              </a:rPr>
              <a:t>½</a:t>
            </a:r>
            <a:r>
              <a:rPr lang="de-DE" sz="2800" b="0" baseline="-25000" dirty="0" smtClean="0">
                <a:solidFill>
                  <a:srgbClr val="000000"/>
                </a:solidFill>
                <a:latin typeface="cmmi10"/>
              </a:rPr>
              <a:t>3</a:t>
            </a:r>
            <a:r>
              <a:rPr lang="de-DE" sz="2000" b="0" dirty="0" smtClean="0">
                <a:solidFill>
                  <a:srgbClr val="000000"/>
                </a:solidFill>
                <a:latin typeface="cmmi10"/>
              </a:rPr>
              <a:t> </a:t>
            </a:r>
            <a:r>
              <a:rPr lang="de-DE" sz="20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(1000 a</a:t>
            </a:r>
            <a:r>
              <a:rPr lang="de-DE" sz="2000" b="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sz="20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de-DE" sz="20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022369" y="1988800"/>
            <a:ext cx="1710725" cy="52322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b="0" dirty="0" smtClean="0">
                <a:latin typeface="cmmi10"/>
              </a:rPr>
              <a:t>½</a:t>
            </a:r>
            <a:r>
              <a:rPr lang="de-DE" sz="2800" b="0" baseline="-25000" dirty="0" smtClean="0"/>
              <a:t>3 </a:t>
            </a:r>
            <a:r>
              <a:rPr lang="de-DE" sz="2800" b="0" dirty="0" smtClean="0">
                <a:latin typeface="cmsy10"/>
              </a:rPr>
              <a:t>/ K</a:t>
            </a:r>
            <a:r>
              <a:rPr lang="de-DE" sz="2800" b="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2800" b="0" baseline="30000" dirty="0" smtClean="0">
                <a:latin typeface="Times New Roman" pitchFamily="18" charset="0"/>
                <a:cs typeface="Times New Roman" pitchFamily="18" charset="0"/>
              </a:rPr>
              <a:t>1/4</a:t>
            </a:r>
            <a:endParaRPr lang="en-US" sz="2800" b="0" baseline="30000" dirty="0">
              <a:latin typeface="cmsy10"/>
            </a:endParaRPr>
          </a:p>
        </p:txBody>
      </p:sp>
      <p:sp>
        <p:nvSpPr>
          <p:cNvPr id="69" name="Rechteck 68"/>
          <p:cNvSpPr/>
          <p:nvPr/>
        </p:nvSpPr>
        <p:spPr>
          <a:xfrm>
            <a:off x="252194" y="692620"/>
            <a:ext cx="4816895" cy="523220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de-DE" sz="2800" b="0" dirty="0" smtClean="0">
                <a:latin typeface="cmsy10"/>
              </a:rPr>
              <a:t>K</a:t>
            </a:r>
            <a:r>
              <a:rPr lang="de-DE" sz="2800" b="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de-DE" sz="2800" b="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e-DE" sz="2400" b="0" dirty="0" err="1" smtClean="0">
                <a:latin typeface="Calibri" pitchFamily="34" charset="0"/>
                <a:cs typeface="Calibri" pitchFamily="34" charset="0"/>
              </a:rPr>
              <a:t>three-body</a:t>
            </a:r>
            <a:r>
              <a:rPr lang="de-DE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400" b="0" dirty="0" err="1" smtClean="0">
                <a:latin typeface="Calibri" pitchFamily="34" charset="0"/>
                <a:cs typeface="Calibri" pitchFamily="34" charset="0"/>
              </a:rPr>
              <a:t>loss</a:t>
            </a:r>
            <a:r>
              <a:rPr lang="de-DE" sz="2400" b="0" dirty="0" smtClean="0">
                <a:latin typeface="Calibri" pitchFamily="34" charset="0"/>
                <a:cs typeface="Calibri" pitchFamily="34" charset="0"/>
              </a:rPr>
              <a:t> rate </a:t>
            </a:r>
            <a:r>
              <a:rPr lang="de-DE" sz="2400" b="0" dirty="0" err="1" smtClean="0">
                <a:latin typeface="Calibri" pitchFamily="34" charset="0"/>
                <a:cs typeface="Calibri" pitchFamily="34" charset="0"/>
              </a:rPr>
              <a:t>coefficient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5" name="Gruppieren 74"/>
          <p:cNvGrpSpPr/>
          <p:nvPr/>
        </p:nvGrpSpPr>
        <p:grpSpPr>
          <a:xfrm>
            <a:off x="1116314" y="4293120"/>
            <a:ext cx="2088290" cy="2179450"/>
            <a:chOff x="1116314" y="4293120"/>
            <a:chExt cx="2088290" cy="2179450"/>
          </a:xfrm>
        </p:grpSpPr>
        <p:cxnSp>
          <p:nvCxnSpPr>
            <p:cNvPr id="71" name="Gerade Verbindung mit Pfeil 70"/>
            <p:cNvCxnSpPr/>
            <p:nvPr/>
          </p:nvCxnSpPr>
          <p:spPr bwMode="auto">
            <a:xfrm flipH="1">
              <a:off x="1980434" y="4293120"/>
              <a:ext cx="1224170" cy="1584220"/>
            </a:xfrm>
            <a:prstGeom prst="straightConnector1">
              <a:avLst/>
            </a:prstGeom>
            <a:solidFill>
              <a:schemeClr val="folHlink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73" name="Rechteck 72"/>
            <p:cNvSpPr/>
            <p:nvPr/>
          </p:nvSpPr>
          <p:spPr>
            <a:xfrm>
              <a:off x="1116314" y="5949350"/>
              <a:ext cx="1306768" cy="523220"/>
            </a:xfrm>
            <a:prstGeom prst="rect">
              <a:avLst/>
            </a:prstGeom>
            <a:ln w="190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de-DE" sz="2800" b="0" dirty="0" smtClean="0">
                  <a:latin typeface="cmsy10"/>
                </a:rPr>
                <a:t>K</a:t>
              </a:r>
              <a:r>
                <a:rPr lang="de-DE" sz="2800" b="0" baseline="-25000" dirty="0" smtClean="0"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de-DE" sz="2800" b="0" dirty="0" smtClean="0">
                  <a:latin typeface="cmsy10"/>
                  <a:cs typeface="Times New Roman" pitchFamily="18" charset="0"/>
                </a:rPr>
                <a:t>/</a:t>
              </a:r>
              <a:r>
                <a:rPr lang="de-DE" sz="2800" b="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2800" b="0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de-DE" sz="2800" b="0" i="1" baseline="30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baseline="300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8" name="Gruppieren 77"/>
          <p:cNvGrpSpPr/>
          <p:nvPr/>
        </p:nvGrpSpPr>
        <p:grpSpPr>
          <a:xfrm flipH="1">
            <a:off x="3924704" y="2708901"/>
            <a:ext cx="3168440" cy="1387339"/>
            <a:chOff x="1116314" y="4293120"/>
            <a:chExt cx="2088290" cy="1730372"/>
          </a:xfrm>
        </p:grpSpPr>
        <p:cxnSp>
          <p:nvCxnSpPr>
            <p:cNvPr id="79" name="Gerade Verbindung mit Pfeil 78"/>
            <p:cNvCxnSpPr/>
            <p:nvPr/>
          </p:nvCxnSpPr>
          <p:spPr bwMode="auto">
            <a:xfrm flipH="1">
              <a:off x="2255381" y="4293120"/>
              <a:ext cx="949223" cy="1077782"/>
            </a:xfrm>
            <a:prstGeom prst="straightConnector1">
              <a:avLst/>
            </a:prstGeom>
            <a:solidFill>
              <a:schemeClr val="folHlink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80" name="Rechteck 79"/>
            <p:cNvSpPr/>
            <p:nvPr/>
          </p:nvSpPr>
          <p:spPr>
            <a:xfrm>
              <a:off x="1116314" y="5370901"/>
              <a:ext cx="1822759" cy="652591"/>
            </a:xfrm>
            <a:prstGeom prst="rect">
              <a:avLst/>
            </a:prstGeom>
            <a:ln w="190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de-DE" sz="2800" b="0" dirty="0" err="1" smtClean="0">
                  <a:latin typeface="Calibri" pitchFamily="34" charset="0"/>
                  <a:cs typeface="Calibri" pitchFamily="34" charset="0"/>
                </a:rPr>
                <a:t>Efimov</a:t>
              </a:r>
              <a:r>
                <a:rPr lang="de-DE" sz="2800" b="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sz="2800" b="0" dirty="0" err="1" smtClean="0">
                  <a:latin typeface="Calibri" pitchFamily="34" charset="0"/>
                  <a:cs typeface="Calibri" pitchFamily="34" charset="0"/>
                </a:rPr>
                <a:t>resonance</a:t>
              </a:r>
              <a:endParaRPr lang="en-US" sz="2400" baseline="3000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6164" y="91972"/>
            <a:ext cx="860583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Basic concepts of lattice physics</a:t>
            </a:r>
            <a:endParaRPr lang="de-DE" sz="2400" b="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92" name="AutoShape 9"/>
          <p:cNvSpPr>
            <a:spLocks noChangeArrowheads="1"/>
          </p:cNvSpPr>
          <p:nvPr/>
        </p:nvSpPr>
        <p:spPr bwMode="auto">
          <a:xfrm>
            <a:off x="107950" y="692150"/>
            <a:ext cx="4321175" cy="36036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/>
              <a:t>The standard Bose-Hubbard model</a:t>
            </a:r>
          </a:p>
        </p:txBody>
      </p:sp>
      <p:grpSp>
        <p:nvGrpSpPr>
          <p:cNvPr id="2" name="Group 184"/>
          <p:cNvGrpSpPr>
            <a:grpSpLocks/>
          </p:cNvGrpSpPr>
          <p:nvPr/>
        </p:nvGrpSpPr>
        <p:grpSpPr bwMode="auto">
          <a:xfrm>
            <a:off x="107950" y="3501010"/>
            <a:ext cx="4351338" cy="960438"/>
            <a:chOff x="68" y="2326"/>
            <a:chExt cx="2741" cy="605"/>
          </a:xfrm>
        </p:grpSpPr>
        <p:sp>
          <p:nvSpPr>
            <p:cNvPr id="16450" name="AutoShape 64"/>
            <p:cNvSpPr>
              <a:spLocks noChangeArrowheads="1"/>
            </p:cNvSpPr>
            <p:nvPr/>
          </p:nvSpPr>
          <p:spPr bwMode="auto">
            <a:xfrm>
              <a:off x="159" y="2326"/>
              <a:ext cx="1633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400" b="0"/>
                <a:t>Tunneling matrix element</a:t>
              </a:r>
            </a:p>
          </p:txBody>
        </p:sp>
        <p:pic>
          <p:nvPicPr>
            <p:cNvPr id="16451" name="Picture 10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" y="2611"/>
              <a:ext cx="2741" cy="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3" name="Group 185"/>
          <p:cNvGrpSpPr>
            <a:grpSpLocks/>
          </p:cNvGrpSpPr>
          <p:nvPr/>
        </p:nvGrpSpPr>
        <p:grpSpPr bwMode="auto">
          <a:xfrm>
            <a:off x="252413" y="4580510"/>
            <a:ext cx="2886075" cy="936625"/>
            <a:chOff x="159" y="3006"/>
            <a:chExt cx="1818" cy="590"/>
          </a:xfrm>
        </p:grpSpPr>
        <p:sp>
          <p:nvSpPr>
            <p:cNvPr id="16448" name="AutoShape 65"/>
            <p:cNvSpPr>
              <a:spLocks noChangeArrowheads="1"/>
            </p:cNvSpPr>
            <p:nvPr/>
          </p:nvSpPr>
          <p:spPr bwMode="auto">
            <a:xfrm>
              <a:off x="159" y="3006"/>
              <a:ext cx="1633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400" b="0"/>
                <a:t>On-site interaction energy</a:t>
              </a:r>
            </a:p>
          </p:txBody>
        </p:sp>
        <p:pic>
          <p:nvPicPr>
            <p:cNvPr id="16449" name="Picture 1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9" y="3294"/>
              <a:ext cx="1818" cy="3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4" name="Group 186"/>
          <p:cNvGrpSpPr>
            <a:grpSpLocks/>
          </p:cNvGrpSpPr>
          <p:nvPr/>
        </p:nvGrpSpPr>
        <p:grpSpPr bwMode="auto">
          <a:xfrm>
            <a:off x="252413" y="5588573"/>
            <a:ext cx="2786062" cy="911225"/>
            <a:chOff x="159" y="3641"/>
            <a:chExt cx="1755" cy="574"/>
          </a:xfrm>
        </p:grpSpPr>
        <p:sp>
          <p:nvSpPr>
            <p:cNvPr id="16446" name="AutoShape 66"/>
            <p:cNvSpPr>
              <a:spLocks noChangeArrowheads="1"/>
            </p:cNvSpPr>
            <p:nvPr/>
          </p:nvSpPr>
          <p:spPr bwMode="auto">
            <a:xfrm>
              <a:off x="159" y="3641"/>
              <a:ext cx="1633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400" b="0"/>
                <a:t>External energy shift</a:t>
              </a:r>
            </a:p>
          </p:txBody>
        </p:sp>
        <p:pic>
          <p:nvPicPr>
            <p:cNvPr id="16447" name="Picture 1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9" y="3929"/>
              <a:ext cx="1755" cy="2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16396" name="Freeform 13"/>
          <p:cNvSpPr>
            <a:spLocks/>
          </p:cNvSpPr>
          <p:nvPr/>
        </p:nvSpPr>
        <p:spPr bwMode="auto">
          <a:xfrm>
            <a:off x="252413" y="2511425"/>
            <a:ext cx="4030662" cy="854075"/>
          </a:xfrm>
          <a:custGeom>
            <a:avLst/>
            <a:gdLst>
              <a:gd name="T0" fmla="*/ 0 w 2539"/>
              <a:gd name="T1" fmla="*/ 134937 h 538"/>
              <a:gd name="T2" fmla="*/ 334962 w 2539"/>
              <a:gd name="T3" fmla="*/ 854075 h 538"/>
              <a:gd name="T4" fmla="*/ 673100 w 2539"/>
              <a:gd name="T5" fmla="*/ 134937 h 538"/>
              <a:gd name="T6" fmla="*/ 1006475 w 2539"/>
              <a:gd name="T7" fmla="*/ 854075 h 538"/>
              <a:gd name="T8" fmla="*/ 1344612 w 2539"/>
              <a:gd name="T9" fmla="*/ 134937 h 538"/>
              <a:gd name="T10" fmla="*/ 1679575 w 2539"/>
              <a:gd name="T11" fmla="*/ 854075 h 538"/>
              <a:gd name="T12" fmla="*/ 2014537 w 2539"/>
              <a:gd name="T13" fmla="*/ 134937 h 538"/>
              <a:gd name="T14" fmla="*/ 2352675 w 2539"/>
              <a:gd name="T15" fmla="*/ 854075 h 538"/>
              <a:gd name="T16" fmla="*/ 2687637 w 2539"/>
              <a:gd name="T17" fmla="*/ 134937 h 538"/>
              <a:gd name="T18" fmla="*/ 3025774 w 2539"/>
              <a:gd name="T19" fmla="*/ 854075 h 538"/>
              <a:gd name="T20" fmla="*/ 3359150 w 2539"/>
              <a:gd name="T21" fmla="*/ 134937 h 538"/>
              <a:gd name="T22" fmla="*/ 3702050 w 2539"/>
              <a:gd name="T23" fmla="*/ 712787 h 538"/>
              <a:gd name="T24" fmla="*/ 4030662 w 2539"/>
              <a:gd name="T25" fmla="*/ 0 h 53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39"/>
              <a:gd name="T40" fmla="*/ 0 h 538"/>
              <a:gd name="T41" fmla="*/ 2539 w 2539"/>
              <a:gd name="T42" fmla="*/ 538 h 53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39" h="538">
                <a:moveTo>
                  <a:pt x="0" y="85"/>
                </a:moveTo>
                <a:cubicBezTo>
                  <a:pt x="35" y="161"/>
                  <a:pt x="141" y="538"/>
                  <a:pt x="211" y="538"/>
                </a:cubicBezTo>
                <a:cubicBezTo>
                  <a:pt x="281" y="538"/>
                  <a:pt x="353" y="85"/>
                  <a:pt x="424" y="85"/>
                </a:cubicBezTo>
                <a:cubicBezTo>
                  <a:pt x="494" y="85"/>
                  <a:pt x="564" y="538"/>
                  <a:pt x="634" y="538"/>
                </a:cubicBezTo>
                <a:cubicBezTo>
                  <a:pt x="705" y="538"/>
                  <a:pt x="777" y="85"/>
                  <a:pt x="847" y="85"/>
                </a:cubicBezTo>
                <a:cubicBezTo>
                  <a:pt x="917" y="85"/>
                  <a:pt x="988" y="538"/>
                  <a:pt x="1058" y="538"/>
                </a:cubicBezTo>
                <a:cubicBezTo>
                  <a:pt x="1129" y="538"/>
                  <a:pt x="1199" y="85"/>
                  <a:pt x="1269" y="85"/>
                </a:cubicBezTo>
                <a:cubicBezTo>
                  <a:pt x="1339" y="85"/>
                  <a:pt x="1411" y="538"/>
                  <a:pt x="1482" y="538"/>
                </a:cubicBezTo>
                <a:cubicBezTo>
                  <a:pt x="1552" y="538"/>
                  <a:pt x="1623" y="85"/>
                  <a:pt x="1693" y="85"/>
                </a:cubicBezTo>
                <a:cubicBezTo>
                  <a:pt x="1763" y="85"/>
                  <a:pt x="1835" y="538"/>
                  <a:pt x="1906" y="538"/>
                </a:cubicBezTo>
                <a:cubicBezTo>
                  <a:pt x="1976" y="538"/>
                  <a:pt x="2045" y="100"/>
                  <a:pt x="2116" y="85"/>
                </a:cubicBezTo>
                <a:cubicBezTo>
                  <a:pt x="2187" y="70"/>
                  <a:pt x="2262" y="463"/>
                  <a:pt x="2332" y="449"/>
                </a:cubicBezTo>
                <a:cubicBezTo>
                  <a:pt x="2402" y="435"/>
                  <a:pt x="2496" y="94"/>
                  <a:pt x="2539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endParaRPr lang="de-DE"/>
          </a:p>
        </p:txBody>
      </p:sp>
      <p:grpSp>
        <p:nvGrpSpPr>
          <p:cNvPr id="5" name="Group 183"/>
          <p:cNvGrpSpPr>
            <a:grpSpLocks/>
          </p:cNvGrpSpPr>
          <p:nvPr/>
        </p:nvGrpSpPr>
        <p:grpSpPr bwMode="auto">
          <a:xfrm>
            <a:off x="2916238" y="2133600"/>
            <a:ext cx="1368425" cy="1439863"/>
            <a:chOff x="1837" y="1344"/>
            <a:chExt cx="862" cy="907"/>
          </a:xfrm>
        </p:grpSpPr>
        <p:sp>
          <p:nvSpPr>
            <p:cNvPr id="16440" name="AutoShape 21"/>
            <p:cNvSpPr>
              <a:spLocks noChangeArrowheads="1"/>
            </p:cNvSpPr>
            <p:nvPr/>
          </p:nvSpPr>
          <p:spPr bwMode="auto">
            <a:xfrm>
              <a:off x="1837" y="1344"/>
              <a:ext cx="862" cy="7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66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900" b="0"/>
                <a:t>External potential</a:t>
              </a:r>
            </a:p>
            <a:p>
              <a:pPr algn="ctr"/>
              <a:r>
                <a:rPr lang="el-GR" sz="1800"/>
                <a:t>ε</a:t>
              </a:r>
            </a:p>
          </p:txBody>
        </p:sp>
        <p:sp>
          <p:nvSpPr>
            <p:cNvPr id="16441" name="Line 25"/>
            <p:cNvSpPr>
              <a:spLocks noChangeShapeType="1"/>
            </p:cNvSpPr>
            <p:nvPr/>
          </p:nvSpPr>
          <p:spPr bwMode="auto">
            <a:xfrm flipH="1">
              <a:off x="2064" y="2115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16442" name="Line 26"/>
            <p:cNvSpPr>
              <a:spLocks noChangeShapeType="1"/>
            </p:cNvSpPr>
            <p:nvPr/>
          </p:nvSpPr>
          <p:spPr bwMode="auto">
            <a:xfrm flipH="1">
              <a:off x="2472" y="2025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16443" name="Line 740"/>
            <p:cNvSpPr>
              <a:spLocks noChangeShapeType="1"/>
            </p:cNvSpPr>
            <p:nvPr/>
          </p:nvSpPr>
          <p:spPr bwMode="auto">
            <a:xfrm>
              <a:off x="2654" y="2115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Line 740"/>
            <p:cNvSpPr>
              <a:spLocks noChangeShapeType="1"/>
            </p:cNvSpPr>
            <p:nvPr/>
          </p:nvSpPr>
          <p:spPr bwMode="auto">
            <a:xfrm>
              <a:off x="2654" y="1889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Line 740"/>
            <p:cNvSpPr>
              <a:spLocks noChangeShapeType="1"/>
            </p:cNvSpPr>
            <p:nvPr/>
          </p:nvSpPr>
          <p:spPr bwMode="auto">
            <a:xfrm>
              <a:off x="2654" y="1979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81"/>
          <p:cNvGrpSpPr>
            <a:grpSpLocks/>
          </p:cNvGrpSpPr>
          <p:nvPr/>
        </p:nvGrpSpPr>
        <p:grpSpPr bwMode="auto">
          <a:xfrm>
            <a:off x="468313" y="2133600"/>
            <a:ext cx="863600" cy="1223963"/>
            <a:chOff x="295" y="1344"/>
            <a:chExt cx="544" cy="771"/>
          </a:xfrm>
        </p:grpSpPr>
        <p:sp>
          <p:nvSpPr>
            <p:cNvPr id="16437" name="Freeform 10"/>
            <p:cNvSpPr>
              <a:spLocks/>
            </p:cNvSpPr>
            <p:nvPr/>
          </p:nvSpPr>
          <p:spPr bwMode="auto">
            <a:xfrm rot="10785692" flipV="1">
              <a:off x="370" y="1798"/>
              <a:ext cx="405" cy="91"/>
            </a:xfrm>
            <a:custGeom>
              <a:avLst/>
              <a:gdLst>
                <a:gd name="T0" fmla="*/ 0 w 635"/>
                <a:gd name="T1" fmla="*/ 46 h 181"/>
                <a:gd name="T2" fmla="*/ 129 w 635"/>
                <a:gd name="T3" fmla="*/ 0 h 181"/>
                <a:gd name="T4" fmla="*/ 258 w 635"/>
                <a:gd name="T5" fmla="*/ 46 h 181"/>
                <a:gd name="T6" fmla="*/ 0 60000 65536"/>
                <a:gd name="T7" fmla="*/ 0 60000 65536"/>
                <a:gd name="T8" fmla="*/ 0 60000 65536"/>
                <a:gd name="T9" fmla="*/ 0 w 635"/>
                <a:gd name="T10" fmla="*/ 0 h 181"/>
                <a:gd name="T11" fmla="*/ 635 w 635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5" h="181">
                  <a:moveTo>
                    <a:pt x="0" y="181"/>
                  </a:moveTo>
                  <a:cubicBezTo>
                    <a:pt x="106" y="90"/>
                    <a:pt x="212" y="0"/>
                    <a:pt x="318" y="0"/>
                  </a:cubicBezTo>
                  <a:cubicBezTo>
                    <a:pt x="424" y="0"/>
                    <a:pt x="529" y="90"/>
                    <a:pt x="635" y="181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AutoShape 12"/>
            <p:cNvSpPr>
              <a:spLocks noChangeArrowheads="1"/>
            </p:cNvSpPr>
            <p:nvPr/>
          </p:nvSpPr>
          <p:spPr bwMode="auto">
            <a:xfrm>
              <a:off x="295" y="1344"/>
              <a:ext cx="544" cy="7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FF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900" b="0"/>
                <a:t>Tunneling</a:t>
              </a:r>
            </a:p>
            <a:p>
              <a:pPr algn="ctr"/>
              <a:r>
                <a:rPr lang="en-US" sz="1400"/>
                <a:t>J</a:t>
              </a:r>
            </a:p>
          </p:txBody>
        </p:sp>
        <p:pic>
          <p:nvPicPr>
            <p:cNvPr id="16439" name="Picture 139" descr="Black_L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5" y="1933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82"/>
          <p:cNvGrpSpPr>
            <a:grpSpLocks/>
          </p:cNvGrpSpPr>
          <p:nvPr/>
        </p:nvGrpSpPr>
        <p:grpSpPr bwMode="auto">
          <a:xfrm>
            <a:off x="1476375" y="2133600"/>
            <a:ext cx="935038" cy="1295400"/>
            <a:chOff x="930" y="1344"/>
            <a:chExt cx="589" cy="816"/>
          </a:xfrm>
        </p:grpSpPr>
        <p:sp>
          <p:nvSpPr>
            <p:cNvPr id="16434" name="AutoShape 20"/>
            <p:cNvSpPr>
              <a:spLocks noChangeArrowheads="1"/>
            </p:cNvSpPr>
            <p:nvPr/>
          </p:nvSpPr>
          <p:spPr bwMode="auto">
            <a:xfrm>
              <a:off x="930" y="1344"/>
              <a:ext cx="589" cy="81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900" b="0"/>
                <a:t>Interaction</a:t>
              </a:r>
            </a:p>
            <a:p>
              <a:pPr algn="ctr"/>
              <a:r>
                <a:rPr lang="en-US" sz="1400"/>
                <a:t>U</a:t>
              </a:r>
            </a:p>
          </p:txBody>
        </p:sp>
        <p:pic>
          <p:nvPicPr>
            <p:cNvPr id="16435" name="Picture 140" descr="Black_L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5" y="1923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36" name="Picture 141" descr="Black_L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5" y="1787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400" name="Picture 1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975" y="1309688"/>
            <a:ext cx="4248150" cy="606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009" name="AutoShape 153"/>
          <p:cNvSpPr>
            <a:spLocks noChangeArrowheads="1"/>
          </p:cNvSpPr>
          <p:nvPr/>
        </p:nvSpPr>
        <p:spPr bwMode="auto">
          <a:xfrm>
            <a:off x="4716463" y="665163"/>
            <a:ext cx="4321175" cy="360362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/>
              <a:t>Approximations</a:t>
            </a:r>
          </a:p>
        </p:txBody>
      </p:sp>
      <p:grpSp>
        <p:nvGrpSpPr>
          <p:cNvPr id="8" name="Group 190"/>
          <p:cNvGrpSpPr>
            <a:grpSpLocks/>
          </p:cNvGrpSpPr>
          <p:nvPr/>
        </p:nvGrpSpPr>
        <p:grpSpPr bwMode="auto">
          <a:xfrm>
            <a:off x="4716463" y="3746500"/>
            <a:ext cx="4176712" cy="1284288"/>
            <a:chOff x="2971" y="737"/>
            <a:chExt cx="2631" cy="809"/>
          </a:xfrm>
        </p:grpSpPr>
        <p:grpSp>
          <p:nvGrpSpPr>
            <p:cNvPr id="16426" name="Group 154"/>
            <p:cNvGrpSpPr>
              <a:grpSpLocks/>
            </p:cNvGrpSpPr>
            <p:nvPr/>
          </p:nvGrpSpPr>
          <p:grpSpPr bwMode="auto">
            <a:xfrm>
              <a:off x="2971" y="782"/>
              <a:ext cx="907" cy="764"/>
              <a:chOff x="3470" y="2868"/>
              <a:chExt cx="1634" cy="1376"/>
            </a:xfrm>
          </p:grpSpPr>
          <p:pic>
            <p:nvPicPr>
              <p:cNvPr id="16429" name="Picture 155" descr="untitled2 [Konvertiert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420" r="5479"/>
              <a:stretch>
                <a:fillRect/>
              </a:stretch>
            </p:blipFill>
            <p:spPr bwMode="auto">
              <a:xfrm>
                <a:off x="3470" y="2868"/>
                <a:ext cx="1634" cy="1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30" name="Line 156"/>
              <p:cNvSpPr>
                <a:spLocks noChangeShapeType="1"/>
              </p:cNvSpPr>
              <p:nvPr/>
            </p:nvSpPr>
            <p:spPr bwMode="auto">
              <a:xfrm>
                <a:off x="4105" y="2931"/>
                <a:ext cx="454" cy="122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16431" name="Line 157"/>
              <p:cNvSpPr>
                <a:spLocks noChangeShapeType="1"/>
              </p:cNvSpPr>
              <p:nvPr/>
            </p:nvSpPr>
            <p:spPr bwMode="auto">
              <a:xfrm>
                <a:off x="4649" y="2931"/>
                <a:ext cx="454" cy="122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16432" name="Line 158"/>
              <p:cNvSpPr>
                <a:spLocks noChangeShapeType="1"/>
              </p:cNvSpPr>
              <p:nvPr/>
            </p:nvSpPr>
            <p:spPr bwMode="auto">
              <a:xfrm flipH="1">
                <a:off x="4060" y="2931"/>
                <a:ext cx="454" cy="122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16433" name="Line 159"/>
              <p:cNvSpPr>
                <a:spLocks noChangeShapeType="1"/>
              </p:cNvSpPr>
              <p:nvPr/>
            </p:nvSpPr>
            <p:spPr bwMode="auto">
              <a:xfrm flipH="1">
                <a:off x="4604" y="2931"/>
                <a:ext cx="454" cy="122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endParaRPr lang="en-US"/>
              </a:p>
            </p:txBody>
          </p:sp>
        </p:grpSp>
        <p:sp>
          <p:nvSpPr>
            <p:cNvPr id="16427" name="AutoShape 160"/>
            <p:cNvSpPr>
              <a:spLocks noChangeArrowheads="1"/>
            </p:cNvSpPr>
            <p:nvPr/>
          </p:nvSpPr>
          <p:spPr bwMode="auto">
            <a:xfrm>
              <a:off x="3969" y="737"/>
              <a:ext cx="1633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400" b="0"/>
                <a:t>Bloch bands</a:t>
              </a:r>
            </a:p>
          </p:txBody>
        </p:sp>
        <p:sp>
          <p:nvSpPr>
            <p:cNvPr id="16428" name="Text Box 161"/>
            <p:cNvSpPr txBox="1">
              <a:spLocks noChangeArrowheads="1"/>
            </p:cNvSpPr>
            <p:nvPr/>
          </p:nvSpPr>
          <p:spPr bwMode="auto">
            <a:xfrm>
              <a:off x="3924" y="1036"/>
              <a:ext cx="167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0" dirty="0"/>
                <a:t>Higher Bloch bands omitted</a:t>
              </a:r>
            </a:p>
          </p:txBody>
        </p:sp>
      </p:grpSp>
      <p:grpSp>
        <p:nvGrpSpPr>
          <p:cNvPr id="10" name="Group 188"/>
          <p:cNvGrpSpPr>
            <a:grpSpLocks/>
          </p:cNvGrpSpPr>
          <p:nvPr/>
        </p:nvGrpSpPr>
        <p:grpSpPr bwMode="auto">
          <a:xfrm>
            <a:off x="4789488" y="1341438"/>
            <a:ext cx="4103687" cy="949325"/>
            <a:chOff x="3017" y="2704"/>
            <a:chExt cx="2585" cy="598"/>
          </a:xfrm>
        </p:grpSpPr>
        <p:pic>
          <p:nvPicPr>
            <p:cNvPr id="16418" name="Picture 150" descr="Black_L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56" y="3104"/>
              <a:ext cx="9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9" name="Picture 151" descr="Black_L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13" y="3105"/>
              <a:ext cx="9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20" name="Freeform 166"/>
            <p:cNvSpPr>
              <a:spLocks/>
            </p:cNvSpPr>
            <p:nvPr/>
          </p:nvSpPr>
          <p:spPr bwMode="auto">
            <a:xfrm>
              <a:off x="3017" y="2970"/>
              <a:ext cx="726" cy="259"/>
            </a:xfrm>
            <a:custGeom>
              <a:avLst/>
              <a:gdLst>
                <a:gd name="T0" fmla="*/ 0 w 1272"/>
                <a:gd name="T1" fmla="*/ 259 h 453"/>
                <a:gd name="T2" fmla="*/ 122 w 1272"/>
                <a:gd name="T3" fmla="*/ 0 h 453"/>
                <a:gd name="T4" fmla="*/ 242 w 1272"/>
                <a:gd name="T5" fmla="*/ 259 h 453"/>
                <a:gd name="T6" fmla="*/ 362 w 1272"/>
                <a:gd name="T7" fmla="*/ 0 h 453"/>
                <a:gd name="T8" fmla="*/ 484 w 1272"/>
                <a:gd name="T9" fmla="*/ 259 h 453"/>
                <a:gd name="T10" fmla="*/ 604 w 1272"/>
                <a:gd name="T11" fmla="*/ 0 h 453"/>
                <a:gd name="T12" fmla="*/ 726 w 1272"/>
                <a:gd name="T13" fmla="*/ 259 h 4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2"/>
                <a:gd name="T22" fmla="*/ 0 h 453"/>
                <a:gd name="T23" fmla="*/ 1272 w 1272"/>
                <a:gd name="T24" fmla="*/ 453 h 4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2" h="453">
                  <a:moveTo>
                    <a:pt x="0" y="453"/>
                  </a:moveTo>
                  <a:cubicBezTo>
                    <a:pt x="35" y="378"/>
                    <a:pt x="143" y="0"/>
                    <a:pt x="213" y="0"/>
                  </a:cubicBezTo>
                  <a:cubicBezTo>
                    <a:pt x="283" y="0"/>
                    <a:pt x="354" y="453"/>
                    <a:pt x="424" y="453"/>
                  </a:cubicBezTo>
                  <a:cubicBezTo>
                    <a:pt x="495" y="453"/>
                    <a:pt x="565" y="0"/>
                    <a:pt x="635" y="0"/>
                  </a:cubicBezTo>
                  <a:cubicBezTo>
                    <a:pt x="705" y="0"/>
                    <a:pt x="777" y="453"/>
                    <a:pt x="848" y="453"/>
                  </a:cubicBezTo>
                  <a:cubicBezTo>
                    <a:pt x="918" y="453"/>
                    <a:pt x="989" y="0"/>
                    <a:pt x="1059" y="0"/>
                  </a:cubicBezTo>
                  <a:cubicBezTo>
                    <a:pt x="1129" y="0"/>
                    <a:pt x="1237" y="378"/>
                    <a:pt x="1272" y="45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16421" name="AutoShape 167"/>
            <p:cNvSpPr>
              <a:spLocks noChangeArrowheads="1"/>
            </p:cNvSpPr>
            <p:nvPr/>
          </p:nvSpPr>
          <p:spPr bwMode="auto">
            <a:xfrm>
              <a:off x="3173" y="2792"/>
              <a:ext cx="414" cy="4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000"/>
                <a:t>U’</a:t>
              </a:r>
            </a:p>
          </p:txBody>
        </p:sp>
        <p:sp>
          <p:nvSpPr>
            <p:cNvPr id="16422" name="Line 168"/>
            <p:cNvSpPr>
              <a:spLocks noChangeShapeType="1"/>
            </p:cNvSpPr>
            <p:nvPr/>
          </p:nvSpPr>
          <p:spPr bwMode="auto">
            <a:xfrm>
              <a:off x="3042" y="2792"/>
              <a:ext cx="669" cy="5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16423" name="Line 169"/>
            <p:cNvSpPr>
              <a:spLocks noChangeShapeType="1"/>
            </p:cNvSpPr>
            <p:nvPr/>
          </p:nvSpPr>
          <p:spPr bwMode="auto">
            <a:xfrm flipH="1">
              <a:off x="3042" y="2792"/>
              <a:ext cx="669" cy="5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16424" name="Text Box 172"/>
            <p:cNvSpPr txBox="1">
              <a:spLocks noChangeArrowheads="1"/>
            </p:cNvSpPr>
            <p:nvPr/>
          </p:nvSpPr>
          <p:spPr bwMode="auto">
            <a:xfrm>
              <a:off x="3788" y="2976"/>
              <a:ext cx="1768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0"/>
                <a:t>No nearest neighbor interaction</a:t>
              </a:r>
            </a:p>
          </p:txBody>
        </p:sp>
        <p:sp>
          <p:nvSpPr>
            <p:cNvPr id="16425" name="AutoShape 173"/>
            <p:cNvSpPr>
              <a:spLocks noChangeArrowheads="1"/>
            </p:cNvSpPr>
            <p:nvPr/>
          </p:nvSpPr>
          <p:spPr bwMode="auto">
            <a:xfrm>
              <a:off x="3969" y="2704"/>
              <a:ext cx="1633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400" b="0"/>
                <a:t>Interactions</a:t>
              </a:r>
            </a:p>
          </p:txBody>
        </p:sp>
      </p:grpSp>
      <p:grpSp>
        <p:nvGrpSpPr>
          <p:cNvPr id="11" name="Group 187"/>
          <p:cNvGrpSpPr>
            <a:grpSpLocks/>
          </p:cNvGrpSpPr>
          <p:nvPr/>
        </p:nvGrpSpPr>
        <p:grpSpPr bwMode="auto">
          <a:xfrm>
            <a:off x="4789488" y="2565400"/>
            <a:ext cx="4103687" cy="949325"/>
            <a:chOff x="3017" y="3475"/>
            <a:chExt cx="2585" cy="598"/>
          </a:xfrm>
        </p:grpSpPr>
        <p:sp>
          <p:nvSpPr>
            <p:cNvPr id="16410" name="AutoShape 164"/>
            <p:cNvSpPr>
              <a:spLocks noChangeArrowheads="1"/>
            </p:cNvSpPr>
            <p:nvPr/>
          </p:nvSpPr>
          <p:spPr bwMode="auto">
            <a:xfrm>
              <a:off x="3969" y="3475"/>
              <a:ext cx="1633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400" b="0"/>
                <a:t>Tunneling</a:t>
              </a:r>
            </a:p>
          </p:txBody>
        </p:sp>
        <p:sp>
          <p:nvSpPr>
            <p:cNvPr id="16411" name="Text Box 165"/>
            <p:cNvSpPr txBox="1">
              <a:spLocks noChangeArrowheads="1"/>
            </p:cNvSpPr>
            <p:nvPr/>
          </p:nvSpPr>
          <p:spPr bwMode="auto">
            <a:xfrm>
              <a:off x="4015" y="3747"/>
              <a:ext cx="1587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0"/>
                <a:t>No next nearest neighbor tunneling</a:t>
              </a:r>
            </a:p>
          </p:txBody>
        </p:sp>
        <p:sp>
          <p:nvSpPr>
            <p:cNvPr id="16412" name="Freeform 10"/>
            <p:cNvSpPr>
              <a:spLocks/>
            </p:cNvSpPr>
            <p:nvPr/>
          </p:nvSpPr>
          <p:spPr bwMode="auto">
            <a:xfrm rot="10785692" flipV="1">
              <a:off x="3137" y="3771"/>
              <a:ext cx="501" cy="78"/>
            </a:xfrm>
            <a:custGeom>
              <a:avLst/>
              <a:gdLst>
                <a:gd name="T0" fmla="*/ 0 w 635"/>
                <a:gd name="T1" fmla="*/ 34 h 181"/>
                <a:gd name="T2" fmla="*/ 198 w 635"/>
                <a:gd name="T3" fmla="*/ 0 h 181"/>
                <a:gd name="T4" fmla="*/ 395 w 635"/>
                <a:gd name="T5" fmla="*/ 34 h 181"/>
                <a:gd name="T6" fmla="*/ 0 60000 65536"/>
                <a:gd name="T7" fmla="*/ 0 60000 65536"/>
                <a:gd name="T8" fmla="*/ 0 60000 65536"/>
                <a:gd name="T9" fmla="*/ 0 w 635"/>
                <a:gd name="T10" fmla="*/ 0 h 181"/>
                <a:gd name="T11" fmla="*/ 635 w 635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5" h="181">
                  <a:moveTo>
                    <a:pt x="0" y="181"/>
                  </a:moveTo>
                  <a:cubicBezTo>
                    <a:pt x="106" y="90"/>
                    <a:pt x="212" y="0"/>
                    <a:pt x="318" y="0"/>
                  </a:cubicBezTo>
                  <a:cubicBezTo>
                    <a:pt x="424" y="0"/>
                    <a:pt x="529" y="90"/>
                    <a:pt x="635" y="181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3" name="AutoShape 175"/>
            <p:cNvSpPr>
              <a:spLocks noChangeArrowheads="1"/>
            </p:cNvSpPr>
            <p:nvPr/>
          </p:nvSpPr>
          <p:spPr bwMode="auto">
            <a:xfrm>
              <a:off x="3095" y="3528"/>
              <a:ext cx="597" cy="44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FF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400"/>
                <a:t>J’</a:t>
              </a:r>
            </a:p>
          </p:txBody>
        </p:sp>
        <p:sp>
          <p:nvSpPr>
            <p:cNvPr id="16414" name="Freeform 176"/>
            <p:cNvSpPr>
              <a:spLocks/>
            </p:cNvSpPr>
            <p:nvPr/>
          </p:nvSpPr>
          <p:spPr bwMode="auto">
            <a:xfrm>
              <a:off x="3017" y="3723"/>
              <a:ext cx="726" cy="259"/>
            </a:xfrm>
            <a:custGeom>
              <a:avLst/>
              <a:gdLst>
                <a:gd name="T0" fmla="*/ 0 w 1269"/>
                <a:gd name="T1" fmla="*/ 0 h 453"/>
                <a:gd name="T2" fmla="*/ 121 w 1269"/>
                <a:gd name="T3" fmla="*/ 259 h 453"/>
                <a:gd name="T4" fmla="*/ 243 w 1269"/>
                <a:gd name="T5" fmla="*/ 0 h 453"/>
                <a:gd name="T6" fmla="*/ 363 w 1269"/>
                <a:gd name="T7" fmla="*/ 259 h 453"/>
                <a:gd name="T8" fmla="*/ 485 w 1269"/>
                <a:gd name="T9" fmla="*/ 0 h 453"/>
                <a:gd name="T10" fmla="*/ 605 w 1269"/>
                <a:gd name="T11" fmla="*/ 259 h 453"/>
                <a:gd name="T12" fmla="*/ 726 w 1269"/>
                <a:gd name="T13" fmla="*/ 0 h 4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69"/>
                <a:gd name="T22" fmla="*/ 0 h 453"/>
                <a:gd name="T23" fmla="*/ 1269 w 1269"/>
                <a:gd name="T24" fmla="*/ 453 h 4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69" h="453">
                  <a:moveTo>
                    <a:pt x="0" y="0"/>
                  </a:moveTo>
                  <a:cubicBezTo>
                    <a:pt x="35" y="76"/>
                    <a:pt x="141" y="453"/>
                    <a:pt x="211" y="453"/>
                  </a:cubicBezTo>
                  <a:cubicBezTo>
                    <a:pt x="281" y="453"/>
                    <a:pt x="353" y="0"/>
                    <a:pt x="424" y="0"/>
                  </a:cubicBezTo>
                  <a:cubicBezTo>
                    <a:pt x="494" y="0"/>
                    <a:pt x="564" y="453"/>
                    <a:pt x="634" y="453"/>
                  </a:cubicBezTo>
                  <a:cubicBezTo>
                    <a:pt x="705" y="453"/>
                    <a:pt x="777" y="0"/>
                    <a:pt x="847" y="0"/>
                  </a:cubicBezTo>
                  <a:cubicBezTo>
                    <a:pt x="917" y="0"/>
                    <a:pt x="988" y="453"/>
                    <a:pt x="1058" y="453"/>
                  </a:cubicBezTo>
                  <a:cubicBezTo>
                    <a:pt x="1129" y="453"/>
                    <a:pt x="1234" y="75"/>
                    <a:pt x="1269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16415" name="Line 177"/>
            <p:cNvSpPr>
              <a:spLocks noChangeShapeType="1"/>
            </p:cNvSpPr>
            <p:nvPr/>
          </p:nvSpPr>
          <p:spPr bwMode="auto">
            <a:xfrm>
              <a:off x="3053" y="3536"/>
              <a:ext cx="669" cy="5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16416" name="Line 178"/>
            <p:cNvSpPr>
              <a:spLocks noChangeShapeType="1"/>
            </p:cNvSpPr>
            <p:nvPr/>
          </p:nvSpPr>
          <p:spPr bwMode="auto">
            <a:xfrm flipH="1">
              <a:off x="3053" y="3536"/>
              <a:ext cx="669" cy="5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pic>
          <p:nvPicPr>
            <p:cNvPr id="16417" name="Picture 179" descr="Black_L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93" y="3851"/>
              <a:ext cx="9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89"/>
          <p:cNvGrpSpPr>
            <a:grpSpLocks/>
          </p:cNvGrpSpPr>
          <p:nvPr/>
        </p:nvGrpSpPr>
        <p:grpSpPr bwMode="auto">
          <a:xfrm>
            <a:off x="4789488" y="4898113"/>
            <a:ext cx="4103687" cy="1411287"/>
            <a:chOff x="3017" y="1644"/>
            <a:chExt cx="2585" cy="889"/>
          </a:xfrm>
        </p:grpSpPr>
        <p:pic>
          <p:nvPicPr>
            <p:cNvPr id="16406" name="Picture 15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17" y="2216"/>
              <a:ext cx="1372" cy="3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6407" name="AutoShape 162"/>
            <p:cNvSpPr>
              <a:spLocks noChangeArrowheads="1"/>
            </p:cNvSpPr>
            <p:nvPr/>
          </p:nvSpPr>
          <p:spPr bwMode="auto">
            <a:xfrm>
              <a:off x="3969" y="1644"/>
              <a:ext cx="1633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400" b="0"/>
                <a:t>Interaction potential</a:t>
              </a:r>
            </a:p>
          </p:txBody>
        </p:sp>
        <p:sp>
          <p:nvSpPr>
            <p:cNvPr id="16408" name="Text Box 163"/>
            <p:cNvSpPr txBox="1">
              <a:spLocks noChangeArrowheads="1"/>
            </p:cNvSpPr>
            <p:nvPr/>
          </p:nvSpPr>
          <p:spPr bwMode="auto">
            <a:xfrm>
              <a:off x="3017" y="1933"/>
              <a:ext cx="258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0" dirty="0"/>
                <a:t>Simple </a:t>
              </a:r>
              <a:r>
                <a:rPr lang="en-US" sz="1400" b="0" dirty="0" smtClean="0"/>
                <a:t>non-regularized </a:t>
              </a:r>
              <a:r>
                <a:rPr lang="en-US" sz="1400" b="0" dirty="0" err="1" smtClean="0"/>
                <a:t>pseudopotential</a:t>
              </a:r>
              <a:endParaRPr lang="en-US" sz="1400" b="0" dirty="0"/>
            </a:p>
          </p:txBody>
        </p:sp>
        <p:pic>
          <p:nvPicPr>
            <p:cNvPr id="16409" name="Picture 18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13" y="2226"/>
              <a:ext cx="1068" cy="3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6164" y="91972"/>
            <a:ext cx="860583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Properties of the </a:t>
            </a:r>
            <a:r>
              <a:rPr lang="en-US" sz="24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Bose-Hubbard (BH) </a:t>
            </a:r>
            <a:r>
              <a:rPr lang="en-US" sz="24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model</a:t>
            </a:r>
            <a:endParaRPr lang="de-DE" sz="2400" b="0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6" name="AutoShape 9"/>
          <p:cNvSpPr>
            <a:spLocks noChangeArrowheads="1"/>
          </p:cNvSpPr>
          <p:nvPr/>
        </p:nvSpPr>
        <p:spPr bwMode="auto">
          <a:xfrm>
            <a:off x="107950" y="692150"/>
            <a:ext cx="4321175" cy="36036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/>
              <a:t>Groundstates at T=0</a:t>
            </a:r>
          </a:p>
        </p:txBody>
      </p:sp>
      <p:grpSp>
        <p:nvGrpSpPr>
          <p:cNvPr id="2" name="Group 351"/>
          <p:cNvGrpSpPr>
            <a:grpSpLocks/>
          </p:cNvGrpSpPr>
          <p:nvPr/>
        </p:nvGrpSpPr>
        <p:grpSpPr bwMode="auto">
          <a:xfrm>
            <a:off x="-900113" y="1268413"/>
            <a:ext cx="6337301" cy="2522537"/>
            <a:chOff x="-567" y="799"/>
            <a:chExt cx="3992" cy="1589"/>
          </a:xfrm>
        </p:grpSpPr>
        <p:grpSp>
          <p:nvGrpSpPr>
            <p:cNvPr id="17469" name="Group 172"/>
            <p:cNvGrpSpPr>
              <a:grpSpLocks/>
            </p:cNvGrpSpPr>
            <p:nvPr/>
          </p:nvGrpSpPr>
          <p:grpSpPr bwMode="auto">
            <a:xfrm>
              <a:off x="-567" y="1934"/>
              <a:ext cx="3992" cy="454"/>
              <a:chOff x="-567" y="1298"/>
              <a:chExt cx="3992" cy="454"/>
            </a:xfrm>
          </p:grpSpPr>
          <p:grpSp>
            <p:nvGrpSpPr>
              <p:cNvPr id="17475" name="Group 169"/>
              <p:cNvGrpSpPr>
                <a:grpSpLocks/>
              </p:cNvGrpSpPr>
              <p:nvPr/>
            </p:nvGrpSpPr>
            <p:grpSpPr bwMode="auto">
              <a:xfrm>
                <a:off x="-476" y="1344"/>
                <a:ext cx="3810" cy="370"/>
                <a:chOff x="-476" y="1253"/>
                <a:chExt cx="3810" cy="461"/>
              </a:xfrm>
            </p:grpSpPr>
            <p:sp>
              <p:nvSpPr>
                <p:cNvPr id="17478" name="Freeform 160"/>
                <p:cNvSpPr>
                  <a:spLocks/>
                </p:cNvSpPr>
                <p:nvPr/>
              </p:nvSpPr>
              <p:spPr bwMode="auto">
                <a:xfrm>
                  <a:off x="340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0000FF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79" name="Freeform 161"/>
                <p:cNvSpPr>
                  <a:spLocks/>
                </p:cNvSpPr>
                <p:nvPr/>
              </p:nvSpPr>
              <p:spPr bwMode="auto">
                <a:xfrm>
                  <a:off x="612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0000FF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80" name="Freeform 162"/>
                <p:cNvSpPr>
                  <a:spLocks/>
                </p:cNvSpPr>
                <p:nvPr/>
              </p:nvSpPr>
              <p:spPr bwMode="auto">
                <a:xfrm>
                  <a:off x="885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0000FF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81" name="Freeform 163"/>
                <p:cNvSpPr>
                  <a:spLocks/>
                </p:cNvSpPr>
                <p:nvPr/>
              </p:nvSpPr>
              <p:spPr bwMode="auto">
                <a:xfrm>
                  <a:off x="1157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0000FF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82" name="Freeform 164"/>
                <p:cNvSpPr>
                  <a:spLocks/>
                </p:cNvSpPr>
                <p:nvPr/>
              </p:nvSpPr>
              <p:spPr bwMode="auto">
                <a:xfrm>
                  <a:off x="1429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0000FF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83" name="Freeform 165"/>
                <p:cNvSpPr>
                  <a:spLocks/>
                </p:cNvSpPr>
                <p:nvPr/>
              </p:nvSpPr>
              <p:spPr bwMode="auto">
                <a:xfrm>
                  <a:off x="1701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0000FF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84" name="Freeform 166"/>
                <p:cNvSpPr>
                  <a:spLocks/>
                </p:cNvSpPr>
                <p:nvPr/>
              </p:nvSpPr>
              <p:spPr bwMode="auto">
                <a:xfrm>
                  <a:off x="68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0000FF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85" name="Freeform 167"/>
                <p:cNvSpPr>
                  <a:spLocks/>
                </p:cNvSpPr>
                <p:nvPr/>
              </p:nvSpPr>
              <p:spPr bwMode="auto">
                <a:xfrm>
                  <a:off x="-204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0000FF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86" name="Freeform 168"/>
                <p:cNvSpPr>
                  <a:spLocks/>
                </p:cNvSpPr>
                <p:nvPr/>
              </p:nvSpPr>
              <p:spPr bwMode="auto">
                <a:xfrm>
                  <a:off x="-476" y="1253"/>
                  <a:ext cx="1633" cy="461"/>
                </a:xfrm>
                <a:custGeom>
                  <a:avLst/>
                  <a:gdLst>
                    <a:gd name="T0" fmla="*/ 0 w 1633"/>
                    <a:gd name="T1" fmla="*/ 453 h 461"/>
                    <a:gd name="T2" fmla="*/ 272 w 1633"/>
                    <a:gd name="T3" fmla="*/ 408 h 461"/>
                    <a:gd name="T4" fmla="*/ 545 w 1633"/>
                    <a:gd name="T5" fmla="*/ 136 h 461"/>
                    <a:gd name="T6" fmla="*/ 817 w 1633"/>
                    <a:gd name="T7" fmla="*/ 0 h 461"/>
                    <a:gd name="T8" fmla="*/ 1089 w 1633"/>
                    <a:gd name="T9" fmla="*/ 136 h 461"/>
                    <a:gd name="T10" fmla="*/ 1361 w 1633"/>
                    <a:gd name="T11" fmla="*/ 408 h 461"/>
                    <a:gd name="T12" fmla="*/ 1633 w 1633"/>
                    <a:gd name="T13" fmla="*/ 453 h 4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3"/>
                    <a:gd name="T22" fmla="*/ 0 h 461"/>
                    <a:gd name="T23" fmla="*/ 1633 w 1633"/>
                    <a:gd name="T24" fmla="*/ 461 h 4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3" h="461">
                      <a:moveTo>
                        <a:pt x="0" y="453"/>
                      </a:moveTo>
                      <a:cubicBezTo>
                        <a:pt x="90" y="457"/>
                        <a:pt x="181" y="461"/>
                        <a:pt x="272" y="408"/>
                      </a:cubicBezTo>
                      <a:cubicBezTo>
                        <a:pt x="363" y="355"/>
                        <a:pt x="454" y="204"/>
                        <a:pt x="545" y="136"/>
                      </a:cubicBezTo>
                      <a:cubicBezTo>
                        <a:pt x="636" y="68"/>
                        <a:pt x="726" y="0"/>
                        <a:pt x="817" y="0"/>
                      </a:cubicBezTo>
                      <a:cubicBezTo>
                        <a:pt x="908" y="0"/>
                        <a:pt x="998" y="68"/>
                        <a:pt x="1089" y="136"/>
                      </a:cubicBezTo>
                      <a:cubicBezTo>
                        <a:pt x="1180" y="204"/>
                        <a:pt x="1270" y="355"/>
                        <a:pt x="1361" y="408"/>
                      </a:cubicBezTo>
                      <a:cubicBezTo>
                        <a:pt x="1452" y="461"/>
                        <a:pt x="1542" y="457"/>
                        <a:pt x="1633" y="453"/>
                      </a:cubicBezTo>
                    </a:path>
                  </a:pathLst>
                </a:custGeom>
                <a:solidFill>
                  <a:srgbClr val="0000FF">
                    <a:alpha val="20000"/>
                  </a:srgbClr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476" name="Rectangle 170"/>
              <p:cNvSpPr>
                <a:spLocks noChangeArrowheads="1"/>
              </p:cNvSpPr>
              <p:nvPr/>
            </p:nvSpPr>
            <p:spPr bwMode="auto">
              <a:xfrm>
                <a:off x="-567" y="1298"/>
                <a:ext cx="771" cy="45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77" name="Rectangle 171"/>
              <p:cNvSpPr>
                <a:spLocks noChangeArrowheads="1"/>
              </p:cNvSpPr>
              <p:nvPr/>
            </p:nvSpPr>
            <p:spPr bwMode="auto">
              <a:xfrm>
                <a:off x="2654" y="1298"/>
                <a:ext cx="771" cy="45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470" name="Group 349"/>
            <p:cNvGrpSpPr>
              <a:grpSpLocks/>
            </p:cNvGrpSpPr>
            <p:nvPr/>
          </p:nvGrpSpPr>
          <p:grpSpPr bwMode="auto">
            <a:xfrm>
              <a:off x="159" y="799"/>
              <a:ext cx="2540" cy="1545"/>
              <a:chOff x="159" y="799"/>
              <a:chExt cx="2540" cy="1545"/>
            </a:xfrm>
          </p:grpSpPr>
          <p:sp>
            <p:nvSpPr>
              <p:cNvPr id="17471" name="AutoShape 70"/>
              <p:cNvSpPr>
                <a:spLocks noChangeArrowheads="1"/>
              </p:cNvSpPr>
              <p:nvPr/>
            </p:nvSpPr>
            <p:spPr bwMode="auto">
              <a:xfrm>
                <a:off x="159" y="799"/>
                <a:ext cx="1633" cy="227"/>
              </a:xfrm>
              <a:prstGeom prst="roundRect">
                <a:avLst>
                  <a:gd name="adj" fmla="val 16667"/>
                </a:avLst>
              </a:prstGeom>
              <a:solidFill>
                <a:srgbClr val="C0C0C0">
                  <a:alpha val="50195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 anchorCtr="1"/>
              <a:lstStyle/>
              <a:p>
                <a:pPr algn="ctr"/>
                <a:r>
                  <a:rPr lang="en-US" sz="1400" b="0"/>
                  <a:t>Superfluid</a:t>
                </a:r>
              </a:p>
            </p:txBody>
          </p:sp>
          <p:sp>
            <p:nvSpPr>
              <p:cNvPr id="17472" name="Freeform 117"/>
              <p:cNvSpPr>
                <a:spLocks/>
              </p:cNvSpPr>
              <p:nvPr/>
            </p:nvSpPr>
            <p:spPr bwMode="auto">
              <a:xfrm>
                <a:off x="204" y="1888"/>
                <a:ext cx="2445" cy="456"/>
              </a:xfrm>
              <a:custGeom>
                <a:avLst/>
                <a:gdLst>
                  <a:gd name="T0" fmla="*/ 2445 w 2445"/>
                  <a:gd name="T1" fmla="*/ 0 h 456"/>
                  <a:gd name="T2" fmla="*/ 2313 w 2445"/>
                  <a:gd name="T3" fmla="*/ 456 h 456"/>
                  <a:gd name="T4" fmla="*/ 2177 w 2445"/>
                  <a:gd name="T5" fmla="*/ 2 h 456"/>
                  <a:gd name="T6" fmla="*/ 2041 w 2445"/>
                  <a:gd name="T7" fmla="*/ 455 h 456"/>
                  <a:gd name="T8" fmla="*/ 1905 w 2445"/>
                  <a:gd name="T9" fmla="*/ 2 h 456"/>
                  <a:gd name="T10" fmla="*/ 1769 w 2445"/>
                  <a:gd name="T11" fmla="*/ 455 h 456"/>
                  <a:gd name="T12" fmla="*/ 1632 w 2445"/>
                  <a:gd name="T13" fmla="*/ 2 h 456"/>
                  <a:gd name="T14" fmla="*/ 1496 w 2445"/>
                  <a:gd name="T15" fmla="*/ 455 h 456"/>
                  <a:gd name="T16" fmla="*/ 1360 w 2445"/>
                  <a:gd name="T17" fmla="*/ 2 h 456"/>
                  <a:gd name="T18" fmla="*/ 1224 w 2445"/>
                  <a:gd name="T19" fmla="*/ 455 h 456"/>
                  <a:gd name="T20" fmla="*/ 1088 w 2445"/>
                  <a:gd name="T21" fmla="*/ 2 h 456"/>
                  <a:gd name="T22" fmla="*/ 952 w 2445"/>
                  <a:gd name="T23" fmla="*/ 455 h 456"/>
                  <a:gd name="T24" fmla="*/ 816 w 2445"/>
                  <a:gd name="T25" fmla="*/ 2 h 456"/>
                  <a:gd name="T26" fmla="*/ 680 w 2445"/>
                  <a:gd name="T27" fmla="*/ 455 h 456"/>
                  <a:gd name="T28" fmla="*/ 544 w 2445"/>
                  <a:gd name="T29" fmla="*/ 2 h 456"/>
                  <a:gd name="T30" fmla="*/ 408 w 2445"/>
                  <a:gd name="T31" fmla="*/ 455 h 456"/>
                  <a:gd name="T32" fmla="*/ 272 w 2445"/>
                  <a:gd name="T33" fmla="*/ 2 h 456"/>
                  <a:gd name="T34" fmla="*/ 136 w 2445"/>
                  <a:gd name="T35" fmla="*/ 455 h 456"/>
                  <a:gd name="T36" fmla="*/ 0 w 2445"/>
                  <a:gd name="T37" fmla="*/ 2 h 4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45"/>
                  <a:gd name="T58" fmla="*/ 0 h 456"/>
                  <a:gd name="T59" fmla="*/ 2445 w 2445"/>
                  <a:gd name="T60" fmla="*/ 456 h 4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45" h="456">
                    <a:moveTo>
                      <a:pt x="2445" y="0"/>
                    </a:moveTo>
                    <a:cubicBezTo>
                      <a:pt x="2423" y="76"/>
                      <a:pt x="2358" y="456"/>
                      <a:pt x="2313" y="456"/>
                    </a:cubicBezTo>
                    <a:cubicBezTo>
                      <a:pt x="2268" y="456"/>
                      <a:pt x="2222" y="2"/>
                      <a:pt x="2177" y="2"/>
                    </a:cubicBezTo>
                    <a:cubicBezTo>
                      <a:pt x="2132" y="2"/>
                      <a:pt x="2086" y="455"/>
                      <a:pt x="2041" y="455"/>
                    </a:cubicBezTo>
                    <a:cubicBezTo>
                      <a:pt x="1996" y="455"/>
                      <a:pt x="1950" y="2"/>
                      <a:pt x="1905" y="2"/>
                    </a:cubicBezTo>
                    <a:cubicBezTo>
                      <a:pt x="1860" y="2"/>
                      <a:pt x="1814" y="455"/>
                      <a:pt x="1769" y="455"/>
                    </a:cubicBezTo>
                    <a:cubicBezTo>
                      <a:pt x="1724" y="455"/>
                      <a:pt x="1677" y="2"/>
                      <a:pt x="1632" y="2"/>
                    </a:cubicBezTo>
                    <a:cubicBezTo>
                      <a:pt x="1587" y="2"/>
                      <a:pt x="1541" y="455"/>
                      <a:pt x="1496" y="455"/>
                    </a:cubicBezTo>
                    <a:cubicBezTo>
                      <a:pt x="1451" y="455"/>
                      <a:pt x="1405" y="2"/>
                      <a:pt x="1360" y="2"/>
                    </a:cubicBezTo>
                    <a:cubicBezTo>
                      <a:pt x="1315" y="2"/>
                      <a:pt x="1269" y="455"/>
                      <a:pt x="1224" y="455"/>
                    </a:cubicBezTo>
                    <a:cubicBezTo>
                      <a:pt x="1179" y="455"/>
                      <a:pt x="1133" y="2"/>
                      <a:pt x="1088" y="2"/>
                    </a:cubicBezTo>
                    <a:cubicBezTo>
                      <a:pt x="1043" y="2"/>
                      <a:pt x="997" y="455"/>
                      <a:pt x="952" y="455"/>
                    </a:cubicBezTo>
                    <a:cubicBezTo>
                      <a:pt x="907" y="455"/>
                      <a:pt x="861" y="2"/>
                      <a:pt x="816" y="2"/>
                    </a:cubicBezTo>
                    <a:cubicBezTo>
                      <a:pt x="771" y="2"/>
                      <a:pt x="725" y="455"/>
                      <a:pt x="680" y="455"/>
                    </a:cubicBezTo>
                    <a:cubicBezTo>
                      <a:pt x="635" y="455"/>
                      <a:pt x="589" y="2"/>
                      <a:pt x="544" y="2"/>
                    </a:cubicBezTo>
                    <a:cubicBezTo>
                      <a:pt x="499" y="2"/>
                      <a:pt x="453" y="455"/>
                      <a:pt x="408" y="455"/>
                    </a:cubicBezTo>
                    <a:cubicBezTo>
                      <a:pt x="363" y="455"/>
                      <a:pt x="317" y="2"/>
                      <a:pt x="272" y="2"/>
                    </a:cubicBezTo>
                    <a:cubicBezTo>
                      <a:pt x="227" y="2"/>
                      <a:pt x="181" y="455"/>
                      <a:pt x="136" y="455"/>
                    </a:cubicBezTo>
                    <a:cubicBezTo>
                      <a:pt x="91" y="455"/>
                      <a:pt x="23" y="77"/>
                      <a:pt x="0" y="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endParaRPr lang="de-DE"/>
              </a:p>
            </p:txBody>
          </p:sp>
          <p:sp>
            <p:nvSpPr>
              <p:cNvPr id="17473" name="Text Box 274"/>
              <p:cNvSpPr txBox="1">
                <a:spLocks noChangeArrowheads="1"/>
              </p:cNvSpPr>
              <p:nvPr/>
            </p:nvSpPr>
            <p:spPr bwMode="auto">
              <a:xfrm>
                <a:off x="1973" y="799"/>
                <a:ext cx="454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/>
                  <a:t>J»U</a:t>
                </a:r>
              </a:p>
            </p:txBody>
          </p:sp>
          <p:sp>
            <p:nvSpPr>
              <p:cNvPr id="17474" name="Text Box 289"/>
              <p:cNvSpPr txBox="1">
                <a:spLocks noChangeArrowheads="1"/>
              </p:cNvSpPr>
              <p:nvPr/>
            </p:nvSpPr>
            <p:spPr bwMode="auto">
              <a:xfrm>
                <a:off x="159" y="1071"/>
                <a:ext cx="2540" cy="6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76213" indent="-176213" algn="l">
                  <a:buFontTx/>
                  <a:buChar char="•"/>
                </a:pPr>
                <a:r>
                  <a:rPr lang="en-US" sz="1400" b="0"/>
                  <a:t>Delocalized particles</a:t>
                </a:r>
              </a:p>
              <a:p>
                <a:pPr marL="176213" indent="-176213" algn="l">
                  <a:buFontTx/>
                  <a:buChar char="•"/>
                </a:pPr>
                <a:endParaRPr lang="en-US" sz="1000" b="0"/>
              </a:p>
              <a:p>
                <a:pPr marL="176213" indent="-176213" algn="l">
                  <a:buFontTx/>
                  <a:buChar char="•"/>
                </a:pPr>
                <a:r>
                  <a:rPr lang="en-US" sz="1400" b="0"/>
                  <a:t>Coherent phase</a:t>
                </a:r>
              </a:p>
              <a:p>
                <a:pPr marL="176213" indent="-176213" algn="l">
                  <a:buFontTx/>
                  <a:buChar char="•"/>
                </a:pPr>
                <a:endParaRPr lang="en-US" sz="1000" b="0"/>
              </a:p>
              <a:p>
                <a:pPr marL="176213" indent="-176213" algn="l">
                  <a:buFontTx/>
                  <a:buChar char="•"/>
                </a:pPr>
                <a:r>
                  <a:rPr lang="en-US" sz="1400" b="0"/>
                  <a:t>No excitation gap</a:t>
                </a:r>
              </a:p>
            </p:txBody>
          </p:sp>
        </p:grpSp>
      </p:grpSp>
      <p:grpSp>
        <p:nvGrpSpPr>
          <p:cNvPr id="6" name="Group 344"/>
          <p:cNvGrpSpPr>
            <a:grpSpLocks/>
          </p:cNvGrpSpPr>
          <p:nvPr/>
        </p:nvGrpSpPr>
        <p:grpSpPr bwMode="auto">
          <a:xfrm>
            <a:off x="4643438" y="692150"/>
            <a:ext cx="4321175" cy="2881313"/>
            <a:chOff x="2925" y="436"/>
            <a:chExt cx="2722" cy="1815"/>
          </a:xfrm>
        </p:grpSpPr>
        <p:sp>
          <p:nvSpPr>
            <p:cNvPr id="17457" name="AutoShape 10"/>
            <p:cNvSpPr>
              <a:spLocks noChangeArrowheads="1"/>
            </p:cNvSpPr>
            <p:nvPr/>
          </p:nvSpPr>
          <p:spPr bwMode="auto">
            <a:xfrm>
              <a:off x="2925" y="436"/>
              <a:ext cx="2722" cy="227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Phase diagram</a:t>
              </a:r>
            </a:p>
          </p:txBody>
        </p:sp>
        <p:sp>
          <p:nvSpPr>
            <p:cNvPr id="17458" name="Line 3"/>
            <p:cNvSpPr>
              <a:spLocks noChangeShapeType="1"/>
            </p:cNvSpPr>
            <p:nvPr/>
          </p:nvSpPr>
          <p:spPr bwMode="auto">
            <a:xfrm>
              <a:off x="3152" y="2068"/>
              <a:ext cx="22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59" name="Line 4"/>
            <p:cNvSpPr>
              <a:spLocks noChangeShapeType="1"/>
            </p:cNvSpPr>
            <p:nvPr/>
          </p:nvSpPr>
          <p:spPr bwMode="auto">
            <a:xfrm flipV="1">
              <a:off x="3152" y="753"/>
              <a:ext cx="0" cy="13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60" name="Text Box 277"/>
            <p:cNvSpPr txBox="1">
              <a:spLocks noChangeArrowheads="1"/>
            </p:cNvSpPr>
            <p:nvPr/>
          </p:nvSpPr>
          <p:spPr bwMode="auto">
            <a:xfrm>
              <a:off x="4922" y="2069"/>
              <a:ext cx="498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400" b="0"/>
                <a:t>J/U</a:t>
              </a:r>
            </a:p>
          </p:txBody>
        </p:sp>
        <p:sp>
          <p:nvSpPr>
            <p:cNvPr id="17461" name="Text Box 278"/>
            <p:cNvSpPr txBox="1">
              <a:spLocks noChangeArrowheads="1"/>
            </p:cNvSpPr>
            <p:nvPr/>
          </p:nvSpPr>
          <p:spPr bwMode="auto">
            <a:xfrm rot="-5400000">
              <a:off x="2767" y="867"/>
              <a:ext cx="498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400" b="0"/>
                <a:t>µ/U</a:t>
              </a:r>
            </a:p>
          </p:txBody>
        </p:sp>
        <p:sp>
          <p:nvSpPr>
            <p:cNvPr id="17462" name="Arc 279"/>
            <p:cNvSpPr>
              <a:spLocks/>
            </p:cNvSpPr>
            <p:nvPr/>
          </p:nvSpPr>
          <p:spPr bwMode="auto">
            <a:xfrm flipV="1">
              <a:off x="3152" y="1569"/>
              <a:ext cx="998" cy="500"/>
            </a:xfrm>
            <a:custGeom>
              <a:avLst/>
              <a:gdLst>
                <a:gd name="T0" fmla="*/ 1 w 21987"/>
                <a:gd name="T1" fmla="*/ 0 h 43200"/>
                <a:gd name="T2" fmla="*/ 0 w 21987"/>
                <a:gd name="T3" fmla="*/ 6 h 43200"/>
                <a:gd name="T4" fmla="*/ 1 w 21987"/>
                <a:gd name="T5" fmla="*/ 3 h 43200"/>
                <a:gd name="T6" fmla="*/ 0 60000 65536"/>
                <a:gd name="T7" fmla="*/ 0 60000 65536"/>
                <a:gd name="T8" fmla="*/ 0 60000 65536"/>
                <a:gd name="T9" fmla="*/ 0 w 21987"/>
                <a:gd name="T10" fmla="*/ 0 h 43200"/>
                <a:gd name="T11" fmla="*/ 21987 w 2198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87" h="43200" fill="none" extrusionOk="0">
                  <a:moveTo>
                    <a:pt x="386" y="0"/>
                  </a:moveTo>
                  <a:cubicBezTo>
                    <a:pt x="12316" y="0"/>
                    <a:pt x="21987" y="9670"/>
                    <a:pt x="21987" y="21600"/>
                  </a:cubicBezTo>
                  <a:cubicBezTo>
                    <a:pt x="21987" y="33529"/>
                    <a:pt x="12316" y="43200"/>
                    <a:pt x="387" y="43200"/>
                  </a:cubicBezTo>
                  <a:cubicBezTo>
                    <a:pt x="257" y="43200"/>
                    <a:pt x="128" y="43198"/>
                    <a:pt x="0" y="43196"/>
                  </a:cubicBezTo>
                </a:path>
                <a:path w="21987" h="43200" stroke="0" extrusionOk="0">
                  <a:moveTo>
                    <a:pt x="386" y="0"/>
                  </a:moveTo>
                  <a:cubicBezTo>
                    <a:pt x="12316" y="0"/>
                    <a:pt x="21987" y="9670"/>
                    <a:pt x="21987" y="21600"/>
                  </a:cubicBezTo>
                  <a:cubicBezTo>
                    <a:pt x="21987" y="33529"/>
                    <a:pt x="12316" y="43200"/>
                    <a:pt x="387" y="43200"/>
                  </a:cubicBezTo>
                  <a:cubicBezTo>
                    <a:pt x="257" y="43200"/>
                    <a:pt x="128" y="43198"/>
                    <a:pt x="0" y="43196"/>
                  </a:cubicBezTo>
                  <a:lnTo>
                    <a:pt x="387" y="2160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63" name="Arc 280"/>
            <p:cNvSpPr>
              <a:spLocks/>
            </p:cNvSpPr>
            <p:nvPr/>
          </p:nvSpPr>
          <p:spPr bwMode="auto">
            <a:xfrm flipV="1">
              <a:off x="3152" y="1071"/>
              <a:ext cx="772" cy="500"/>
            </a:xfrm>
            <a:custGeom>
              <a:avLst/>
              <a:gdLst>
                <a:gd name="T0" fmla="*/ 0 w 21987"/>
                <a:gd name="T1" fmla="*/ 0 h 43200"/>
                <a:gd name="T2" fmla="*/ 0 w 21987"/>
                <a:gd name="T3" fmla="*/ 6 h 43200"/>
                <a:gd name="T4" fmla="*/ 0 w 21987"/>
                <a:gd name="T5" fmla="*/ 3 h 43200"/>
                <a:gd name="T6" fmla="*/ 0 60000 65536"/>
                <a:gd name="T7" fmla="*/ 0 60000 65536"/>
                <a:gd name="T8" fmla="*/ 0 60000 65536"/>
                <a:gd name="T9" fmla="*/ 0 w 21987"/>
                <a:gd name="T10" fmla="*/ 0 h 43200"/>
                <a:gd name="T11" fmla="*/ 21987 w 2198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87" h="43200" fill="none" extrusionOk="0">
                  <a:moveTo>
                    <a:pt x="386" y="0"/>
                  </a:moveTo>
                  <a:cubicBezTo>
                    <a:pt x="12316" y="0"/>
                    <a:pt x="21987" y="9670"/>
                    <a:pt x="21987" y="21600"/>
                  </a:cubicBezTo>
                  <a:cubicBezTo>
                    <a:pt x="21987" y="33529"/>
                    <a:pt x="12316" y="43200"/>
                    <a:pt x="387" y="43200"/>
                  </a:cubicBezTo>
                  <a:cubicBezTo>
                    <a:pt x="257" y="43200"/>
                    <a:pt x="128" y="43198"/>
                    <a:pt x="0" y="43196"/>
                  </a:cubicBezTo>
                </a:path>
                <a:path w="21987" h="43200" stroke="0" extrusionOk="0">
                  <a:moveTo>
                    <a:pt x="386" y="0"/>
                  </a:moveTo>
                  <a:cubicBezTo>
                    <a:pt x="12316" y="0"/>
                    <a:pt x="21987" y="9670"/>
                    <a:pt x="21987" y="21600"/>
                  </a:cubicBezTo>
                  <a:cubicBezTo>
                    <a:pt x="21987" y="33529"/>
                    <a:pt x="12316" y="43200"/>
                    <a:pt x="387" y="43200"/>
                  </a:cubicBezTo>
                  <a:cubicBezTo>
                    <a:pt x="257" y="43200"/>
                    <a:pt x="128" y="43198"/>
                    <a:pt x="0" y="43196"/>
                  </a:cubicBezTo>
                  <a:lnTo>
                    <a:pt x="387" y="2160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64" name="Arc 281"/>
            <p:cNvSpPr>
              <a:spLocks/>
            </p:cNvSpPr>
            <p:nvPr/>
          </p:nvSpPr>
          <p:spPr bwMode="auto">
            <a:xfrm flipV="1">
              <a:off x="3152" y="821"/>
              <a:ext cx="528" cy="250"/>
            </a:xfrm>
            <a:custGeom>
              <a:avLst/>
              <a:gdLst>
                <a:gd name="T0" fmla="*/ 0 w 21571"/>
                <a:gd name="T1" fmla="*/ 0 h 21600"/>
                <a:gd name="T2" fmla="*/ 13 w 21571"/>
                <a:gd name="T3" fmla="*/ 3 h 21600"/>
                <a:gd name="T4" fmla="*/ 0 w 21571"/>
                <a:gd name="T5" fmla="*/ 3 h 21600"/>
                <a:gd name="T6" fmla="*/ 0 60000 65536"/>
                <a:gd name="T7" fmla="*/ 0 60000 65536"/>
                <a:gd name="T8" fmla="*/ 0 60000 65536"/>
                <a:gd name="T9" fmla="*/ 0 w 21571"/>
                <a:gd name="T10" fmla="*/ 0 h 21600"/>
                <a:gd name="T11" fmla="*/ 21571 w 215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1" h="21600" fill="none" extrusionOk="0">
                  <a:moveTo>
                    <a:pt x="-1" y="0"/>
                  </a:moveTo>
                  <a:cubicBezTo>
                    <a:pt x="11494" y="0"/>
                    <a:pt x="20974" y="9001"/>
                    <a:pt x="21570" y="20480"/>
                  </a:cubicBezTo>
                </a:path>
                <a:path w="21571" h="21600" stroke="0" extrusionOk="0">
                  <a:moveTo>
                    <a:pt x="-1" y="0"/>
                  </a:moveTo>
                  <a:cubicBezTo>
                    <a:pt x="11494" y="0"/>
                    <a:pt x="20974" y="9001"/>
                    <a:pt x="21570" y="2048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65" name="Text Box 283"/>
            <p:cNvSpPr txBox="1">
              <a:spLocks noChangeArrowheads="1"/>
            </p:cNvSpPr>
            <p:nvPr/>
          </p:nvSpPr>
          <p:spPr bwMode="auto">
            <a:xfrm>
              <a:off x="3107" y="1162"/>
              <a:ext cx="682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Ctr="1"/>
            <a:lstStyle/>
            <a:p>
              <a:pPr algn="l"/>
              <a:r>
                <a:rPr lang="en-US" sz="1400" b="0"/>
                <a:t>insulator n=2</a:t>
              </a:r>
            </a:p>
          </p:txBody>
        </p:sp>
        <p:sp>
          <p:nvSpPr>
            <p:cNvPr id="17466" name="Text Box 284"/>
            <p:cNvSpPr txBox="1">
              <a:spLocks noChangeArrowheads="1"/>
            </p:cNvSpPr>
            <p:nvPr/>
          </p:nvSpPr>
          <p:spPr bwMode="auto">
            <a:xfrm>
              <a:off x="3107" y="1661"/>
              <a:ext cx="682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Ctr="1"/>
            <a:lstStyle/>
            <a:p>
              <a:pPr algn="l"/>
              <a:r>
                <a:rPr lang="en-US" sz="1400" b="0"/>
                <a:t>insulator n=1</a:t>
              </a:r>
            </a:p>
          </p:txBody>
        </p:sp>
        <p:sp>
          <p:nvSpPr>
            <p:cNvPr id="17467" name="Rectangle 286"/>
            <p:cNvSpPr>
              <a:spLocks noChangeArrowheads="1"/>
            </p:cNvSpPr>
            <p:nvPr/>
          </p:nvSpPr>
          <p:spPr bwMode="auto">
            <a:xfrm>
              <a:off x="3923" y="799"/>
              <a:ext cx="1452" cy="127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FF">
                    <a:alpha val="39998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68" name="Text Box 282"/>
            <p:cNvSpPr txBox="1">
              <a:spLocks noChangeArrowheads="1"/>
            </p:cNvSpPr>
            <p:nvPr/>
          </p:nvSpPr>
          <p:spPr bwMode="auto">
            <a:xfrm>
              <a:off x="4377" y="1298"/>
              <a:ext cx="953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en-US" sz="1400" b="0"/>
                <a:t>superfluid</a:t>
              </a:r>
            </a:p>
          </p:txBody>
        </p:sp>
      </p:grpSp>
      <p:grpSp>
        <p:nvGrpSpPr>
          <p:cNvPr id="7" name="Group 348"/>
          <p:cNvGrpSpPr>
            <a:grpSpLocks/>
          </p:cNvGrpSpPr>
          <p:nvPr/>
        </p:nvGrpSpPr>
        <p:grpSpPr bwMode="auto">
          <a:xfrm>
            <a:off x="5940425" y="1916113"/>
            <a:ext cx="144463" cy="1439862"/>
            <a:chOff x="3742" y="1207"/>
            <a:chExt cx="91" cy="907"/>
          </a:xfrm>
        </p:grpSpPr>
        <p:sp>
          <p:nvSpPr>
            <p:cNvPr id="17452" name="Line 293"/>
            <p:cNvSpPr>
              <a:spLocks noChangeShapeType="1"/>
            </p:cNvSpPr>
            <p:nvPr/>
          </p:nvSpPr>
          <p:spPr bwMode="auto">
            <a:xfrm>
              <a:off x="3787" y="1253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17453" name="Oval 295"/>
            <p:cNvSpPr>
              <a:spLocks noChangeArrowheads="1"/>
            </p:cNvSpPr>
            <p:nvPr/>
          </p:nvSpPr>
          <p:spPr bwMode="auto">
            <a:xfrm>
              <a:off x="3742" y="2024"/>
              <a:ext cx="91" cy="9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54" name="Oval 296"/>
            <p:cNvSpPr>
              <a:spLocks noChangeArrowheads="1"/>
            </p:cNvSpPr>
            <p:nvPr/>
          </p:nvSpPr>
          <p:spPr bwMode="auto">
            <a:xfrm>
              <a:off x="3742" y="1207"/>
              <a:ext cx="91" cy="9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55" name="Oval 297"/>
            <p:cNvSpPr>
              <a:spLocks noChangeArrowheads="1"/>
            </p:cNvSpPr>
            <p:nvPr/>
          </p:nvSpPr>
          <p:spPr bwMode="auto">
            <a:xfrm>
              <a:off x="3742" y="1752"/>
              <a:ext cx="91" cy="9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56" name="Oval 302"/>
            <p:cNvSpPr>
              <a:spLocks noChangeArrowheads="1"/>
            </p:cNvSpPr>
            <p:nvPr/>
          </p:nvSpPr>
          <p:spPr bwMode="auto">
            <a:xfrm>
              <a:off x="3742" y="1480"/>
              <a:ext cx="91" cy="9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" name="Group 350"/>
          <p:cNvGrpSpPr>
            <a:grpSpLocks/>
          </p:cNvGrpSpPr>
          <p:nvPr/>
        </p:nvGrpSpPr>
        <p:grpSpPr bwMode="auto">
          <a:xfrm>
            <a:off x="252413" y="4005263"/>
            <a:ext cx="4248150" cy="2304137"/>
            <a:chOff x="159" y="2523"/>
            <a:chExt cx="2676" cy="1587"/>
          </a:xfrm>
        </p:grpSpPr>
        <p:sp>
          <p:nvSpPr>
            <p:cNvPr id="17430" name="AutoShape 71"/>
            <p:cNvSpPr>
              <a:spLocks noChangeArrowheads="1"/>
            </p:cNvSpPr>
            <p:nvPr/>
          </p:nvSpPr>
          <p:spPr bwMode="auto">
            <a:xfrm>
              <a:off x="159" y="2523"/>
              <a:ext cx="1633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400" b="0"/>
                <a:t>Mott insulator</a:t>
              </a:r>
            </a:p>
          </p:txBody>
        </p:sp>
        <p:sp>
          <p:nvSpPr>
            <p:cNvPr id="17431" name="Freeform 173"/>
            <p:cNvSpPr>
              <a:spLocks/>
            </p:cNvSpPr>
            <p:nvPr/>
          </p:nvSpPr>
          <p:spPr bwMode="auto">
            <a:xfrm>
              <a:off x="204" y="3654"/>
              <a:ext cx="2445" cy="456"/>
            </a:xfrm>
            <a:custGeom>
              <a:avLst/>
              <a:gdLst>
                <a:gd name="T0" fmla="*/ 2445 w 2445"/>
                <a:gd name="T1" fmla="*/ 0 h 456"/>
                <a:gd name="T2" fmla="*/ 2313 w 2445"/>
                <a:gd name="T3" fmla="*/ 456 h 456"/>
                <a:gd name="T4" fmla="*/ 2177 w 2445"/>
                <a:gd name="T5" fmla="*/ 2 h 456"/>
                <a:gd name="T6" fmla="*/ 2041 w 2445"/>
                <a:gd name="T7" fmla="*/ 455 h 456"/>
                <a:gd name="T8" fmla="*/ 1905 w 2445"/>
                <a:gd name="T9" fmla="*/ 2 h 456"/>
                <a:gd name="T10" fmla="*/ 1769 w 2445"/>
                <a:gd name="T11" fmla="*/ 455 h 456"/>
                <a:gd name="T12" fmla="*/ 1632 w 2445"/>
                <a:gd name="T13" fmla="*/ 2 h 456"/>
                <a:gd name="T14" fmla="*/ 1496 w 2445"/>
                <a:gd name="T15" fmla="*/ 455 h 456"/>
                <a:gd name="T16" fmla="*/ 1360 w 2445"/>
                <a:gd name="T17" fmla="*/ 2 h 456"/>
                <a:gd name="T18" fmla="*/ 1224 w 2445"/>
                <a:gd name="T19" fmla="*/ 455 h 456"/>
                <a:gd name="T20" fmla="*/ 1088 w 2445"/>
                <a:gd name="T21" fmla="*/ 2 h 456"/>
                <a:gd name="T22" fmla="*/ 952 w 2445"/>
                <a:gd name="T23" fmla="*/ 455 h 456"/>
                <a:gd name="T24" fmla="*/ 816 w 2445"/>
                <a:gd name="T25" fmla="*/ 2 h 456"/>
                <a:gd name="T26" fmla="*/ 680 w 2445"/>
                <a:gd name="T27" fmla="*/ 455 h 456"/>
                <a:gd name="T28" fmla="*/ 544 w 2445"/>
                <a:gd name="T29" fmla="*/ 2 h 456"/>
                <a:gd name="T30" fmla="*/ 408 w 2445"/>
                <a:gd name="T31" fmla="*/ 455 h 456"/>
                <a:gd name="T32" fmla="*/ 272 w 2445"/>
                <a:gd name="T33" fmla="*/ 2 h 456"/>
                <a:gd name="T34" fmla="*/ 136 w 2445"/>
                <a:gd name="T35" fmla="*/ 455 h 456"/>
                <a:gd name="T36" fmla="*/ 0 w 2445"/>
                <a:gd name="T37" fmla="*/ 2 h 4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45"/>
                <a:gd name="T58" fmla="*/ 0 h 456"/>
                <a:gd name="T59" fmla="*/ 2445 w 2445"/>
                <a:gd name="T60" fmla="*/ 456 h 4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45" h="456">
                  <a:moveTo>
                    <a:pt x="2445" y="0"/>
                  </a:moveTo>
                  <a:cubicBezTo>
                    <a:pt x="2423" y="76"/>
                    <a:pt x="2358" y="456"/>
                    <a:pt x="2313" y="456"/>
                  </a:cubicBezTo>
                  <a:cubicBezTo>
                    <a:pt x="2268" y="456"/>
                    <a:pt x="2222" y="2"/>
                    <a:pt x="2177" y="2"/>
                  </a:cubicBezTo>
                  <a:cubicBezTo>
                    <a:pt x="2132" y="2"/>
                    <a:pt x="2086" y="455"/>
                    <a:pt x="2041" y="455"/>
                  </a:cubicBezTo>
                  <a:cubicBezTo>
                    <a:pt x="1996" y="455"/>
                    <a:pt x="1950" y="2"/>
                    <a:pt x="1905" y="2"/>
                  </a:cubicBezTo>
                  <a:cubicBezTo>
                    <a:pt x="1860" y="2"/>
                    <a:pt x="1814" y="455"/>
                    <a:pt x="1769" y="455"/>
                  </a:cubicBezTo>
                  <a:cubicBezTo>
                    <a:pt x="1724" y="455"/>
                    <a:pt x="1677" y="2"/>
                    <a:pt x="1632" y="2"/>
                  </a:cubicBezTo>
                  <a:cubicBezTo>
                    <a:pt x="1587" y="2"/>
                    <a:pt x="1541" y="455"/>
                    <a:pt x="1496" y="455"/>
                  </a:cubicBezTo>
                  <a:cubicBezTo>
                    <a:pt x="1451" y="455"/>
                    <a:pt x="1405" y="2"/>
                    <a:pt x="1360" y="2"/>
                  </a:cubicBezTo>
                  <a:cubicBezTo>
                    <a:pt x="1315" y="2"/>
                    <a:pt x="1269" y="455"/>
                    <a:pt x="1224" y="455"/>
                  </a:cubicBezTo>
                  <a:cubicBezTo>
                    <a:pt x="1179" y="455"/>
                    <a:pt x="1133" y="2"/>
                    <a:pt x="1088" y="2"/>
                  </a:cubicBezTo>
                  <a:cubicBezTo>
                    <a:pt x="1043" y="2"/>
                    <a:pt x="997" y="455"/>
                    <a:pt x="952" y="455"/>
                  </a:cubicBezTo>
                  <a:cubicBezTo>
                    <a:pt x="907" y="455"/>
                    <a:pt x="861" y="2"/>
                    <a:pt x="816" y="2"/>
                  </a:cubicBezTo>
                  <a:cubicBezTo>
                    <a:pt x="771" y="2"/>
                    <a:pt x="725" y="455"/>
                    <a:pt x="680" y="455"/>
                  </a:cubicBezTo>
                  <a:cubicBezTo>
                    <a:pt x="635" y="455"/>
                    <a:pt x="589" y="2"/>
                    <a:pt x="544" y="2"/>
                  </a:cubicBezTo>
                  <a:cubicBezTo>
                    <a:pt x="499" y="2"/>
                    <a:pt x="453" y="455"/>
                    <a:pt x="408" y="455"/>
                  </a:cubicBezTo>
                  <a:cubicBezTo>
                    <a:pt x="363" y="455"/>
                    <a:pt x="317" y="2"/>
                    <a:pt x="272" y="2"/>
                  </a:cubicBezTo>
                  <a:cubicBezTo>
                    <a:pt x="227" y="2"/>
                    <a:pt x="181" y="455"/>
                    <a:pt x="136" y="455"/>
                  </a:cubicBezTo>
                  <a:cubicBezTo>
                    <a:pt x="91" y="455"/>
                    <a:pt x="23" y="77"/>
                    <a:pt x="0" y="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endParaRPr lang="de-DE"/>
            </a:p>
          </p:txBody>
        </p:sp>
        <p:sp>
          <p:nvSpPr>
            <p:cNvPr id="17432" name="Text Box 273"/>
            <p:cNvSpPr txBox="1">
              <a:spLocks noChangeArrowheads="1"/>
            </p:cNvSpPr>
            <p:nvPr/>
          </p:nvSpPr>
          <p:spPr bwMode="auto">
            <a:xfrm>
              <a:off x="1973" y="2523"/>
              <a:ext cx="45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J«U</a:t>
              </a:r>
            </a:p>
          </p:txBody>
        </p:sp>
        <p:sp>
          <p:nvSpPr>
            <p:cNvPr id="17433" name="Text Box 290"/>
            <p:cNvSpPr txBox="1">
              <a:spLocks noChangeArrowheads="1"/>
            </p:cNvSpPr>
            <p:nvPr/>
          </p:nvSpPr>
          <p:spPr bwMode="auto">
            <a:xfrm>
              <a:off x="159" y="2795"/>
              <a:ext cx="2676" cy="6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6213" indent="-176213" algn="l">
                <a:buFontTx/>
                <a:buChar char="•"/>
              </a:pPr>
              <a:r>
                <a:rPr lang="en-US" sz="1400" b="0"/>
                <a:t>Localized particles</a:t>
              </a:r>
            </a:p>
            <a:p>
              <a:pPr marL="176213" indent="-176213" algn="l">
                <a:buFontTx/>
                <a:buChar char="•"/>
              </a:pPr>
              <a:endParaRPr lang="en-US" sz="1000" b="0"/>
            </a:p>
            <a:p>
              <a:pPr marL="176213" indent="-176213" algn="l">
                <a:buFontTx/>
                <a:buChar char="•"/>
              </a:pPr>
              <a:r>
                <a:rPr lang="en-US" sz="1400" b="0"/>
                <a:t>No phase coherence</a:t>
              </a:r>
            </a:p>
            <a:p>
              <a:pPr marL="176213" indent="-176213" algn="l">
                <a:buFontTx/>
                <a:buChar char="•"/>
              </a:pPr>
              <a:endParaRPr lang="en-US" sz="1000" b="0"/>
            </a:p>
            <a:p>
              <a:pPr marL="176213" indent="-176213" algn="l">
                <a:buFontTx/>
                <a:buChar char="•"/>
              </a:pPr>
              <a:r>
                <a:rPr lang="en-US" sz="1400" b="0"/>
                <a:t>Excitation gap</a:t>
              </a:r>
            </a:p>
          </p:txBody>
        </p:sp>
        <p:pic>
          <p:nvPicPr>
            <p:cNvPr id="17434" name="Picture 322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5" y="3838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5" name="Picture 323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5" y="3929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6" name="Picture 324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7" y="3838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7" name="Picture 325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7" y="3929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8" name="Picture 326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" y="3838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9" name="Picture 327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" y="3929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0" name="Picture 328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1" y="3838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1" name="Picture 329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1" y="3929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2" name="Picture 330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4" y="3838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3" name="Picture 331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4" y="3929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4" name="Picture 332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6" y="3838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5" name="Picture 333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6" y="3929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6" name="Picture 334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8" y="3838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7" name="Picture 335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8" y="3929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8" name="Picture 336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0" y="3838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9" name="Picture 337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0" y="3929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50" name="Picture 338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72" y="3838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51" name="Picture 339" descr="Red_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72" y="3929"/>
              <a:ext cx="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347"/>
          <p:cNvGrpSpPr>
            <a:grpSpLocks/>
          </p:cNvGrpSpPr>
          <p:nvPr/>
        </p:nvGrpSpPr>
        <p:grpSpPr bwMode="auto">
          <a:xfrm>
            <a:off x="4572000" y="3861163"/>
            <a:ext cx="4392613" cy="2490788"/>
            <a:chOff x="2880" y="2459"/>
            <a:chExt cx="2767" cy="1569"/>
          </a:xfrm>
        </p:grpSpPr>
        <p:pic>
          <p:nvPicPr>
            <p:cNvPr id="17422" name="Picture 301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2913"/>
              <a:ext cx="2767" cy="1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3" name="AutoShape 291"/>
            <p:cNvSpPr>
              <a:spLocks noChangeArrowheads="1"/>
            </p:cNvSpPr>
            <p:nvPr/>
          </p:nvSpPr>
          <p:spPr bwMode="auto">
            <a:xfrm>
              <a:off x="2971" y="2459"/>
              <a:ext cx="998" cy="2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400" b="0" dirty="0"/>
                <a:t>Experiment</a:t>
              </a:r>
            </a:p>
          </p:txBody>
        </p:sp>
        <p:sp>
          <p:nvSpPr>
            <p:cNvPr id="17424" name="Oval 294"/>
            <p:cNvSpPr>
              <a:spLocks noChangeArrowheads="1"/>
            </p:cNvSpPr>
            <p:nvPr/>
          </p:nvSpPr>
          <p:spPr bwMode="auto">
            <a:xfrm>
              <a:off x="3515" y="3638"/>
              <a:ext cx="91" cy="9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25" name="Oval 298"/>
            <p:cNvSpPr>
              <a:spLocks noChangeArrowheads="1"/>
            </p:cNvSpPr>
            <p:nvPr/>
          </p:nvSpPr>
          <p:spPr bwMode="auto">
            <a:xfrm>
              <a:off x="3742" y="3321"/>
              <a:ext cx="91" cy="9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26" name="Oval 299"/>
            <p:cNvSpPr>
              <a:spLocks noChangeArrowheads="1"/>
            </p:cNvSpPr>
            <p:nvPr/>
          </p:nvSpPr>
          <p:spPr bwMode="auto">
            <a:xfrm>
              <a:off x="4195" y="3004"/>
              <a:ext cx="91" cy="9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27" name="Text Box 300"/>
            <p:cNvSpPr txBox="1">
              <a:spLocks noChangeArrowheads="1"/>
            </p:cNvSpPr>
            <p:nvPr/>
          </p:nvSpPr>
          <p:spPr bwMode="auto">
            <a:xfrm>
              <a:off x="3924" y="2560"/>
              <a:ext cx="1632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0"/>
                <a:t>External confinement</a:t>
              </a:r>
            </a:p>
            <a:p>
              <a:endParaRPr lang="en-US" sz="1400" b="0"/>
            </a:p>
          </p:txBody>
        </p:sp>
        <p:sp>
          <p:nvSpPr>
            <p:cNvPr id="17428" name="Oval 303"/>
            <p:cNvSpPr>
              <a:spLocks noChangeArrowheads="1"/>
            </p:cNvSpPr>
            <p:nvPr/>
          </p:nvSpPr>
          <p:spPr bwMode="auto">
            <a:xfrm>
              <a:off x="3968" y="3185"/>
              <a:ext cx="91" cy="9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29" name="Rectangle 346"/>
            <p:cNvSpPr>
              <a:spLocks noChangeArrowheads="1"/>
            </p:cNvSpPr>
            <p:nvPr/>
          </p:nvSpPr>
          <p:spPr bwMode="auto">
            <a:xfrm>
              <a:off x="3386" y="2776"/>
              <a:ext cx="167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Ctr="1">
              <a:spAutoFit/>
            </a:bodyPr>
            <a:lstStyle/>
            <a:p>
              <a:pPr algn="ctr"/>
              <a:r>
                <a:rPr lang="en-US" sz="1400" dirty="0"/>
                <a:t>‘wedding cake structure’</a:t>
              </a:r>
            </a:p>
          </p:txBody>
        </p:sp>
      </p:grpSp>
      <p:sp>
        <p:nvSpPr>
          <p:cNvPr id="74" name="Textfeld 73"/>
          <p:cNvSpPr txBox="1"/>
          <p:nvPr/>
        </p:nvSpPr>
        <p:spPr>
          <a:xfrm>
            <a:off x="4572794" y="6381410"/>
            <a:ext cx="4076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 smtClean="0"/>
              <a:t>Exp‘s</a:t>
            </a:r>
            <a:r>
              <a:rPr lang="de-DE" dirty="0" smtClean="0"/>
              <a:t>: Bloch, Esslinger, Greiner,…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Wahr"/>
  <p:tag name="USEBOLDAMS" val="Falsch"/>
  <p:tag name="TEX2PS" val="C:\Programme\texmf\miktex\bin\latex $(base).tex; dvips -D $(res) -E -o $(base).ps $(base).dvi"/>
  <p:tag name="EXTERNALEDITCOMMAND" val="notepad %"/>
  <p:tag name="GHOSTSCRIPTCOMMAND" val="C:\Programme\gs\gs8.51\bin\gswin32c"/>
  <p:tag name="DEFAULTBITMAP" val="pngmono"/>
  <p:tag name="DEFAULTBLEND" val="Falsch"/>
  <p:tag name="DEFAULTTRANSPARENT" val="Falsch"/>
  <p:tag name="DEFAULTWORKAROUNDTRANSPARENCYBUG" val="Falsch"/>
  <p:tag name="DEFAULTRESOLUTION" val="1200"/>
  <p:tag name="DEFAULTMAGNIFICATION" val="2"/>
  <p:tag name="DEFAULTFONTSIZE" val="10"/>
  <p:tag name="DEFAULTWIDTH" val="348"/>
  <p:tag name="DEFAULTHEIGHT" val="200"/>
  <p:tag name="FIRSTUSER1@RDXABXOW68HALTZ1" val="2630"/>
  <p:tag name="FIRSTC704263@TGWUZOADUVWXY582" val="2633"/>
  <p:tag name="FIRSTC704230@TLH3OL1RUVWXY5H1" val="2638"/>
  <p:tag name="FIRSTMEX@NT2COOWEAFHDNCAX" val="2713"/>
  <p:tag name="FIRSTMEX@YUW7C9EFUVW1YLI3" val="2713"/>
  <p:tag name="FIRSTMEXTEX@YUW7C9EFUVW1YLI3" val="2959"/>
  <p:tag name="FIRSTMEASURE@8JGDOJMFUVWXY5MJ" val="2987"/>
  <p:tag name="DEFAULTDISPLAYSOURCE" val="\documentclass{slides}\pagestyle{empty}&#10;\begin{document}&#10;&#10;\end{document}&#10;"/>
  <p:tag name="EMBEDFONT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"/>
</p:tagLst>
</file>

<file path=ppt/theme/theme1.xml><?xml version="1.0" encoding="utf-8"?>
<a:theme xmlns:a="http://schemas.openxmlformats.org/drawingml/2006/main" name="Berlin">
  <a:themeElements>
    <a:clrScheme name="Berl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er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>
            <a:tab pos="273050" algn="l"/>
          </a:tabLst>
          <a:defRPr kumimoji="0" lang="de-AT" sz="2400" b="0" i="0" u="none" strike="noStrike" cap="none" normalizeH="0" baseline="0" smtClean="0">
            <a:ln>
              <a:noFill/>
            </a:ln>
            <a:solidFill>
              <a:srgbClr val="08294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>
            <a:tab pos="273050" algn="l"/>
          </a:tabLst>
          <a:defRPr kumimoji="0" lang="de-AT" sz="2400" b="0" i="0" u="none" strike="noStrike" cap="none" normalizeH="0" baseline="0" smtClean="0">
            <a:ln>
              <a:noFill/>
            </a:ln>
            <a:solidFill>
              <a:srgbClr val="08294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rl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li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li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li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li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li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li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1236</Words>
  <Application>Microsoft Office PowerPoint</Application>
  <PresentationFormat>Benutzerdefiniert</PresentationFormat>
  <Paragraphs>374</Paragraphs>
  <Slides>32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0" baseType="lpstr">
      <vt:lpstr>Arial</vt:lpstr>
      <vt:lpstr>Verdana</vt:lpstr>
      <vt:lpstr>Calibri</vt:lpstr>
      <vt:lpstr>Times New Roman</vt:lpstr>
      <vt:lpstr>cmmi10</vt:lpstr>
      <vt:lpstr>cmsy10</vt:lpstr>
      <vt:lpstr>Berlin</vt:lpstr>
      <vt:lpstr>Formel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</vt:vector>
  </TitlesOfParts>
  <Company>UIBK ExPhys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Cs III</dc:creator>
  <cp:lastModifiedBy>toffi</cp:lastModifiedBy>
  <cp:revision>2786</cp:revision>
  <dcterms:created xsi:type="dcterms:W3CDTF">2007-03-26T18:08:15Z</dcterms:created>
  <dcterms:modified xsi:type="dcterms:W3CDTF">2012-05-23T12:37:58Z</dcterms:modified>
</cp:coreProperties>
</file>