
<file path=[Content_Types].xml><?xml version="1.0" encoding="utf-8"?>
<Types xmlns="http://schemas.openxmlformats.org/package/2006/content-types">
  <Default Extension="pict" ContentType="image/pict"/>
  <Override PartName="/ppt/embeddings/Microsoft_Equation12.bin" ContentType="application/vnd.openxmlformats-officedocument.oleObject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embeddings/Microsoft_Equation7.bin" ContentType="application/vnd.openxmlformats-officedocument.oleObject"/>
  <Override PartName="/ppt/embeddings/Microsoft_Equation24.bin" ContentType="application/vnd.openxmlformats-officedocument.oleObject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embeddings/Microsoft_Equation3.bin" ContentType="application/vnd.openxmlformats-officedocument.oleObject"/>
  <Override PartName="/ppt/embeddings/Microsoft_Equation20.bin" ContentType="application/vnd.openxmlformats-officedocument.oleObject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embeddings/Microsoft_Equation17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embeddings/Microsoft_Equation13.bin" ContentType="application/vnd.openxmlformats-officedocument.oleObject"/>
  <Override PartName="/ppt/embeddings/Microsoft_Equation8.bin" ContentType="application/vnd.openxmlformats-officedocument.oleObject"/>
  <Override PartName="/ppt/slides/slide6.xml" ContentType="application/vnd.openxmlformats-officedocument.presentationml.slide+xml"/>
  <Override PartName="/ppt/embeddings/Microsoft_Equation25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embeddings/Microsoft_Equation4.bin" ContentType="application/vnd.openxmlformats-officedocument.oleObject"/>
  <Override PartName="/ppt/slides/slide2.xml" ContentType="application/vnd.openxmlformats-officedocument.presentationml.slide+xml"/>
  <Override PartName="/ppt/embeddings/Microsoft_Equation21.bin" ContentType="application/vnd.openxmlformats-officedocument.oleObject"/>
  <Default Extension="png" ContentType="image/png"/>
  <Override PartName="/ppt/slideLayouts/slideLayout2.xml" ContentType="application/vnd.openxmlformats-officedocument.presentationml.slideLayout+xml"/>
  <Override PartName="/ppt/embeddings/Microsoft_Equation18.bin" ContentType="application/vnd.openxmlformats-officedocument.oleObject"/>
  <Default Extension="pdf" ContentType="application/pdf"/>
  <Override PartName="/ppt/embeddings/Microsoft_Equation26.bin" ContentType="application/vnd.openxmlformats-officedocument.oleObject"/>
  <Override PartName="/ppt/embeddings/Microsoft_Equation14.bin" ContentType="application/vnd.openxmlformats-officedocument.oleObject"/>
  <Override PartName="/ppt/embeddings/Microsoft_Equation10.bin" ContentType="application/vnd.openxmlformats-officedocument.oleObject"/>
  <Override PartName="/ppt/slides/slide7.xml" ContentType="application/vnd.openxmlformats-officedocument.presentationml.slide+xml"/>
  <Override PartName="/ppt/embeddings/Microsoft_Equation9.bin" ContentType="application/vnd.openxmlformats-officedocument.oleObject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embeddings/Microsoft_Equation5.bin" ContentType="application/vnd.openxmlformats-officedocument.oleObject"/>
  <Override PartName="/ppt/embeddings/Microsoft_Equation22.bin" ContentType="application/vnd.openxmlformats-officedocument.oleObject"/>
  <Override PartName="/ppt/slideLayouts/slideLayout3.xml" ContentType="application/vnd.openxmlformats-officedocument.presentationml.slideLayout+xml"/>
  <Override PartName="/ppt/embeddings/Microsoft_Equation1.bin" ContentType="application/vnd.openxmlformats-officedocument.oleObject"/>
  <Override PartName="/ppt/embeddings/Microsoft_Equation19.bin" ContentType="application/vnd.openxmlformats-officedocument.oleObject"/>
  <Override PartName="/ppt/embeddings/Microsoft_Equation27.bin" ContentType="application/vnd.openxmlformats-officedocument.oleObject"/>
  <Override PartName="/ppt/embeddings/Microsoft_Equation15.bin" ContentType="application/vnd.openxmlformats-officedocument.oleObject"/>
  <Override PartName="/ppt/embeddings/Microsoft_Equation11.bin" ContentType="application/vnd.openxmlformats-officedocument.oleObject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embeddings/Microsoft_Equation6.bin" ContentType="application/vnd.openxmlformats-officedocument.oleObject"/>
  <Override PartName="/ppt/slides/slide4.xml" ContentType="application/vnd.openxmlformats-officedocument.presentationml.slide+xml"/>
  <Override PartName="/ppt/embeddings/Microsoft_Equation23.bin" ContentType="application/vnd.openxmlformats-officedocument.oleObject"/>
  <Override PartName="/ppt/slideLayouts/slideLayout4.xml" ContentType="application/vnd.openxmlformats-officedocument.presentationml.slideLayout+xml"/>
  <Override PartName="/ppt/embeddings/Microsoft_Equation2.bin" ContentType="application/vnd.openxmlformats-officedocument.oleObject"/>
  <Override PartName="/ppt/slideMasters/slideMaster1.xml" ContentType="application/vnd.openxmlformats-officedocument.presentationml.slideMaster+xml"/>
  <Override PartName="/ppt/embeddings/Microsoft_Equation28.bin" ContentType="application/vnd.openxmlformats-officedocument.oleObject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embeddings/Microsoft_Equation16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1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8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3.pict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pict"/><Relationship Id="rId2" Type="http://schemas.openxmlformats.org/officeDocument/2006/relationships/image" Target="../media/image34.pict"/><Relationship Id="rId3" Type="http://schemas.openxmlformats.org/officeDocument/2006/relationships/image" Target="../media/image35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Relationship Id="rId2" Type="http://schemas.openxmlformats.org/officeDocument/2006/relationships/image" Target="../media/image6.pict"/><Relationship Id="rId3" Type="http://schemas.openxmlformats.org/officeDocument/2006/relationships/image" Target="../media/image7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ict"/><Relationship Id="rId2" Type="http://schemas.openxmlformats.org/officeDocument/2006/relationships/image" Target="../media/image9.pict"/><Relationship Id="rId3" Type="http://schemas.openxmlformats.org/officeDocument/2006/relationships/image" Target="../media/image10.pict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ict"/><Relationship Id="rId4" Type="http://schemas.openxmlformats.org/officeDocument/2006/relationships/image" Target="../media/image14.pict"/><Relationship Id="rId1" Type="http://schemas.openxmlformats.org/officeDocument/2006/relationships/image" Target="../media/image11.pict"/><Relationship Id="rId2" Type="http://schemas.openxmlformats.org/officeDocument/2006/relationships/image" Target="../media/image12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ict"/><Relationship Id="rId2" Type="http://schemas.openxmlformats.org/officeDocument/2006/relationships/image" Target="../media/image16.pict"/><Relationship Id="rId3" Type="http://schemas.openxmlformats.org/officeDocument/2006/relationships/image" Target="../media/image17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ict"/><Relationship Id="rId2" Type="http://schemas.openxmlformats.org/officeDocument/2006/relationships/image" Target="../media/image19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ict"/><Relationship Id="rId2" Type="http://schemas.openxmlformats.org/officeDocument/2006/relationships/image" Target="../media/image21.pict"/><Relationship Id="rId3" Type="http://schemas.openxmlformats.org/officeDocument/2006/relationships/image" Target="../media/image22.pict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ict"/><Relationship Id="rId4" Type="http://schemas.openxmlformats.org/officeDocument/2006/relationships/image" Target="../media/image26.pict"/><Relationship Id="rId1" Type="http://schemas.openxmlformats.org/officeDocument/2006/relationships/image" Target="../media/image23.pict"/><Relationship Id="rId2" Type="http://schemas.openxmlformats.org/officeDocument/2006/relationships/image" Target="../media/image24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584A6B-0227-8F44-BBCB-B53B48E88B91}" type="datetimeFigureOut">
              <a:rPr lang="en-US" smtClean="0"/>
              <a:pPr/>
              <a:t>5/22/12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390FA8-EB9E-9A40-A560-2F2677A56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4A6B-0227-8F44-BBCB-B53B48E88B91}" type="datetimeFigureOut">
              <a:rPr lang="en-US" smtClean="0"/>
              <a:pPr/>
              <a:t>5/22/12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0FA8-EB9E-9A40-A560-2F2677A56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4A6B-0227-8F44-BBCB-B53B48E88B91}" type="datetimeFigureOut">
              <a:rPr lang="en-US" smtClean="0"/>
              <a:pPr/>
              <a:t>5/22/12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0FA8-EB9E-9A40-A560-2F2677A56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4A6B-0227-8F44-BBCB-B53B48E88B91}" type="datetimeFigureOut">
              <a:rPr lang="en-US" smtClean="0"/>
              <a:pPr/>
              <a:t>5/22/12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0FA8-EB9E-9A40-A560-2F2677A56F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4A6B-0227-8F44-BBCB-B53B48E88B91}" type="datetimeFigureOut">
              <a:rPr lang="en-US" smtClean="0"/>
              <a:pPr/>
              <a:t>5/22/12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0FA8-EB9E-9A40-A560-2F2677A56F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4A6B-0227-8F44-BBCB-B53B48E88B91}" type="datetimeFigureOut">
              <a:rPr lang="en-US" smtClean="0"/>
              <a:pPr/>
              <a:t>5/22/12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0FA8-EB9E-9A40-A560-2F2677A56F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4A6B-0227-8F44-BBCB-B53B48E88B91}" type="datetimeFigureOut">
              <a:rPr lang="en-US" smtClean="0"/>
              <a:pPr/>
              <a:t>5/22/12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0FA8-EB9E-9A40-A560-2F2677A56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4A6B-0227-8F44-BBCB-B53B48E88B91}" type="datetimeFigureOut">
              <a:rPr lang="en-US" smtClean="0"/>
              <a:pPr/>
              <a:t>5/22/12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0FA8-EB9E-9A40-A560-2F2677A56F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4A6B-0227-8F44-BBCB-B53B48E88B91}" type="datetimeFigureOut">
              <a:rPr lang="en-US" smtClean="0"/>
              <a:pPr/>
              <a:t>5/22/12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0FA8-EB9E-9A40-A560-2F2677A56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E584A6B-0227-8F44-BBCB-B53B48E88B91}" type="datetimeFigureOut">
              <a:rPr lang="en-US" smtClean="0"/>
              <a:pPr/>
              <a:t>5/22/12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0FA8-EB9E-9A40-A560-2F2677A56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584A6B-0227-8F44-BBCB-B53B48E88B91}" type="datetimeFigureOut">
              <a:rPr lang="en-US" smtClean="0"/>
              <a:pPr/>
              <a:t>5/22/12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8390FA8-EB9E-9A40-A560-2F2677A56F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3E584A6B-0227-8F44-BBCB-B53B48E88B91}" type="datetimeFigureOut">
              <a:rPr lang="en-US" smtClean="0"/>
              <a:pPr/>
              <a:t>5/22/12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8390FA8-EB9E-9A40-A560-2F2677A56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9.bin"/><Relationship Id="rId4" Type="http://schemas.openxmlformats.org/officeDocument/2006/relationships/oleObject" Target="../embeddings/Microsoft_Equation20.bin"/><Relationship Id="rId5" Type="http://schemas.openxmlformats.org/officeDocument/2006/relationships/oleObject" Target="../embeddings/Microsoft_Equation21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24.bin"/><Relationship Id="rId12" Type="http://schemas.openxmlformats.org/officeDocument/2006/relationships/oleObject" Target="../embeddings/Microsoft_Equation25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2.bin"/><Relationship Id="rId4" Type="http://schemas.openxmlformats.org/officeDocument/2006/relationships/oleObject" Target="../embeddings/Microsoft_Equation23.bin"/><Relationship Id="rId5" Type="http://schemas.openxmlformats.org/officeDocument/2006/relationships/image" Target="../media/image27.pdf"/><Relationship Id="rId6" Type="http://schemas.openxmlformats.org/officeDocument/2006/relationships/image" Target="../media/image28.png"/><Relationship Id="rId7" Type="http://schemas.openxmlformats.org/officeDocument/2006/relationships/image" Target="../media/image29.pdf"/><Relationship Id="rId8" Type="http://schemas.openxmlformats.org/officeDocument/2006/relationships/image" Target="../media/image30.png"/><Relationship Id="rId9" Type="http://schemas.openxmlformats.org/officeDocument/2006/relationships/image" Target="../media/image31.pdf"/><Relationship Id="rId10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6.bin"/><Relationship Id="rId4" Type="http://schemas.openxmlformats.org/officeDocument/2006/relationships/oleObject" Target="../embeddings/Microsoft_Equation27.bin"/><Relationship Id="rId5" Type="http://schemas.openxmlformats.org/officeDocument/2006/relationships/oleObject" Target="../embeddings/Microsoft_Equation28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.bin"/><Relationship Id="rId4" Type="http://schemas.openxmlformats.org/officeDocument/2006/relationships/oleObject" Target="../embeddings/Microsoft_Equation5.bin"/><Relationship Id="rId5" Type="http://schemas.openxmlformats.org/officeDocument/2006/relationships/oleObject" Target="../embeddings/Microsoft_Equation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7.bin"/><Relationship Id="rId4" Type="http://schemas.openxmlformats.org/officeDocument/2006/relationships/oleObject" Target="../embeddings/Microsoft_Equation8.bin"/><Relationship Id="rId5" Type="http://schemas.openxmlformats.org/officeDocument/2006/relationships/oleObject" Target="../embeddings/Microsoft_Equation9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0.bin"/><Relationship Id="rId4" Type="http://schemas.openxmlformats.org/officeDocument/2006/relationships/oleObject" Target="../embeddings/Microsoft_Equation11.bin"/><Relationship Id="rId5" Type="http://schemas.openxmlformats.org/officeDocument/2006/relationships/oleObject" Target="../embeddings/Microsoft_Equation12.bin"/><Relationship Id="rId6" Type="http://schemas.openxmlformats.org/officeDocument/2006/relationships/oleObject" Target="../embeddings/Microsoft_Equation13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4.bin"/><Relationship Id="rId4" Type="http://schemas.openxmlformats.org/officeDocument/2006/relationships/oleObject" Target="../embeddings/Microsoft_Equation15.bin"/><Relationship Id="rId5" Type="http://schemas.openxmlformats.org/officeDocument/2006/relationships/oleObject" Target="../embeddings/Microsoft_Equation16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7.bin"/><Relationship Id="rId4" Type="http://schemas.openxmlformats.org/officeDocument/2006/relationships/oleObject" Target="../embeddings/Microsoft_Equation18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>
                <a:solidFill>
                  <a:srgbClr val="800000"/>
                </a:solidFill>
              </a:rPr>
              <a:t>Universal Dynamics in Generalized Gibbs Ensembles</a:t>
            </a:r>
            <a:endParaRPr lang="en-US" sz="3200" i="1" dirty="0">
              <a:solidFill>
                <a:srgbClr val="8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Alexei Tsvelik</a:t>
            </a:r>
          </a:p>
          <a:p>
            <a:r>
              <a:rPr lang="en-US" sz="2800" dirty="0" smtClean="0"/>
              <a:t>Brookhaven National Laboratory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Ferromagnet</a:t>
            </a:r>
            <a:r>
              <a:rPr lang="en-US" sz="2400" dirty="0" smtClean="0">
                <a:solidFill>
                  <a:srgbClr val="0000FF"/>
                </a:solidFill>
              </a:rPr>
              <a:t> emerges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457200" y="2112209"/>
          <a:ext cx="6858000" cy="955675"/>
        </p:xfrm>
        <a:graphic>
          <a:graphicData uri="http://schemas.openxmlformats.org/presentationml/2006/ole">
            <p:oleObj spid="_x0000_s23554" name="Equation" r:id="rId3" imgW="4279900" imgH="5969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5276" y="1417638"/>
            <a:ext cx="6291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Equations for </a:t>
            </a:r>
            <a:r>
              <a:rPr lang="en-US" dirty="0" err="1" smtClean="0"/>
              <a:t>n</a:t>
            </a:r>
            <a:r>
              <a:rPr lang="en-US" dirty="0" smtClean="0"/>
              <a:t>=1,2,… include only </a:t>
            </a:r>
            <a:r>
              <a:rPr lang="en-US" i="1" dirty="0" smtClean="0">
                <a:solidFill>
                  <a:srgbClr val="0000FF"/>
                </a:solidFill>
              </a:rPr>
              <a:t>positive energies 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5276" y="3498649"/>
            <a:ext cx="2122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Invert the kernel</a:t>
            </a:r>
            <a:r>
              <a:rPr lang="en-US" dirty="0" smtClean="0"/>
              <a:t>: 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855275" y="4073127"/>
          <a:ext cx="5585211" cy="552863"/>
        </p:xfrm>
        <a:graphic>
          <a:graphicData uri="http://schemas.openxmlformats.org/presentationml/2006/ole">
            <p:oleObj spid="_x0000_s23555" name="Equation" r:id="rId4" imgW="3695700" imgH="2667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55275" y="4839768"/>
            <a:ext cx="509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In the limit T=0 the excitation energies are  </a:t>
            </a:r>
            <a:endParaRPr lang="en-US" i="1" dirty="0">
              <a:solidFill>
                <a:srgbClr val="0000FF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745064" y="5429385"/>
          <a:ext cx="3570136" cy="1197810"/>
        </p:xfrm>
        <a:graphic>
          <a:graphicData uri="http://schemas.openxmlformats.org/presentationml/2006/ole">
            <p:oleObj spid="_x0000_s23558" name="Equation" r:id="rId5" imgW="2819400" imgH="876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0" dirty="0" smtClean="0"/>
              <a:t>GGE state</a:t>
            </a:r>
            <a:endParaRPr lang="en-US" sz="2800" b="0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647937" y="1417638"/>
          <a:ext cx="4613305" cy="914795"/>
        </p:xfrm>
        <a:graphic>
          <a:graphicData uri="http://schemas.openxmlformats.org/presentationml/2006/ole">
            <p:oleObj spid="_x0000_s24578" name="Equation" r:id="rId3" imgW="2616200" imgH="6731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3074" y="2619918"/>
            <a:ext cx="7883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order for free energy to be </a:t>
            </a:r>
            <a:r>
              <a:rPr lang="en-US" i="1" dirty="0" smtClean="0">
                <a:solidFill>
                  <a:srgbClr val="FF0000"/>
                </a:solidFill>
              </a:rPr>
              <a:t>finite</a:t>
            </a:r>
            <a:r>
              <a:rPr lang="en-US" dirty="0" smtClean="0"/>
              <a:t>, </a:t>
            </a:r>
            <a:r>
              <a:rPr lang="en-US" sz="2400" dirty="0" smtClean="0">
                <a:latin typeface="Symbol" charset="2"/>
                <a:cs typeface="Symbol" charset="2"/>
              </a:rPr>
              <a:t>e</a:t>
            </a:r>
            <a:r>
              <a:rPr lang="en-US" sz="2400" baseline="-25000" dirty="0" smtClean="0">
                <a:latin typeface="Symbol" charset="2"/>
                <a:cs typeface="Symbol" charset="2"/>
              </a:rPr>
              <a:t>0</a:t>
            </a:r>
            <a:r>
              <a:rPr lang="en-US" sz="2400" dirty="0" smtClean="0">
                <a:latin typeface="Symbol" charset="2"/>
                <a:cs typeface="Symbol" charset="2"/>
              </a:rPr>
              <a:t>(q) </a:t>
            </a:r>
            <a:r>
              <a:rPr lang="en-US" dirty="0" smtClean="0">
                <a:cs typeface="Symbol" charset="2"/>
              </a:rPr>
              <a:t>must have a </a:t>
            </a:r>
            <a:r>
              <a:rPr lang="en-US" i="1" dirty="0" smtClean="0">
                <a:solidFill>
                  <a:srgbClr val="FF0000"/>
                </a:solidFill>
                <a:cs typeface="Symbol" charset="2"/>
              </a:rPr>
              <a:t>finite support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endParaRPr lang="en-US" i="1" dirty="0">
              <a:solidFill>
                <a:srgbClr val="FF000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283928" y="3325268"/>
          <a:ext cx="807047" cy="423364"/>
        </p:xfrm>
        <a:graphic>
          <a:graphicData uri="http://schemas.openxmlformats.org/presentationml/2006/ole">
            <p:oleObj spid="_x0000_s24579" name="Equation" r:id="rId4" imgW="520700" imgH="215900" progId="Equation.3">
              <p:embed/>
            </p:oleObj>
          </a:graphicData>
        </a:graphic>
      </p:graphicFrame>
      <p:pic>
        <p:nvPicPr>
          <p:cNvPr id="9" name="Picture 8" descr="E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457200" y="3960314"/>
            <a:ext cx="2223636" cy="1365250"/>
          </a:xfrm>
          <a:prstGeom prst="rect">
            <a:avLst/>
          </a:prstGeom>
        </p:spPr>
      </p:pic>
      <p:pic>
        <p:nvPicPr>
          <p:cNvPr id="10" name="Picture 9" descr="sE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7"/>
              <a:stretch>
                <a:fillRect/>
              </a:stretch>
            </p:blipFill>
          </mc:Choice>
          <mc:Fallback>
            <p:blipFill>
              <a:blip r:embed="rId8"/>
              <a:stretch>
                <a:fillRect/>
              </a:stretch>
            </p:blipFill>
          </mc:Fallback>
        </mc:AlternateContent>
        <p:spPr>
          <a:xfrm>
            <a:off x="2953615" y="3966664"/>
            <a:ext cx="2774141" cy="1358900"/>
          </a:xfrm>
          <a:prstGeom prst="rect">
            <a:avLst/>
          </a:prstGeom>
        </p:spPr>
      </p:pic>
      <p:pic>
        <p:nvPicPr>
          <p:cNvPr id="11" name="Picture 10" descr="En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9"/>
              <a:stretch>
                <a:fillRect/>
              </a:stretch>
            </p:blipFill>
          </mc:Choice>
          <mc:Fallback>
            <p:blipFill>
              <a:blip r:embed="rId10"/>
              <a:stretch>
                <a:fillRect/>
              </a:stretch>
            </p:blipFill>
          </mc:Fallback>
        </mc:AlternateContent>
        <p:spPr>
          <a:xfrm>
            <a:off x="6414568" y="3966664"/>
            <a:ext cx="2272231" cy="1358900"/>
          </a:xfrm>
          <a:prstGeom prst="rect">
            <a:avLst/>
          </a:prstGeom>
        </p:spPr>
      </p:pic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919959" y="3325268"/>
          <a:ext cx="943016" cy="427582"/>
        </p:xfrm>
        <a:graphic>
          <a:graphicData uri="http://schemas.openxmlformats.org/presentationml/2006/ole">
            <p:oleObj spid="_x0000_s24580" name="Equation" r:id="rId11" imgW="584200" imgH="21590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334748" y="3325268"/>
          <a:ext cx="557225" cy="319632"/>
        </p:xfrm>
        <a:graphic>
          <a:graphicData uri="http://schemas.openxmlformats.org/presentationml/2006/ole">
            <p:oleObj spid="_x0000_s24581" name="Equation" r:id="rId12" imgW="342900" imgH="2159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0" dirty="0" smtClean="0">
                <a:solidFill>
                  <a:srgbClr val="FF0000"/>
                </a:solidFill>
              </a:rPr>
              <a:t>Il finale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945987" y="2767807"/>
          <a:ext cx="6500813" cy="976312"/>
        </p:xfrm>
        <a:graphic>
          <a:graphicData uri="http://schemas.openxmlformats.org/presentationml/2006/ole">
            <p:oleObj spid="_x0000_s25602" name="Equation" r:id="rId3" imgW="3467100" imgH="5207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45987" y="1930736"/>
            <a:ext cx="80160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the low-T limit the TBA equations for the spin sector are exactly </a:t>
            </a:r>
          </a:p>
          <a:p>
            <a:r>
              <a:rPr lang="en-US" dirty="0" smtClean="0"/>
              <a:t>like TBA for a </a:t>
            </a:r>
            <a:r>
              <a:rPr lang="en-US" i="1" dirty="0" smtClean="0">
                <a:solidFill>
                  <a:srgbClr val="FF0000"/>
                </a:solidFill>
              </a:rPr>
              <a:t>spin S=1/2 </a:t>
            </a:r>
            <a:r>
              <a:rPr lang="en-US" i="1" dirty="0" err="1" smtClean="0">
                <a:solidFill>
                  <a:srgbClr val="FF0000"/>
                </a:solidFill>
              </a:rPr>
              <a:t>ferromagnet</a:t>
            </a:r>
            <a:r>
              <a:rPr lang="en-US" i="1" dirty="0" smtClean="0">
                <a:solidFill>
                  <a:srgbClr val="FF0000"/>
                </a:solidFill>
              </a:rPr>
              <a:t> at </a:t>
            </a:r>
            <a:r>
              <a:rPr lang="en-US" i="1" smtClean="0">
                <a:solidFill>
                  <a:srgbClr val="FF0000"/>
                </a:solidFill>
              </a:rPr>
              <a:t>thermodynamic equilibrium: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5987" y="4276127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a lattice  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117850" y="4276127"/>
          <a:ext cx="4929518" cy="557192"/>
        </p:xfrm>
        <a:graphic>
          <a:graphicData uri="http://schemas.openxmlformats.org/presentationml/2006/ole">
            <p:oleObj spid="_x0000_s25603" name="Equation" r:id="rId4" imgW="2908300" imgH="2413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428432" y="5072696"/>
          <a:ext cx="2407349" cy="615847"/>
        </p:xfrm>
        <a:graphic>
          <a:graphicData uri="http://schemas.openxmlformats.org/presentationml/2006/ole">
            <p:oleObj spid="_x0000_s25606" name="Equation" r:id="rId5" imgW="1892300" imgH="4445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01871" y="5072696"/>
            <a:ext cx="4173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Are energy and </a:t>
            </a:r>
            <a:r>
              <a:rPr lang="en-US" dirty="0" err="1" smtClean="0"/>
              <a:t>momenta</a:t>
            </a:r>
            <a:r>
              <a:rPr lang="en-US" dirty="0" smtClean="0"/>
              <a:t> of </a:t>
            </a:r>
            <a:r>
              <a:rPr lang="en-US" i="1" dirty="0" err="1" smtClean="0">
                <a:solidFill>
                  <a:srgbClr val="800000"/>
                </a:solidFill>
              </a:rPr>
              <a:t>n</a:t>
            </a:r>
            <a:r>
              <a:rPr lang="en-US" dirty="0" err="1" smtClean="0"/>
              <a:t>-magnon</a:t>
            </a:r>
            <a:r>
              <a:rPr lang="en-US" dirty="0" smtClean="0"/>
              <a:t> bound states.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123" y="1417638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Imagine 1D </a:t>
            </a:r>
            <a:r>
              <a:rPr lang="en-US" sz="2000" dirty="0" err="1" smtClean="0"/>
              <a:t>integrable</a:t>
            </a:r>
            <a:r>
              <a:rPr lang="en-US" sz="2000" dirty="0" smtClean="0"/>
              <a:t> system subject to a </a:t>
            </a:r>
            <a:r>
              <a:rPr lang="en-US" sz="2000" i="1" dirty="0" smtClean="0">
                <a:solidFill>
                  <a:srgbClr val="FF0000"/>
                </a:solidFill>
              </a:rPr>
              <a:t>sudden change </a:t>
            </a:r>
            <a:r>
              <a:rPr lang="en-US" sz="2000" dirty="0" smtClean="0"/>
              <a:t>of </a:t>
            </a:r>
            <a:r>
              <a:rPr lang="en-US" sz="2000" i="1" dirty="0" smtClean="0">
                <a:solidFill>
                  <a:srgbClr val="FF0000"/>
                </a:solidFill>
              </a:rPr>
              <a:t>H</a:t>
            </a:r>
            <a:r>
              <a:rPr lang="en-US" sz="2000" dirty="0" smtClean="0"/>
              <a:t>. Even if the system was initially in the ground state, after this change it becomes a superposition of states with oscillatory exponents: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What are </a:t>
            </a:r>
            <a:r>
              <a:rPr lang="en-US" sz="3200" dirty="0" err="1" smtClean="0">
                <a:solidFill>
                  <a:srgbClr val="0000FF"/>
                </a:solidFill>
              </a:rPr>
              <a:t>GGEs</a:t>
            </a:r>
            <a:r>
              <a:rPr lang="en-US" sz="3200" dirty="0" smtClean="0">
                <a:solidFill>
                  <a:srgbClr val="0000FF"/>
                </a:solidFill>
              </a:rPr>
              <a:t>?</a:t>
            </a:r>
            <a:endParaRPr lang="en-US" sz="3200" dirty="0">
              <a:solidFill>
                <a:srgbClr val="0000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436923" y="2669481"/>
          <a:ext cx="3339734" cy="1580730"/>
        </p:xfrm>
        <a:graphic>
          <a:graphicData uri="http://schemas.openxmlformats.org/presentationml/2006/ole">
            <p:oleObj spid="_x0000_s14338" name="Equation" r:id="rId3" imgW="2501900" imgH="11303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485021"/>
            <a:ext cx="80286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 a period of time the oscillatory exponents cancel each other and</a:t>
            </a:r>
          </a:p>
          <a:p>
            <a:r>
              <a:rPr lang="en-US" dirty="0" smtClean="0"/>
              <a:t>diagonal density matrix remains</a:t>
            </a:r>
            <a:r>
              <a:rPr lang="en-US" dirty="0" smtClean="0"/>
              <a:t>.</a:t>
            </a:r>
          </a:p>
          <a:p>
            <a:r>
              <a:rPr lang="en-US" i="1" dirty="0" smtClean="0">
                <a:solidFill>
                  <a:srgbClr val="800000"/>
                </a:solidFill>
              </a:rPr>
              <a:t>                                                Conjecture:</a:t>
            </a:r>
            <a:endParaRPr lang="en-US" i="1" dirty="0">
              <a:solidFill>
                <a:srgbClr val="80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494954" y="5131351"/>
          <a:ext cx="2331659" cy="875939"/>
        </p:xfrm>
        <a:graphic>
          <a:graphicData uri="http://schemas.openxmlformats.org/presentationml/2006/ole">
            <p:oleObj spid="_x0000_s14339" name="Equation" r:id="rId4" imgW="1600200" imgH="4699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36469" y="5714460"/>
            <a:ext cx="2700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baseline="-25000" dirty="0" smtClean="0"/>
              <a:t>i</a:t>
            </a:r>
            <a:r>
              <a:rPr lang="en-US" dirty="0" smtClean="0"/>
              <a:t> – integrals of motion</a:t>
            </a:r>
          </a:p>
          <a:p>
            <a:r>
              <a:rPr lang="en-US" dirty="0" smtClean="0"/>
              <a:t>(including energy)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800000"/>
                </a:solidFill>
              </a:rPr>
              <a:t>T</a:t>
            </a:r>
            <a:r>
              <a:rPr lang="en-US" sz="2000" dirty="0" smtClean="0"/>
              <a:t> </a:t>
            </a:r>
            <a:r>
              <a:rPr lang="en-US" sz="2000" dirty="0" smtClean="0"/>
              <a:t>is temperature for the </a:t>
            </a:r>
            <a:r>
              <a:rPr lang="en-US" sz="2000" i="1" dirty="0" smtClean="0">
                <a:solidFill>
                  <a:srgbClr val="FF0000"/>
                </a:solidFill>
              </a:rPr>
              <a:t>I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1</a:t>
            </a:r>
            <a:r>
              <a:rPr lang="en-US" sz="2000" i="1" dirty="0" smtClean="0">
                <a:solidFill>
                  <a:srgbClr val="FF0000"/>
                </a:solidFill>
              </a:rPr>
              <a:t> =E</a:t>
            </a:r>
            <a:r>
              <a:rPr lang="en-US" sz="2000" dirty="0" smtClean="0"/>
              <a:t>, in what follows I fix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baseline="-250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 = 1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It will be assumed that </a:t>
            </a:r>
            <a:r>
              <a:rPr lang="en-US" sz="2000" i="1" dirty="0" smtClean="0">
                <a:solidFill>
                  <a:srgbClr val="0000FF"/>
                </a:solidFill>
              </a:rPr>
              <a:t>all integrals of motion are finite</a:t>
            </a:r>
          </a:p>
          <a:p>
            <a:pPr>
              <a:buNone/>
            </a:pPr>
            <a:r>
              <a:rPr lang="en-US" sz="2000" dirty="0" smtClean="0"/>
              <a:t> which can occur only if the change excites particles in a </a:t>
            </a:r>
            <a:r>
              <a:rPr lang="en-US" sz="2000" i="1" dirty="0" smtClean="0">
                <a:solidFill>
                  <a:srgbClr val="FF0000"/>
                </a:solidFill>
              </a:rPr>
              <a:t>limited range </a:t>
            </a:r>
            <a:r>
              <a:rPr lang="en-US" sz="2000" dirty="0" smtClean="0"/>
              <a:t>of </a:t>
            </a:r>
            <a:r>
              <a:rPr lang="en-US" sz="2000" dirty="0" err="1" smtClean="0"/>
              <a:t>momenta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The universality occurs when </a:t>
            </a:r>
            <a:r>
              <a:rPr lang="en-US" sz="2000" dirty="0" smtClean="0">
                <a:solidFill>
                  <a:srgbClr val="0000FF"/>
                </a:solidFill>
              </a:rPr>
              <a:t>T &lt;&lt; </a:t>
            </a:r>
            <a:r>
              <a:rPr lang="en-US" sz="2000" i="1" dirty="0" smtClean="0">
                <a:solidFill>
                  <a:srgbClr val="0000FF"/>
                </a:solidFill>
              </a:rPr>
              <a:t>energy density</a:t>
            </a:r>
            <a:r>
              <a:rPr lang="en-US" sz="2000" i="1" dirty="0" smtClean="0"/>
              <a:t>.</a:t>
            </a:r>
            <a:endParaRPr lang="en-US" sz="20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0" dirty="0" smtClean="0"/>
              <a:t>Assumptions and conditions.</a:t>
            </a:r>
            <a:endParaRPr lang="en-US" sz="2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path to universality:</a:t>
            </a:r>
          </a:p>
          <a:p>
            <a:r>
              <a:rPr lang="en-US" i="1" dirty="0" err="1" smtClean="0">
                <a:solidFill>
                  <a:srgbClr val="0000FF"/>
                </a:solidFill>
              </a:rPr>
              <a:t>Integrability</a:t>
            </a:r>
            <a:r>
              <a:rPr lang="en-US" i="1" dirty="0" smtClean="0">
                <a:solidFill>
                  <a:srgbClr val="0000FF"/>
                </a:solidFill>
              </a:rPr>
              <a:t>, </a:t>
            </a:r>
            <a:r>
              <a:rPr lang="en-US" i="1" dirty="0" smtClean="0">
                <a:solidFill>
                  <a:srgbClr val="0000FF"/>
                </a:solidFill>
              </a:rPr>
              <a:t>Lie group symmetry</a:t>
            </a:r>
            <a:r>
              <a:rPr lang="en-US" dirty="0" smtClean="0"/>
              <a:t>.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result: </a:t>
            </a:r>
            <a:r>
              <a:rPr lang="en-US" sz="2000" dirty="0" smtClean="0"/>
              <a:t>for all models possessing these properties the low-T spin dynamics is determined by a universal action of a </a:t>
            </a:r>
            <a:r>
              <a:rPr lang="en-US" sz="2000" i="1" dirty="0" err="1" smtClean="0">
                <a:solidFill>
                  <a:srgbClr val="FF0000"/>
                </a:solidFill>
              </a:rPr>
              <a:t>ferromagnet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defined on the corresponding group. The low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energy modes have 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1D </a:t>
            </a:r>
            <a:r>
              <a:rPr lang="en-US" sz="2800" dirty="0" err="1" smtClean="0"/>
              <a:t>integrable</a:t>
            </a:r>
            <a:r>
              <a:rPr lang="en-US" sz="2800" dirty="0" smtClean="0"/>
              <a:t> models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688455" y="4418664"/>
          <a:ext cx="1611663" cy="540107"/>
        </p:xfrm>
        <a:graphic>
          <a:graphicData uri="http://schemas.openxmlformats.org/presentationml/2006/ole">
            <p:oleObj spid="_x0000_s15362" name="Equation" r:id="rId3" imgW="520700" imgH="2032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18466" y="4418664"/>
            <a:ext cx="2293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spectrum.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52641" y="5390511"/>
            <a:ext cx="3330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800000"/>
                </a:solidFill>
                <a:latin typeface="Symbol" charset="2"/>
                <a:cs typeface="Symbol" charset="2"/>
              </a:rPr>
              <a:t>r</a:t>
            </a:r>
            <a:r>
              <a:rPr lang="en-US" sz="2400" dirty="0" smtClean="0">
                <a:latin typeface="Symbol" charset="2"/>
                <a:cs typeface="Symbol" charset="2"/>
              </a:rPr>
              <a:t> ~ </a:t>
            </a:r>
            <a:r>
              <a:rPr lang="en-US" sz="2400" dirty="0" smtClean="0">
                <a:cs typeface="Symbol" charset="2"/>
              </a:rPr>
              <a:t>energy density</a:t>
            </a:r>
            <a:endParaRPr lang="en-US" sz="2400" dirty="0">
              <a:latin typeface="Symbol" charset="2"/>
              <a:cs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Example. 1D fermions with attractive SU(N)-invariant interaction.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219200" y="1663700"/>
          <a:ext cx="6007100" cy="793750"/>
        </p:xfrm>
        <a:graphic>
          <a:graphicData uri="http://schemas.openxmlformats.org/presentationml/2006/ole">
            <p:oleObj spid="_x0000_s16386" name="Equation" r:id="rId3" imgW="3556000" imgH="4699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3115" y="2649873"/>
            <a:ext cx="7343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Lorentz invariance emerges at low energies when one </a:t>
            </a:r>
            <a:r>
              <a:rPr lang="en-US" dirty="0" err="1" smtClean="0"/>
              <a:t>linearizes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spectrum: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194416" y="3137158"/>
          <a:ext cx="3456699" cy="815975"/>
        </p:xfrm>
        <a:graphic>
          <a:graphicData uri="http://schemas.openxmlformats.org/presentationml/2006/ole">
            <p:oleObj spid="_x0000_s16387" name="Equation" r:id="rId4" imgW="1727200" imgH="4953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033588" y="4868863"/>
          <a:ext cx="5524500" cy="577850"/>
        </p:xfrm>
        <a:graphic>
          <a:graphicData uri="http://schemas.openxmlformats.org/presentationml/2006/ole">
            <p:oleObj spid="_x0000_s16388" name="Equation" r:id="rId5" imgW="3022600" imgH="2413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93115" y="4250211"/>
            <a:ext cx="79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effective low energy theory is called </a:t>
            </a:r>
            <a:r>
              <a:rPr lang="en-US" i="1" dirty="0" err="1" smtClean="0">
                <a:solidFill>
                  <a:srgbClr val="800000"/>
                </a:solidFill>
              </a:rPr>
              <a:t>Chiral</a:t>
            </a:r>
            <a:r>
              <a:rPr lang="en-US" i="1" dirty="0" smtClean="0">
                <a:solidFill>
                  <a:srgbClr val="800000"/>
                </a:solidFill>
              </a:rPr>
              <a:t> Gross-</a:t>
            </a:r>
            <a:r>
              <a:rPr lang="en-US" i="1" dirty="0" err="1" smtClean="0">
                <a:solidFill>
                  <a:srgbClr val="800000"/>
                </a:solidFill>
              </a:rPr>
              <a:t>Neveu</a:t>
            </a:r>
            <a:r>
              <a:rPr lang="en-US" i="1" dirty="0" smtClean="0">
                <a:solidFill>
                  <a:srgbClr val="800000"/>
                </a:solidFill>
              </a:rPr>
              <a:t> </a:t>
            </a:r>
            <a:r>
              <a:rPr lang="en-US" dirty="0" smtClean="0"/>
              <a:t>model: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Excitations: </a:t>
            </a:r>
          </a:p>
          <a:p>
            <a:endParaRPr lang="en-US" sz="2000" dirty="0" smtClean="0"/>
          </a:p>
          <a:p>
            <a:r>
              <a:rPr lang="en-US" sz="2000" dirty="0" smtClean="0"/>
              <a:t>Bethe </a:t>
            </a:r>
            <a:r>
              <a:rPr lang="en-US" sz="2000" dirty="0" err="1" smtClean="0"/>
              <a:t>Ansatz</a:t>
            </a:r>
            <a:r>
              <a:rPr lang="en-US" sz="2000" dirty="0" smtClean="0"/>
              <a:t> equations for </a:t>
            </a:r>
          </a:p>
          <a:p>
            <a:r>
              <a:rPr lang="en-US" sz="2000" dirty="0" smtClean="0"/>
              <a:t>the massive sector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Continue about SU(N) </a:t>
            </a:r>
            <a:r>
              <a:rPr lang="en-US" sz="2800" dirty="0" err="1" smtClean="0"/>
              <a:t>Chiral</a:t>
            </a:r>
            <a:r>
              <a:rPr lang="en-US" sz="2800" dirty="0" smtClean="0"/>
              <a:t> Gross-</a:t>
            </a:r>
            <a:r>
              <a:rPr lang="en-US" sz="2800" dirty="0" err="1" smtClean="0"/>
              <a:t>Neveu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14717" y="1546425"/>
          <a:ext cx="3207419" cy="434428"/>
        </p:xfrm>
        <a:graphic>
          <a:graphicData uri="http://schemas.openxmlformats.org/presentationml/2006/ole">
            <p:oleObj spid="_x0000_s17410" name="Equation" r:id="rId3" imgW="2133600" imgH="2794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 flipH="1">
            <a:off x="6440486" y="1546425"/>
            <a:ext cx="27035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are gapless </a:t>
            </a:r>
            <a:r>
              <a:rPr lang="en-US" dirty="0" err="1" smtClean="0"/>
              <a:t>phasons</a:t>
            </a:r>
            <a:r>
              <a:rPr lang="en-US" dirty="0" smtClean="0"/>
              <a:t> and massive (</a:t>
            </a:r>
            <a:r>
              <a:rPr lang="en-US" dirty="0" err="1" smtClean="0"/>
              <a:t>gapful</a:t>
            </a:r>
            <a:r>
              <a:rPr lang="en-US" dirty="0" smtClean="0"/>
              <a:t>) particles transforming</a:t>
            </a:r>
          </a:p>
          <a:p>
            <a:r>
              <a:rPr lang="en-US" dirty="0" smtClean="0"/>
              <a:t>according  to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751495" y="3071036"/>
            <a:ext cx="311009" cy="375781"/>
          </a:xfrm>
          <a:prstGeom prst="rect">
            <a:avLst/>
          </a:prstGeom>
          <a:solidFill>
            <a:schemeClr val="bg1"/>
          </a:solidFill>
          <a:ln w="15875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  <a:p>
            <a:pPr algn="ctr"/>
            <a:endParaRPr/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373514" y="3449992"/>
            <a:ext cx="311009" cy="375781"/>
          </a:xfrm>
          <a:prstGeom prst="rect">
            <a:avLst/>
          </a:prstGeom>
          <a:solidFill>
            <a:schemeClr val="bg1"/>
          </a:solidFill>
          <a:ln w="15875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373514" y="3074211"/>
            <a:ext cx="311009" cy="375781"/>
          </a:xfrm>
          <a:prstGeom prst="rect">
            <a:avLst/>
          </a:prstGeom>
          <a:solidFill>
            <a:schemeClr val="bg1"/>
          </a:solidFill>
          <a:ln w="15875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946897" y="3071036"/>
            <a:ext cx="281893" cy="372606"/>
          </a:xfrm>
          <a:prstGeom prst="rect">
            <a:avLst/>
          </a:prstGeom>
          <a:solidFill>
            <a:schemeClr val="bg1"/>
          </a:solidFill>
          <a:ln w="15875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/>
          </a:p>
          <a:p>
            <a:endParaRPr/>
          </a:p>
          <a:p>
            <a:endParaRPr/>
          </a:p>
          <a:p>
            <a:endParaRPr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946897" y="3453167"/>
            <a:ext cx="281893" cy="372606"/>
          </a:xfrm>
          <a:prstGeom prst="rect">
            <a:avLst/>
          </a:prstGeom>
          <a:solidFill>
            <a:schemeClr val="bg1"/>
          </a:solidFill>
          <a:ln w="15875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/>
          </a:p>
          <a:p>
            <a:endParaRPr/>
          </a:p>
          <a:p>
            <a:endParaRPr/>
          </a:p>
          <a:p>
            <a:endParaRPr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946897" y="3825773"/>
            <a:ext cx="281893" cy="372606"/>
          </a:xfrm>
          <a:prstGeom prst="rect">
            <a:avLst/>
          </a:prstGeom>
          <a:solidFill>
            <a:schemeClr val="bg1"/>
          </a:solidFill>
          <a:ln w="15875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/>
          </a:p>
          <a:p>
            <a:endParaRPr/>
          </a:p>
          <a:p>
            <a:endParaRPr/>
          </a:p>
          <a:p>
            <a:endParaRPr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43509" y="3169678"/>
          <a:ext cx="3853167" cy="2596613"/>
        </p:xfrm>
        <a:graphic>
          <a:graphicData uri="http://schemas.openxmlformats.org/presentationml/2006/ole">
            <p:oleObj spid="_x0000_s17411" name="Equation" r:id="rId4" imgW="2984500" imgH="205740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011595" y="5004474"/>
          <a:ext cx="3878090" cy="593364"/>
        </p:xfrm>
        <a:graphic>
          <a:graphicData uri="http://schemas.openxmlformats.org/presentationml/2006/ole">
            <p:oleObj spid="_x0000_s17412" name="Equation" r:id="rId5" imgW="3479800" imgH="43180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130403" y="5766291"/>
            <a:ext cx="464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Crucial fact: integrals </a:t>
            </a:r>
            <a:r>
              <a:rPr lang="en-US" i="1" dirty="0" smtClean="0">
                <a:solidFill>
                  <a:srgbClr val="0000FF"/>
                </a:solidFill>
              </a:rPr>
              <a:t>do not depend </a:t>
            </a:r>
            <a:r>
              <a:rPr lang="en-US" dirty="0" smtClean="0"/>
              <a:t>on</a:t>
            </a:r>
          </a:p>
          <a:p>
            <a:r>
              <a:rPr lang="en-US" dirty="0" smtClean="0"/>
              <a:t>auxiliary </a:t>
            </a:r>
            <a:r>
              <a:rPr lang="en-US" dirty="0" smtClean="0">
                <a:solidFill>
                  <a:srgbClr val="800000"/>
                </a:solidFill>
              </a:rPr>
              <a:t>parameters </a:t>
            </a:r>
            <a:r>
              <a:rPr lang="en-US" dirty="0" err="1" smtClean="0">
                <a:solidFill>
                  <a:srgbClr val="800000"/>
                </a:solidFill>
                <a:latin typeface="Symbol" charset="2"/>
                <a:cs typeface="Symbol" charset="2"/>
              </a:rPr>
              <a:t>l</a:t>
            </a: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Example: S=1/2 XXZ </a:t>
            </a:r>
            <a:r>
              <a:rPr lang="en-US" sz="2800" dirty="0" err="1" smtClean="0"/>
              <a:t>antiferromagnet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777875" y="1417638"/>
          <a:ext cx="4862513" cy="681037"/>
        </p:xfrm>
        <a:graphic>
          <a:graphicData uri="http://schemas.openxmlformats.org/presentationml/2006/ole">
            <p:oleObj spid="_x0000_s20482" name="Equation" r:id="rId3" imgW="3263900" imgH="4572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23739" y="2423138"/>
            <a:ext cx="2207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Bethe </a:t>
            </a:r>
            <a:r>
              <a:rPr lang="en-US" dirty="0" err="1" smtClean="0"/>
              <a:t>Ansatz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23739" y="3122868"/>
          <a:ext cx="4030164" cy="2122232"/>
        </p:xfrm>
        <a:graphic>
          <a:graphicData uri="http://schemas.openxmlformats.org/presentationml/2006/ole">
            <p:oleObj spid="_x0000_s20483" name="Equation" r:id="rId4" imgW="2933700" imgH="18161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943600" y="3219450"/>
          <a:ext cx="2171700" cy="419100"/>
        </p:xfrm>
        <a:graphic>
          <a:graphicData uri="http://schemas.openxmlformats.org/presentationml/2006/ole">
            <p:oleObj spid="_x0000_s20486" name="Equation" r:id="rId5" imgW="2171700" imgH="4191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56706" y="2098675"/>
            <a:ext cx="42300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In this limit the spectrum coincides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with the one of spin </a:t>
            </a:r>
            <a:r>
              <a:rPr lang="en-US" dirty="0" err="1" smtClean="0">
                <a:solidFill>
                  <a:srgbClr val="0000FF"/>
                </a:solidFill>
              </a:rPr>
              <a:t>sectror</a:t>
            </a:r>
            <a:r>
              <a:rPr lang="en-US" dirty="0" smtClean="0">
                <a:solidFill>
                  <a:srgbClr val="0000FF"/>
                </a:solidFill>
              </a:rPr>
              <a:t> of SU(2)</a:t>
            </a:r>
          </a:p>
          <a:p>
            <a:r>
              <a:rPr lang="en-US" dirty="0" err="1" smtClean="0">
                <a:solidFill>
                  <a:srgbClr val="0000FF"/>
                </a:solidFill>
              </a:rPr>
              <a:t>Chiral</a:t>
            </a:r>
            <a:r>
              <a:rPr lang="en-US" dirty="0" smtClean="0">
                <a:solidFill>
                  <a:srgbClr val="0000FF"/>
                </a:solidFill>
              </a:rPr>
              <a:t> Gross-</a:t>
            </a:r>
            <a:r>
              <a:rPr lang="en-US" dirty="0" err="1" smtClean="0">
                <a:solidFill>
                  <a:srgbClr val="0000FF"/>
                </a:solidFill>
              </a:rPr>
              <a:t>Neveu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730749" y="5067300"/>
          <a:ext cx="3122237" cy="556454"/>
        </p:xfrm>
        <a:graphic>
          <a:graphicData uri="http://schemas.openxmlformats.org/presentationml/2006/ole">
            <p:oleObj spid="_x0000_s20487" name="Equation" r:id="rId6" imgW="2425700" imgH="3556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730749" y="4140038"/>
            <a:ext cx="4086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i="1" dirty="0" smtClean="0">
                <a:solidFill>
                  <a:srgbClr val="800000"/>
                </a:solidFill>
              </a:rPr>
              <a:t>integrals of motion</a:t>
            </a:r>
            <a:r>
              <a:rPr lang="en-US" dirty="0" smtClean="0"/>
              <a:t> depend on</a:t>
            </a:r>
          </a:p>
          <a:p>
            <a:r>
              <a:rPr lang="en-US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Q</a:t>
            </a:r>
            <a:r>
              <a:rPr lang="en-US" dirty="0" smtClean="0">
                <a:latin typeface="Symbol" charset="2"/>
                <a:cs typeface="Symbol" charset="2"/>
              </a:rPr>
              <a:t> </a:t>
            </a:r>
            <a:r>
              <a:rPr lang="en-US" dirty="0" smtClean="0">
                <a:cs typeface="Symbol" charset="2"/>
              </a:rPr>
              <a:t>only:</a:t>
            </a:r>
            <a:endParaRPr lang="en-US" dirty="0">
              <a:latin typeface="Symbol" charset="2"/>
              <a:cs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GGE thermodynamics for N=2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715362" y="1417638"/>
          <a:ext cx="3444389" cy="642678"/>
        </p:xfrm>
        <a:graphic>
          <a:graphicData uri="http://schemas.openxmlformats.org/presentationml/2006/ole">
            <p:oleObj spid="_x0000_s18434" name="Equation" r:id="rId3" imgW="1346200" imgH="3556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5362" y="2358349"/>
            <a:ext cx="8203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When the energy density ~ L, solutions of BA </a:t>
            </a:r>
            <a:r>
              <a:rPr lang="en-US" dirty="0" err="1" smtClean="0"/>
              <a:t>eq</a:t>
            </a:r>
            <a:r>
              <a:rPr lang="en-US" dirty="0" smtClean="0"/>
              <a:t>-ns group into “strings”: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23925" y="2838450"/>
          <a:ext cx="4592638" cy="660400"/>
        </p:xfrm>
        <a:graphic>
          <a:graphicData uri="http://schemas.openxmlformats.org/presentationml/2006/ole">
            <p:oleObj spid="_x0000_s18437" name="Equation" r:id="rId4" imgW="3238500" imgH="3937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33950" y="4004009"/>
            <a:ext cx="8025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Roots of BA </a:t>
            </a:r>
            <a:r>
              <a:rPr lang="en-US" dirty="0" err="1" smtClean="0"/>
              <a:t>eq</a:t>
            </a:r>
            <a:r>
              <a:rPr lang="en-US" dirty="0" smtClean="0"/>
              <a:t>-ns are described by distribution functions of occupied </a:t>
            </a:r>
          </a:p>
          <a:p>
            <a:r>
              <a:rPr lang="en-US" dirty="0" smtClean="0"/>
              <a:t>and unoccupied roots :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933699" y="4765045"/>
          <a:ext cx="4102887" cy="1043605"/>
        </p:xfrm>
        <a:graphic>
          <a:graphicData uri="http://schemas.openxmlformats.org/presentationml/2006/ole">
            <p:oleObj spid="_x0000_s18438" name="Equation" r:id="rId5" imgW="3276600" imgH="749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Equations for density distribution functions: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Thermodynamic BA equations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24490" y="1940997"/>
          <a:ext cx="3755330" cy="1039334"/>
        </p:xfrm>
        <a:graphic>
          <a:graphicData uri="http://schemas.openxmlformats.org/presentationml/2006/ole">
            <p:oleObj spid="_x0000_s22530" name="Equation" r:id="rId3" imgW="3048000" imgH="8509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45987" y="3369069"/>
            <a:ext cx="79295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minimizes the free energy with respect to </a:t>
            </a:r>
            <a:r>
              <a:rPr lang="en-US" dirty="0" err="1" smtClean="0">
                <a:latin typeface="Symbol" charset="2"/>
                <a:cs typeface="Symbol" charset="2"/>
              </a:rPr>
              <a:t>r</a:t>
            </a:r>
            <a:r>
              <a:rPr lang="en-US" baseline="-25000" dirty="0" err="1" smtClean="0">
                <a:cs typeface="Symbol" charset="2"/>
              </a:rPr>
              <a:t>n</a:t>
            </a:r>
            <a:r>
              <a:rPr lang="en-US" dirty="0" smtClean="0">
                <a:cs typeface="Symbol" charset="2"/>
              </a:rPr>
              <a:t> to obtain equations </a:t>
            </a:r>
          </a:p>
          <a:p>
            <a:r>
              <a:rPr lang="en-US" dirty="0" smtClean="0">
                <a:cs typeface="Symbol" charset="2"/>
              </a:rPr>
              <a:t>for excitation energies: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45986" y="4255153"/>
          <a:ext cx="4587389" cy="1368601"/>
        </p:xfrm>
        <a:graphic>
          <a:graphicData uri="http://schemas.openxmlformats.org/presentationml/2006/ole">
            <p:oleObj spid="_x0000_s22531" name="Equation" r:id="rId4" imgW="3352800" imgH="9652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92550" y="4470496"/>
            <a:ext cx="30829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The key feature: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the “driving term”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is present in ONE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equation only. </a:t>
            </a:r>
            <a:r>
              <a:rPr lang="en-US" dirty="0" smtClean="0"/>
              <a:t>Thus one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can declare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e</a:t>
            </a:r>
            <a:r>
              <a:rPr lang="en-US" sz="2400" baseline="-250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0 </a:t>
            </a:r>
            <a:r>
              <a:rPr lang="en-US" dirty="0" smtClean="0">
                <a:cs typeface="Symbol" charset="2"/>
              </a:rPr>
              <a:t>fixed.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1139</TotalTime>
  <Words>507</Words>
  <Application>Microsoft Macintosh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Concourse</vt:lpstr>
      <vt:lpstr>Equation</vt:lpstr>
      <vt:lpstr>Microsoft Equation</vt:lpstr>
      <vt:lpstr>Universal Dynamics in Generalized Gibbs Ensembles</vt:lpstr>
      <vt:lpstr>What are GGEs?</vt:lpstr>
      <vt:lpstr>Assumptions and conditions.</vt:lpstr>
      <vt:lpstr>1D integrable models</vt:lpstr>
      <vt:lpstr>Example. 1D fermions with attractive SU(N)-invariant interaction.</vt:lpstr>
      <vt:lpstr>Continue about SU(N) Chiral Gross-Neveu</vt:lpstr>
      <vt:lpstr>Example: S=1/2 XXZ antiferromagnet</vt:lpstr>
      <vt:lpstr>GGE thermodynamics for N=2</vt:lpstr>
      <vt:lpstr>Thermodynamic BA equations</vt:lpstr>
      <vt:lpstr>Ferromagnet emerges</vt:lpstr>
      <vt:lpstr>GGE state</vt:lpstr>
      <vt:lpstr>Il finale:</vt:lpstr>
    </vt:vector>
  </TitlesOfParts>
  <Company>Brookhaven National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Dynamics in Generalized Gibbs Ensembles</dc:title>
  <dc:creator>Alexei Tsvelik</dc:creator>
  <cp:lastModifiedBy>Alexei Tsvelik</cp:lastModifiedBy>
  <cp:revision>30</cp:revision>
  <dcterms:created xsi:type="dcterms:W3CDTF">2012-05-22T11:06:17Z</dcterms:created>
  <dcterms:modified xsi:type="dcterms:W3CDTF">2012-05-22T11:21:07Z</dcterms:modified>
</cp:coreProperties>
</file>