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69" r:id="rId2"/>
    <p:sldId id="372" r:id="rId3"/>
    <p:sldId id="321" r:id="rId4"/>
    <p:sldId id="278" r:id="rId5"/>
    <p:sldId id="281" r:id="rId6"/>
    <p:sldId id="332" r:id="rId7"/>
    <p:sldId id="362" r:id="rId8"/>
    <p:sldId id="363" r:id="rId9"/>
    <p:sldId id="365" r:id="rId10"/>
    <p:sldId id="347" r:id="rId11"/>
    <p:sldId id="364" r:id="rId12"/>
    <p:sldId id="342" r:id="rId13"/>
    <p:sldId id="366" r:id="rId14"/>
    <p:sldId id="367" r:id="rId15"/>
    <p:sldId id="352" r:id="rId16"/>
    <p:sldId id="353" r:id="rId17"/>
    <p:sldId id="354" r:id="rId18"/>
    <p:sldId id="373" r:id="rId19"/>
    <p:sldId id="374" r:id="rId20"/>
    <p:sldId id="359" r:id="rId21"/>
    <p:sldId id="330" r:id="rId22"/>
    <p:sldId id="349" r:id="rId23"/>
    <p:sldId id="360" r:id="rId24"/>
    <p:sldId id="329" r:id="rId25"/>
    <p:sldId id="346" r:id="rId26"/>
    <p:sldId id="358" r:id="rId27"/>
    <p:sldId id="370" r:id="rId28"/>
    <p:sldId id="371" r:id="rId29"/>
    <p:sldId id="343" r:id="rId30"/>
    <p:sldId id="311" r:id="rId31"/>
    <p:sldId id="357" r:id="rId32"/>
    <p:sldId id="312" r:id="rId33"/>
    <p:sldId id="361" r:id="rId3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4F7D0-386A-451C-A39E-095C090F64AA}" type="datetimeFigureOut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FF59C-6038-4F1C-821A-6E572EF364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A94A-ED9B-434F-B369-1BA8943A4D78}" type="datetimeFigureOut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C4170-89B6-4893-91CD-B65AF9692C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EC35-7D0B-4E59-B892-C5584969249C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695B-DBBC-461B-A1D2-01BCAC076AF2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9B64-7FB1-48F8-898F-65636468BCB6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7A65-0F54-459B-8FAA-01BD4C36198B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B6B1-58BD-46D4-B184-E6913C825E3C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D8F9-5D6B-4F18-B187-DDDF391A4162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5F7A-3782-43F7-938F-62CD26319CA6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01CA-A98A-47C9-B19F-F4E60969B5AC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BF9-A34C-43CF-B799-D06845629914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0745-04B7-4EB6-B482-4976AA96DF00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306F-57BC-4C94-A202-5E0DF63BD3C1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CBCD-FF34-4055-8664-C28A46F54D26}" type="datetime1">
              <a:rPr kumimoji="1" lang="ja-JP" altLang="en-US" smtClean="0"/>
              <a:pPr/>
              <a:t>2012/7/13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DA01-B63F-4B96-A460-4310D234A5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6.xml"/><Relationship Id="rId7" Type="http://schemas.openxmlformats.org/officeDocument/2006/relationships/image" Target="../media/image4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tags" Target="../tags/tag27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2.xml"/><Relationship Id="rId7" Type="http://schemas.openxmlformats.org/officeDocument/2006/relationships/image" Target="../media/image5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37.xml"/><Relationship Id="rId7" Type="http://schemas.openxmlformats.org/officeDocument/2006/relationships/image" Target="../media/image6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39.xml"/><Relationship Id="rId10" Type="http://schemas.openxmlformats.org/officeDocument/2006/relationships/image" Target="../media/image71.png"/><Relationship Id="rId4" Type="http://schemas.openxmlformats.org/officeDocument/2006/relationships/tags" Target="../tags/tag38.xml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Neutrino </a:t>
            </a:r>
            <a:r>
              <a:rPr lang="ja-JP" altLang="en-US" sz="4000" dirty="0" smtClean="0"/>
              <a:t>　　</a:t>
            </a:r>
            <a:r>
              <a:rPr kumimoji="1" lang="en-US" altLang="ja-JP" sz="4000" dirty="0" smtClean="0"/>
              <a:t>diffraction  : finite-size correction to Fermi’s golden rule </a:t>
            </a:r>
            <a:br>
              <a:rPr kumimoji="1" lang="en-US" altLang="ja-JP" sz="4000" dirty="0" smtClean="0"/>
            </a:br>
            <a:r>
              <a:rPr kumimoji="1" lang="en-US" altLang="ja-JP" sz="3100" dirty="0" err="1" smtClean="0"/>
              <a:t>k.ishikawa</a:t>
            </a:r>
            <a:r>
              <a:rPr kumimoji="1" lang="en-US" altLang="ja-JP" sz="3100" dirty="0" smtClean="0"/>
              <a:t>, </a:t>
            </a:r>
            <a:r>
              <a:rPr lang="en-US" altLang="ja-JP" sz="3100" dirty="0" smtClean="0"/>
              <a:t>H</a:t>
            </a:r>
            <a:r>
              <a:rPr kumimoji="1" lang="en-US" altLang="ja-JP" sz="3100" dirty="0" smtClean="0"/>
              <a:t>okkaido </a:t>
            </a:r>
            <a:r>
              <a:rPr lang="en-US" altLang="ja-JP" sz="3100" dirty="0" smtClean="0"/>
              <a:t>U</a:t>
            </a:r>
            <a:r>
              <a:rPr kumimoji="1" lang="en-US" altLang="ja-JP" sz="3100" dirty="0" smtClean="0"/>
              <a:t>niversity </a:t>
            </a:r>
            <a:br>
              <a:rPr kumimoji="1" lang="en-US" altLang="ja-JP" sz="3100" dirty="0" smtClean="0"/>
            </a:br>
            <a:r>
              <a:rPr kumimoji="1" lang="en-US" altLang="ja-JP" sz="3100" dirty="0" smtClean="0"/>
              <a:t>with </a:t>
            </a:r>
            <a:r>
              <a:rPr kumimoji="1" lang="en-US" altLang="ja-JP" sz="3100" dirty="0" err="1" smtClean="0"/>
              <a:t>m.sentoku</a:t>
            </a:r>
            <a:r>
              <a:rPr kumimoji="1" lang="en-US" altLang="ja-JP" sz="3100" dirty="0" smtClean="0"/>
              <a:t>,</a:t>
            </a:r>
            <a:r>
              <a:rPr lang="en-US" altLang="ja-JP" sz="3100" dirty="0" smtClean="0"/>
              <a:t> and </a:t>
            </a:r>
            <a:r>
              <a:rPr lang="en-US" altLang="ja-JP" sz="3100" dirty="0" err="1" smtClean="0"/>
              <a:t>y.tobita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endParaRPr kumimoji="1" lang="ja-JP" altLang="en-US" sz="31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2060848"/>
            <a:ext cx="8712968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Is neutrino interference (diffraction) observable?</a:t>
            </a:r>
          </a:p>
          <a:p>
            <a:pPr>
              <a:buNone/>
            </a:pPr>
            <a:r>
              <a:rPr lang="en-US" altLang="ja-JP" sz="2800" dirty="0" smtClean="0"/>
              <a:t>(1) Neutrino is a quantum mechanical wave and interacts with matter    extremely weakly.  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(2) Neutrino should show a phenomenon of interference or diffraction, in a double slit-like experiment. </a:t>
            </a:r>
          </a:p>
          <a:p>
            <a:pPr>
              <a:buNone/>
            </a:pP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(3)However, it is very hard to control the neutrino , from the above (1). 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Hence a new method must be considered.</a:t>
            </a: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(4)Our answer and proposal ” 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Neutrino diffraction is observable 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Use a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pion</a:t>
            </a:r>
            <a:r>
              <a:rPr lang="en-US" altLang="ja-JP" sz="2800" dirty="0" smtClean="0">
                <a:solidFill>
                  <a:srgbClr val="FF0000"/>
                </a:solidFill>
              </a:rPr>
              <a:t> (and other particle)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decay process </a:t>
            </a:r>
            <a:r>
              <a:rPr kumimoji="1" lang="en-US" altLang="ja-JP" sz="2800" dirty="0" smtClean="0"/>
              <a:t>!”    </a:t>
            </a:r>
          </a:p>
          <a:p>
            <a:pPr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Transition in a finite time-interval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kumimoji="1" lang="en-US" altLang="ja-JP" dirty="0" smtClean="0"/>
              <a:t>S[T] ;S matrix for  a finite time interval T. 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6" name="図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91680" y="1844824"/>
            <a:ext cx="5893320" cy="1040894"/>
          </a:xfrm>
          <a:prstGeom prst="rect">
            <a:avLst/>
          </a:prstGeom>
        </p:spPr>
      </p:pic>
      <p:pic>
        <p:nvPicPr>
          <p:cNvPr id="22" name="図 2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619918" y="2996951"/>
            <a:ext cx="6907438" cy="1321144"/>
          </a:xfrm>
          <a:prstGeom prst="rect">
            <a:avLst/>
          </a:prstGeom>
          <a:noFill/>
          <a:ln/>
          <a:effectLst/>
        </p:spPr>
      </p:pic>
      <p:pic>
        <p:nvPicPr>
          <p:cNvPr id="11" name="図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4306" y="4941168"/>
            <a:ext cx="7593227" cy="1142869"/>
          </a:xfrm>
          <a:prstGeom prst="rect">
            <a:avLst/>
          </a:prstGeom>
          <a:noFill/>
          <a:ln/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4572000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Finite-size correction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5004048" y="6021288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Wave packets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dynamics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 </a:t>
            </a:r>
            <a:r>
              <a:rPr lang="en-US" altLang="ja-JP" sz="2700" dirty="0" smtClean="0"/>
              <a:t>K.I and </a:t>
            </a:r>
            <a:r>
              <a:rPr lang="en-US" altLang="ja-JP" sz="2700" dirty="0" err="1" smtClean="0"/>
              <a:t>T.shimomura</a:t>
            </a:r>
            <a:r>
              <a:rPr lang="en-US" altLang="ja-JP" sz="2700" dirty="0" smtClean="0"/>
              <a:t>(prog.theor.phys:2005)</a:t>
            </a:r>
            <a:endParaRPr kumimoji="1" lang="ja-JP" altLang="en-US" sz="27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Complete set                                                              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13" name="図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27441" y="2276872"/>
            <a:ext cx="7318209" cy="3151404"/>
          </a:xfrm>
          <a:prstGeom prst="rect">
            <a:avLst/>
          </a:prstGeom>
          <a:noFill/>
          <a:ln/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395536" y="57332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Wave packet moves with this velocity .   </a:t>
            </a:r>
            <a:endParaRPr kumimoji="1" lang="ja-JP" altLang="en-US" sz="2400" dirty="0"/>
          </a:p>
        </p:txBody>
      </p:sp>
      <p:pic>
        <p:nvPicPr>
          <p:cNvPr id="16" name="図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580112" y="5877272"/>
            <a:ext cx="1607394" cy="4320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1560" y="623731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And a slow </a:t>
            </a:r>
            <a:r>
              <a:rPr lang="en-US" altLang="ja-JP" sz="2400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hase 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図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203848" y="6237312"/>
            <a:ext cx="702619" cy="6206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3. Neutrino diffraction(</a:t>
            </a:r>
            <a:r>
              <a:rPr kumimoji="1" lang="en-US" altLang="ja-JP" sz="2700" dirty="0" err="1" smtClean="0"/>
              <a:t>ishikawa</a:t>
            </a:r>
            <a:r>
              <a:rPr kumimoji="1" lang="en-US" altLang="ja-JP" sz="2700" dirty="0" smtClean="0"/>
              <a:t> </a:t>
            </a:r>
            <a:r>
              <a:rPr kumimoji="1" lang="en-US" altLang="ja-JP" sz="2400" dirty="0" smtClean="0"/>
              <a:t>and </a:t>
            </a:r>
            <a:r>
              <a:rPr kumimoji="1" lang="en-US" altLang="ja-JP" sz="2400" dirty="0" err="1" smtClean="0"/>
              <a:t>tobita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pic>
        <p:nvPicPr>
          <p:cNvPr id="17" name="図 1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23528" y="2060848"/>
            <a:ext cx="8560962" cy="583737"/>
          </a:xfrm>
          <a:prstGeom prst="rect">
            <a:avLst/>
          </a:prstGeom>
          <a:noFill/>
          <a:ln/>
          <a:effectLst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687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decay amplitude 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1960" y="14127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Neutrino’s momentum and position are measured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530120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Integration over x and t = interaction region  is in a  moving frame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7" name="図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99592" y="2996952"/>
            <a:ext cx="6401455" cy="914494"/>
          </a:xfrm>
          <a:prstGeom prst="rect">
            <a:avLst/>
          </a:prstGeom>
          <a:noFill/>
          <a:ln/>
          <a:effectLst/>
        </p:spPr>
      </p:pic>
      <p:grpSp>
        <p:nvGrpSpPr>
          <p:cNvPr id="29" name="グループ化 5"/>
          <p:cNvGrpSpPr/>
          <p:nvPr/>
        </p:nvGrpSpPr>
        <p:grpSpPr>
          <a:xfrm>
            <a:off x="4427984" y="3573016"/>
            <a:ext cx="3456384" cy="2742504"/>
            <a:chOff x="2493089" y="444715"/>
            <a:chExt cx="6618473" cy="4345179"/>
          </a:xfrm>
        </p:grpSpPr>
        <p:pic>
          <p:nvPicPr>
            <p:cNvPr id="30" name="Picture 2" descr="C:\Users\tobita\Desktop\wave7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089" y="444715"/>
              <a:ext cx="6618473" cy="434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直線コネクタ 30"/>
            <p:cNvCxnSpPr>
              <a:cxnSpLocks noChangeAspect="1"/>
            </p:cNvCxnSpPr>
            <p:nvPr/>
          </p:nvCxnSpPr>
          <p:spPr>
            <a:xfrm rot="-180000" flipH="1" flipV="1">
              <a:off x="5909991" y="2825369"/>
              <a:ext cx="695595" cy="46001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cxnSpLocks noChangeAspect="1"/>
            </p:cNvCxnSpPr>
            <p:nvPr/>
          </p:nvCxnSpPr>
          <p:spPr>
            <a:xfrm rot="-180000" flipH="1" flipV="1">
              <a:off x="5960793" y="2752802"/>
              <a:ext cx="695595" cy="46001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図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12360" y="5085184"/>
            <a:ext cx="1040894" cy="330708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3707904" y="38610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Plane waves </a:t>
            </a:r>
            <a:endParaRPr kumimoji="1" lang="ja-JP" altLang="en-US" sz="2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740352" y="45811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Wave packet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148064" y="42930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724128" y="422108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7524328" y="4941168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Wave packet effects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1 . Approximate conservation of the energy in  the moving  frame. (Pseudo-Doppler shift)</a:t>
            </a:r>
          </a:p>
          <a:p>
            <a:pPr>
              <a:buNone/>
            </a:pPr>
            <a:r>
              <a:rPr lang="en-US" altLang="ja-JP" dirty="0" smtClean="0"/>
              <a:t>2 . Large T correction emerges for light particles,</a:t>
            </a:r>
          </a:p>
          <a:p>
            <a:pPr>
              <a:buNone/>
            </a:pPr>
            <a:r>
              <a:rPr lang="en-US" altLang="ja-JP" dirty="0" smtClean="0"/>
              <a:t>      b</a:t>
            </a:r>
            <a:r>
              <a:rPr kumimoji="1" lang="en-US" altLang="ja-JP" dirty="0" smtClean="0"/>
              <a:t>ecause the there are many states  of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6" name="図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561420" y="4005064"/>
            <a:ext cx="4828080" cy="473239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67744" y="4797152"/>
            <a:ext cx="2716475" cy="432048"/>
          </a:xfrm>
          <a:prstGeom prst="rect">
            <a:avLst/>
          </a:prstGeom>
        </p:spPr>
      </p:pic>
      <p:pic>
        <p:nvPicPr>
          <p:cNvPr id="8" name="図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627760" y="5644663"/>
            <a:ext cx="5536528" cy="10246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4. Rigorous calculation :Express the probability  with a correlation function </a:t>
            </a:r>
            <a:endParaRPr kumimoji="1" lang="ja-JP" altLang="en-US" sz="4000" dirty="0"/>
          </a:p>
        </p:txBody>
      </p:sp>
      <p:pic>
        <p:nvPicPr>
          <p:cNvPr id="17" name="図 1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68269" y="1916832"/>
            <a:ext cx="8001537" cy="583732"/>
          </a:xfrm>
          <a:prstGeom prst="rect">
            <a:avLst/>
          </a:prstGeom>
          <a:noFill/>
          <a:ln/>
          <a:effectLst/>
        </p:spPr>
      </p:pic>
      <p:pic>
        <p:nvPicPr>
          <p:cNvPr id="15" name="図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784893" y="4077072"/>
            <a:ext cx="6476509" cy="635460"/>
          </a:xfrm>
          <a:prstGeom prst="rect">
            <a:avLst/>
          </a:prstGeom>
          <a:noFill/>
          <a:ln/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323528" y="12687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decay amplitude 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26369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Probability is expressed  with a correlation function 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Correlation function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530120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1.Correlation function </a:t>
            </a:r>
            <a:r>
              <a:rPr lang="en-US" altLang="ja-JP" b="1" dirty="0" smtClean="0"/>
              <a:t>has </a:t>
            </a:r>
            <a:r>
              <a:rPr lang="en-US" altLang="ja-JP" b="1" dirty="0" smtClean="0">
                <a:solidFill>
                  <a:srgbClr val="FF0000"/>
                </a:solidFill>
              </a:rPr>
              <a:t>a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light-cone singularity </a:t>
            </a:r>
            <a:r>
              <a:rPr kumimoji="1" lang="en-US" altLang="ja-JP" b="1" dirty="0" smtClean="0"/>
              <a:t>which is generated by a superposition of relativistic waves.  </a:t>
            </a:r>
          </a:p>
          <a:p>
            <a:r>
              <a:rPr kumimoji="1" lang="en-US" altLang="ja-JP" b="1" dirty="0" smtClean="0"/>
              <a:t>2.The light-cone singularity is real and long-range  and gives the  finite-size correction.</a:t>
            </a:r>
          </a:p>
          <a:p>
            <a:r>
              <a:rPr lang="en-US" altLang="ja-JP" b="1" dirty="0" smtClean="0"/>
              <a:t> Since the energy  conservation is  violated</a:t>
            </a:r>
            <a:r>
              <a:rPr kumimoji="1" lang="en-US" altLang="ja-JP" b="1" dirty="0" smtClean="0"/>
              <a:t>,  this has anomalous properties.</a:t>
            </a:r>
          </a:p>
          <a:p>
            <a:r>
              <a:rPr kumimoji="1" lang="en-US" altLang="ja-JP" b="1" dirty="0" smtClean="0"/>
              <a:t>3. Wave packet ensures </a:t>
            </a:r>
            <a:r>
              <a:rPr lang="en-US" altLang="ja-JP" b="1" dirty="0" smtClean="0"/>
              <a:t>asymptotic boundary condition </a:t>
            </a:r>
            <a:r>
              <a:rPr lang="ja-JP" altLang="en-US" b="1" dirty="0" smtClean="0"/>
              <a:t>（ＬＳＺ） </a:t>
            </a:r>
            <a:r>
              <a:rPr lang="en-US" altLang="ja-JP" b="1" dirty="0" smtClean="0"/>
              <a:t>and leads new effects .</a:t>
            </a:r>
            <a:endParaRPr kumimoji="1" lang="ja-JP" altLang="en-US" b="1" dirty="0"/>
          </a:p>
        </p:txBody>
      </p:sp>
      <p:pic>
        <p:nvPicPr>
          <p:cNvPr id="18" name="図 1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436096" y="4941168"/>
            <a:ext cx="1040894" cy="33070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588224" y="4725144"/>
            <a:ext cx="291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(Only If energy-momentum  is conserved)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220072" y="458112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84295" y="2996951"/>
            <a:ext cx="5563129" cy="7117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6555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Correlation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4287" y="980728"/>
            <a:ext cx="8229600" cy="4525963"/>
          </a:xfrm>
        </p:spPr>
        <p:txBody>
          <a:bodyPr/>
          <a:lstStyle/>
          <a:p>
            <a:r>
              <a:rPr kumimoji="1" lang="en-US" altLang="ja-JP" sz="2400" dirty="0" smtClean="0"/>
              <a:t>Integration variable is change to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sz="1800" dirty="0" smtClean="0"/>
          </a:p>
          <a:p>
            <a:r>
              <a:rPr kumimoji="1" lang="en-US" altLang="ja-JP" sz="1800" dirty="0" smtClean="0"/>
              <a:t>Integral region is separated in two parts</a:t>
            </a:r>
          </a:p>
        </p:txBody>
      </p:sp>
      <p:pic>
        <p:nvPicPr>
          <p:cNvPr id="27" name="TexTeXPicture" descr="&lt;?xml version=&quot;1.0&quot; encoding=&quot;utf-16&quot;?&gt;&#10;&lt;TeXTeX&gt;&#10;  &lt;preamble&gt;\documentclass{jsarticle}&#10;\usepackage{amsmath}&#10;\pagestyle{empty}&lt;/preamble&gt;&#10;  &lt;body&gt;\begin{align*}&#10;q^0&amp;gt;0&#10;\end{align*}&lt;/body&gt;&#10;  &lt;fcolor&gt;FF000000&lt;/fcolor&gt;&#10;  &lt;bcolor&gt;FFFFFFFF&lt;/bcolor&gt;&#10;  &lt;transparent&gt;True&lt;/transparent&gt;&#10;  &lt;resolution&gt;1800&lt;/resolution&gt;&#10;  &lt;imageh&gt;267&lt;/imageh&gt;&#10;  &lt;imagew&gt;66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282" y="4865976"/>
            <a:ext cx="708025" cy="28257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sarticle}&#10;\usepackage{amsmath}&#10;\pagestyle{empty}&lt;/preamble&gt;&#10;  &lt;body&gt;\begin{align*}&#10;\Delta_{\pi,\mu}(\delta x) = I_1 + I_2 &#10;\end{align*}&lt;/body&gt;&#10;  &lt;fcolor&gt;FF000000&lt;/fcolor&gt;&#10;  &lt;bcolor&gt;FFFFFFFF&lt;/bcolor&gt;&#10;  &lt;transparent&gt;True&lt;/transparent&gt;&#10;  &lt;resolution&gt;1800&lt;/resolution&gt;&#10;  &lt;imageh&gt;262&lt;/imageh&gt;&#10;  &lt;imagew&gt;20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271858"/>
            <a:ext cx="3272663" cy="424054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1547664" y="4149080"/>
            <a:ext cx="4896544" cy="1169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483000" y="5229200"/>
            <a:ext cx="368920" cy="72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5724128" y="5229200"/>
            <a:ext cx="1008112" cy="9447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95148" y="6196864"/>
            <a:ext cx="139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Normal term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58673" y="6098812"/>
            <a:ext cx="2472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Finite size correction</a:t>
            </a:r>
          </a:p>
          <a:p>
            <a:r>
              <a:rPr lang="en-US" altLang="ja-JP" dirty="0" smtClean="0"/>
              <a:t>(energy non-conserving)</a:t>
            </a:r>
            <a:endParaRPr kumimoji="1" lang="ja-JP" altLang="en-US" dirty="0"/>
          </a:p>
        </p:txBody>
      </p:sp>
      <p:pic>
        <p:nvPicPr>
          <p:cNvPr id="19" name="TexTeXPicture" descr="&lt;?xml version=&quot;1.0&quot; encoding=&quot;utf-16&quot;?&gt;&#10;&lt;TeXTeX&gt;&#10;  &lt;preamble&gt;\documentclass{jsarticle}&#10;\usepackage{amsmath}&#10;\pagestyle{empty}&lt;/preamble&gt;&#10;  &lt;body&gt;\begin{align*}&#10;0&amp;gt;q^0&amp;gt;-p_\pi^0&#10;\end{align*}&lt;/body&gt;&#10;  &lt;fcolor&gt;FF000000&lt;/fcolor&gt;&#10;  &lt;bcolor&gt;FFFFFFFF&lt;/bcolor&gt;&#10;  &lt;transparent&gt;True&lt;/transparent&gt;&#10;  &lt;resolution&gt;1800&lt;/resolution&gt;&#10;  &lt;imageh&gt;282&lt;/imageh&gt;&#10;  &lt;imagew&gt;1442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4865975"/>
            <a:ext cx="1526117" cy="298450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sarticle}&#10;\usepackage{amsmath}&#10;\pagestyle{empty}&lt;/preamble&gt;&#10;  &lt;body&gt;\begin{align*}&#10;&amp;amp;\Delta_{\pi,\mu}(\delta x=x_1 - x_2) \\&#10;&amp;amp;= \frac{1}{4\pi^4}\int d^4q\,\text{Im}\left[\frac{1}{q^2 + 2p_\pi\cdot q + \tilde{m}^2 - i\epsilon}\right]\theta(p_\pi^0 + q^0)&#10;%\times&#10;% [(2p_\pi\cdot p_\nu)(p_\pi\cdot p_\mu) - m_\pi^2(p_\mu\cdot p_\nu)]&#10;\\&amp;amp;\times\{(2p_\pi\cdot p_\nu)p_\pi\cdot(p_\pi + q) - m_\pi^2(q+p_\pi)\cdot p_\nu\} e^{-iq\cdot\delta x}&#10;\end{align*}&lt;/body&gt;&#10;  &lt;fcolor&gt;FF000000&lt;/fcolor&gt;&#10;  &lt;bcolor&gt;FFFFFFFF&lt;/bcolor&gt;&#10;  &lt;transparent&gt;True&lt;/transparent&gt;&#10;  &lt;resolution&gt;1800&lt;/resolution&gt;&#10;  &lt;imageh&gt;1373&lt;/imageh&gt;&#10;  &lt;imagew&gt;5642&lt;/imagew&gt;&#10;  &lt;scale&gt;50&lt;/scale&gt;&#10;  &lt;cursor&gt;287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7" y="1700808"/>
            <a:ext cx="6470207" cy="157454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sarticle}&#10;\usepackage{amsmath}&#10;\pagestyle{empty}&lt;/preamble&gt;&#10;  &lt;body&gt;\begin{align*}&#10;q = p_l - p_\pi&#10;\end{align*}&lt;/body&gt;&#10;  &lt;fcolor&gt;FF000000&lt;/fcolor&gt;&#10;  &lt;bcolor&gt;FFFFFFFF&lt;/bcolor&gt;&#10;  &lt;transparent&gt;True&lt;/transparent&gt;&#10;  &lt;resolution&gt;1800&lt;/resolution&gt;&#10;  &lt;imageh&gt;158&lt;/imageh&gt;&#10;  &lt;imagew&gt;1186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8747" y="1156828"/>
            <a:ext cx="1384886" cy="184496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sarticle}&#10;\usepackage{amsmath}&#10;\pagestyle{empty}&lt;/preamble&gt;&#10;  &lt;body&gt;\begin{align*}&#10;\tilde m^2 = m_\pi^2 - m_l^2&#10;\end{align*}&lt;/body&gt;&#10;  &lt;fcolor&gt;FF000000&lt;/fcolor&gt;&#10;  &lt;bcolor&gt;FFFFFFFF&lt;/bcolor&gt;&#10;  &lt;transparent&gt;True&lt;/transparent&gt;&#10;  &lt;resolution&gt;1800&lt;/resolution&gt;&#10;  &lt;imageh&gt;282&lt;/imageh&gt;&#10;  &lt;imagew&gt;1621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068959"/>
            <a:ext cx="1835294" cy="3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1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40"/>
          <p:cNvGrpSpPr/>
          <p:nvPr/>
        </p:nvGrpSpPr>
        <p:grpSpPr>
          <a:xfrm>
            <a:off x="5749555" y="1217869"/>
            <a:ext cx="3035361" cy="646331"/>
            <a:chOff x="6419859" y="2528029"/>
            <a:chExt cx="3035361" cy="64633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419859" y="2528029"/>
              <a:ext cx="303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To extract light-cone singularity expanding in </a:t>
              </a:r>
              <a:endParaRPr kumimoji="1" lang="ja-JP" altLang="en-US" dirty="0"/>
            </a:p>
          </p:txBody>
        </p:sp>
        <p:pic>
          <p:nvPicPr>
            <p:cNvPr id="18" name="TexTeXPicture" descr="&lt;?xml version=&quot;1.0&quot; encoding=&quot;utf-16&quot;?&gt;&#10;&lt;TeXTeX&gt;&#10;  &lt;preamble&gt;\documentclass{jsarticle}&#10;\usepackage{amsmath}&#10;\pagestyle{empty}&lt;/preamble&gt;&#10;  &lt;body&gt;\begin{align*}&#10;2p_\pi\cdot q&#10;\end{align*}&lt;/body&gt;&#10;  &lt;fcolor&gt;FF000000&lt;/fcolor&gt;&#10;  &lt;bcolor&gt;FFFFFFFF&lt;/bcolor&gt;&#10;  &lt;transparent&gt;True&lt;/transparent&gt;&#10;  &lt;resolution&gt;1800&lt;/resolution&gt;&#10;  &lt;imageh&gt;214&lt;/imageh&gt;&#10;  &lt;imagew&gt;665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95016" y="2909312"/>
              <a:ext cx="589438" cy="189683"/>
            </a:xfrm>
            <a:prstGeom prst="rect">
              <a:avLst/>
            </a:prstGeom>
          </p:spPr>
        </p:pic>
      </p:grpSp>
      <p:pic>
        <p:nvPicPr>
          <p:cNvPr id="26" name="TexTeXPicture" descr="&lt;?xml version=&quot;1.0&quot; encoding=&quot;utf-16&quot;?&gt;&#10;&lt;TeXTeX&gt;&#10;  &lt;preamble&gt;\documentclass{jsarticle}&#10;\usepackage{amsmath}&#10;\pagestyle{empty}&lt;/preamble&gt;&#10;  &lt;body&gt;\begin{align*}&#10;I_1 = \left[p_\pi \cdot p_\nu - ip_\nu\cdot\left(\frac{\partial}{\partial \delta x}\right)\right]\tilde{I}_1&#10;\end{align*}&lt;/body&gt;&#10;  &lt;fcolor&gt;FF000000&lt;/fcolor&gt;&#10;  &lt;bcolor&gt;FFFFFFFF&lt;/bcolor&gt;&#10;  &lt;transparent&gt;True&lt;/transparent&gt;&#10;  &lt;resolution&gt;1800&lt;/resolution&gt;&#10;  &lt;imageh&gt;598&lt;/imageh&gt;&#10;  &lt;imagew&gt;3385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87" y="1124744"/>
            <a:ext cx="3709365" cy="655303"/>
          </a:xfrm>
          <a:prstGeom prst="rect">
            <a:avLst/>
          </a:prstGeom>
        </p:spPr>
      </p:pic>
      <p:sp>
        <p:nvSpPr>
          <p:cNvPr id="17" name="左カーブ矢印 16"/>
          <p:cNvSpPr/>
          <p:nvPr/>
        </p:nvSpPr>
        <p:spPr>
          <a:xfrm>
            <a:off x="6094604" y="2254486"/>
            <a:ext cx="216024" cy="5264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sarticle}&#10;\usepackage{amsmath}&#10;\pagestyle{empty}&lt;/preamble&gt;&#10;  &lt;body&gt;\begin{align*}&#10; f_\text{short}=-\frac{i\tilde{m}^2}{8\pi\sqrt{-\lambda}}\theta(-\lambda)\left\{N_1\left(\tilde{m}\sqrt{-\lambda}\right)&#10; - i\epsilon(\delta t)J_1\left(\tilde{m}\sqrt{\lambda}\right)\right\} -&#10; \theta(\lambda)\frac{i\tilde{m}}{4\pi^2\sqrt{\lambda}}K_1\left(\tilde{m}\sqrt{\lambda}\right),\ \lambda=\delta t^2 - \delta \vec{x}^2&#10;\end{align*}&lt;/body&gt;&#10;  &lt;fcolor&gt;FF000000&lt;/fcolor&gt;&#10;  &lt;bcolor&gt;FFFFFFFF&lt;/bcolor&gt;&#10;  &lt;transparent&gt;True&lt;/transparent&gt;&#10;  &lt;resolution&gt;1800&lt;/resolution&gt;&#10;  &lt;imageh&gt;606&lt;/imageh&gt;&#10;  &lt;imagew&gt;10966&lt;/imagew&gt;&#10;  &lt;scale&gt;50&lt;/scale&gt;&#10;  &lt;cursor&gt;3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152" y="6165946"/>
            <a:ext cx="7841470" cy="433333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sarticle}&#10;\usepackage{amsmath}&#10;\pagestyle{empty}&lt;/preamble&gt;&#10;  &lt;body&gt;\begin{align*}&#10;\int d^4q\frac{\theta(q^0)}{4\pi^4} \text{Im}\left[\frac{1}{q^2 + \tilde{m}^2 - i\epsilon}\right]e^{iq\cdot\delta x}&amp;amp; = \frac{2}{(2\pi)^3}\int d^4q\theta(q^0)\delta(q^2 + \tilde{m}^2)e^{iq\cdot\delta x}\\&#10;&amp;amp;=2 i\left[\frac{\epsilon(\delta t)}{4\pi}\delta(\lambda) + f_\text{short}\right]&#10;\end{align*}&lt;/body&gt;&#10;  &lt;fcolor&gt;FF000000&lt;/fcolor&gt;&#10;  &lt;bcolor&gt;FFFFFFFF&lt;/bcolor&gt;&#10;  &lt;transparent&gt;True&lt;/transparent&gt;&#10;  &lt;resolution&gt;1800&lt;/resolution&gt;&#10;  &lt;imageh&gt;1309&lt;/imageh&gt;&#10;  &lt;imagew&gt;7813&lt;/imagew&gt;&#10;  &lt;scale&gt;50&lt;/scale&gt;&#10;  &lt;cursor&gt;2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88" y="4437112"/>
            <a:ext cx="8525038" cy="1428296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708320" y="1818987"/>
            <a:ext cx="188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onvergence condition: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5701429" y="1217869"/>
            <a:ext cx="3394445" cy="976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47278" y="28698"/>
            <a:ext cx="704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I_1: Extract the light-cone singularity</a:t>
            </a:r>
            <a:endParaRPr kumimoji="1" lang="ja-JP" altLang="en-US" sz="3600" dirty="0"/>
          </a:p>
        </p:txBody>
      </p:sp>
      <p:sp>
        <p:nvSpPr>
          <p:cNvPr id="46" name="正方形/長方形 45"/>
          <p:cNvSpPr/>
          <p:nvPr/>
        </p:nvSpPr>
        <p:spPr>
          <a:xfrm>
            <a:off x="1475656" y="2669642"/>
            <a:ext cx="3437052" cy="619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0587" y="67502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About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sarticle}&#10;\usepackage{amsmath}&#10;\pagestyle{empty}&lt;/preamble&gt;&#10;  &lt;body&gt;\begin{align*}&#10;I_1&#10;\end{align*}&lt;/body&gt;&#10;  &lt;fcolor&gt;FF000000&lt;/fcolor&gt;&#10;  &lt;bcolor&gt;FFFFFFFF&lt;/bcolor&gt;&#10;  &lt;transparent&gt;True&lt;/transparent&gt;&#10;  &lt;resolution&gt;1800&lt;/resolution&gt;&#10;  &lt;imageh&gt;208&lt;/imageh&gt;&#10;  &lt;imagew&gt;18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193675" cy="2201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130" y="3995772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Green’s function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408692" y="5151260"/>
            <a:ext cx="1152128" cy="71414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30" y="5806011"/>
            <a:ext cx="174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Light-cone singularity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20" name="TexTeXPicture" descr="&lt;?xml version=&quot;1.0&quot; encoding=&quot;utf-16&quot;?&gt;&#10;&lt;TeXTeX&gt;&#10;  &lt;preamble&gt;\documentclass{jsarticle}&#10;\usepackage{amsmath}&#10;\pagestyle{empty}&lt;/preamble&gt;&#10;  &lt;body&gt;\begin{align*}&#10;2p_\pi\cdot p_\nu\leq m_\pi^2 - m_\mu^2&#10;\end{align*}&lt;/body&gt;&#10;  &lt;fcolor&gt;FF000000&lt;/fcolor&gt;&#10;  &lt;bcolor&gt;FFFFFFFF&lt;/bcolor&gt;&#10;  &lt;transparent&gt;True&lt;/transparent&gt;&#10;  &lt;resolution&gt;1800&lt;/resolution&gt;&#10;  &lt;imageh&gt;318&lt;/imageh&gt;&#10;  &lt;imagew&gt;2124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5687" y="1866775"/>
            <a:ext cx="1416176" cy="21202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sarticle}&#10;\usepackage{amsmath}&#10;\pagestyle{empty}&lt;/preamble&gt;&#10;  &lt;body&gt;\begin{align*}&#10;\tilde I_1 &amp;amp;= \int d^4q \frac{\theta(q^0)}{4\pi^4} \text{Im}\left[\frac{1}{q^2 + 2p_\pi\cdot q + \tilde{m}^2 - i\epsilon}\right]e^{iq\cdot\delta x}\\&#10; &amp;amp;=\int d^4q\frac{\theta(q^0)}{4\pi^4} \text{Im}\left[\frac{1}{q^2 + \tilde{m}^2 - i\epsilon}\right]e^{iq\cdot\delta x}\\&#10;&amp;amp;+ \sum_{n=1}\frac{1}{n!}\left(2p_\pi\cdot\left(-i\frac{\partial}{\partial \delta x}\right)\frac{\partial}{\partial \tilde{m}^2}\right)^n \int d^4q\frac{\theta(q^0)}{4\pi^4} \text{Im}\left[\frac{1}{q^2 + \tilde{m}^2 - i\epsilon}\right]e^{iq\cdot\delta x}\\&#10;\end{align*}&lt;/body&gt;&#10;  &lt;fcolor&gt;FF000000&lt;/fcolor&gt;&#10;  &lt;bcolor&gt;FFFFFFFF&lt;/bcolor&gt;&#10;  &lt;transparent&gt;True&lt;/transparent&gt;&#10;  &lt;resolution&gt;1800&lt;/resolution&gt;&#10;  &lt;imageh&gt;2085&lt;/imageh&gt;&#10;  &lt;imagew&gt;7920&lt;/imagew&gt;&#10;  &lt;scale&gt;50&lt;/scale&gt;&#10;  &lt;cursor&gt;425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2130907"/>
            <a:ext cx="6852229" cy="18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5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601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Integration over space-time coordinates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880" y="3933775"/>
            <a:ext cx="279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I_1: Long-range term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sarticle}&#10;\usepackage{amsmath}&#10;\pagestyle{empty}&lt;/preamble&gt;&#10;  &lt;body&gt;\begin{align*}&#10;N_3 =8g^2\left\{p_\pi\cdot p_\nu(m_\pi^2 - 2p_\pi\cdot p_\nu)\right\}(\pi^2/\sigma_\nu)^\frac{3}{2}&#10;\end{align*}&lt;/body&gt;&#10;  &lt;fcolor&gt;FF000000&lt;/fcolor&gt;&#10;  &lt;bcolor&gt;FFFFFFFF&lt;/bcolor&gt;&#10;  &lt;transparent&gt;True&lt;/transparent&gt;&#10;  &lt;resolution&gt;1800&lt;/resolution&gt;&#10;  &lt;imageh&gt;340&lt;/imageh&gt;&#10;  &lt;imagew&gt;4689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1101" y="3687994"/>
            <a:ext cx="3894568" cy="2823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sarticle}&#10;\usepackage{amsmath}&#10;\pagestyle{empty}&lt;/preamble&gt;&#10;  &lt;body&gt;\begin{align*}&#10;\int d^4x_1d^4x_2e^{-\frac{1}{2\sigma_\nu}\sum_i&#10;%\left[&#10;(\vec{x}_i - \vec{\text{X}}_\nu - \vec{v}_\nu(t_i - \text{T}_\nu))^2}e^{ip_\nu\cdot\delta x}\times i\frac{\epsilon(\delta t)}{4\pi}\delta(\lambda) \\&#10;= (\sigma_\nu\pi)^\frac{3}{2}\frac{\sigma_\nu}{2}i\int_0^{\text{T}} dt_1dt_2\frac{\epsilon(\delta t)}{|\delta t|}e^{i\frac{m^2_\nu }{2E_\nu}\delta t}\\&#10;\text{  \ \ \ \ L = $c$T is length of decay volume}&#10;\end{align*}&lt;/body&gt;&#10;  &lt;fcolor&gt;FF000000&lt;/fcolor&gt;&#10;  &lt;bcolor&gt;FFFFFFFF&lt;/bcolor&gt;&#10;  &lt;transparent&gt;True&lt;/transparent&gt;&#10;  &lt;resolution&gt;1800&lt;/resolution&gt;&#10;  &lt;imageh&gt;1624&lt;/imageh&gt;&#10;  &lt;imagew&gt;6259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581128"/>
            <a:ext cx="6768752" cy="175626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sarticle}&#10;\usepackage{amsmath}&#10;\pagestyle{empty}&lt;/preamble&gt;&#10;  &lt;body&gt;\begin{align*}&#10;&amp;amp;\int \frac{d^3p_l}{(2\pi)^3}\sum_{spin}|T|^2 = \frac{N_2}{E_\nu}\int d^4x_1d^4x_2e^{-\frac{1}{2\sigma_\nu}\sum_i&#10;%\left[&#10;(\vec{x}_i - \vec{\text{X}}_\nu - \vec{v}_\nu(t_i - \text{T}_\nu))^2}\\&#10; %+ (\vec{x}_2 - \vec{\text{X}}_\nu - \vec{v}_\nu(t_2 -&#10;% \text{T}_\nu)^2\right]}\\ &#10;&amp;amp;\ \ \ \ \ \ \ \ \ \ \ \ \ \ \ \ \ \ \ \  \ \ \ \ \ \ \ \times\Delta_{\pi,l}(x_1 - x_2)e^{ip_\nu\cdot(x_1 - x_2)}\\&#10;&amp;amp;= \frac{N_3}{E_\nu}\int d^4x_1d^4x_2e^{-\frac{1}{2\sigma_\nu}\sum_i&#10;%\left[&#10;(\vec{x}_i - \vec{\text{X}}_\nu - \vec{v}_\nu(t_i - \text{T}_\nu))^2}\left[i\frac{\epsilon(\delta t)}{4\pi}\delta(\lambda) + f_\text{short}' + I_2\right]e^{ip_\nu\cdot\delta x}&#10;\end{align*}&lt;/body&gt;&#10;  &lt;fcolor&gt;FF000000&lt;/fcolor&gt;&#10;  &lt;bcolor&gt;FFFFFFFF&lt;/bcolor&gt;&#10;  &lt;transparent&gt;True&lt;/transparent&gt;&#10;  &lt;resolution&gt;1800&lt;/resolution&gt;&#10;  &lt;imageh&gt;1860&lt;/imageh&gt;&#10;  &lt;imagew&gt;8395&lt;/imagew&gt;&#10;  &lt;scale&gt;50&lt;/scale&gt;&#10;  &lt;cursor&gt;369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704" y="1484783"/>
            <a:ext cx="8884708" cy="19684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6237312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I_2 short  range term</a:t>
            </a:r>
            <a:endParaRPr kumimoji="1" lang="ja-JP" altLang="en-US" sz="2400" dirty="0"/>
          </a:p>
        </p:txBody>
      </p:sp>
      <p:pic>
        <p:nvPicPr>
          <p:cNvPr id="13" name="図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812360" y="5661248"/>
            <a:ext cx="1093416" cy="27907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xmlns="" val="1350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Probability at a finite distance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Probability is composed of the normal term and a T-dependent diffraction term, which gives a finite-size correction.  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8" name="図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30962" y="3645024"/>
            <a:ext cx="6538072" cy="21094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Diffraction term + normal  term </a:t>
            </a:r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muon</a:t>
            </a:r>
            <a:r>
              <a:rPr lang="en-US" altLang="ja-JP" sz="3600" dirty="0" smtClean="0"/>
              <a:t> neutrino)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068960"/>
            <a:ext cx="3981450" cy="33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996952"/>
            <a:ext cx="4248472" cy="328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123728" y="1556792"/>
            <a:ext cx="2971806" cy="278892"/>
          </a:xfrm>
          <a:prstGeom prst="rect">
            <a:avLst/>
          </a:prstGeom>
        </p:spPr>
      </p:pic>
      <p:pic>
        <p:nvPicPr>
          <p:cNvPr id="19" name="図 1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946177" y="1988840"/>
            <a:ext cx="3936508" cy="609603"/>
          </a:xfrm>
          <a:prstGeom prst="rect">
            <a:avLst/>
          </a:prstGeom>
          <a:noFill/>
          <a:ln/>
          <a:effectLst/>
        </p:spPr>
      </p:pic>
      <p:pic>
        <p:nvPicPr>
          <p:cNvPr id="14" name="図 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39552" y="3140968"/>
            <a:ext cx="659894" cy="27889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292080" y="28529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P/T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8822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Length(M)</a:t>
            </a:r>
            <a:endParaRPr kumimoji="1" lang="ja-JP" altLang="en-US" dirty="0"/>
          </a:p>
        </p:txBody>
      </p:sp>
      <p:pic>
        <p:nvPicPr>
          <p:cNvPr id="18" name="図 1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355976" y="6165304"/>
            <a:ext cx="355091" cy="20269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444208" y="256490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 err="1" smtClean="0"/>
              <a:t>P_diffraction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6228184" y="292494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 of this talk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References</a:t>
            </a:r>
          </a:p>
          <a:p>
            <a:pPr>
              <a:buNone/>
            </a:pPr>
            <a:r>
              <a:rPr lang="en-US" altLang="ja-JP" dirty="0" smtClean="0"/>
              <a:t>    </a:t>
            </a:r>
            <a:r>
              <a:rPr lang="en-US" altLang="ja-JP" sz="2600" dirty="0" err="1" smtClean="0"/>
              <a:t>K.Ishikawa</a:t>
            </a:r>
            <a:r>
              <a:rPr lang="en-US" altLang="ja-JP" sz="2600" dirty="0" smtClean="0"/>
              <a:t> and Y. </a:t>
            </a:r>
            <a:r>
              <a:rPr lang="en-US" altLang="ja-JP" sz="2600" dirty="0" err="1" smtClean="0"/>
              <a:t>Tobita</a:t>
            </a:r>
            <a:r>
              <a:rPr lang="ja-JP" altLang="en-US" sz="2600" dirty="0" smtClean="0"/>
              <a:t>　</a:t>
            </a:r>
            <a:r>
              <a:rPr kumimoji="1" lang="en-US" altLang="ja-JP" sz="2600" dirty="0" err="1" smtClean="0"/>
              <a:t>arXiv</a:t>
            </a:r>
            <a:r>
              <a:rPr kumimoji="1" lang="en-US" altLang="ja-JP" sz="2600" dirty="0" smtClean="0"/>
              <a:t>:</a:t>
            </a:r>
            <a:r>
              <a:rPr lang="ja-JP" altLang="en-US" sz="2600" dirty="0" smtClean="0"/>
              <a:t>  </a:t>
            </a:r>
            <a:r>
              <a:rPr kumimoji="1" lang="en-US" altLang="ja-JP" sz="2600" dirty="0" smtClean="0"/>
              <a:t>1206.2593, 1109.3105, 1109.4968 ,others [</a:t>
            </a:r>
            <a:r>
              <a:rPr kumimoji="1" lang="en-US" altLang="ja-JP" sz="2600" dirty="0" err="1" smtClean="0"/>
              <a:t>hep</a:t>
            </a:r>
            <a:r>
              <a:rPr kumimoji="1" lang="en-US" altLang="ja-JP" sz="2600" dirty="0" smtClean="0"/>
              <a:t>-ph], </a:t>
            </a:r>
            <a:r>
              <a:rPr kumimoji="1" lang="en-US" altLang="ja-JP" sz="2600" dirty="0" err="1" smtClean="0"/>
              <a:t>prog.theo.phy</a:t>
            </a:r>
            <a:r>
              <a:rPr kumimoji="1" lang="en-US" altLang="ja-JP" sz="2600" dirty="0" smtClean="0"/>
              <a:t>.(2009)</a:t>
            </a:r>
          </a:p>
          <a:p>
            <a:pPr>
              <a:buNone/>
            </a:pPr>
            <a:r>
              <a:rPr kumimoji="1" lang="en-US" altLang="ja-JP" sz="2600" dirty="0" smtClean="0"/>
              <a:t>    K.I and </a:t>
            </a:r>
            <a:r>
              <a:rPr kumimoji="1" lang="en-US" altLang="ja-JP" sz="2600" dirty="0" err="1" smtClean="0"/>
              <a:t>Yabuki</a:t>
            </a:r>
            <a:r>
              <a:rPr kumimoji="1" lang="en-US" altLang="ja-JP" sz="2600" dirty="0" smtClean="0"/>
              <a:t>, progress of </a:t>
            </a:r>
            <a:r>
              <a:rPr kumimoji="1" lang="en-US" altLang="ja-JP" sz="2600" dirty="0" err="1" smtClean="0"/>
              <a:t>theo.physics</a:t>
            </a:r>
            <a:r>
              <a:rPr kumimoji="1" lang="en-US" altLang="ja-JP" sz="2600" dirty="0" smtClean="0"/>
              <a:t>(2002),</a:t>
            </a:r>
          </a:p>
          <a:p>
            <a:pPr>
              <a:buNone/>
            </a:pPr>
            <a:r>
              <a:rPr lang="en-US" altLang="ja-JP" sz="2600" dirty="0" smtClean="0"/>
              <a:t>    K.I and </a:t>
            </a:r>
            <a:r>
              <a:rPr lang="en-US" altLang="ja-JP" sz="2600" dirty="0" err="1" smtClean="0"/>
              <a:t>T.Shimomura,progress</a:t>
            </a:r>
            <a:r>
              <a:rPr lang="en-US" altLang="ja-JP" sz="2600" dirty="0" smtClean="0"/>
              <a:t> of </a:t>
            </a:r>
            <a:r>
              <a:rPr lang="en-US" altLang="ja-JP" sz="2600" dirty="0" err="1" smtClean="0"/>
              <a:t>theo.physics</a:t>
            </a:r>
            <a:r>
              <a:rPr lang="en-US" altLang="ja-JP" sz="2600" dirty="0" smtClean="0"/>
              <a:t>(2005)</a:t>
            </a:r>
            <a:endParaRPr kumimoji="1" lang="en-US" altLang="ja-JP" sz="2600" dirty="0" smtClean="0"/>
          </a:p>
          <a:p>
            <a:pPr marL="514350" indent="-514350"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Fermi’s golden rule : finite-size correction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Probability to detect a neutrino in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decay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Light-cone singularity and neutrino diffraction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Implications 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 three flavors 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11" name="図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822737" y="1844824"/>
            <a:ext cx="5359928" cy="330709"/>
          </a:xfrm>
          <a:prstGeom prst="rect">
            <a:avLst/>
          </a:prstGeom>
          <a:noFill/>
          <a:ln/>
          <a:effectLst/>
        </p:spPr>
      </p:pic>
      <p:pic>
        <p:nvPicPr>
          <p:cNvPr id="10" name="図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51955" y="2852933"/>
            <a:ext cx="6531566" cy="1331570"/>
          </a:xfrm>
          <a:prstGeom prst="rect">
            <a:avLst/>
          </a:prstGeom>
          <a:noFill/>
          <a:ln/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7271792" y="27089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standard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41490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New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term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3968" y="33569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K</a:t>
            </a:r>
            <a:r>
              <a:rPr kumimoji="1" lang="en-US" altLang="ja-JP" dirty="0" err="1" smtClean="0"/>
              <a:t>ayser,-,-,-Akhmedov</a:t>
            </a:r>
            <a:r>
              <a:rPr kumimoji="1" lang="en-US" altLang="ja-JP" dirty="0" smtClean="0"/>
              <a:t>, et al, Smirnov,--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５．</a:t>
            </a:r>
            <a:r>
              <a:rPr kumimoji="1" lang="en-US" altLang="ja-JP" sz="3600" dirty="0" smtClean="0"/>
              <a:t>Diffraction </a:t>
            </a:r>
            <a:r>
              <a:rPr kumimoji="1" lang="en-US" altLang="ja-JP" sz="3600" dirty="0" smtClean="0"/>
              <a:t>term in a </a:t>
            </a:r>
            <a:r>
              <a:rPr kumimoji="1" lang="en-US" altLang="ja-JP" sz="3600" dirty="0" err="1" smtClean="0"/>
              <a:t>muon</a:t>
            </a:r>
            <a:r>
              <a:rPr kumimoji="1" lang="en-US" altLang="ja-JP" sz="3600" dirty="0" smtClean="0"/>
              <a:t>  neutrino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852936"/>
            <a:ext cx="3981450" cy="33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23728" y="1556792"/>
            <a:ext cx="2971806" cy="278892"/>
          </a:xfrm>
          <a:prstGeom prst="rect">
            <a:avLst/>
          </a:prstGeom>
        </p:spPr>
      </p:pic>
      <p:pic>
        <p:nvPicPr>
          <p:cNvPr id="11" name="図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23728" y="1988840"/>
            <a:ext cx="3581408" cy="60960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292080" y="28529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P/T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68144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Length(M)</a:t>
            </a:r>
            <a:endParaRPr kumimoji="1" lang="ja-JP" altLang="en-US" dirty="0"/>
          </a:p>
        </p:txBody>
      </p:sp>
      <p:pic>
        <p:nvPicPr>
          <p:cNvPr id="18" name="図 1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355976" y="6165304"/>
            <a:ext cx="355091" cy="20269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012160" y="2636912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 err="1" smtClean="0"/>
              <a:t>P_diffraction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220072" y="3068960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372200" y="4293096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P_normal</a:t>
            </a:r>
            <a:endParaRPr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5868144" y="4293096"/>
            <a:ext cx="504056" cy="153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\</a:t>
            </a:r>
            <a:r>
              <a:rPr lang="en-US" altLang="ja-JP" sz="3600" dirty="0" err="1" smtClean="0"/>
              <a:t>nu_mu</a:t>
            </a:r>
            <a:r>
              <a:rPr lang="en-US" altLang="ja-JP" sz="3600" dirty="0" smtClean="0"/>
              <a:t>-nucleon 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total cross section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37232" cy="31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115616" y="501317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Experiments.:</a:t>
            </a:r>
          </a:p>
          <a:p>
            <a:r>
              <a:rPr kumimoji="1" lang="en-US" altLang="ja-JP" sz="2400" dirty="0" smtClean="0"/>
              <a:t>NOMAD &amp; MINOS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494116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theory</a:t>
            </a:r>
            <a:r>
              <a:rPr lang="ja-JP" altLang="en-US" sz="2400" dirty="0" smtClean="0"/>
              <a:t>：</a:t>
            </a:r>
            <a:r>
              <a:rPr lang="en-US" altLang="ja-JP" sz="2400" dirty="0" err="1" smtClean="0"/>
              <a:t>normal+diffraction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Electron mode: </a:t>
            </a:r>
            <a:r>
              <a:rPr lang="en-US" altLang="ja-JP" dirty="0" err="1" smtClean="0"/>
              <a:t>h</a:t>
            </a:r>
            <a:r>
              <a:rPr kumimoji="1" lang="en-US" altLang="ja-JP" dirty="0" err="1" smtClean="0"/>
              <a:t>elicity</a:t>
            </a:r>
            <a:r>
              <a:rPr kumimoji="1" lang="en-US" altLang="ja-JP" dirty="0" smtClean="0"/>
              <a:t> suppression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The normal  term in </a:t>
            </a:r>
            <a:r>
              <a:rPr lang="en-US" altLang="ja-JP" dirty="0" smtClean="0"/>
              <a:t>the electron mode </a:t>
            </a:r>
            <a:r>
              <a:rPr kumimoji="1" lang="en-US" altLang="ja-JP" dirty="0" smtClean="0"/>
              <a:t>is suppressed by the angular momentum and energy-momentum conservation. </a:t>
            </a:r>
            <a:r>
              <a:rPr kumimoji="1" lang="en-US" altLang="ja-JP" sz="2600" dirty="0" smtClean="0"/>
              <a:t>(</a:t>
            </a:r>
            <a:r>
              <a:rPr kumimoji="1" lang="en-US" altLang="ja-JP" sz="2600" dirty="0" err="1" smtClean="0"/>
              <a:t>Steinberger,Rudermann</a:t>
            </a:r>
            <a:r>
              <a:rPr kumimoji="1" lang="en-US" altLang="ja-JP" sz="2600" dirty="0" smtClean="0"/>
              <a:t>-</a:t>
            </a:r>
            <a:r>
              <a:rPr kumimoji="1" lang="en-US" altLang="ja-JP" sz="2600" dirty="0" err="1" smtClean="0"/>
              <a:t>Finkelstein,Sasaki</a:t>
            </a:r>
            <a:r>
              <a:rPr kumimoji="1" lang="en-US" altLang="ja-JP" sz="2600" dirty="0" smtClean="0"/>
              <a:t>-</a:t>
            </a:r>
            <a:r>
              <a:rPr kumimoji="1" lang="en-US" altLang="ja-JP" sz="2600" dirty="0" err="1" smtClean="0"/>
              <a:t>Oneda</a:t>
            </a:r>
            <a:r>
              <a:rPr kumimoji="1" lang="en-US" altLang="ja-JP" sz="2600" dirty="0" smtClean="0"/>
              <a:t>-Ozaki,</a:t>
            </a:r>
            <a:r>
              <a:rPr lang="en-US" altLang="ja-JP" sz="2600" dirty="0" smtClean="0"/>
              <a:t>)</a:t>
            </a:r>
            <a:endParaRPr kumimoji="1" lang="en-US" altLang="ja-JP" sz="2600" dirty="0" smtClean="0"/>
          </a:p>
          <a:p>
            <a:pPr>
              <a:buNone/>
            </a:pPr>
            <a:r>
              <a:rPr kumimoji="1" lang="en-US" altLang="ja-JP" dirty="0" smtClean="0"/>
              <a:t>Since the finite-size correction does not conserve  the energy, it violates the  </a:t>
            </a:r>
            <a:r>
              <a:rPr kumimoji="1" lang="en-US" altLang="ja-JP" dirty="0" err="1" smtClean="0"/>
              <a:t>helicity</a:t>
            </a:r>
            <a:r>
              <a:rPr kumimoji="1" lang="en-US" altLang="ja-JP" dirty="0" smtClean="0"/>
              <a:t> suppression . 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When  the neutrino is detected, the electron mode is enhanced</a:t>
            </a:r>
            <a:r>
              <a:rPr lang="en-US" altLang="ja-JP" dirty="0" smtClean="0"/>
              <a:t>.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7625"/>
            <a:ext cx="7344816" cy="64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99592" y="18864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Diffraction Events(enhances electron neutrino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589240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Normal calculation(</a:t>
            </a:r>
            <a:r>
              <a:rPr kumimoji="1" lang="en-US" altLang="ja-JP" sz="2400" dirty="0" err="1" smtClean="0"/>
              <a:t>helicity</a:t>
            </a:r>
            <a:r>
              <a:rPr kumimoji="1" lang="en-US" altLang="ja-JP" sz="2400" dirty="0" smtClean="0"/>
              <a:t> suppression)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899592" y="5661248"/>
            <a:ext cx="8423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23528" y="9807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Diffraction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96336" y="1052736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neutrino oscillation</a:t>
            </a:r>
            <a:endParaRPr kumimoji="1" lang="ja-JP" altLang="en-US" sz="2400" dirty="0"/>
          </a:p>
        </p:txBody>
      </p:sp>
      <p:cxnSp>
        <p:nvCxnSpPr>
          <p:cNvPr id="18" name="直線矢印コネクタ 17"/>
          <p:cNvCxnSpPr>
            <a:stCxn id="15" idx="3"/>
          </p:cNvCxnSpPr>
          <p:nvPr/>
        </p:nvCxnSpPr>
        <p:spPr>
          <a:xfrm>
            <a:off x="1619672" y="1165394"/>
            <a:ext cx="1368152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259632" y="126876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51520" y="206084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Exp.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lSND,TWN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547664" y="1556792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475656" y="2348880"/>
            <a:ext cx="194421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7236296" y="1700808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6588224" y="1700808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652120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Distance[M]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40" y="114595"/>
            <a:ext cx="8726760" cy="67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23528" y="188640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Diffraction prediction of </a:t>
            </a:r>
            <a:r>
              <a:rPr lang="en-US" altLang="ja-JP" sz="2400" dirty="0" smtClean="0"/>
              <a:t>the </a:t>
            </a:r>
            <a:r>
              <a:rPr kumimoji="1" lang="en-US" altLang="ja-JP" sz="2400" dirty="0" smtClean="0"/>
              <a:t>electron </a:t>
            </a:r>
            <a:r>
              <a:rPr kumimoji="1" lang="en-US" altLang="ja-JP" sz="2400" smtClean="0"/>
              <a:t>neutrino diffraction(T2K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on axis)</a:t>
            </a:r>
          </a:p>
        </p:txBody>
      </p:sp>
      <p:pic>
        <p:nvPicPr>
          <p:cNvPr id="7" name="Picture 3" descr="E:\DropBox\Dropbox\図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542240" cy="1484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sarticle}&#10;\usepackage{amsmath}&#10;\pagestyle{empty}&lt;/preamble&gt;&#10;  &lt;body&gt;\begin{align*}&#10;\text{(maximum value)}&#10;\end{align*}&lt;/body&gt;&#10;  &lt;fcolor&gt;FF000000&lt;/fcolor&gt;&#10;  &lt;bcolor&gt;FFFFFFFF&lt;/bcolor&gt;&#10;  &lt;transparent&gt;True&lt;/transparent&gt;&#10;  &lt;resolution&gt;1800&lt;/resolution&gt;&#10;  &lt;imageh&gt;249&lt;/imageh&gt;&#10;  &lt;imagew&gt;18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340768"/>
            <a:ext cx="2699577" cy="360040"/>
          </a:xfrm>
          <a:prstGeom prst="rect">
            <a:avLst/>
          </a:prstGeom>
        </p:spPr>
      </p:pic>
      <p:pic>
        <p:nvPicPr>
          <p:cNvPr id="1026" name="Picture 2" descr="E:\DropBox\Dropbox\t2k_gakka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47419" cy="4209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9552" y="5805264"/>
            <a:ext cx="655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L_{decay-detector} = 170[m], axis = 2.5 degree, </a:t>
            </a:r>
            <a:r>
              <a:rPr lang="en-US" altLang="ja-JP" dirty="0" smtClean="0"/>
              <a:t>Detector 3[m]x3[m]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sarticle}&#10;\usepackage{amsmath}&#10;\pagestyle{empty}&lt;/preamble&gt;&#10;  &lt;body&gt;\begin{align*}&#10;|\vec{p}_\pi| = 2[\text{GeV}],\ \text{L}=110[\text{m}]&#10;\end{align*}&lt;/body&gt;&#10;  &lt;fcolor&gt;FF000000&lt;/fcolor&gt;&#10;  &lt;bcolor&gt;FFFFFFFF&lt;/bcolor&gt;&#10;  &lt;transparent&gt;True&lt;/transparent&gt;&#10;  &lt;resolution&gt;1800&lt;/resolution&gt;&#10;  &lt;imageh&gt;249&lt;/imageh&gt;&#10;  &lt;imagew&gt;282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73216"/>
            <a:ext cx="2994025" cy="263525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70DA-57CD-4AFC-A8D5-EE56743F903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sarticle}&#10;\usepackage{amsmath}&#10;\pagestyle{empty}&lt;/preamble&gt;&#10;  &lt;body&gt;\begin{align*}&#10;P_{\nu_e}/P_{\nu_\mu}&#10;\end{align*}&lt;/body&gt;&#10;  &lt;fcolor&gt;FF000000&lt;/fcolor&gt;&#10;  &lt;bcolor&gt;FFFFFFFF&lt;/bcolor&gt;&#10;  &lt;transparent&gt;True&lt;/transparent&gt;&#10;  &lt;resolution&gt;1800&lt;/resolution&gt;&#10;  &lt;imageh&gt;276&lt;/imageh&gt;&#10;  &lt;imagew&gt;839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537775" y="3222865"/>
            <a:ext cx="887942" cy="292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TexTeXPicture" descr="&lt;?xml version=&quot;1.0&quot; encoding=&quot;utf-16&quot;?&gt;&#10;&lt;TeXTeX&gt;&#10;  &lt;preamble&gt;\documentclass{jsarticle}&#10;\usepackage{amsmath}&#10;\pagestyle{empty}&lt;/preamble&gt;&#10;  &lt;body&gt;\begin{align*}&#10;\nu_e\text{ appearance at near detector}&#10;\end{align*}&lt;/body&gt;&#10;  &lt;fcolor&gt;FF000000&lt;/fcolor&gt;&#10;  &lt;bcolor&gt;FFFFFFFF&lt;/bcolor&gt;&#10;  &lt;transparent&gt;True&lt;/transparent&gt;&#10;  &lt;resolution&gt;1800&lt;/resolution&gt;&#10;  &lt;imageh&gt;221&lt;/imageh&gt;&#10;  &lt;imagew&gt;3348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599" y="548679"/>
            <a:ext cx="7704856" cy="5085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sarticle}&#10;\usepackage{amsmath}&#10;\pagestyle{empty}&lt;/preamble&gt;&#10;  &lt;body&gt;\begin{align*}&#10;\sim 10\% \text{ (maximum value)}&#10;\end{align*}&lt;/body&gt;&#10;  &lt;fcolor&gt;FF000000&lt;/fcolor&gt;&#10;  &lt;bcolor&gt;FFFFFFFF&lt;/bcolor&gt;&#10;  &lt;transparent&gt;True&lt;/transparent&gt;&#10;  &lt;resolution&gt;1800&lt;/resolution&gt;&#10;  &lt;imageh&gt;249&lt;/imageh&gt;&#10;  &lt;imagew&gt;268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59" y="6381327"/>
            <a:ext cx="3840432" cy="35681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779912" y="6237312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10% excess (maximum)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3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ropBox\Dropbox\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11607" cy="495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 flipH="1">
            <a:off x="2840342" y="1533153"/>
            <a:ext cx="72008" cy="15926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038518" y="2034136"/>
            <a:ext cx="21687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3287180" y="2192434"/>
            <a:ext cx="359194" cy="36004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3715970" y="2771147"/>
            <a:ext cx="323613" cy="3600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840342" y="120437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Pb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44529" y="1772816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77832" y="195748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13321" y="25454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 rot="-5400000">
            <a:off x="918482" y="3128407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Probability</a:t>
            </a:r>
            <a:endParaRPr kumimoji="1" lang="ja-JP" altLang="en-US" dirty="0"/>
          </a:p>
        </p:txBody>
      </p:sp>
      <p:pic>
        <p:nvPicPr>
          <p:cNvPr id="2048" name="TexTeXPicture" descr="&lt;?xml version=&quot;1.0&quot; encoding=&quot;utf-16&quot;?&gt;&#10;&lt;TeXTeX&gt;&#10;  &lt;preamble&gt;\documentclass{jsarticle}&#10;\usepackage{amsmath}&#10;\pagestyle{empty}&lt;/preamble&gt;&#10;  &lt;body&gt;\begin{align*}&#10;E_\nu[MeV]&#10;\end{align*}&lt;/body&gt;&#10;  &lt;fcolor&gt;FF000000&lt;/fcolor&gt;&#10;  &lt;bcolor&gt;FFFFFFFF&lt;/bcolor&gt;&#10;  &lt;transparent&gt;True&lt;/transparent&gt;&#10;  &lt;resolution&gt;1800&lt;/resolution&gt;&#10;  &lt;imageh&gt;249&lt;/imageh&gt;&#10;  &lt;imagew&gt;9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70" y="5711116"/>
            <a:ext cx="1050924" cy="26352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83187" y="332655"/>
            <a:ext cx="677762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Neutrino from decay of pion at rest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10137" y="5120036"/>
            <a:ext cx="6129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50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82750" y="5135421"/>
            <a:ext cx="6129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10</a:t>
            </a:r>
            <a:r>
              <a:rPr kumimoji="1" lang="en-US" altLang="ja-JP" sz="1600" dirty="0" smtClean="0"/>
              <a:t>0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72218" y="5135940"/>
            <a:ext cx="6129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150</a:t>
            </a:r>
            <a:endParaRPr kumimoji="1" lang="ja-JP" altLang="en-US" sz="16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912350" y="5013176"/>
            <a:ext cx="0" cy="122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746308" y="5013176"/>
            <a:ext cx="0" cy="122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593771" y="5028298"/>
            <a:ext cx="0" cy="122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2555776" y="1389040"/>
            <a:ext cx="0" cy="3685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183187" y="6309320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赤</a:t>
            </a:r>
            <a:r>
              <a:rPr lang="ja-JP" altLang="en-US" dirty="0" smtClean="0"/>
              <a:t>は通常の保存則での計算値</a:t>
            </a:r>
            <a:r>
              <a:rPr lang="en-US" altLang="ja-JP" dirty="0" smtClean="0"/>
              <a:t>(</a:t>
            </a:r>
            <a:r>
              <a:rPr lang="ja-JP" altLang="en-US" dirty="0" smtClean="0"/>
              <a:t>～</a:t>
            </a:r>
            <a:r>
              <a:rPr lang="en-US" altLang="ja-JP" smtClean="0"/>
              <a:t>30MeV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です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22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6779096" cy="54868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Anomalous properties of the diffraction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48681"/>
            <a:ext cx="7920880" cy="6048672"/>
          </a:xfrm>
        </p:spPr>
        <p:txBody>
          <a:bodyPr>
            <a:normAutofit lnSpcReduction="10000"/>
          </a:bodyPr>
          <a:lstStyle/>
          <a:p>
            <a:endParaRPr lang="ja-JP" altLang="en-US" dirty="0" smtClean="0"/>
          </a:p>
          <a:p>
            <a:pPr>
              <a:buNone/>
            </a:pPr>
            <a:r>
              <a:rPr kumimoji="1" lang="ja-JP" altLang="en-US" sz="2800" dirty="0" smtClean="0"/>
              <a:t>１　</a:t>
            </a:r>
            <a:r>
              <a:rPr kumimoji="1" lang="en-US" altLang="ja-JP" sz="2800" dirty="0" smtClean="0"/>
              <a:t>neutrino diffraction is easily observed once the statistics becomes large.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Single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quantum interference 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２　</a:t>
            </a:r>
            <a:r>
              <a:rPr lang="en-US" altLang="ja-JP" sz="2800" dirty="0" smtClean="0"/>
              <a:t>energy conservation is violated :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finite-size effect</a:t>
            </a:r>
          </a:p>
          <a:p>
            <a:pPr>
              <a:buNone/>
            </a:pPr>
            <a:r>
              <a:rPr kumimoji="1" lang="ja-JP" altLang="en-US" sz="2800" dirty="0" smtClean="0"/>
              <a:t>３　</a:t>
            </a:r>
            <a:r>
              <a:rPr kumimoji="1" lang="en-US" altLang="ja-JP" sz="2800" dirty="0" smtClean="0"/>
              <a:t>lepton number appears to be non-conserved.</a:t>
            </a:r>
          </a:p>
          <a:p>
            <a:pPr>
              <a:buNone/>
            </a:pPr>
            <a:r>
              <a:rPr lang="en-US" altLang="ja-JP" sz="2800" dirty="0" smtClean="0"/>
              <a:t>P(L) decreases with L , so </a:t>
            </a:r>
            <a:r>
              <a:rPr lang="en-US" altLang="ja-JP" sz="2800" dirty="0" err="1" smtClean="0"/>
              <a:t>unitarity</a:t>
            </a:r>
            <a:r>
              <a:rPr lang="en-US" altLang="ja-JP" sz="2800" dirty="0" smtClean="0"/>
              <a:t> appears to be violated. But they are not.</a:t>
            </a:r>
            <a:r>
              <a:rPr kumimoji="1" lang="ja-JP" altLang="en-US" sz="2800" dirty="0" smtClean="0"/>
              <a:t>：　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finite-size effect and retarded effect. </a:t>
            </a:r>
          </a:p>
          <a:p>
            <a:pPr>
              <a:buNone/>
            </a:pPr>
            <a:r>
              <a:rPr lang="ja-JP" altLang="en-US" sz="2800" dirty="0" smtClean="0"/>
              <a:t>４　</a:t>
            </a:r>
            <a:r>
              <a:rPr lang="en-US" altLang="ja-JP" sz="2800" dirty="0" err="1" smtClean="0"/>
              <a:t>pion</a:t>
            </a:r>
            <a:r>
              <a:rPr lang="en-US" altLang="ja-JP" sz="2800" dirty="0" smtClean="0"/>
              <a:t> life time varies due to the measurement, </a:t>
            </a:r>
            <a:r>
              <a:rPr lang="en-US" altLang="ja-JP" sz="2800" dirty="0" smtClean="0">
                <a:solidFill>
                  <a:srgbClr val="FF0000"/>
                </a:solidFill>
              </a:rPr>
              <a:t>quantum Zeno effect . </a:t>
            </a:r>
            <a:r>
              <a:rPr lang="en-US" altLang="ja-JP" sz="2800" dirty="0" smtClean="0"/>
              <a:t>However the majority of the </a:t>
            </a:r>
            <a:r>
              <a:rPr lang="en-US" altLang="ja-JP" sz="2800" dirty="0" err="1" smtClean="0"/>
              <a:t>pion</a:t>
            </a:r>
            <a:r>
              <a:rPr lang="en-US" altLang="ja-JP" sz="2800" dirty="0" smtClean="0"/>
              <a:t> are unchanged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because the neutrino interacts with matter so weakly. 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Comparisons with previous experiments 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2800" dirty="0" smtClean="0"/>
              <a:t>Diffraction effect has been observed but that has  not been recognized.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So, unusual events have been regarded as anomalous events .  They are explained with the neutrino diffraction.  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High energy neutrino nucleon scattering cross section decreases with the energy slowly. This is understood by the diffraction effect of the neutrino process. 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High precision experiment may provide </a:t>
            </a:r>
            <a:r>
              <a:rPr lang="en-US" altLang="ja-JP" sz="2800" dirty="0" smtClean="0">
                <a:solidFill>
                  <a:srgbClr val="FF0000"/>
                </a:solidFill>
              </a:rPr>
              <a:t>the neutrino absolute mass.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850106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I. Single electron interference (</a:t>
            </a:r>
            <a:r>
              <a:rPr lang="en-US" altLang="ja-JP" sz="3600" dirty="0" err="1" smtClean="0"/>
              <a:t>Tonomura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9832" y="3645024"/>
            <a:ext cx="3333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020272" y="4509120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Number of events</a:t>
            </a:r>
            <a:r>
              <a:rPr kumimoji="1" lang="ja-JP" altLang="en-US" dirty="0" smtClean="0"/>
              <a:t>　</a:t>
            </a:r>
            <a:r>
              <a:rPr kumimoji="1" lang="en-US" altLang="ja-JP" dirty="0" err="1" smtClean="0"/>
              <a:t>N_a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N_b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N_c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N_d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515719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interference pattern becomes clear and visible in 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616530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study single neutrino interference  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/>
              <a:t>The neutrino diffraction  is a finite-size correction 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Why does the neutrino diffraction emerge?</a:t>
            </a:r>
          </a:p>
          <a:p>
            <a:pPr>
              <a:buNone/>
            </a:pPr>
            <a:r>
              <a:rPr lang="en-US" altLang="ja-JP" dirty="0" smtClean="0"/>
              <a:t>  1.Transition in </a:t>
            </a:r>
            <a:r>
              <a:rPr lang="en-US" altLang="ja-JP" dirty="0" smtClean="0">
                <a:solidFill>
                  <a:srgbClr val="FF0000"/>
                </a:solidFill>
              </a:rPr>
              <a:t>a finite time interval </a:t>
            </a:r>
            <a:r>
              <a:rPr lang="ja-JP" altLang="en-US" dirty="0" smtClean="0">
                <a:solidFill>
                  <a:srgbClr val="FF0000"/>
                </a:solidFill>
              </a:rPr>
              <a:t>Ｔ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,  violates the energy conservation .</a:t>
            </a:r>
          </a:p>
          <a:p>
            <a:pPr>
              <a:buNone/>
            </a:pPr>
            <a:r>
              <a:rPr kumimoji="1" lang="en-US" altLang="ja-JP" dirty="0" smtClean="0"/>
              <a:t>  2.States at ultra-violet  energy region</a:t>
            </a:r>
          </a:p>
          <a:p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 give a universal correction.</a:t>
            </a:r>
          </a:p>
          <a:p>
            <a:pPr>
              <a:buNone/>
            </a:pPr>
            <a:r>
              <a:rPr lang="en-US" altLang="ja-JP" dirty="0" smtClean="0"/>
              <a:t>  3. Relativistic invariance &gt;&gt; large momentum states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6" name="図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47664" y="2420888"/>
            <a:ext cx="6043691" cy="1016169"/>
          </a:xfrm>
          <a:prstGeom prst="rect">
            <a:avLst/>
          </a:prstGeom>
          <a:noFill/>
          <a:ln/>
          <a:effectLst/>
        </p:spPr>
      </p:pic>
      <p:pic>
        <p:nvPicPr>
          <p:cNvPr id="8" name="図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483768" y="4437112"/>
            <a:ext cx="914402" cy="25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Other channels on the neutrino processes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1.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decay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2. neutron decay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3.nucleus decays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4.neutrino scattering </a:t>
            </a:r>
          </a:p>
          <a:p>
            <a:pPr>
              <a:buNone/>
            </a:pPr>
            <a:r>
              <a:rPr lang="en-US" altLang="ja-JP" dirty="0" smtClean="0"/>
              <a:t>        </a:t>
            </a:r>
          </a:p>
          <a:p>
            <a:pPr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pic>
        <p:nvPicPr>
          <p:cNvPr id="6" name="図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508104" y="1844824"/>
            <a:ext cx="1778511" cy="254508"/>
          </a:xfrm>
          <a:prstGeom prst="rect">
            <a:avLst/>
          </a:prstGeom>
        </p:spPr>
      </p:pic>
      <p:pic>
        <p:nvPicPr>
          <p:cNvPr id="8" name="図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580112" y="2852936"/>
            <a:ext cx="1650495" cy="228600"/>
          </a:xfrm>
          <a:prstGeom prst="rect">
            <a:avLst/>
          </a:prstGeom>
        </p:spPr>
      </p:pic>
      <p:pic>
        <p:nvPicPr>
          <p:cNvPr id="10" name="図 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652120" y="3933056"/>
            <a:ext cx="1802895" cy="278892"/>
          </a:xfrm>
          <a:prstGeom prst="rect">
            <a:avLst/>
          </a:prstGeom>
        </p:spPr>
      </p:pic>
      <p:pic>
        <p:nvPicPr>
          <p:cNvPr id="13" name="図 12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652120" y="5013176"/>
            <a:ext cx="1676404" cy="228600"/>
          </a:xfrm>
          <a:prstGeom prst="rect">
            <a:avLst/>
          </a:prstGeom>
        </p:spPr>
      </p:pic>
      <p:pic>
        <p:nvPicPr>
          <p:cNvPr id="12" name="図 1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614284" y="4509120"/>
            <a:ext cx="1726167" cy="228530"/>
          </a:xfrm>
          <a:prstGeom prst="rect">
            <a:avLst/>
          </a:prstGeom>
          <a:noFill/>
          <a:ln/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539552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(In progress)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New phenomena caused by finite-size effects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Emission of light particles .</a:t>
            </a:r>
          </a:p>
          <a:p>
            <a:pPr>
              <a:buNone/>
            </a:pPr>
            <a:r>
              <a:rPr kumimoji="1" lang="en-US" altLang="ja-JP" dirty="0" smtClean="0"/>
              <a:t>Energy non-conserving </a:t>
            </a:r>
            <a:r>
              <a:rPr lang="en-US" altLang="ja-JP" dirty="0" smtClean="0"/>
              <a:t>transition lead background noises that has  universal properties.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“</a:t>
            </a:r>
            <a:r>
              <a:rPr lang="en-US" altLang="ja-JP" dirty="0" smtClean="0">
                <a:solidFill>
                  <a:srgbClr val="FF0000"/>
                </a:solidFill>
              </a:rPr>
              <a:t>theory of universal noises “</a:t>
            </a:r>
          </a:p>
          <a:p>
            <a:pPr>
              <a:buNone/>
            </a:pPr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Interference and diffraction. </a:t>
            </a:r>
          </a:p>
          <a:p>
            <a:pPr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interference of a new scale that is very different from wave length </a:t>
            </a:r>
            <a:r>
              <a:rPr kumimoji="1" lang="ja-JP" altLang="en-US" dirty="0" smtClean="0"/>
              <a:t>　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physics of a new scale </a:t>
            </a:r>
            <a:r>
              <a:rPr kumimoji="1" lang="ja-JP" altLang="en-US" dirty="0" smtClean="0"/>
              <a:t>”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３．</a:t>
            </a:r>
            <a:r>
              <a:rPr lang="en-US" altLang="ja-JP" dirty="0" smtClean="0"/>
              <a:t>Energy shift 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“</a:t>
            </a:r>
            <a:r>
              <a:rPr lang="en-US" altLang="ja-JP" dirty="0" smtClean="0">
                <a:solidFill>
                  <a:srgbClr val="FF0000"/>
                </a:solidFill>
              </a:rPr>
              <a:t>pseudo-Doppler shift </a:t>
            </a:r>
            <a:r>
              <a:rPr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６．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Finite-size correction to the probability to detect the neutrino is large. </a:t>
            </a:r>
          </a:p>
          <a:p>
            <a:r>
              <a:rPr kumimoji="1" lang="en-US" altLang="ja-JP" dirty="0" smtClean="0"/>
              <a:t>With enough number  of neutrino events,</a:t>
            </a:r>
          </a:p>
          <a:p>
            <a:pPr>
              <a:buNone/>
            </a:pPr>
            <a:r>
              <a:rPr lang="en-US" altLang="ja-JP" dirty="0" smtClean="0"/>
              <a:t>    the neutrino diffraction, which is the main part of the finite-size correction, is easy to observe </a:t>
            </a:r>
            <a:r>
              <a:rPr lang="en-US" altLang="ja-JP" smtClean="0"/>
              <a:t>and  may  provide  the </a:t>
            </a:r>
            <a:r>
              <a:rPr lang="en-US" altLang="ja-JP" dirty="0" smtClean="0"/>
              <a:t>absolute neutrino mass.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Unknown facts on neutrinos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Absolute neutrino mass </a:t>
            </a:r>
          </a:p>
          <a:p>
            <a:pPr>
              <a:buNone/>
            </a:pPr>
            <a:r>
              <a:rPr lang="ja-JP" altLang="en-US" dirty="0" smtClean="0"/>
              <a:t>  　　 </a:t>
            </a:r>
            <a:r>
              <a:rPr lang="en-US" altLang="ja-JP" dirty="0" smtClean="0"/>
              <a:t>Tritium decay electron spectrum </a:t>
            </a:r>
          </a:p>
          <a:p>
            <a:pPr>
              <a:buNone/>
            </a:pPr>
            <a:r>
              <a:rPr lang="ja-JP" altLang="en-US" dirty="0" smtClean="0"/>
              <a:t>  　　</a:t>
            </a:r>
            <a:r>
              <a:rPr lang="en-US" altLang="ja-JP" dirty="0" smtClean="0"/>
              <a:t>    - less double Beta decay</a:t>
            </a:r>
          </a:p>
          <a:p>
            <a:pPr>
              <a:buNone/>
            </a:pPr>
            <a:r>
              <a:rPr lang="ja-JP" altLang="en-US" dirty="0" smtClean="0"/>
              <a:t>   　　</a:t>
            </a:r>
            <a:r>
              <a:rPr lang="en-US" altLang="ja-JP" dirty="0" smtClean="0"/>
              <a:t>Cosmology gives  bound.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　</a:t>
            </a:r>
            <a:r>
              <a:rPr lang="en-US" altLang="ja-JP" dirty="0" smtClean="0">
                <a:solidFill>
                  <a:srgbClr val="FF0000"/>
                </a:solidFill>
              </a:rPr>
              <a:t>Unclear  now !</a:t>
            </a:r>
          </a:p>
          <a:p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7" name="図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88032" cy="288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solidFill>
                  <a:srgbClr val="00B050"/>
                </a:solidFill>
              </a:rPr>
              <a:t>Scattering ,interference, and diffraction of neutrino ( our works)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ja-JP" altLang="en-US" sz="2800" dirty="0" smtClean="0"/>
              <a:t>１．</a:t>
            </a:r>
            <a:r>
              <a:rPr kumimoji="1" lang="en-US" altLang="ja-JP" sz="2800" dirty="0" smtClean="0"/>
              <a:t>Neutrino is a quantum mechanical wave , so its distribution reveals single quantum interference.</a:t>
            </a:r>
          </a:p>
          <a:p>
            <a:pPr>
              <a:buNone/>
            </a:pPr>
            <a:r>
              <a:rPr kumimoji="1" lang="ja-JP" altLang="en-US" sz="2800" dirty="0" smtClean="0"/>
              <a:t>２．</a:t>
            </a:r>
            <a:r>
              <a:rPr kumimoji="1" lang="en-US" altLang="ja-JP" sz="2800" dirty="0" smtClean="0"/>
              <a:t>Neutrino is identified from physical reactions </a:t>
            </a:r>
            <a:r>
              <a:rPr lang="en-US" altLang="ja-JP" sz="2800" dirty="0" smtClean="0"/>
              <a:t>with a nucleon in nucleus</a:t>
            </a:r>
            <a:r>
              <a:rPr kumimoji="1" lang="en-US" altLang="ja-JP" sz="2800" dirty="0" smtClean="0"/>
              <a:t>.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３</a:t>
            </a:r>
            <a:r>
              <a:rPr lang="en-US" altLang="ja-JP" sz="2800" dirty="0" smtClean="0"/>
              <a:t>.</a:t>
            </a:r>
            <a:r>
              <a:rPr lang="ja-JP" altLang="en-US" sz="2800" dirty="0" smtClean="0"/>
              <a:t>　１ </a:t>
            </a:r>
            <a:r>
              <a:rPr lang="en-US" altLang="ja-JP" sz="2800" dirty="0" smtClean="0"/>
              <a:t>and </a:t>
            </a:r>
            <a:r>
              <a:rPr lang="ja-JP" altLang="en-US" sz="2800" dirty="0" smtClean="0"/>
              <a:t>２ </a:t>
            </a:r>
            <a:r>
              <a:rPr lang="en-US" altLang="ja-JP" sz="2800" dirty="0" smtClean="0"/>
              <a:t>are combined to the probability to detect the neutrino at a finite distance.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This   supplies  ordinary results at the infinite distance and a new physical quantity from the finite-size correction.</a:t>
            </a:r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４．</a:t>
            </a:r>
            <a:r>
              <a:rPr kumimoji="1" lang="en-US" altLang="ja-JP" sz="2800" dirty="0" smtClean="0"/>
              <a:t>Diffraction is a main part of the finite-size correction  and is observed easily with a large number of events.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Real </a:t>
            </a:r>
            <a:r>
              <a:rPr kumimoji="1" lang="en-US" altLang="ja-JP" sz="4000" dirty="0" err="1" smtClean="0"/>
              <a:t>pion</a:t>
            </a:r>
            <a:r>
              <a:rPr kumimoji="1" lang="en-US" altLang="ja-JP" sz="4000" dirty="0" smtClean="0"/>
              <a:t> decays 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4248472" cy="20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5"/>
          <p:cNvGrpSpPr/>
          <p:nvPr/>
        </p:nvGrpSpPr>
        <p:grpSpPr>
          <a:xfrm>
            <a:off x="5004048" y="2852936"/>
            <a:ext cx="3456384" cy="2742504"/>
            <a:chOff x="2493089" y="444715"/>
            <a:chExt cx="6618473" cy="4345179"/>
          </a:xfrm>
        </p:grpSpPr>
        <p:pic>
          <p:nvPicPr>
            <p:cNvPr id="7" name="Picture 2" descr="C:\Users\tobita\Desktop\wave7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089" y="444715"/>
              <a:ext cx="6618473" cy="434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コネクタ 7"/>
            <p:cNvCxnSpPr>
              <a:cxnSpLocks noChangeAspect="1"/>
            </p:cNvCxnSpPr>
            <p:nvPr/>
          </p:nvCxnSpPr>
          <p:spPr>
            <a:xfrm rot="-180000" flipH="1" flipV="1">
              <a:off x="5909991" y="2825369"/>
              <a:ext cx="695595" cy="46001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cxnSpLocks noChangeAspect="1"/>
            </p:cNvCxnSpPr>
            <p:nvPr/>
          </p:nvCxnSpPr>
          <p:spPr>
            <a:xfrm rot="-180000" flipH="1" flipV="1">
              <a:off x="5960793" y="2752802"/>
              <a:ext cx="695595" cy="46001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9"/>
          <p:cNvGrpSpPr/>
          <p:nvPr/>
        </p:nvGrpSpPr>
        <p:grpSpPr>
          <a:xfrm>
            <a:off x="1043608" y="3861048"/>
            <a:ext cx="2952328" cy="799566"/>
            <a:chOff x="179512" y="3789040"/>
            <a:chExt cx="3600400" cy="1584176"/>
          </a:xfrm>
        </p:grpSpPr>
        <p:sp>
          <p:nvSpPr>
            <p:cNvPr id="11" name="円/楕円 10"/>
            <p:cNvSpPr/>
            <p:nvPr/>
          </p:nvSpPr>
          <p:spPr>
            <a:xfrm>
              <a:off x="2854513" y="3871066"/>
              <a:ext cx="360040" cy="1296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75556" y="3861048"/>
              <a:ext cx="2448272" cy="1320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95536" y="3861048"/>
              <a:ext cx="360040" cy="12961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847256" y="3861048"/>
              <a:ext cx="360040" cy="12961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179512" y="4509120"/>
              <a:ext cx="14401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1619672" y="3789040"/>
              <a:ext cx="1414861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1619672" y="4521504"/>
              <a:ext cx="2160240" cy="851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6444208" y="19168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experiment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5589240"/>
            <a:ext cx="370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Particle decay</a:t>
            </a:r>
          </a:p>
          <a:p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(traditional ?)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9912" y="5780782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Decay product of wave is measured </a:t>
            </a:r>
            <a:r>
              <a:rPr lang="en-US" altLang="ja-JP" sz="3200" dirty="0" smtClean="0"/>
              <a:t> in </a:t>
            </a:r>
            <a:r>
              <a:rPr kumimoji="1" lang="en-US" altLang="ja-JP" sz="3200" dirty="0" smtClean="0"/>
              <a:t>wave packet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1880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which?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52120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Distance L=</a:t>
            </a:r>
            <a:r>
              <a:rPr kumimoji="1" lang="en-US" altLang="ja-JP" dirty="0" err="1" smtClean="0"/>
              <a:t>cT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5292080" y="5733256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5292080" y="479715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8028384" y="551723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 2. Fermi’s Golden rule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6" name="図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8014" y="1556791"/>
            <a:ext cx="7086641" cy="1981212"/>
          </a:xfrm>
          <a:prstGeom prst="rect">
            <a:avLst/>
          </a:prstGeom>
          <a:noFill/>
          <a:ln/>
          <a:effectLst/>
        </p:spPr>
      </p:pic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-3852936" y="2332037"/>
            <a:ext cx="8229600" cy="4525963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9807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2-1. Transition rate at a large T is: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364502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2-1.T is large but finite.  Compute a finite-T  correction to above Eq.(3). </a:t>
            </a:r>
            <a:endParaRPr kumimoji="1" lang="ja-JP" altLang="en-US" sz="2400" dirty="0"/>
          </a:p>
        </p:txBody>
      </p:sp>
      <p:pic>
        <p:nvPicPr>
          <p:cNvPr id="14" name="図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14035" y="4077072"/>
            <a:ext cx="4799489" cy="2997014"/>
          </a:xfrm>
          <a:prstGeom prst="rect">
            <a:avLst/>
          </a:prstGeom>
          <a:noFill/>
          <a:ln/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6444208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Correction diverges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96336" y="2636912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Dirac(1927),</a:t>
            </a:r>
          </a:p>
          <a:p>
            <a:r>
              <a:rPr kumimoji="1" lang="en-US" altLang="ja-JP" dirty="0" smtClean="0"/>
              <a:t>Fermi  Golden rule (1949),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1/T correction diverged.</a:t>
            </a:r>
            <a:br>
              <a:rPr kumimoji="1" lang="en-US" altLang="ja-JP" dirty="0" smtClean="0"/>
            </a:br>
            <a:r>
              <a:rPr lang="en-US" altLang="ja-JP" dirty="0" smtClean="0"/>
              <a:t>For a</a:t>
            </a:r>
            <a:r>
              <a:rPr kumimoji="1" lang="en-US" altLang="ja-JP" dirty="0" smtClean="0"/>
              <a:t> correct calculation : 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To compute </a:t>
            </a:r>
            <a:r>
              <a:rPr lang="en-US" altLang="ja-JP" dirty="0" smtClean="0"/>
              <a:t>transition probability at a finite T, </a:t>
            </a:r>
            <a:r>
              <a:rPr lang="en-US" altLang="ja-JP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dirty="0" smtClean="0">
                <a:solidFill>
                  <a:srgbClr val="FF0000"/>
                </a:solidFill>
              </a:rPr>
              <a:t>oundary condition </a:t>
            </a:r>
            <a:r>
              <a:rPr kumimoji="1" lang="en-US" altLang="ja-JP" dirty="0" smtClean="0"/>
              <a:t>should be taken into account. </a:t>
            </a:r>
          </a:p>
          <a:p>
            <a:r>
              <a:rPr kumimoji="1" lang="en-US" altLang="ja-JP" dirty="0" smtClean="0"/>
              <a:t>For a rigorous treatment of scatterings </a:t>
            </a:r>
            <a:r>
              <a:rPr lang="en-US" altLang="ja-JP" dirty="0" smtClean="0"/>
              <a:t>,</a:t>
            </a:r>
            <a:r>
              <a:rPr kumimoji="1" lang="en-US" altLang="ja-JP" dirty="0" smtClean="0"/>
              <a:t>out-going (in-coming) state is expressed by 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wave packet </a:t>
            </a:r>
            <a:r>
              <a:rPr kumimoji="1" lang="en-US" altLang="ja-JP" dirty="0" smtClean="0"/>
              <a:t>that is localized in space and time.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(LSZ,55)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Compute the finite-size (time) correction with the transition amplitude defined by wave packets.  Then a unique value is obtained.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What is the finite-size effect </a:t>
            </a:r>
            <a:r>
              <a:rPr lang="ja-JP" altLang="en-US" sz="4000" dirty="0" smtClean="0"/>
              <a:t>？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277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dirty="0" smtClean="0"/>
              <a:t>１．</a:t>
            </a:r>
            <a:r>
              <a:rPr lang="en-US" altLang="ja-JP" dirty="0" smtClean="0"/>
              <a:t>Quantum mechanical transition in </a:t>
            </a:r>
            <a:r>
              <a:rPr lang="en-US" altLang="ja-JP" dirty="0" smtClean="0">
                <a:solidFill>
                  <a:srgbClr val="FF0000"/>
                </a:solidFill>
              </a:rPr>
              <a:t>a finite time interval </a:t>
            </a:r>
            <a:r>
              <a:rPr lang="ja-JP" altLang="en-US" dirty="0" smtClean="0">
                <a:solidFill>
                  <a:srgbClr val="FF0000"/>
                </a:solidFill>
              </a:rPr>
              <a:t>Ｔ</a:t>
            </a:r>
            <a:r>
              <a:rPr lang="en-US" altLang="ja-JP" dirty="0" smtClean="0"/>
              <a:t>.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２．</a:t>
            </a:r>
            <a:r>
              <a:rPr lang="en-US" altLang="ja-JP" dirty="0" smtClean="0"/>
              <a:t>Violates the energy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conservation </a:t>
            </a:r>
          </a:p>
          <a:p>
            <a:pPr>
              <a:buNone/>
            </a:pPr>
            <a:r>
              <a:rPr kumimoji="1" lang="ja-JP" altLang="en-US" dirty="0" smtClean="0"/>
              <a:t>３．</a:t>
            </a:r>
            <a:r>
              <a:rPr kumimoji="1" lang="en-US" altLang="ja-JP" dirty="0" smtClean="0"/>
              <a:t>States at ultra-violet  energy region, J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, gives a 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universal correction and is important in </a:t>
            </a:r>
            <a:r>
              <a:rPr lang="en-US" altLang="ja-JP" dirty="0" smtClean="0"/>
              <a:t> relativistic invariant system.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DA01-B63F-4B96-A460-4310D234A5B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8" name="図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67641" y="2780926"/>
            <a:ext cx="6044211" cy="1016256"/>
          </a:xfrm>
          <a:prstGeom prst="rect">
            <a:avLst/>
          </a:prstGeom>
          <a:noFill/>
          <a:ln/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0" y="5903893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Compute a finite-size correction of the probability to detect  the neutrino !!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2" name="図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660232" y="4221088"/>
            <a:ext cx="1954972" cy="2788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  template TPT1  env TPENV1  fore 0  back 16777215  eqnno 1"/>
  <p:tag name="FILENAME" val="TP_tmp"/>
  <p:tag name="ORIGWIDTH" val="5"/>
  <p:tag name="PICTUREFILESIZE" val="12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vec x}={\vec v}t+{\vec X}  template TPT1  env TPENV1  fore 0  back 16777215  eqnno 1"/>
  <p:tag name="FILENAME" val="TP_tmp"/>
  <p:tag name="ORIGWIDTH" val="49"/>
  <p:tag name="PICTUREFILESIZE" val="36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m^2 \over E}t  template TPT1  env TPENV1  fore 0  back 16777215  eqnno 1"/>
  <p:tag name="FILENAME" val="TP_tmp"/>
  <p:tag name="ORIGWIDTH" val="17"/>
  <p:tag name="PICTUREFILESIZE" val="25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=\int d^4x  \langle 0|J_{V-A}^{\mu}|\pi \rangle \bar u(p_l)\gamma_{\mu}(1-\gamma_5)&#10;\nu(p_{\nu})e^{ip_lx+ip_{\nu}(x-X_{\nu})-{1 \over 2 \sigma_{\nu} }({\vec x}-{\vec X}_{\nu}-{\vec v}_{\nu}(t-T_{\nu})^2}  template TPT1  env TPENV3  fore 0  back 16777215  eqnno 1"/>
  <p:tag name="FILENAME" val="TP_tmp"/>
  <p:tag name="ORIGWIDTH" val="337"/>
  <p:tag name="PICTUREFILESIZE" val="253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=N{2 \sin \omega T \over \omega} e^{-{\sigma \over 2}(\delta {\vec p})^2}&#10;\bar u(p_l) \gamma (1-\gamma_5) \nu(p_{\nu}), \nonumber \\&#10;&amp; &amp;~~~\omega=\delta E-{\vec v}\delta {\vec p}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7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{\vec X},T), {\vec P}  template TPT1  env TPENV1  fore 0  back 16777215  eqnno 2"/>
  <p:tag name="FILENAME" val="TP_tmp"/>
  <p:tag name="ORIGWIDTH" val="41"/>
  <p:tag name="PICTUREFILESIZE" val="37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=\delta E-{\vec v} \delta {\vec p}=0,|{\vec v}| \approx c  template TPT1  env TPENV1  fore 0  back 16777215  eqnno 3"/>
  <p:tag name="FILENAME" val="TP_tmp"/>
  <p:tag name="ORIGWIDTH" val="112"/>
  <p:tag name="PICTUREFILESIZE" val="72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E \neq 0,\delta {\vec p} \neq 0  template TPT1  env TPENV1  fore 0  back 16777215  eqnno 1"/>
  <p:tag name="FILENAME" val="TP_tmp"/>
  <p:tag name="ORIGWIDTH" val="63"/>
  <p:tag name="PICTUREFILESIZE" val="47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f=N{2 \sin \omega T \over \omega} e^{-{\sigma \over 2}(\delta {\vec p})^2}&#10;\bar u(p_l) \gamma (1-\gamma_5) \nu(p_{\nu}), \nonumber \\&#10;&amp; &amp;~~~\omega=\delta E-{\vec v}\delta {\vec p}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0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=\int d^4x d{\vec k}_{\nu} \langle 0|J_{V-A}^{\mu}|\pi \rangle \bar u(p_l)\gamma_{\mu}(1-\gamma_5)&#10;\nu(k_{\nu})e^{ip_lx+ik_{\nu}(x-X_{\nu})-{\sigma_{\nu} \over 2}(k_{\nu}-p_{\nu})^2}  template TPT1  env TPENV3  fore 0  back 16777215  eqnno 1"/>
  <p:tag name="FILENAME" val="TP_tmp"/>
  <p:tag name="ORIGWIDTH" val="315"/>
  <p:tag name="PICTUREFILESIZE" val="253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_{\pi,l}(\delta x)={1 \over (2\pi)^3}\int {d^3 p_l \over E_l}(2p_{\pi}p_{\nu}p_{\pi}p_l-m_{\pi}^2p_lp_{\nu}&#10;)e^{-i(p_{\pi}-p_l)\delta x}  template TPT1  env TPENV3  fore 0  back 16777215  eqnno 3"/>
  <p:tag name="FILENAME" val="TP_tmp"/>
  <p:tag name="ORIGWIDTH" val="255"/>
  <p:tag name="PICTUREFILESIZE" val="2219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f_{\alpha,\beta}=g\int _0^{T} dt e^{i\omega t} T_{\alpha,\beta} \approx g 2\pi &#10;\delta (\omega) T_{\alpha,\beta} ,~~\omega=E_{\beta}-E_{\alpha}\\&#10;&amp; &amp;P=\int d \omega |f_{\alpha,\beta}|^2=g^2 2\pi T \int d \omega \delta({\omega})|T_{\alpha,\beta}|^2&#10;\\&#10;&amp; &amp;P/T=g^2 2 \pi \int d \omega \delta (\omega)|f_{\alpha,\beta}|^2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500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m_l^2 p_lp_{\nu}  template TPT1  env TPENV3  fore 0  back 16777215  eqnno 1"/>
  <p:tag name="FILENAME" val="TP_tmp"/>
  <p:tag name="ORIGWIDTH" val="41"/>
  <p:tag name="PICTUREFILESIZE" val="191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 {d{\vec p}_l \over (2\pi)^3}\sum_{s_1,s_2}|f|^2={N_2 \over E_{\nu}}\int d^4x_1 d^4 x_2 \Delta_{\pi,l}&#10;(\delta x)e^{i\phi(\delta x)}  template TPT1  env TPENV3  fore 0  back 16777215  eqnno 2"/>
  <p:tag name="FILENAME" val="TP_tmp"/>
  <p:tag name="ORIGWIDTH" val="219"/>
  <p:tag name="PICTUREFILESIZE" val="222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arrow \tilde g(\omega_{\nu} T)  template TPT1  env TPENV1  fore 0  back 16777215  eqnno 1"/>
  <p:tag name="FILENAME" val="TP_tmp"/>
  <p:tag name="ORIGWIDTH" val="43"/>
  <p:tag name="PICTUREFILESIZE" val="38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P=P^{normal}+P^{diffraction} \nonumber \\&#10;&amp; &amp;P^{normal}/T= ~~constant~~ \nonumber\\&#10;&amp; &amp;P^{diffraction}=C(\sigma)\tilde g(T\omega_{\nu}) ;~universal~ function~ ,\nonumber \\&#10;&amp; &amp;\omega_{\nu}= E_{\nu}-{\vec n}_{\nu} \cdot{\vec p}_{\nu}={m_{\nu}^2 \over 2 E_{\nu}}~~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379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=P_{normal}+P_{diffraction}  template TPT1  env TPENV3  fore 0  back 16777215  eqnno 1"/>
  <p:tag name="FILENAME" val="TP_tmp"/>
  <p:tag name="ORIGWIDTH" val="117"/>
  <p:tag name="PICTUREFILESIZE" val="447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diffraction}=C(\sigma)\tilde g(T \omega),\omega={m_{\nu}^2 \over 2E_{\nu}}  template TPT1  env TPENV3  fore 0  back 16777215  eqnno 2"/>
  <p:tag name="FILENAME" val="TP_tmp"/>
  <p:tag name="ORIGWIDTH" val="155"/>
  <p:tag name="PICTUREFILESIZE" val="128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g(T\omega)  template TPT1  env TPENV3  fore 0  back 16777215  eqnno 3"/>
  <p:tag name="FILENAME" val="TP_tmp"/>
  <p:tag name="ORIGWIDTH" val="26"/>
  <p:tag name="PICTUREFILESIZE" val="103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\omega  template TPT1  env TPENV3  fore 0  back 16777215  eqnno 4"/>
  <p:tag name="FILENAME" val="TP_tmp"/>
  <p:tag name="ORIGWIDTH" val="14"/>
  <p:tag name="PICTUREFILESIZE" val="43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=P^{(0)}(long)+P^{diffraction}(short),\bar m_i^2 \gg \delta m^2  template TPT1  env TPENV1  fore 0  back 16777215  eqnno 1"/>
  <p:tag name="FILENAME" val="TP_tmp"/>
  <p:tag name="ORIGWIDTH" val="211"/>
  <p:tag name="PICTUREFILESIZE" val="145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P^{(0)}(long)=flavour ~oscillation (\delta m^2) \nonumber \\&#10;&amp; &amp; \nonumber \\&#10;&amp; &amp;P^{diffraction}(short)=neutrino~diffraction(\bar m^2)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96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\int_0^T dt e^{i\omega t}={1 \over i\omega }(e^{i\omega T}-1)&#10;=e^{i\omega T/2}{2 \sin\omega T \over \omega} \nonumber \\&#10;&amp; &amp;P/T=g^2 \int d \omega ({2 \sin \omega T \over \omega})^2|f_{\alpha,\beta}|^2 &#10;\nonumber \\&#10;&amp; &amp;=g^2  T \int dx ({2\sin x \over x})^2[g(0)+{x \over T} g'(0)+\cdots] \nonumber \\&#10;&amp; &amp;=g^2 2\pi Tg(0)&#10;[1+{1 \over T}\times \infty +\cdots]&#10;,\nonumber \\&#10;&amp; &amp;~~~x=\omega T,g=|f_{\alpha,\beta}|^2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581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=P_{normal}+P_{diffraction}  template TPT1  env TPENV3  fore 0  back 16777215  eqnno 1"/>
  <p:tag name="FILENAME" val="TP_tmp"/>
  <p:tag name="ORIGWIDTH" val="117"/>
  <p:tag name="PICTUREFILESIZE" val="447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diffraction}=C\tilde g(T \omega),\omega={m_{\nu}^2 \over 2E_{\nu}}  template TPT1  env TPENV3  fore 0  back 16777215  eqnno 2"/>
  <p:tag name="FILENAME" val="TP_tmp"/>
  <p:tag name="ORIGWIDTH" val="141"/>
  <p:tag name="PICTUREFILESIZE" val="1184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\omega  template TPT1  env TPENV3  fore 0  back 16777215  eqnno 4"/>
  <p:tag name="FILENAME" val="TP_tmp"/>
  <p:tag name="ORIGWIDTH" val="14"/>
  <p:tag name="PICTUREFILESIZE" val="43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 i +\omega \rightarrow  j \\&#10;&amp; &amp;P_{ij}=|T_{ij}|^2 {\sin ^2(E_i+\hbar \omega -E_j) T/2\over (E_i+\hbar -E_j)^2}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8"/>
  <p:tag name="PICTUREFILESIZE" val="3308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\j \rightarrow \infty  template TPT1  env TPENV1  fore 0  back 16777215  eqnno 1"/>
  <p:tag name="FILENAME" val="TP_tmp"/>
  <p:tag name="ORIGWIDTH" val="36"/>
  <p:tag name="PICTUREFILESIZE" val="28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 \rightarrow e+\nu_{\mu} +\bar \nu_e  template TPT1  env TPENV3  fore 0  back 16777215  eqnno 1"/>
  <p:tag name="FILENAME" val="TP_tmp"/>
  <p:tag name="ORIGWIDTH" val="70"/>
  <p:tag name="PICTUREFILESIZE" val="247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rightarrow p+e+\bar \nu_e  template TPT1  env TPENV3  fore 0  back 16777215  eqnno 2"/>
  <p:tag name="FILENAME" val="TP_tmp"/>
  <p:tag name="ORIGWIDTH" val="65"/>
  <p:tag name="PICTUREFILESIZE" val="204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\rightarrow A'+e +\bar \nu_e  template TPT1  env TPENV3  fore 0  back 16777215  eqnno 3"/>
  <p:tag name="FILENAME" val="TP_tmp"/>
  <p:tag name="ORIGWIDTH" val="71"/>
  <p:tag name="PICTUREFILESIZE" val="271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+A  \rightarrow \nu+A  template TPT1  env TPENV3  fore 0  back 16777215  eqnno 4"/>
  <p:tag name="FILENAME" val="TP_tmp"/>
  <p:tag name="ORIGWIDTH" val="66"/>
  <p:tag name="PICTUREFILESIZE" val="210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+e \rightarrow A'+\nu  template TPT1  env TPENV1  fore 0  back 16777215  eqnno 1"/>
  <p:tag name="FILENAME" val="TP_tmp"/>
  <p:tag name="ORIGWIDTH" val="68"/>
  <p:tag name="PICTUREFILESIZE" val="37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 i +\omega \rightarrow  j \\&#10;&amp; &amp;P_{ij}=|T_{ij}|^2 {\sin ^2(E_i+\hbar \omega -E_j) T/2\over (E_i+\hbar \omega -E_j)^2}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8"/>
  <p:tag name="PICTUREFILESIZE" val="3308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E_i-E_j+\hbar \omega \neq 0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9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H=H_0+H_1 \\&#10;&amp; &amp;U(t)=e^{-iHt},U_0=e^{-iH_0t}\\&#10;&amp; &amp;\Omega_{\pm}(T)=lim_{t \rightarrow -\pm T}U(t)^{\dagger}U^{(0)}(t)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2"/>
  <p:tag name="PICTUREFILESIZE" val="3306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S-matrix:S[T]=\Omega_{-}^{\dagger}(T) \Omega_{+}(T)\\&#10;&amp; &amp;energy~non-conservation; \nonumber \\&#10;&amp; &amp;[S[T],H_0]=i(({\partial \over \partial T} \Omega_{-}(T))^{\dagger}\Omega_{+}(T)&#10;-i\Omega_{-}^{\dagger}{\partial \over \partial T}\Omega_{+}(T) 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72"/>
  <p:tag name="PICTUREFILESIZE" val="4925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{ transition~ amplitude};~\langle \beta |S[T]|\alpha \rangle=\delta(E_{\alpha}-E_{\beta}) f_{\alpha,\beta}&#10;+\delta f  \\&#10;&amp; &amp;probability;  \\&#10;&amp; &amp;P=P_{normal}+P_{non-conserving}, P_{non-conserving}=&#10;\sum |\delta f|^2 \geq 0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99"/>
  <p:tag name="PICTUREFILESIZE" val="4680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 &amp;\langle {\vec x}|{\vec P},{\vec X} \rangle=(\pi \sigma)^{-3/2}e^{i{\vec P}({\vec x}-{\vec X})&#10;-{1 \over 2\sigma}({\vec x}-{\vec X})^2} \\&#10;&amp; &amp;\langle {\vec p}|{\vec P},{\vec X} \rangle=Ne^{-i{\vec p}{\vec X}-&#10;{\sigma \over 2}({\vec p}-{\vec P})^2}\\&#10;\nonumber \\&#10;&amp; &amp;\int {d {\vec P}  d{\vec X} \over (2\pi)^3}  |{\vec X},{\vec P},\sigma \rangle \langle {\vec X},{\vec P},\sigma|=1&#10;\nonumber \\&#10;\nonumber \\&#10;&amp; &amp; \langle t,{\vec x}|{\vec P},{\vec X},T_0 \rangle=Ne^{-{1 \over 2\sigma}({\vec x}-{\vec X}-{\vec v}(t-T_0)^2&#10;-iE({\vec P})(t-T_0)+i{\vec P}({\vec x}-{\vec X})} \nonumber \\&#10;&amp; &amp;~~~~{\vec v}={\partial \over \partial p_i} E({\vec p})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6625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1011</Words>
  <Application>Microsoft Office PowerPoint</Application>
  <PresentationFormat>画面に合わせる (4:3)</PresentationFormat>
  <Paragraphs>229</Paragraphs>
  <Slides>33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テーマ</vt:lpstr>
      <vt:lpstr>Neutrino 　　diffraction  : finite-size correction to Fermi’s golden rule  k.ishikawa, Hokkaido University  with m.sentoku, and y.tobita </vt:lpstr>
      <vt:lpstr>Contents of this talk</vt:lpstr>
      <vt:lpstr>I. Single electron interference (Tonomura)</vt:lpstr>
      <vt:lpstr>Unknown facts on neutrinos</vt:lpstr>
      <vt:lpstr>Scattering ,interference, and diffraction of neutrino ( our works)</vt:lpstr>
      <vt:lpstr>Real pion decays </vt:lpstr>
      <vt:lpstr> 2. Fermi’s Golden rule </vt:lpstr>
      <vt:lpstr> 1/T correction diverged. For a correct calculation :  </vt:lpstr>
      <vt:lpstr>What is the finite-size effect ？</vt:lpstr>
      <vt:lpstr>Transition in a finite time-interval</vt:lpstr>
      <vt:lpstr>Wave packets　dynamics               K.I and T.shimomura(prog.theor.phys:2005)</vt:lpstr>
      <vt:lpstr>3. Neutrino diffraction(ishikawa and tobita)</vt:lpstr>
      <vt:lpstr>Wave packet effects</vt:lpstr>
      <vt:lpstr>4. Rigorous calculation :Express the probability  with a correlation function </vt:lpstr>
      <vt:lpstr>Correlation function</vt:lpstr>
      <vt:lpstr>スライド 16</vt:lpstr>
      <vt:lpstr>Integration over space-time coordinates</vt:lpstr>
      <vt:lpstr>Probability at a finite distance</vt:lpstr>
      <vt:lpstr>Diffraction term + normal  term (muon neutrino)</vt:lpstr>
      <vt:lpstr>For three flavors </vt:lpstr>
      <vt:lpstr>５．Diffraction term in a muon  neutrino</vt:lpstr>
      <vt:lpstr>\nu_mu-nucleon  total cross section</vt:lpstr>
      <vt:lpstr>Electron mode: helicity suppression</vt:lpstr>
      <vt:lpstr>スライド 24</vt:lpstr>
      <vt:lpstr>スライド 25</vt:lpstr>
      <vt:lpstr>スライド 26</vt:lpstr>
      <vt:lpstr>スライド 27</vt:lpstr>
      <vt:lpstr>Anomalous properties of the diffraction</vt:lpstr>
      <vt:lpstr>Comparisons with previous experiments </vt:lpstr>
      <vt:lpstr>The neutrino diffraction  is a finite-size correction </vt:lpstr>
      <vt:lpstr>Other channels on the neutrino processes </vt:lpstr>
      <vt:lpstr>New phenomena caused by finite-size effects </vt:lpstr>
      <vt:lpstr>６．conclusion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４０年間を振り返って</dc:title>
  <dc:creator>ishikawa</dc:creator>
  <cp:lastModifiedBy>ishikawa</cp:lastModifiedBy>
  <cp:revision>271</cp:revision>
  <dcterms:created xsi:type="dcterms:W3CDTF">2012-03-07T02:41:52Z</dcterms:created>
  <dcterms:modified xsi:type="dcterms:W3CDTF">2012-07-13T07:45:59Z</dcterms:modified>
</cp:coreProperties>
</file>