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1242" r:id="rId2"/>
    <p:sldId id="1404" r:id="rId3"/>
    <p:sldId id="1360" r:id="rId4"/>
    <p:sldId id="1363" r:id="rId5"/>
    <p:sldId id="1364" r:id="rId6"/>
    <p:sldId id="1365" r:id="rId7"/>
    <p:sldId id="1366" r:id="rId8"/>
    <p:sldId id="1367" r:id="rId9"/>
    <p:sldId id="1349" r:id="rId10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00FF"/>
    <a:srgbClr val="CC0099"/>
    <a:srgbClr val="FFCC99"/>
    <a:srgbClr val="66FF33"/>
    <a:srgbClr val="00FF00"/>
    <a:srgbClr val="0000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82" autoAdjust="0"/>
    <p:restoredTop sz="94614" autoAdjust="0"/>
  </p:normalViewPr>
  <p:slideViewPr>
    <p:cSldViewPr>
      <p:cViewPr varScale="1">
        <p:scale>
          <a:sx n="76" d="100"/>
          <a:sy n="76" d="100"/>
        </p:scale>
        <p:origin x="-1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272"/>
    </p:cViewPr>
  </p:sorterViewPr>
  <p:notesViewPr>
    <p:cSldViewPr>
      <p:cViewPr varScale="1">
        <p:scale>
          <a:sx n="95" d="100"/>
          <a:sy n="95" d="100"/>
        </p:scale>
        <p:origin x="-1976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57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883" tIns="46442" rIns="92883" bIns="46442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5" y="0"/>
            <a:ext cx="30257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883" tIns="46442" rIns="92883" bIns="46442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57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883" tIns="46442" rIns="92883" bIns="46442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5" y="8807450"/>
            <a:ext cx="30257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883" tIns="46442" rIns="92883" bIns="46442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fld id="{E4497869-3C73-B24A-9497-DEA2CDF341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591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4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2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85800"/>
            <a:ext cx="4668837" cy="3502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2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16425"/>
            <a:ext cx="5175250" cy="4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2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4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2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31263"/>
            <a:ext cx="304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/>
            </a:lvl1pPr>
          </a:lstStyle>
          <a:p>
            <a:fld id="{D3D2391C-CC05-9141-8EA9-86CE7714EF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746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4AB75-CCDD-F947-B417-EFD4B9CBE7F4}" type="slidenum">
              <a:rPr lang="en-US"/>
              <a:pPr/>
              <a:t>1</a:t>
            </a:fld>
            <a:endParaRPr lang="en-US"/>
          </a:p>
        </p:txBody>
      </p:sp>
      <p:sp>
        <p:nvSpPr>
          <p:cNvPr id="141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1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F031AC-B5BE-8140-B841-F30976F7F757}" type="slidenum">
              <a:rPr lang="en-US"/>
              <a:pPr/>
              <a:t>3</a:t>
            </a:fld>
            <a:endParaRPr lang="en-US"/>
          </a:p>
        </p:txBody>
      </p:sp>
      <p:sp>
        <p:nvSpPr>
          <p:cNvPr id="1651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6813" y="685800"/>
            <a:ext cx="4668837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51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416425"/>
            <a:ext cx="5175250" cy="41862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DD2E1-D7E9-9B4D-8909-973C7D9879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3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55283-4404-C149-8553-D717C4D4C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8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F39DA-32FF-9042-B20A-718F199F2E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4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590F72-6DC0-7045-A666-E5A25E5F6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78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09DD09B-8299-F54C-B495-5CFE38DE76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38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B0E0C3-2E65-9E44-9260-5C80247C7A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25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19BEFA-9138-BE4D-9C15-B1C64027DF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3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0C5971-B697-9941-B075-41A1B3651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05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E65606-68CE-EE49-9F32-65FE27F9F3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00314-FFB5-234D-91B0-2FD012519A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6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394D1-F124-6643-9BAA-B9A9614085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6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0A7EF-86B8-A141-8203-E1F3690A6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3A310-70F7-FB46-B403-30915E1EC6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5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7C059-43AF-4B4F-8FAE-921F183B4F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4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3B855-1496-5842-B249-FF04D96C92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6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83CEC-5178-1446-B781-F3B61FB9D0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5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9A436-CBFE-594E-8CF6-6CD63FC84C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2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2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2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2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2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7CDB66-C535-4546-B0EB-A074D4E0D84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8229600" cy="1143000"/>
          </a:xfrm>
        </p:spPr>
        <p:txBody>
          <a:bodyPr/>
          <a:lstStyle/>
          <a:p>
            <a:r>
              <a:rPr lang="en-US" dirty="0" smtClean="0"/>
              <a:t>How Well Can We Measure Neutron Star Radii?</a:t>
            </a:r>
            <a:endParaRPr lang="en-US" dirty="0"/>
          </a:p>
        </p:txBody>
      </p:sp>
      <p:sp>
        <p:nvSpPr>
          <p:cNvPr id="133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362200"/>
            <a:ext cx="7315200" cy="1752600"/>
          </a:xfrm>
        </p:spPr>
        <p:txBody>
          <a:bodyPr/>
          <a:lstStyle/>
          <a:p>
            <a:r>
              <a:rPr lang="en-US" dirty="0"/>
              <a:t>Cole Miller</a:t>
            </a:r>
          </a:p>
          <a:p>
            <a:r>
              <a:rPr lang="en-US" dirty="0"/>
              <a:t>University of Maryland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D2E1-D7E9-9B4D-8909-973C7D98793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4495800"/>
            <a:ext cx="711354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Collaborators: </a:t>
            </a:r>
            <a:r>
              <a:rPr lang="en-US" dirty="0" err="1" smtClean="0"/>
              <a:t>Romain</a:t>
            </a:r>
            <a:r>
              <a:rPr lang="en-US" dirty="0" smtClean="0"/>
              <a:t> </a:t>
            </a:r>
            <a:r>
              <a:rPr lang="en-US" dirty="0" err="1" smtClean="0"/>
              <a:t>Artigue</a:t>
            </a:r>
            <a:r>
              <a:rPr lang="en-US" dirty="0" smtClean="0"/>
              <a:t>, Didier </a:t>
            </a:r>
            <a:r>
              <a:rPr lang="en-US" dirty="0" err="1" smtClean="0"/>
              <a:t>Barret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Sudip</a:t>
            </a:r>
            <a:r>
              <a:rPr lang="en-US" dirty="0" smtClean="0"/>
              <a:t> Bhattacharyya, </a:t>
            </a:r>
            <a:r>
              <a:rPr lang="en-US" dirty="0" err="1" smtClean="0"/>
              <a:t>Stratos</a:t>
            </a:r>
            <a:r>
              <a:rPr lang="en-US" dirty="0" smtClean="0"/>
              <a:t> </a:t>
            </a:r>
            <a:r>
              <a:rPr lang="en-US" dirty="0" err="1" smtClean="0"/>
              <a:t>Boutloukos</a:t>
            </a:r>
            <a:r>
              <a:rPr lang="en-US" dirty="0" smtClean="0"/>
              <a:t>, </a:t>
            </a:r>
            <a:r>
              <a:rPr lang="en-US" dirty="0" err="1" smtClean="0"/>
              <a:t>Novarah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Kazmi</a:t>
            </a:r>
            <a:r>
              <a:rPr lang="en-US" dirty="0" smtClean="0"/>
              <a:t>, Fred Lamb, </a:t>
            </a:r>
            <a:r>
              <a:rPr lang="en-US" dirty="0" err="1" smtClean="0"/>
              <a:t>Ka</a:t>
            </a:r>
            <a:r>
              <a:rPr lang="en-US" dirty="0" smtClean="0"/>
              <a:t> Ho Lo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Measuring stellar radii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Ordinary star, like the Sun</a:t>
            </a:r>
          </a:p>
          <a:p>
            <a:r>
              <a:rPr lang="en-US" dirty="0" smtClean="0"/>
              <a:t>Too far for angular resolution</a:t>
            </a:r>
          </a:p>
          <a:p>
            <a:r>
              <a:rPr lang="en-US" dirty="0" smtClean="0"/>
              <a:t>But can get luminosity L</a:t>
            </a:r>
          </a:p>
          <a:p>
            <a:r>
              <a:rPr lang="en-US" dirty="0" smtClean="0"/>
              <a:t>If we assume blackbody, R</a:t>
            </a:r>
            <a:r>
              <a:rPr lang="en-US" baseline="30000" dirty="0" smtClean="0"/>
              <a:t>2</a:t>
            </a:r>
            <a:r>
              <a:rPr lang="en-US" dirty="0" smtClean="0"/>
              <a:t>=L/(4</a:t>
            </a:r>
            <a:r>
              <a:rPr lang="en-US" dirty="0" smtClean="0">
                <a:latin typeface="Symbol"/>
              </a:rPr>
              <a:t>ps</a:t>
            </a:r>
            <a:r>
              <a:rPr lang="en-US" dirty="0" smtClean="0"/>
              <a:t>T</a:t>
            </a:r>
            <a:r>
              <a:rPr lang="en-US" baseline="30000" dirty="0" smtClean="0"/>
              <a:t>4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But for NS, usually gives ~5 km!</a:t>
            </a:r>
          </a:p>
          <a:p>
            <a:r>
              <a:rPr lang="en-US" dirty="0" smtClean="0"/>
              <a:t>Why?  Spectral shape is ~Planck, but inefficient emission</a:t>
            </a:r>
          </a:p>
          <a:p>
            <a:r>
              <a:rPr lang="en-US" dirty="0" smtClean="0"/>
              <a:t>Need good spectral models</a:t>
            </a:r>
          </a:p>
          <a:p>
            <a:r>
              <a:rPr lang="en-US" dirty="0" smtClean="0"/>
              <a:t>But data usually insufficient to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0314-FFB5-234D-91B0-2FD012519A6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67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/>
              <a:t>Ray Tracing and Light Curves</a:t>
            </a:r>
          </a:p>
        </p:txBody>
      </p:sp>
      <p:sp>
        <p:nvSpPr>
          <p:cNvPr id="1650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/>
          <a:p>
            <a:r>
              <a:rPr lang="en-US" sz="2400" dirty="0"/>
              <a:t>Rapidly rotating star    </a:t>
            </a:r>
            <a:r>
              <a:rPr lang="en-US" sz="2400" dirty="0">
                <a:solidFill>
                  <a:schemeClr val="tx2"/>
                </a:solidFill>
              </a:rPr>
              <a:t>300-600 Hz                  v</a:t>
            </a:r>
            <a:r>
              <a:rPr lang="en-US" sz="2400" baseline="-25000" dirty="0">
                <a:solidFill>
                  <a:schemeClr val="tx2"/>
                </a:solidFill>
              </a:rPr>
              <a:t>surf</a:t>
            </a:r>
            <a:r>
              <a:rPr lang="en-US" sz="2400" dirty="0">
                <a:solidFill>
                  <a:schemeClr val="tx2"/>
                </a:solidFill>
              </a:rPr>
              <a:t>~</a:t>
            </a:r>
            <a:r>
              <a:rPr lang="en-US" sz="2400" dirty="0" smtClean="0">
                <a:solidFill>
                  <a:schemeClr val="tx2"/>
                </a:solidFill>
              </a:rPr>
              <a:t>0.1-0.2c                   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SR</a:t>
            </a:r>
            <a:r>
              <a:rPr lang="en-US" sz="2400" dirty="0">
                <a:solidFill>
                  <a:schemeClr val="tx2"/>
                </a:solidFill>
              </a:rPr>
              <a:t>+GR effects</a:t>
            </a:r>
            <a:endParaRPr lang="en-US" sz="2400" dirty="0"/>
          </a:p>
          <a:p>
            <a:r>
              <a:rPr lang="en-US" sz="2400" dirty="0"/>
              <a:t>Light curve informative about M, R                      </a:t>
            </a:r>
            <a:br>
              <a:rPr lang="en-US" sz="2400" dirty="0"/>
            </a:br>
            <a:r>
              <a:rPr lang="en-US" sz="2400" dirty="0">
                <a:solidFill>
                  <a:schemeClr val="tx2"/>
                </a:solidFill>
              </a:rPr>
              <a:t>Miller &amp; Lamb 1998       </a:t>
            </a:r>
            <a:r>
              <a:rPr lang="en-US" sz="2400" dirty="0" err="1">
                <a:solidFill>
                  <a:schemeClr val="tx2"/>
                </a:solidFill>
              </a:rPr>
              <a:t>Bogdanov</a:t>
            </a:r>
            <a:r>
              <a:rPr lang="en-US" sz="2400" dirty="0">
                <a:solidFill>
                  <a:schemeClr val="tx2"/>
                </a:solidFill>
              </a:rPr>
              <a:t>+ </a:t>
            </a:r>
            <a:r>
              <a:rPr lang="en-US" sz="2400" dirty="0" smtClean="0">
                <a:solidFill>
                  <a:schemeClr val="tx2"/>
                </a:solidFill>
              </a:rPr>
              <a:t>07, 08, 12  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Many </a:t>
            </a:r>
            <a:r>
              <a:rPr lang="en-US" sz="2400" dirty="0">
                <a:solidFill>
                  <a:schemeClr val="tx2"/>
                </a:solidFill>
              </a:rPr>
              <a:t>others..</a:t>
            </a:r>
            <a:r>
              <a:rPr lang="en-US" sz="2400" dirty="0" smtClean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smtClean="0"/>
              <a:t>Must deal carefully with degeneracies</a:t>
            </a:r>
          </a:p>
          <a:p>
            <a:r>
              <a:rPr lang="en-US" sz="2400" dirty="0" smtClean="0"/>
              <a:t>Will now focus on our results from Lo et al., </a:t>
            </a:r>
            <a:br>
              <a:rPr lang="en-US" sz="2400" dirty="0" smtClean="0"/>
            </a:br>
            <a:r>
              <a:rPr lang="en-US" sz="2400" dirty="0" smtClean="0"/>
              <a:t>arXiv:1304.2330 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1650692" name="Picture 4" descr="geom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1295400"/>
            <a:ext cx="4343400" cy="4244975"/>
          </a:xfrm>
        </p:spPr>
      </p:pic>
      <p:sp>
        <p:nvSpPr>
          <p:cNvPr id="1650693" name="Text Box 5"/>
          <p:cNvSpPr txBox="1">
            <a:spLocks noChangeArrowheads="1"/>
          </p:cNvSpPr>
          <p:nvPr/>
        </p:nvSpPr>
        <p:spPr bwMode="auto">
          <a:xfrm>
            <a:off x="4470400" y="5715000"/>
            <a:ext cx="467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Weinberg, Miller, and Lamb 2001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CC854-2AE3-A54A-9599-61EC957B18C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971800" y="6172200"/>
            <a:ext cx="3024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(synthetic data only!)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664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189756" y="436439"/>
            <a:ext cx="8760023" cy="482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18975" algn="ctr">
              <a:spcBef>
                <a:spcPts val="2144"/>
              </a:spcBef>
            </a:pPr>
            <a:r>
              <a:rPr lang="en-US" sz="2800" dirty="0">
                <a:solidFill>
                  <a:schemeClr val="tx2"/>
                </a:solidFill>
                <a:cs typeface="Helvetica" charset="0"/>
                <a:sym typeface="Helvetica" charset="0"/>
              </a:rPr>
              <a:t>High inclinations allow tight constraints on M and R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701" y="1740174"/>
            <a:ext cx="6036469" cy="452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3687961"/>
            <a:ext cx="407417" cy="25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172" y="4268391"/>
            <a:ext cx="322585" cy="20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8" name="Rectangle 6"/>
          <p:cNvSpPr>
            <a:spLocks/>
          </p:cNvSpPr>
          <p:nvPr/>
        </p:nvSpPr>
        <p:spPr bwMode="auto">
          <a:xfrm>
            <a:off x="2562820" y="2509242"/>
            <a:ext cx="321469" cy="3750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9" name="Rectangle 7"/>
          <p:cNvSpPr>
            <a:spLocks/>
          </p:cNvSpPr>
          <p:nvPr/>
        </p:nvSpPr>
        <p:spPr bwMode="auto">
          <a:xfrm>
            <a:off x="580430" y="1129606"/>
            <a:ext cx="7983141" cy="79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248907" indent="-229931" algn="ctr"/>
            <a:r>
              <a:rPr lang="en-US" sz="2200">
                <a:cs typeface="Helvetica" charset="0"/>
                <a:sym typeface="Helvetica" charset="0"/>
              </a:rPr>
              <a:t>Spot and observer inclinations = 90°, high background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0314-FFB5-234D-91B0-2FD012519A6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4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120" y="1737941"/>
            <a:ext cx="6036469" cy="452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218" name="Rectangle 2"/>
          <p:cNvSpPr>
            <a:spLocks/>
          </p:cNvSpPr>
          <p:nvPr/>
        </p:nvSpPr>
        <p:spPr bwMode="auto">
          <a:xfrm>
            <a:off x="118318" y="427509"/>
            <a:ext cx="8911828" cy="482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18975" algn="ctr">
              <a:spcBef>
                <a:spcPts val="2144"/>
              </a:spcBef>
            </a:pPr>
            <a:r>
              <a:rPr lang="en-US" sz="2800" dirty="0">
                <a:solidFill>
                  <a:schemeClr val="tx2"/>
                </a:solidFill>
                <a:cs typeface="Helvetica" charset="0"/>
                <a:sym typeface="Helvetica" charset="0"/>
              </a:rPr>
              <a:t>Low inclinations produce looser constraints</a:t>
            </a:r>
          </a:p>
        </p:txBody>
      </p:sp>
      <p:sp>
        <p:nvSpPr>
          <p:cNvPr id="9220" name="Rectangle 4"/>
          <p:cNvSpPr>
            <a:spLocks/>
          </p:cNvSpPr>
          <p:nvPr/>
        </p:nvSpPr>
        <p:spPr bwMode="auto">
          <a:xfrm>
            <a:off x="580430" y="1031379"/>
            <a:ext cx="7983141" cy="99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248907" indent="-229931" algn="ctr"/>
            <a:r>
              <a:rPr lang="en-US" sz="2200">
                <a:cs typeface="Helvetica" charset="0"/>
                <a:sym typeface="Helvetica" charset="0"/>
              </a:rPr>
              <a:t>  Amplitude similar to the previous slide, but low spot and</a:t>
            </a:r>
          </a:p>
          <a:p>
            <a:pPr marL="248907" indent="-229931" algn="ctr"/>
            <a:r>
              <a:rPr lang="en-US" sz="2200">
                <a:cs typeface="Helvetica" charset="0"/>
                <a:sym typeface="Helvetica" charset="0"/>
              </a:rPr>
              <a:t>observer inclinations, low background</a:t>
            </a:r>
            <a:br>
              <a:rPr lang="en-US" sz="2200">
                <a:cs typeface="Helvetica" charset="0"/>
                <a:sym typeface="Helvetica" charset="0"/>
              </a:rPr>
            </a:br>
            <a:endParaRPr lang="en-US" sz="2200">
              <a:cs typeface="Helvetica" charset="0"/>
              <a:sym typeface="Helvetica" charset="0"/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110" y="2312789"/>
            <a:ext cx="392906" cy="24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399" y="3429000"/>
            <a:ext cx="322585" cy="20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223" name="Rectangle 7"/>
          <p:cNvSpPr>
            <a:spLocks/>
          </p:cNvSpPr>
          <p:nvPr/>
        </p:nvSpPr>
        <p:spPr bwMode="auto">
          <a:xfrm>
            <a:off x="2562820" y="2509242"/>
            <a:ext cx="321469" cy="3750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0314-FFB5-234D-91B0-2FD012519A6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4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701" y="1740174"/>
            <a:ext cx="6036469" cy="452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/>
          </p:cNvSpPr>
          <p:nvPr/>
        </p:nvSpPr>
        <p:spPr bwMode="auto">
          <a:xfrm>
            <a:off x="180826" y="159619"/>
            <a:ext cx="8760023" cy="91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18975" algn="ctr">
              <a:spcBef>
                <a:spcPts val="2144"/>
              </a:spcBef>
            </a:pPr>
            <a:r>
              <a:rPr lang="en-US" sz="2800" dirty="0">
                <a:solidFill>
                  <a:schemeClr val="tx2"/>
                </a:solidFill>
                <a:cs typeface="Helvetica" charset="0"/>
                <a:sym typeface="Helvetica" charset="0"/>
              </a:rPr>
              <a:t>Independent knowledge of the </a:t>
            </a:r>
            <a:r>
              <a:rPr lang="en-US" sz="2800" dirty="0" smtClean="0">
                <a:solidFill>
                  <a:schemeClr val="tx2"/>
                </a:solidFill>
                <a:cs typeface="Helvetica" charset="0"/>
                <a:sym typeface="Helvetica" charset="0"/>
              </a:rPr>
              <a:t>observer</a:t>
            </a:r>
            <a:r>
              <a:rPr lang="en-US" sz="2800" dirty="0" smtClean="0">
                <a:solidFill>
                  <a:schemeClr val="tx2"/>
                </a:solidFill>
                <a:latin typeface="Arial"/>
                <a:cs typeface="Helvetica" charset="0"/>
                <a:sym typeface="Helvetica" charset="0"/>
              </a:rPr>
              <a:t>’</a:t>
            </a:r>
            <a:r>
              <a:rPr lang="en-US" sz="2800" dirty="0" smtClean="0">
                <a:solidFill>
                  <a:schemeClr val="tx2"/>
                </a:solidFill>
                <a:cs typeface="Helvetica" charset="0"/>
                <a:sym typeface="Helvetica" charset="0"/>
              </a:rPr>
              <a:t>s </a:t>
            </a:r>
            <a:r>
              <a:rPr lang="en-US" sz="2800" dirty="0">
                <a:solidFill>
                  <a:schemeClr val="tx2"/>
                </a:solidFill>
                <a:cs typeface="Helvetica" charset="0"/>
                <a:sym typeface="Helvetica" charset="0"/>
              </a:rPr>
              <a:t>inclination can increase the precision</a:t>
            </a:r>
          </a:p>
        </p:txBody>
      </p:sp>
      <p:sp>
        <p:nvSpPr>
          <p:cNvPr id="10244" name="Rectangle 4"/>
          <p:cNvSpPr>
            <a:spLocks/>
          </p:cNvSpPr>
          <p:nvPr/>
        </p:nvSpPr>
        <p:spPr bwMode="auto">
          <a:xfrm>
            <a:off x="455414" y="1692176"/>
            <a:ext cx="823317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248907" indent="-229931" algn="ctr">
              <a:spcBef>
                <a:spcPts val="422"/>
              </a:spcBef>
            </a:pPr>
            <a:r>
              <a:rPr lang="en-US" sz="2200">
                <a:cs typeface="Helvetica" charset="0"/>
                <a:sym typeface="Helvetica" charset="0"/>
              </a:rPr>
              <a:t>Observer inclination unknown</a:t>
            </a:r>
          </a:p>
        </p:txBody>
      </p:sp>
      <p:sp>
        <p:nvSpPr>
          <p:cNvPr id="10245" name="Rectangle 5"/>
          <p:cNvSpPr>
            <a:spLocks/>
          </p:cNvSpPr>
          <p:nvPr/>
        </p:nvSpPr>
        <p:spPr bwMode="auto">
          <a:xfrm>
            <a:off x="1164208" y="1232297"/>
            <a:ext cx="6804422" cy="401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6609" bIns="0"/>
          <a:lstStyle/>
          <a:p>
            <a:pPr marL="32369" algn="ctr">
              <a:lnSpc>
                <a:spcPct val="90000"/>
              </a:lnSpc>
            </a:pPr>
            <a:r>
              <a:rPr lang="en-US" sz="2200">
                <a:cs typeface="Helvetica" charset="0"/>
                <a:sym typeface="Helvetica" charset="0"/>
              </a:rPr>
              <a:t>spot and observer inclinations = 90°, high background</a:t>
            </a:r>
            <a:r>
              <a:rPr lang="en-US" sz="1800">
                <a:cs typeface="Helvetica" charset="0"/>
                <a:sym typeface="Helvetica" charset="0"/>
              </a:rPr>
              <a:t> </a:t>
            </a:r>
          </a:p>
        </p:txBody>
      </p:sp>
      <p:sp>
        <p:nvSpPr>
          <p:cNvPr id="10246" name="Rectangle 6"/>
          <p:cNvSpPr>
            <a:spLocks/>
          </p:cNvSpPr>
          <p:nvPr/>
        </p:nvSpPr>
        <p:spPr bwMode="auto">
          <a:xfrm>
            <a:off x="2562820" y="2509242"/>
            <a:ext cx="321469" cy="37504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3687961"/>
            <a:ext cx="407417" cy="25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172" y="4268391"/>
            <a:ext cx="322585" cy="20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9" name="Rectangle 9"/>
          <p:cNvSpPr>
            <a:spLocks/>
          </p:cNvSpPr>
          <p:nvPr/>
        </p:nvSpPr>
        <p:spPr bwMode="auto">
          <a:xfrm>
            <a:off x="2562820" y="2509242"/>
            <a:ext cx="321469" cy="37504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0314-FFB5-234D-91B0-2FD012519A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3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469" y="1740174"/>
            <a:ext cx="6036469" cy="452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455414" y="1692176"/>
            <a:ext cx="823317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248907" indent="-229931" algn="ctr">
              <a:spcBef>
                <a:spcPts val="422"/>
              </a:spcBef>
            </a:pPr>
            <a:r>
              <a:rPr lang="en-US" sz="2200">
                <a:cs typeface="Helvetica" charset="0"/>
                <a:sym typeface="Helvetica" charset="0"/>
              </a:rPr>
              <a:t>Observer inclination known to be 90°</a:t>
            </a:r>
          </a:p>
        </p:txBody>
      </p:sp>
      <p:sp>
        <p:nvSpPr>
          <p:cNvPr id="11268" name="Rectangle 4"/>
          <p:cNvSpPr>
            <a:spLocks/>
          </p:cNvSpPr>
          <p:nvPr/>
        </p:nvSpPr>
        <p:spPr bwMode="auto">
          <a:xfrm>
            <a:off x="2562820" y="2509242"/>
            <a:ext cx="321469" cy="37504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180826" y="159619"/>
            <a:ext cx="8760023" cy="91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18975" algn="ctr">
              <a:spcBef>
                <a:spcPts val="2144"/>
              </a:spcBef>
            </a:pPr>
            <a:r>
              <a:rPr lang="en-US" sz="2800" dirty="0">
                <a:solidFill>
                  <a:schemeClr val="tx2"/>
                </a:solidFill>
                <a:cs typeface="Helvetica" charset="0"/>
                <a:sym typeface="Helvetica" charset="0"/>
              </a:rPr>
              <a:t>Independent knowledge of the </a:t>
            </a:r>
            <a:r>
              <a:rPr lang="en-US" sz="2800" dirty="0" smtClean="0">
                <a:solidFill>
                  <a:schemeClr val="tx2"/>
                </a:solidFill>
                <a:cs typeface="Helvetica" charset="0"/>
                <a:sym typeface="Helvetica" charset="0"/>
              </a:rPr>
              <a:t>observer</a:t>
            </a:r>
            <a:r>
              <a:rPr lang="en-US" sz="2800" dirty="0" smtClean="0">
                <a:solidFill>
                  <a:schemeClr val="tx2"/>
                </a:solidFill>
                <a:latin typeface="Arial"/>
                <a:cs typeface="Helvetica" charset="0"/>
                <a:sym typeface="Helvetica" charset="0"/>
              </a:rPr>
              <a:t>’</a:t>
            </a:r>
            <a:r>
              <a:rPr lang="en-US" sz="2800" dirty="0" smtClean="0">
                <a:solidFill>
                  <a:schemeClr val="tx2"/>
                </a:solidFill>
                <a:cs typeface="Helvetica" charset="0"/>
                <a:sym typeface="Helvetica" charset="0"/>
              </a:rPr>
              <a:t>s </a:t>
            </a:r>
            <a:r>
              <a:rPr lang="en-US" sz="2800" dirty="0">
                <a:solidFill>
                  <a:schemeClr val="tx2"/>
                </a:solidFill>
                <a:cs typeface="Helvetica" charset="0"/>
                <a:sym typeface="Helvetica" charset="0"/>
              </a:rPr>
              <a:t>inclination can increase the precision</a:t>
            </a:r>
          </a:p>
        </p:txBody>
      </p:sp>
      <p:sp>
        <p:nvSpPr>
          <p:cNvPr id="11270" name="Rectangle 6"/>
          <p:cNvSpPr>
            <a:spLocks/>
          </p:cNvSpPr>
          <p:nvPr/>
        </p:nvSpPr>
        <p:spPr bwMode="auto">
          <a:xfrm>
            <a:off x="1164208" y="1232297"/>
            <a:ext cx="6804422" cy="401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6609" bIns="0"/>
          <a:lstStyle/>
          <a:p>
            <a:pPr marL="32369" algn="ctr">
              <a:lnSpc>
                <a:spcPct val="90000"/>
              </a:lnSpc>
            </a:pPr>
            <a:r>
              <a:rPr lang="en-US" sz="2200">
                <a:cs typeface="Helvetica" charset="0"/>
                <a:sym typeface="Helvetica" charset="0"/>
              </a:rPr>
              <a:t>spot and observer inclinations = 90°, high background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0314-FFB5-234D-91B0-2FD012519A6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6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50" y="1740174"/>
            <a:ext cx="6048747" cy="4537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/>
          </p:cNvSpPr>
          <p:nvPr/>
        </p:nvSpPr>
        <p:spPr bwMode="auto">
          <a:xfrm>
            <a:off x="180826" y="159619"/>
            <a:ext cx="8760023" cy="91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18975" algn="ctr">
              <a:spcBef>
                <a:spcPts val="2144"/>
              </a:spcBef>
            </a:pPr>
            <a:r>
              <a:rPr lang="en-US" sz="2800" dirty="0">
                <a:solidFill>
                  <a:schemeClr val="tx2"/>
                </a:solidFill>
                <a:cs typeface="Helvetica" charset="0"/>
                <a:sym typeface="Helvetica" charset="0"/>
              </a:rPr>
              <a:t>Incorrect modeling of the spot shape</a:t>
            </a:r>
            <a:br>
              <a:rPr lang="en-US" sz="2800" dirty="0">
                <a:solidFill>
                  <a:schemeClr val="tx2"/>
                </a:solidFill>
                <a:cs typeface="Helvetica" charset="0"/>
                <a:sym typeface="Helvetica" charset="0"/>
              </a:rPr>
            </a:br>
            <a:r>
              <a:rPr lang="en-US" sz="2800" dirty="0">
                <a:solidFill>
                  <a:schemeClr val="tx2"/>
                </a:solidFill>
                <a:cs typeface="Helvetica" charset="0"/>
                <a:sym typeface="Helvetica" charset="0"/>
              </a:rPr>
              <a:t>increases the uncertainties</a:t>
            </a:r>
          </a:p>
        </p:txBody>
      </p:sp>
      <p:sp>
        <p:nvSpPr>
          <p:cNvPr id="12292" name="Rectangle 4"/>
          <p:cNvSpPr>
            <a:spLocks/>
          </p:cNvSpPr>
          <p:nvPr/>
        </p:nvSpPr>
        <p:spPr bwMode="auto">
          <a:xfrm>
            <a:off x="580430" y="1701105"/>
            <a:ext cx="7983141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26788" tIns="26788" rIns="73397" bIns="26788" anchor="ctr"/>
          <a:lstStyle/>
          <a:p>
            <a:pPr marL="248907" indent="-229931" algn="ctr">
              <a:spcBef>
                <a:spcPts val="422"/>
              </a:spcBef>
            </a:pPr>
            <a:r>
              <a:rPr lang="en-US" sz="2200">
                <a:cs typeface="Helvetica" charset="0"/>
                <a:sym typeface="Helvetica" charset="0"/>
              </a:rPr>
              <a:t>Actual spot elongated E-W by 45°</a:t>
            </a:r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923107" y="1187648"/>
            <a:ext cx="7286625" cy="401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6609" bIns="0"/>
          <a:lstStyle/>
          <a:p>
            <a:pPr marL="32369" algn="ctr">
              <a:lnSpc>
                <a:spcPct val="90000"/>
              </a:lnSpc>
            </a:pPr>
            <a:r>
              <a:rPr lang="en-US" sz="2200">
                <a:cs typeface="Helvetica" charset="0"/>
                <a:sym typeface="Helvetica" charset="0"/>
              </a:rPr>
              <a:t>spot and observer inclinations = 90°, medium background</a:t>
            </a:r>
          </a:p>
        </p:txBody>
      </p:sp>
      <p:sp>
        <p:nvSpPr>
          <p:cNvPr id="12294" name="Oval 6"/>
          <p:cNvSpPr>
            <a:spLocks/>
          </p:cNvSpPr>
          <p:nvPr/>
        </p:nvSpPr>
        <p:spPr bwMode="auto">
          <a:xfrm>
            <a:off x="5473898" y="4857750"/>
            <a:ext cx="1312664" cy="571500"/>
          </a:xfrm>
          <a:prstGeom prst="ellipse">
            <a:avLst/>
          </a:prstGeom>
          <a:noFill/>
          <a:ln w="25400" cap="flat">
            <a:solidFill>
              <a:srgbClr val="FF0033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Rectangle 7"/>
          <p:cNvSpPr>
            <a:spLocks/>
          </p:cNvSpPr>
          <p:nvPr/>
        </p:nvSpPr>
        <p:spPr bwMode="auto">
          <a:xfrm>
            <a:off x="2562820" y="2509242"/>
            <a:ext cx="321469" cy="37504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0314-FFB5-234D-91B0-2FD012519A6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8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762000"/>
          </a:xfrm>
        </p:spPr>
        <p:txBody>
          <a:bodyPr/>
          <a:lstStyle/>
          <a:p>
            <a:r>
              <a:rPr lang="en-US" dirty="0" smtClean="0"/>
              <a:t>Phase Accumulation from GWs</a:t>
            </a:r>
            <a:endParaRPr lang="en-US" dirty="0"/>
          </a:p>
        </p:txBody>
      </p:sp>
      <p:sp>
        <p:nvSpPr>
          <p:cNvPr id="1748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066800"/>
            <a:ext cx="4343400" cy="4800600"/>
          </a:xfrm>
        </p:spPr>
        <p:txBody>
          <a:bodyPr/>
          <a:lstStyle/>
          <a:p>
            <a:r>
              <a:rPr lang="en-US" sz="2400" dirty="0" err="1" smtClean="0"/>
              <a:t>aLIGO</a:t>
            </a:r>
            <a:r>
              <a:rPr lang="en-US" sz="2400" dirty="0" smtClean="0"/>
              <a:t>/Virgo: &gt;=2015</a:t>
            </a:r>
          </a:p>
          <a:p>
            <a:r>
              <a:rPr lang="en-US" sz="2400" dirty="0" smtClean="0"/>
              <a:t>Deviation from point mass in NS-NS </a:t>
            </a:r>
            <a:r>
              <a:rPr lang="en-US" sz="2400" dirty="0" err="1" smtClean="0"/>
              <a:t>inspiral</a:t>
            </a:r>
            <a:r>
              <a:rPr lang="en-US" sz="2400" dirty="0" smtClean="0"/>
              <a:t>: accumulated tidal effects</a:t>
            </a:r>
          </a:p>
          <a:p>
            <a:r>
              <a:rPr lang="en-US" sz="2400" dirty="0" smtClean="0"/>
              <a:t>For </a:t>
            </a:r>
            <a:r>
              <a:rPr lang="en-US" sz="2400" dirty="0" err="1"/>
              <a:t>a</a:t>
            </a:r>
            <a:r>
              <a:rPr lang="en-US" sz="2400" dirty="0" err="1" smtClean="0"/>
              <a:t>LIGO</a:t>
            </a:r>
            <a:r>
              <a:rPr lang="en-US" sz="2400" dirty="0"/>
              <a:t>, </a:t>
            </a:r>
            <a:r>
              <a:rPr lang="en-US" sz="2400" dirty="0" smtClean="0"/>
              <a:t>can measure tidal </a:t>
            </a:r>
            <a:r>
              <a:rPr lang="en-US" sz="2400" dirty="0" err="1" smtClean="0"/>
              <a:t>param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(Del </a:t>
            </a:r>
            <a:r>
              <a:rPr lang="en-US" sz="2400" dirty="0" err="1" smtClean="0">
                <a:solidFill>
                  <a:schemeClr val="tx2"/>
                </a:solidFill>
              </a:rPr>
              <a:t>Pozzo</a:t>
            </a:r>
            <a:r>
              <a:rPr lang="en-US" sz="2400" dirty="0" smtClean="0">
                <a:solidFill>
                  <a:schemeClr val="tx2"/>
                </a:solidFill>
              </a:rPr>
              <a:t>+ 2013: distinguish R~11, 13 km with 15 events?)</a:t>
            </a:r>
            <a:endParaRPr lang="en-US" sz="2400" baseline="30000" dirty="0">
              <a:solidFill>
                <a:schemeClr val="tx2"/>
              </a:solidFill>
            </a:endParaRPr>
          </a:p>
          <a:p>
            <a:r>
              <a:rPr lang="en-US" sz="2400" dirty="0" smtClean="0"/>
              <a:t>Recent analytics confirmed by numerical relativity 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en-US" sz="2400" dirty="0" err="1" smtClean="0">
                <a:solidFill>
                  <a:schemeClr val="tx2"/>
                </a:solidFill>
              </a:rPr>
              <a:t>Bernuzzi</a:t>
            </a:r>
            <a:r>
              <a:rPr lang="en-US" sz="2400" dirty="0" smtClean="0">
                <a:solidFill>
                  <a:schemeClr val="tx2"/>
                </a:solidFill>
              </a:rPr>
              <a:t> et al. 2012)</a:t>
            </a:r>
          </a:p>
          <a:p>
            <a:r>
              <a:rPr lang="en-US" sz="2400" dirty="0" smtClean="0"/>
              <a:t>High-</a:t>
            </a:r>
            <a:r>
              <a:rPr lang="en-US" sz="2400" dirty="0" err="1" smtClean="0"/>
              <a:t>freq</a:t>
            </a:r>
            <a:r>
              <a:rPr lang="en-US" sz="2400" dirty="0" smtClean="0"/>
              <a:t> sensitivity key</a:t>
            </a:r>
            <a:endParaRPr lang="en-US" sz="2800" dirty="0"/>
          </a:p>
        </p:txBody>
      </p:sp>
      <p:sp>
        <p:nvSpPr>
          <p:cNvPr id="1749000" name="Text Box 8"/>
          <p:cNvSpPr txBox="1">
            <a:spLocks noChangeArrowheads="1"/>
          </p:cNvSpPr>
          <p:nvPr/>
        </p:nvSpPr>
        <p:spPr bwMode="auto">
          <a:xfrm>
            <a:off x="4495800" y="5486400"/>
            <a:ext cx="33796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 smtClean="0"/>
              <a:t>Damour</a:t>
            </a:r>
            <a:r>
              <a:rPr lang="en-US" dirty="0" smtClean="0"/>
              <a:t> et al., arXiv:1203.4352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677E-6C21-B940-8802-EB55B81CEE4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" name="Content Placeholder 3" descr="damour.gif"/>
          <p:cNvPicPr>
            <a:picLocks noGrp="1" noChangeAspect="1"/>
          </p:cNvPicPr>
          <p:nvPr>
            <p:ph sz="quarter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4" t="-12029" r="2063" b="-3794"/>
          <a:stretch/>
        </p:blipFill>
        <p:spPr>
          <a:xfrm>
            <a:off x="4539996" y="1295400"/>
            <a:ext cx="4604004" cy="4343400"/>
          </a:xfrm>
        </p:spPr>
      </p:pic>
      <p:sp>
        <p:nvSpPr>
          <p:cNvPr id="3" name="TextBox 2"/>
          <p:cNvSpPr txBox="1"/>
          <p:nvPr/>
        </p:nvSpPr>
        <p:spPr>
          <a:xfrm>
            <a:off x="533400" y="5791200"/>
            <a:ext cx="3383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High-</a:t>
            </a:r>
            <a:r>
              <a:rPr lang="en-US" dirty="0" err="1" smtClean="0">
                <a:solidFill>
                  <a:schemeClr val="tx2"/>
                </a:solidFill>
              </a:rPr>
              <a:t>freq</a:t>
            </a:r>
            <a:r>
              <a:rPr lang="en-US" dirty="0" smtClean="0">
                <a:solidFill>
                  <a:schemeClr val="tx2"/>
                </a:solidFill>
              </a:rPr>
              <a:t> modeling, too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826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_sk">
  <a:themeElements>
    <a:clrScheme name="standard_sk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standard_sk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standard_s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_s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_s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_s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_s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_s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_s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Settings\ukentst\Application Data\Microsoft\Templates\standard_sk.pot</Template>
  <TotalTime>24484</TotalTime>
  <Words>337</Words>
  <Application>Microsoft Macintosh PowerPoint</Application>
  <PresentationFormat>On-screen Show (4:3)</PresentationFormat>
  <Paragraphs>55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standard_sk</vt:lpstr>
      <vt:lpstr>How Well Can We Measure Neutron Star Radii?</vt:lpstr>
      <vt:lpstr>Measuring stellar radii</vt:lpstr>
      <vt:lpstr>Ray Tracing and Light Curves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Phase Accumulation from GWs</vt:lpstr>
    </vt:vector>
  </TitlesOfParts>
  <Company>STScI/OPO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Mark Voit</dc:creator>
  <cp:lastModifiedBy>John Ohlmacher</cp:lastModifiedBy>
  <cp:revision>866</cp:revision>
  <dcterms:created xsi:type="dcterms:W3CDTF">1999-09-29T14:52:42Z</dcterms:created>
  <dcterms:modified xsi:type="dcterms:W3CDTF">2014-04-05T08:59:42Z</dcterms:modified>
</cp:coreProperties>
</file>