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9" r:id="rId3"/>
    <p:sldId id="260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2" r:id="rId17"/>
    <p:sldId id="283" r:id="rId18"/>
    <p:sldId id="285" r:id="rId19"/>
    <p:sldId id="294" r:id="rId20"/>
    <p:sldId id="276" r:id="rId21"/>
    <p:sldId id="290" r:id="rId22"/>
    <p:sldId id="277" r:id="rId23"/>
    <p:sldId id="278" r:id="rId24"/>
    <p:sldId id="286" r:id="rId25"/>
    <p:sldId id="287" r:id="rId26"/>
    <p:sldId id="288" r:id="rId27"/>
    <p:sldId id="289" r:id="rId28"/>
    <p:sldId id="274" r:id="rId29"/>
    <p:sldId id="296" r:id="rId30"/>
    <p:sldId id="298" r:id="rId31"/>
    <p:sldId id="299" r:id="rId32"/>
    <p:sldId id="300" r:id="rId33"/>
    <p:sldId id="297" r:id="rId34"/>
    <p:sldId id="301" r:id="rId35"/>
    <p:sldId id="293" r:id="rId36"/>
    <p:sldId id="291" r:id="rId37"/>
    <p:sldId id="292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C56C3-A2AB-49B2-865A-ADF015164274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2EAE6-782E-4D08-82CB-86031A1D9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2EAE6-782E-4D08-82CB-86031A1D90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4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0D69-FD01-4C21-B931-4AB918C21C15}" type="datetimeFigureOut">
              <a:rPr lang="en-US" smtClean="0"/>
              <a:t>23-May-14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25B5-E2F9-4069-9307-08804553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89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52.png"/><Relationship Id="rId1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6.png"/><Relationship Id="rId5" Type="http://schemas.openxmlformats.org/officeDocument/2006/relationships/image" Target="../media/image45.png"/><Relationship Id="rId10" Type="http://schemas.openxmlformats.org/officeDocument/2006/relationships/image" Target="../media/image55.png"/><Relationship Id="rId4" Type="http://schemas.openxmlformats.org/officeDocument/2006/relationships/image" Target="../media/image440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wmf"/><Relationship Id="rId7" Type="http://schemas.openxmlformats.org/officeDocument/2006/relationships/image" Target="../media/image139.png"/><Relationship Id="rId2" Type="http://schemas.openxmlformats.org/officeDocument/2006/relationships/image" Target="../media/image1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0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140" y="914400"/>
            <a:ext cx="6917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order phase transitions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329190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Mukamel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5257801"/>
            <a:ext cx="4572000" cy="7412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18450" y="4210110"/>
            <a:ext cx="416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 Bar, DM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(PRL, 122, 01570 (2014))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2865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Analysis of the model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0" y="990600"/>
            <a:ext cx="4615174" cy="1077331"/>
            <a:chOff x="2286000" y="990600"/>
            <a:chExt cx="4615174" cy="1077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286000" y="990600"/>
                  <a:ext cx="4615174" cy="837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/>
                        </m:nary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…..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acc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990600"/>
                  <a:ext cx="4615174" cy="837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717192" y="1806321"/>
                  <a:ext cx="116467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1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 …+</m:t>
                        </m:r>
                        <m:sSub>
                          <m:sSubPr>
                            <m:ctrlPr>
                              <a:rPr lang="en-US" sz="11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10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rgbClr val="002060"/>
                            </a:solidFill>
                            <a:latin typeface="Cambria Math"/>
                          </a:rPr>
                          <m:t>L</m:t>
                        </m:r>
                      </m:oMath>
                    </m:oMathPara>
                  </a14:m>
                  <a:endParaRPr lang="en-US" sz="11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192" y="1806321"/>
                  <a:ext cx="1164678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684028" y="1981200"/>
            <a:ext cx="270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Grand partition sum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5400" y="2590800"/>
                <a:ext cx="2274212" cy="76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90800"/>
                <a:ext cx="2274212" cy="7693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955333" y="2790790"/>
                <a:ext cx="4344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+…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33" y="2790790"/>
                <a:ext cx="434420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28333" r="-9831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84028" y="3994899"/>
            <a:ext cx="7975383" cy="1688449"/>
            <a:chOff x="944705" y="4648200"/>
            <a:chExt cx="7975383" cy="1688449"/>
          </a:xfrm>
        </p:grpSpPr>
        <p:sp>
          <p:nvSpPr>
            <p:cNvPr id="16" name="TextBox 15"/>
            <p:cNvSpPr txBox="1"/>
            <p:nvPr/>
          </p:nvSpPr>
          <p:spPr>
            <a:xfrm>
              <a:off x="7391400" y="4648200"/>
              <a:ext cx="1528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Polylog</a:t>
              </a:r>
              <a:r>
                <a:rPr lang="en-US" sz="1600" dirty="0" smtClean="0">
                  <a:solidFill>
                    <a:srgbClr val="002060"/>
                  </a:solidFill>
                </a:rPr>
                <a:t> function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44705" y="5028844"/>
              <a:ext cx="7668067" cy="1307805"/>
              <a:chOff x="944705" y="5028844"/>
              <a:chExt cx="7668067" cy="130780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44705" y="5193649"/>
                <a:ext cx="7668067" cy="1143000"/>
                <a:chOff x="944705" y="5346405"/>
                <a:chExt cx="7361095" cy="1143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4724255" y="5412303"/>
                      <a:ext cx="3280848" cy="8476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𝛽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𝛽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nary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24255" y="5412303"/>
                      <a:ext cx="3280848" cy="847604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1465806" y="5562600"/>
                      <a:ext cx="2251386" cy="697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65806" y="5562600"/>
                      <a:ext cx="2251386" cy="697307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4" name="Rounded Rectangle 13"/>
                <p:cNvSpPr/>
                <p:nvPr/>
              </p:nvSpPr>
              <p:spPr>
                <a:xfrm>
                  <a:off x="944705" y="5346405"/>
                  <a:ext cx="7361095" cy="1143000"/>
                </a:xfrm>
                <a:prstGeom prst="roundRect">
                  <a:avLst/>
                </a:prstGeom>
                <a:noFill/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" name="Straight Arrow Connector 17"/>
              <p:cNvCxnSpPr/>
              <p:nvPr/>
            </p:nvCxnSpPr>
            <p:spPr>
              <a:xfrm flipH="1">
                <a:off x="7772400" y="5028844"/>
                <a:ext cx="152400" cy="3810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49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89082" y="457200"/>
            <a:ext cx="7931478" cy="1688449"/>
            <a:chOff x="889082" y="457200"/>
            <a:chExt cx="7931478" cy="1688449"/>
          </a:xfrm>
        </p:grpSpPr>
        <p:grpSp>
          <p:nvGrpSpPr>
            <p:cNvPr id="3" name="Group 2"/>
            <p:cNvGrpSpPr/>
            <p:nvPr/>
          </p:nvGrpSpPr>
          <p:grpSpPr>
            <a:xfrm>
              <a:off x="889082" y="1002649"/>
              <a:ext cx="7769513" cy="1143000"/>
              <a:chOff x="988610" y="5346405"/>
              <a:chExt cx="7769513" cy="114300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215422" y="5412303"/>
                    <a:ext cx="3542701" cy="8476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 ̅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5422" y="5412303"/>
                    <a:ext cx="3542701" cy="84760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465806" y="5562600"/>
                    <a:ext cx="2251386" cy="697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5806" y="5562600"/>
                    <a:ext cx="2251386" cy="69730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ounded Rectangle 7"/>
              <p:cNvSpPr/>
              <p:nvPr/>
            </p:nvSpPr>
            <p:spPr>
              <a:xfrm>
                <a:off x="988610" y="5346405"/>
                <a:ext cx="7596672" cy="1143000"/>
              </a:xfrm>
              <a:prstGeom prst="roundRect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291872" y="457200"/>
              <a:ext cx="1528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2060"/>
                  </a:solidFill>
                </a:rPr>
                <a:t>Polylog</a:t>
              </a:r>
              <a:r>
                <a:rPr lang="en-US" sz="1600" dirty="0" smtClean="0">
                  <a:solidFill>
                    <a:srgbClr val="002060"/>
                  </a:solidFill>
                </a:rPr>
                <a:t> function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7672872" y="837844"/>
              <a:ext cx="152400" cy="3810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196545" y="3505200"/>
                <a:ext cx="4509055" cy="589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)~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45" y="3505200"/>
                <a:ext cx="4509055" cy="5894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683651" y="2819400"/>
                <a:ext cx="372403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is the closest pole to the origin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651" y="2819400"/>
                <a:ext cx="3724033" cy="453137"/>
              </a:xfrm>
              <a:prstGeom prst="rect">
                <a:avLst/>
              </a:prstGeom>
              <a:blipFill rotWithShape="1">
                <a:blip r:embed="rId10"/>
                <a:stretch>
                  <a:fillRect r="-982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536340" y="4343400"/>
            <a:ext cx="4302156" cy="762000"/>
            <a:chOff x="2403444" y="5334000"/>
            <a:chExt cx="4302156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03444" y="5486400"/>
                  <a:ext cx="1746311" cy="4789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444" y="5486400"/>
                  <a:ext cx="1746311" cy="4789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687418" y="5541222"/>
                  <a:ext cx="17281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418" y="5541222"/>
                  <a:ext cx="1728165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ounded Rectangle 15"/>
            <p:cNvSpPr/>
            <p:nvPr/>
          </p:nvSpPr>
          <p:spPr>
            <a:xfrm>
              <a:off x="2403444" y="5334000"/>
              <a:ext cx="4302156" cy="762000"/>
            </a:xfrm>
            <a:prstGeom prst="round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300891" y="5601826"/>
                <a:ext cx="3038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ferromagnetic coupling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891" y="5601826"/>
                <a:ext cx="3038845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2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183926" y="3695700"/>
            <a:ext cx="2883309" cy="1600200"/>
            <a:chOff x="2743200" y="914400"/>
            <a:chExt cx="2883309" cy="16002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2743200" y="914400"/>
              <a:ext cx="0" cy="1600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743200" y="1752601"/>
              <a:ext cx="2819400" cy="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43400" y="1752600"/>
              <a:ext cx="121920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118889" y="1447800"/>
                  <a:ext cx="52931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̇</m:t>
                        </m:r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889" y="1447800"/>
                  <a:ext cx="529311" cy="10156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5-Point Star 45"/>
            <p:cNvSpPr/>
            <p:nvPr/>
          </p:nvSpPr>
          <p:spPr>
            <a:xfrm>
              <a:off x="3657600" y="1676401"/>
              <a:ext cx="152400" cy="152400"/>
            </a:xfrm>
            <a:prstGeom prst="star5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111496" y="1749623"/>
                  <a:ext cx="515013" cy="3178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𝛽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1496" y="1749623"/>
                  <a:ext cx="515013" cy="31784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21480" y="1749623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480" y="1749623"/>
                  <a:ext cx="324128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583816" y="1752600"/>
                  <a:ext cx="579389" cy="3178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14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𝛽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3816" y="1752600"/>
                  <a:ext cx="579389" cy="3178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5067235" y="1344324"/>
                <a:ext cx="4208844" cy="93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𝛽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acc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35" y="1344324"/>
                <a:ext cx="4208844" cy="9316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1295400" y="457200"/>
            <a:ext cx="4375339" cy="2909239"/>
            <a:chOff x="1295400" y="457200"/>
            <a:chExt cx="4375339" cy="2909239"/>
          </a:xfrm>
        </p:grpSpPr>
        <p:grpSp>
          <p:nvGrpSpPr>
            <p:cNvPr id="63" name="Group 62"/>
            <p:cNvGrpSpPr/>
            <p:nvPr/>
          </p:nvGrpSpPr>
          <p:grpSpPr>
            <a:xfrm>
              <a:off x="1295400" y="457200"/>
              <a:ext cx="4375339" cy="2909239"/>
              <a:chOff x="1295400" y="457200"/>
              <a:chExt cx="4375339" cy="290923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295400" y="457200"/>
                <a:ext cx="4375339" cy="2909239"/>
                <a:chOff x="2388074" y="1066206"/>
                <a:chExt cx="4375339" cy="2909239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5334000" y="1066801"/>
                  <a:ext cx="0" cy="25908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352800" y="1295400"/>
                  <a:ext cx="0" cy="23622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352800" y="3657600"/>
                  <a:ext cx="3276600" cy="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15"/>
                <p:cNvSpPr/>
                <p:nvPr/>
              </p:nvSpPr>
              <p:spPr>
                <a:xfrm>
                  <a:off x="3364992" y="1069848"/>
                  <a:ext cx="1746504" cy="2587752"/>
                </a:xfrm>
                <a:custGeom>
                  <a:avLst/>
                  <a:gdLst>
                    <a:gd name="connsiteX0" fmla="*/ 0 w 1746504"/>
                    <a:gd name="connsiteY0" fmla="*/ 2587752 h 2587752"/>
                    <a:gd name="connsiteX1" fmla="*/ 484632 w 1746504"/>
                    <a:gd name="connsiteY1" fmla="*/ 2331720 h 2587752"/>
                    <a:gd name="connsiteX2" fmla="*/ 1106424 w 1746504"/>
                    <a:gd name="connsiteY2" fmla="*/ 1709928 h 2587752"/>
                    <a:gd name="connsiteX3" fmla="*/ 1463040 w 1746504"/>
                    <a:gd name="connsiteY3" fmla="*/ 1060704 h 2587752"/>
                    <a:gd name="connsiteX4" fmla="*/ 1746504 w 1746504"/>
                    <a:gd name="connsiteY4" fmla="*/ 0 h 2587752"/>
                    <a:gd name="connsiteX5" fmla="*/ 1746504 w 1746504"/>
                    <a:gd name="connsiteY5" fmla="*/ 0 h 2587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6504" h="2587752">
                      <a:moveTo>
                        <a:pt x="0" y="2587752"/>
                      </a:moveTo>
                      <a:cubicBezTo>
                        <a:pt x="150114" y="2532888"/>
                        <a:pt x="300228" y="2478024"/>
                        <a:pt x="484632" y="2331720"/>
                      </a:cubicBezTo>
                      <a:cubicBezTo>
                        <a:pt x="669036" y="2185416"/>
                        <a:pt x="943356" y="1921764"/>
                        <a:pt x="1106424" y="1709928"/>
                      </a:cubicBezTo>
                      <a:cubicBezTo>
                        <a:pt x="1269492" y="1498092"/>
                        <a:pt x="1356360" y="1345692"/>
                        <a:pt x="1463040" y="1060704"/>
                      </a:cubicBezTo>
                      <a:cubicBezTo>
                        <a:pt x="1569720" y="775716"/>
                        <a:pt x="1746504" y="0"/>
                        <a:pt x="1746504" y="0"/>
                      </a:cubicBezTo>
                      <a:lnTo>
                        <a:pt x="1746504" y="0"/>
                      </a:lnTo>
                    </a:path>
                  </a:pathLst>
                </a:custGeom>
                <a:noFill/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352800" y="2514600"/>
                  <a:ext cx="2743200" cy="0"/>
                </a:xfrm>
                <a:prstGeom prst="line">
                  <a:avLst/>
                </a:prstGeom>
                <a:ln w="952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 19"/>
                <p:cNvSpPr/>
                <p:nvPr/>
              </p:nvSpPr>
              <p:spPr>
                <a:xfrm>
                  <a:off x="3355848" y="3227832"/>
                  <a:ext cx="1965960" cy="411480"/>
                </a:xfrm>
                <a:custGeom>
                  <a:avLst/>
                  <a:gdLst>
                    <a:gd name="connsiteX0" fmla="*/ 0 w 1965960"/>
                    <a:gd name="connsiteY0" fmla="*/ 411480 h 411480"/>
                    <a:gd name="connsiteX1" fmla="*/ 1115568 w 1965960"/>
                    <a:gd name="connsiteY1" fmla="*/ 283464 h 411480"/>
                    <a:gd name="connsiteX2" fmla="*/ 1965960 w 1965960"/>
                    <a:gd name="connsiteY2" fmla="*/ 0 h 411480"/>
                    <a:gd name="connsiteX3" fmla="*/ 1965960 w 1965960"/>
                    <a:gd name="connsiteY3" fmla="*/ 0 h 411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5960" h="411480">
                      <a:moveTo>
                        <a:pt x="0" y="411480"/>
                      </a:moveTo>
                      <a:cubicBezTo>
                        <a:pt x="393954" y="381762"/>
                        <a:pt x="787908" y="352044"/>
                        <a:pt x="1115568" y="283464"/>
                      </a:cubicBezTo>
                      <a:cubicBezTo>
                        <a:pt x="1443228" y="214884"/>
                        <a:pt x="1965960" y="0"/>
                        <a:pt x="1965960" y="0"/>
                      </a:cubicBezTo>
                      <a:lnTo>
                        <a:pt x="1965960" y="0"/>
                      </a:lnTo>
                    </a:path>
                  </a:pathLst>
                </a:custGeom>
                <a:noFill/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3355848" y="2121408"/>
                  <a:ext cx="1975104" cy="1527048"/>
                </a:xfrm>
                <a:custGeom>
                  <a:avLst/>
                  <a:gdLst>
                    <a:gd name="connsiteX0" fmla="*/ 0 w 1975104"/>
                    <a:gd name="connsiteY0" fmla="*/ 1527048 h 1527048"/>
                    <a:gd name="connsiteX1" fmla="*/ 731520 w 1975104"/>
                    <a:gd name="connsiteY1" fmla="*/ 1234440 h 1527048"/>
                    <a:gd name="connsiteX2" fmla="*/ 1453896 w 1975104"/>
                    <a:gd name="connsiteY2" fmla="*/ 630936 h 1527048"/>
                    <a:gd name="connsiteX3" fmla="*/ 1874520 w 1975104"/>
                    <a:gd name="connsiteY3" fmla="*/ 137160 h 1527048"/>
                    <a:gd name="connsiteX4" fmla="*/ 1975104 w 1975104"/>
                    <a:gd name="connsiteY4" fmla="*/ 0 h 1527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5104" h="1527048">
                      <a:moveTo>
                        <a:pt x="0" y="1527048"/>
                      </a:moveTo>
                      <a:cubicBezTo>
                        <a:pt x="244602" y="1455420"/>
                        <a:pt x="489204" y="1383792"/>
                        <a:pt x="731520" y="1234440"/>
                      </a:cubicBezTo>
                      <a:cubicBezTo>
                        <a:pt x="973836" y="1085088"/>
                        <a:pt x="1263396" y="813816"/>
                        <a:pt x="1453896" y="630936"/>
                      </a:cubicBezTo>
                      <a:cubicBezTo>
                        <a:pt x="1644396" y="448056"/>
                        <a:pt x="1787652" y="242316"/>
                        <a:pt x="1874520" y="137160"/>
                      </a:cubicBezTo>
                      <a:cubicBezTo>
                        <a:pt x="1961388" y="32004"/>
                        <a:pt x="1968246" y="16002"/>
                        <a:pt x="1975104" y="0"/>
                      </a:cubicBezTo>
                    </a:path>
                  </a:pathLst>
                </a:custGeom>
                <a:noFill/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388074" y="2360711"/>
                      <a:ext cx="104092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</m:e>
                            </m:d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88074" y="2360711"/>
                      <a:ext cx="1040926" cy="307777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2616674" y="1264622"/>
                      <a:ext cx="789447" cy="3178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𝑈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sup>
                            </m:sSup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674" y="1264622"/>
                      <a:ext cx="789447" cy="317844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6248400" y="3657601"/>
                      <a:ext cx="515013" cy="3178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48400" y="3657601"/>
                      <a:ext cx="515013" cy="317844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5159744" y="3657600"/>
                      <a:ext cx="32412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9744" y="3657600"/>
                      <a:ext cx="324128" cy="307777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283674" y="3045023"/>
                      <a:ext cx="120199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→∞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83674" y="3045023"/>
                      <a:ext cx="1201996" cy="307777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4238244" y="1066206"/>
                      <a:ext cx="68903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38244" y="1066206"/>
                      <a:ext cx="689035" cy="307777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5" name="Freeform 54"/>
              <p:cNvSpPr/>
              <p:nvPr/>
            </p:nvSpPr>
            <p:spPr>
              <a:xfrm>
                <a:off x="2240280" y="1928381"/>
                <a:ext cx="1984248" cy="1124712"/>
              </a:xfrm>
              <a:custGeom>
                <a:avLst/>
                <a:gdLst>
                  <a:gd name="connsiteX0" fmla="*/ 0 w 1984248"/>
                  <a:gd name="connsiteY0" fmla="*/ 1124712 h 1124712"/>
                  <a:gd name="connsiteX1" fmla="*/ 1014984 w 1984248"/>
                  <a:gd name="connsiteY1" fmla="*/ 868680 h 1124712"/>
                  <a:gd name="connsiteX2" fmla="*/ 1984248 w 1984248"/>
                  <a:gd name="connsiteY2" fmla="*/ 0 h 112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4248" h="1124712">
                    <a:moveTo>
                      <a:pt x="0" y="1124712"/>
                    </a:moveTo>
                    <a:cubicBezTo>
                      <a:pt x="342138" y="1090422"/>
                      <a:pt x="684276" y="1056132"/>
                      <a:pt x="1014984" y="868680"/>
                    </a:cubicBezTo>
                    <a:cubicBezTo>
                      <a:pt x="1345692" y="681228"/>
                      <a:pt x="1664970" y="340614"/>
                      <a:pt x="1984248" y="0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699359" y="1610941"/>
                    <a:ext cx="529311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6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̇</m:t>
                          </m:r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9359" y="1610941"/>
                    <a:ext cx="529311" cy="1015663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962400" y="1600200"/>
                    <a:ext cx="529311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6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̇</m:t>
                          </m:r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400" y="1600200"/>
                    <a:ext cx="529311" cy="1015663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356889" y="1600200"/>
                    <a:ext cx="529311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6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̇</m:t>
                          </m:r>
                        </m:oMath>
                      </m:oMathPara>
                    </a14:m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6889" y="1600200"/>
                    <a:ext cx="529311" cy="101566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740040" y="2209800"/>
                  <a:ext cx="3996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040" y="2209800"/>
                  <a:ext cx="399661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325518" y="5398820"/>
                <a:ext cx="4229748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Phase transition: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  ,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18" y="5398820"/>
                <a:ext cx="4229748" cy="382284"/>
              </a:xfrm>
              <a:prstGeom prst="rect">
                <a:avLst/>
              </a:prstGeom>
              <a:blipFill rotWithShape="1">
                <a:blip r:embed="rId16"/>
                <a:stretch>
                  <a:fillRect l="-1153" t="-322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24000" y="5943600"/>
            <a:ext cx="5791200" cy="762000"/>
            <a:chOff x="1524000" y="5943600"/>
            <a:chExt cx="5791200" cy="762000"/>
          </a:xfrm>
        </p:grpSpPr>
        <p:sp>
          <p:nvSpPr>
            <p:cNvPr id="2" name="TextBox 1"/>
            <p:cNvSpPr txBox="1"/>
            <p:nvPr/>
          </p:nvSpPr>
          <p:spPr>
            <a:xfrm>
              <a:off x="1778711" y="6139934"/>
              <a:ext cx="5316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Cambria Math"/>
                </a:rPr>
                <a:t>Unlike the PS model the parameter c is not universal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524000" y="5943600"/>
              <a:ext cx="5791200" cy="762000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5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320" y="152400"/>
            <a:ext cx="31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Nature of the transition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0" y="685800"/>
                <a:ext cx="3165675" cy="711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85800"/>
                <a:ext cx="3165675" cy="7110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0600" y="903647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Domain length distribution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737041"/>
                <a:ext cx="2425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737041"/>
                <a:ext cx="242592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2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6400" y="2514600"/>
                <a:ext cx="2947730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c</a:t>
                </a:r>
                <a:r>
                  <a:rPr lang="en-US" b="0" dirty="0" smtClean="0">
                    <a:solidFill>
                      <a:srgbClr val="002060"/>
                    </a:solidFill>
                  </a:rPr>
                  <a:t>haracteristic length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𝜉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i="1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514600"/>
                <a:ext cx="2947730" cy="484941"/>
              </a:xfrm>
              <a:prstGeom prst="rect">
                <a:avLst/>
              </a:prstGeom>
              <a:blipFill rotWithShape="1">
                <a:blip r:embed="rId4"/>
                <a:stretch>
                  <a:fillRect l="-1653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0707" y="3276600"/>
                <a:ext cx="4501297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  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707" y="3276600"/>
                <a:ext cx="4501297" cy="710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79499" y="4267200"/>
                <a:ext cx="3462936" cy="591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~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      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                 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 smtClean="0">
                    <a:solidFill>
                      <a:srgbClr val="002060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99" y="4267200"/>
                <a:ext cx="3462936" cy="5913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743200" y="5105400"/>
            <a:ext cx="4876800" cy="1513704"/>
            <a:chOff x="2743200" y="5105400"/>
            <a:chExt cx="4876800" cy="1513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79499" y="5550130"/>
                  <a:ext cx="8575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𝜉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p>
                        </m:sSup>
                      </m:oMath>
                    </m:oMathPara>
                  </a14:m>
                  <a:endParaRPr lang="en-US" i="1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499" y="5550130"/>
                  <a:ext cx="85754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934221" y="5201472"/>
                  <a:ext cx="3261277" cy="1417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𝜈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                 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/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                         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i="1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endParaRPr lang="en-US" i="1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221" y="5201472"/>
                  <a:ext cx="3261277" cy="14176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le 14"/>
            <p:cNvSpPr/>
            <p:nvPr/>
          </p:nvSpPr>
          <p:spPr>
            <a:xfrm>
              <a:off x="2743200" y="5105400"/>
              <a:ext cx="4876800" cy="1371600"/>
            </a:xfrm>
            <a:prstGeom prst="round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05201" y="1600200"/>
                <a:ext cx="2159117" cy="664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01" y="1600200"/>
                <a:ext cx="2159117" cy="6644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4377022" y="1600200"/>
            <a:ext cx="2187296" cy="664413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11356" y="2586739"/>
                <a:ext cx="2216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𝜉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→∞ 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𝑓𝑜𝑟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i="1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56" y="2586739"/>
                <a:ext cx="2216569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7045692" y="1676400"/>
            <a:ext cx="988155" cy="458280"/>
            <a:chOff x="7045692" y="1676400"/>
            <a:chExt cx="988155" cy="458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45692" y="1676400"/>
                  <a:ext cx="9881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≡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1400" i="1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5692" y="1676400"/>
                  <a:ext cx="98815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2222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7091007" y="1676400"/>
              <a:ext cx="909993" cy="458280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2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6982" y="394266"/>
            <a:ext cx="313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 Math"/>
              </a:rPr>
              <a:t>Two order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362200"/>
                <a:ext cx="2628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1.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order parameter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362200"/>
                <a:ext cx="2628027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552" t="-7692" r="-1624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2800" y="2819400"/>
                <a:ext cx="919739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819400"/>
                <a:ext cx="919739" cy="650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5000" y="3727079"/>
                <a:ext cx="1597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Where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  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727079"/>
                <a:ext cx="159768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435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45280" y="3633860"/>
                <a:ext cx="1664558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nary>
                        <m:nary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𝑑𝑙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280" y="3633860"/>
                <a:ext cx="1664558" cy="689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4451" y="4495800"/>
                <a:ext cx="3515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 for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c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                 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→∞    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451" y="4495800"/>
                <a:ext cx="351577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8472" y="4800600"/>
                <a:ext cx="3476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       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                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 is finite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472" y="4800600"/>
                <a:ext cx="347659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579" t="-10000" r="-105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62200" y="5867400"/>
                <a:ext cx="3445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 is discontinuous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             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867400"/>
                <a:ext cx="344523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09800" y="5635823"/>
            <a:ext cx="3886200" cy="917377"/>
            <a:chOff x="2209800" y="5635823"/>
            <a:chExt cx="3886200" cy="917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88402" y="5635823"/>
                  <a:ext cx="34805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 is continuous  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       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402" y="5635823"/>
                  <a:ext cx="348050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62200" y="6093023"/>
                  <a:ext cx="35824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2060"/>
                      </a:solidFill>
                      <a:latin typeface="Cambria Math"/>
                    </a:rPr>
                    <a:t>i</a:t>
                  </a:r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n both cases               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𝜉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→∞</m:t>
                      </m:r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6093023"/>
                  <a:ext cx="358245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33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ounded Rectangle 15"/>
            <p:cNvSpPr/>
            <p:nvPr/>
          </p:nvSpPr>
          <p:spPr>
            <a:xfrm>
              <a:off x="2209800" y="5635823"/>
              <a:ext cx="3886200" cy="917377"/>
            </a:xfrm>
            <a:prstGeom prst="round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3840" y="1066800"/>
            <a:ext cx="3751162" cy="1153008"/>
            <a:chOff x="2703840" y="1066800"/>
            <a:chExt cx="3751162" cy="1153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916982" y="1066800"/>
                  <a:ext cx="3538020" cy="11530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      </m:t>
                      </m:r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number of domains</a:t>
                  </a:r>
                </a:p>
                <a:p>
                  <a:pPr marL="342900" indent="-342900">
                    <a:buAutoNum type="arabicPeriod"/>
                  </a:pPr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pPr marL="342900" indent="-342900"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         magnetization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82" y="1066800"/>
                  <a:ext cx="3538020" cy="115300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379" r="-862" b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ounded Rectangle 3"/>
            <p:cNvSpPr/>
            <p:nvPr/>
          </p:nvSpPr>
          <p:spPr>
            <a:xfrm>
              <a:off x="2703840" y="1066800"/>
              <a:ext cx="3751162" cy="1153008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6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1600" y="685800"/>
                <a:ext cx="26392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2.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order parameter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85800"/>
                <a:ext cx="263924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309" t="-7692" r="-1386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9800" y="1293836"/>
                <a:ext cx="412209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293836"/>
                <a:ext cx="4122090" cy="378245"/>
              </a:xfrm>
              <a:prstGeom prst="rect">
                <a:avLst/>
              </a:prstGeom>
              <a:blipFill rotWithShape="1">
                <a:blip r:embed="rId3"/>
                <a:stretch>
                  <a:fillRect t="-112903" r="-888" b="-18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1752600"/>
                <a:ext cx="3364446" cy="631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752600"/>
                <a:ext cx="3364446" cy="631648"/>
              </a:xfrm>
              <a:prstGeom prst="rect">
                <a:avLst/>
              </a:prstGeom>
              <a:blipFill rotWithShape="1">
                <a:blip r:embed="rId4"/>
                <a:stretch>
                  <a:fillRect t="-113592" b="-16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2706" y="2514600"/>
                <a:ext cx="2920158" cy="91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𝐴𝑈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6" y="2514600"/>
                <a:ext cx="2920158" cy="917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6595" y="3517500"/>
                <a:ext cx="2744085" cy="505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𝜕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𝜕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     (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595" y="3517500"/>
                <a:ext cx="2744085" cy="50558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552706" y="4341958"/>
            <a:ext cx="4762494" cy="1447800"/>
            <a:chOff x="2552706" y="4341958"/>
            <a:chExt cx="4762494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697966" y="4401812"/>
                  <a:ext cx="4269695" cy="48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       (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 symmetry)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966" y="4401812"/>
                  <a:ext cx="4269695" cy="48346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714" b="-6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47982" y="4838699"/>
                  <a:ext cx="3387851" cy="4597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   either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𝑧𝑟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</m:t>
                      </m:r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latin typeface="Cambria Math"/>
                    </a:rPr>
                    <a:t>or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982" y="4838699"/>
                  <a:ext cx="3387851" cy="4597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54555" y="5394799"/>
                  <a:ext cx="1036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=±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555" y="5394799"/>
                  <a:ext cx="103663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2552706" y="4341958"/>
              <a:ext cx="4762494" cy="1447800"/>
            </a:xfrm>
            <a:prstGeom prst="round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67287" y="3575098"/>
                <a:ext cx="3039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≡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is the magnetic field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87" y="3575098"/>
                <a:ext cx="303903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9836" r="-1403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00399" y="6087686"/>
            <a:ext cx="254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mbria Math"/>
              </a:rPr>
              <a:t>Extreme </a:t>
            </a:r>
            <a:r>
              <a:rPr lang="en-US" dirty="0" err="1" smtClean="0">
                <a:solidFill>
                  <a:srgbClr val="002060"/>
                </a:solidFill>
                <a:latin typeface="Cambria Math"/>
              </a:rPr>
              <a:t>Thouless</a:t>
            </a:r>
            <a:r>
              <a:rPr lang="en-US" dirty="0" smtClean="0">
                <a:solidFill>
                  <a:srgbClr val="002060"/>
                </a:solidFill>
                <a:latin typeface="Cambria Math"/>
              </a:rPr>
              <a:t> effect</a:t>
            </a:r>
          </a:p>
        </p:txBody>
      </p:sp>
    </p:spTree>
    <p:extLst>
      <p:ext uri="{BB962C8B-B14F-4D97-AF65-F5344CB8AC3E}">
        <p14:creationId xmlns:p14="http://schemas.microsoft.com/office/powerpoint/2010/main" val="488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956298"/>
              </p:ext>
            </p:extLst>
          </p:nvPr>
        </p:nvGraphicFramePr>
        <p:xfrm>
          <a:off x="1524000" y="1524000"/>
          <a:ext cx="591255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Acrobat Document" r:id="rId3" imgW="3990944" imgH="1285672" progId="AcroExch.Document.7">
                  <p:embed/>
                </p:oleObj>
              </mc:Choice>
              <mc:Fallback>
                <p:oleObj name="Acrobat Document" r:id="rId3" imgW="3990944" imgH="12856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524000"/>
                        <a:ext cx="5912556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773587"/>
            <a:ext cx="1792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Phase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114800"/>
            <a:ext cx="30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mbria Math"/>
              </a:rPr>
              <a:t>I                    n is continuous</a:t>
            </a:r>
          </a:p>
          <a:p>
            <a:r>
              <a:rPr lang="en-US" dirty="0" smtClean="0">
                <a:solidFill>
                  <a:srgbClr val="002060"/>
                </a:solidFill>
                <a:latin typeface="Cambria Math"/>
              </a:rPr>
              <a:t>II and III     n is discontinuous</a:t>
            </a:r>
          </a:p>
        </p:txBody>
      </p:sp>
    </p:spTree>
    <p:extLst>
      <p:ext uri="{BB962C8B-B14F-4D97-AF65-F5344CB8AC3E}">
        <p14:creationId xmlns:p14="http://schemas.microsoft.com/office/powerpoint/2010/main" val="40812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3599" y="802129"/>
                <a:ext cx="24593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phase diagram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99" y="802129"/>
                <a:ext cx="2459328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222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5" name="Group 10244"/>
          <p:cNvGrpSpPr/>
          <p:nvPr/>
        </p:nvGrpSpPr>
        <p:grpSpPr>
          <a:xfrm>
            <a:off x="1455759" y="2209800"/>
            <a:ext cx="6172200" cy="2286000"/>
            <a:chOff x="1455759" y="1299949"/>
            <a:chExt cx="6172200" cy="2286000"/>
          </a:xfrm>
        </p:grpSpPr>
        <p:grpSp>
          <p:nvGrpSpPr>
            <p:cNvPr id="23" name="Group 22"/>
            <p:cNvGrpSpPr/>
            <p:nvPr/>
          </p:nvGrpSpPr>
          <p:grpSpPr>
            <a:xfrm>
              <a:off x="2794928" y="1371600"/>
              <a:ext cx="3233401" cy="2057400"/>
              <a:chOff x="3243599" y="1371600"/>
              <a:chExt cx="3233401" cy="2057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3243599" y="2438401"/>
                <a:ext cx="985501" cy="454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4203510" y="1910687"/>
                <a:ext cx="1446663" cy="532262"/>
              </a:xfrm>
              <a:custGeom>
                <a:avLst/>
                <a:gdLst>
                  <a:gd name="connsiteX0" fmla="*/ 0 w 1446663"/>
                  <a:gd name="connsiteY0" fmla="*/ 532262 h 532262"/>
                  <a:gd name="connsiteX1" fmla="*/ 532263 w 1446663"/>
                  <a:gd name="connsiteY1" fmla="*/ 436728 h 532262"/>
                  <a:gd name="connsiteX2" fmla="*/ 1050878 w 1446663"/>
                  <a:gd name="connsiteY2" fmla="*/ 191068 h 532262"/>
                  <a:gd name="connsiteX3" fmla="*/ 1446663 w 1446663"/>
                  <a:gd name="connsiteY3" fmla="*/ 0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6663" h="532262">
                    <a:moveTo>
                      <a:pt x="0" y="532262"/>
                    </a:moveTo>
                    <a:cubicBezTo>
                      <a:pt x="178558" y="512928"/>
                      <a:pt x="357117" y="493594"/>
                      <a:pt x="532263" y="436728"/>
                    </a:cubicBezTo>
                    <a:cubicBezTo>
                      <a:pt x="707409" y="379862"/>
                      <a:pt x="1050878" y="191068"/>
                      <a:pt x="1050878" y="191068"/>
                    </a:cubicBezTo>
                    <a:lnTo>
                      <a:pt x="1446663" y="0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flipV="1">
                <a:off x="4267200" y="2439538"/>
                <a:ext cx="1446663" cy="532262"/>
              </a:xfrm>
              <a:custGeom>
                <a:avLst/>
                <a:gdLst>
                  <a:gd name="connsiteX0" fmla="*/ 0 w 1446663"/>
                  <a:gd name="connsiteY0" fmla="*/ 532262 h 532262"/>
                  <a:gd name="connsiteX1" fmla="*/ 532263 w 1446663"/>
                  <a:gd name="connsiteY1" fmla="*/ 436728 h 532262"/>
                  <a:gd name="connsiteX2" fmla="*/ 1050878 w 1446663"/>
                  <a:gd name="connsiteY2" fmla="*/ 191068 h 532262"/>
                  <a:gd name="connsiteX3" fmla="*/ 1446663 w 1446663"/>
                  <a:gd name="connsiteY3" fmla="*/ 0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6663" h="532262">
                    <a:moveTo>
                      <a:pt x="0" y="532262"/>
                    </a:moveTo>
                    <a:cubicBezTo>
                      <a:pt x="178558" y="512928"/>
                      <a:pt x="357117" y="493594"/>
                      <a:pt x="532263" y="436728"/>
                    </a:cubicBezTo>
                    <a:cubicBezTo>
                      <a:pt x="707409" y="379862"/>
                      <a:pt x="1050878" y="191068"/>
                      <a:pt x="1050878" y="191068"/>
                    </a:cubicBezTo>
                    <a:lnTo>
                      <a:pt x="1446663" y="0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9" idx="3"/>
              </p:cNvCxnSpPr>
              <p:nvPr/>
            </p:nvCxnSpPr>
            <p:spPr>
              <a:xfrm flipV="1">
                <a:off x="5650173" y="1371600"/>
                <a:ext cx="826827" cy="53908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15000" y="2977697"/>
                <a:ext cx="762000" cy="451303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5638800" y="2901287"/>
                <a:ext cx="152400" cy="146713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38800" y="1834487"/>
                <a:ext cx="152400" cy="146713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024529" y="2289060"/>
                  <a:ext cx="11807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529" y="2289060"/>
                  <a:ext cx="1180772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81400" y="1730908"/>
                  <a:ext cx="7123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1730908"/>
                  <a:ext cx="712311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618743" y="2950025"/>
                  <a:ext cx="8469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743" y="2950025"/>
                  <a:ext cx="8469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2286000" y="1524000"/>
              <a:ext cx="0" cy="1524000"/>
            </a:xfrm>
            <a:prstGeom prst="straightConnector1">
              <a:avLst/>
            </a:prstGeom>
            <a:ln w="31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958796" y="2282236"/>
                  <a:ext cx="3272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8796" y="2282236"/>
                  <a:ext cx="32720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40" name="Straight Arrow Connector 10239"/>
            <p:cNvCxnSpPr/>
            <p:nvPr/>
          </p:nvCxnSpPr>
          <p:spPr>
            <a:xfrm>
              <a:off x="6400800" y="2436124"/>
              <a:ext cx="838200" cy="0"/>
            </a:xfrm>
            <a:prstGeom prst="straightConnector1">
              <a:avLst/>
            </a:prstGeom>
            <a:ln w="63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41" name="TextBox 10240"/>
                <p:cNvSpPr txBox="1"/>
                <p:nvPr/>
              </p:nvSpPr>
              <p:spPr>
                <a:xfrm>
                  <a:off x="6734033" y="2498595"/>
                  <a:ext cx="3361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>
            <p:sp>
              <p:nvSpPr>
                <p:cNvPr id="10241" name="TextBox 10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033" y="2498595"/>
                  <a:ext cx="336118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43" name="Rounded Rectangle 10242"/>
            <p:cNvSpPr/>
            <p:nvPr/>
          </p:nvSpPr>
          <p:spPr>
            <a:xfrm>
              <a:off x="1455759" y="1299949"/>
              <a:ext cx="6172200" cy="2286000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4" name="Oval 10243"/>
            <p:cNvSpPr/>
            <p:nvPr/>
          </p:nvSpPr>
          <p:spPr>
            <a:xfrm>
              <a:off x="3827923" y="2329826"/>
              <a:ext cx="165144" cy="21259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2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3850" y="1047690"/>
                <a:ext cx="43470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Free energy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𝐿𝑓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850" y="1047690"/>
                <a:ext cx="434702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40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6937" y="1676400"/>
                <a:ext cx="2793585" cy="785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37" y="1676400"/>
                <a:ext cx="2793585" cy="7857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6020" y="4953000"/>
                <a:ext cx="2226828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𝐿𝑓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20" y="4953000"/>
                <a:ext cx="2226828" cy="3822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45062" y="413758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analysis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83850" y="2667000"/>
            <a:ext cx="4112150" cy="1905000"/>
            <a:chOff x="1983850" y="2667000"/>
            <a:chExt cx="4112150" cy="190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6937" y="2743200"/>
                  <a:ext cx="2707729" cy="697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𝐴𝑞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937" y="2743200"/>
                  <a:ext cx="2707729" cy="6973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49179" y="3613273"/>
                  <a:ext cx="3656194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𝑑𝑧𝑑𝑞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9179" y="3613273"/>
                  <a:ext cx="3656194" cy="81887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1983850" y="2667000"/>
              <a:ext cx="4112150" cy="1905000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05000" y="5715000"/>
            <a:ext cx="5010135" cy="885994"/>
            <a:chOff x="1905000" y="5715000"/>
            <a:chExt cx="5010135" cy="885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983850" y="5782115"/>
                  <a:ext cx="4931285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𝐴𝑈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𝐿𝑛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850" y="5782115"/>
                  <a:ext cx="4931285" cy="81887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11"/>
            <p:cNvSpPr/>
            <p:nvPr/>
          </p:nvSpPr>
          <p:spPr>
            <a:xfrm>
              <a:off x="1905000" y="5715000"/>
              <a:ext cx="5010135" cy="885994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73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22915" y="533400"/>
            <a:ext cx="5010135" cy="885994"/>
            <a:chOff x="1905000" y="5715000"/>
            <a:chExt cx="5010135" cy="885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3850" y="5782115"/>
                  <a:ext cx="4931285" cy="8188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𝑍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𝐴𝑈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𝐿𝑛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850" y="5782115"/>
                  <a:ext cx="4931285" cy="8188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1905000" y="5715000"/>
              <a:ext cx="5010135" cy="885994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47800" y="2009450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mbria Math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addle point: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57400" y="2819400"/>
            <a:ext cx="4143839" cy="2590800"/>
            <a:chOff x="2057400" y="2819400"/>
            <a:chExt cx="4143839" cy="2590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276600" y="2971800"/>
                  <a:ext cx="1653786" cy="734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𝑈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𝑈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′(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2971800"/>
                  <a:ext cx="1653786" cy="7341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322750" y="3962400"/>
                  <a:ext cx="381046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𝑙𝑛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𝑛𝑙𝑛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𝐴𝑈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750" y="3962400"/>
                  <a:ext cx="3810467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86000" y="4552890"/>
                  <a:ext cx="39152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𝑙𝑛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𝑛𝑙𝑛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𝐴𝑈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552890"/>
                  <a:ext cx="391523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2057400" y="2819400"/>
              <a:ext cx="4143839" cy="2590800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90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63" y="810666"/>
            <a:ext cx="468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transitions of mixed order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378684"/>
                <a:ext cx="7826053" cy="1909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(a)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diverging length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𝜉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as in second order transitions</a:t>
                </a:r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>
                  <a:buAutoNum type="alphaLcParenBoth"/>
                </a:pPr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000" b="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𝜉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               or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𝜉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>
                  <a:buAutoNum type="alphaLcParenBoth"/>
                </a:pP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(b)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discontinuous order parameter </a:t>
                </a:r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as in first order transitions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78684"/>
                <a:ext cx="7826053" cy="1909305"/>
              </a:xfrm>
              <a:prstGeom prst="rect">
                <a:avLst/>
              </a:prstGeom>
              <a:blipFill rotWithShape="1">
                <a:blip r:embed="rId2"/>
                <a:stretch>
                  <a:fillRect l="-1168" t="-2556" r="-156" b="-6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4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nmukaml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5768975" cy="43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5286345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mbria Math"/>
              </a:rPr>
              <a:t>c</a:t>
            </a:r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=2.5</a:t>
            </a:r>
          </a:p>
        </p:txBody>
      </p:sp>
    </p:spTree>
    <p:extLst>
      <p:ext uri="{BB962C8B-B14F-4D97-AF65-F5344CB8AC3E}">
        <p14:creationId xmlns:p14="http://schemas.microsoft.com/office/powerpoint/2010/main" val="23683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Office\Papers\Dyson_Poland_Scheraga_Amir_2013\Zn1000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22" y="1066800"/>
            <a:ext cx="5700713" cy="42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1148" y="457200"/>
            <a:ext cx="2265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Finite L correction: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0908" y="5902320"/>
                <a:ext cx="2255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1000</m:t>
                      </m:r>
                    </m:oMath>
                  </m:oMathPara>
                </a14:m>
                <a:endParaRPr lang="en-US" sz="20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908" y="5902320"/>
                <a:ext cx="225593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8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nmukaml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695159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3161" y="5468091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mbria Math"/>
              </a:rPr>
              <a:t>c</a:t>
            </a:r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=2.5</a:t>
            </a:r>
          </a:p>
        </p:txBody>
      </p:sp>
    </p:spTree>
    <p:extLst>
      <p:ext uri="{BB962C8B-B14F-4D97-AF65-F5344CB8AC3E}">
        <p14:creationId xmlns:p14="http://schemas.microsoft.com/office/powerpoint/2010/main" val="13679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nmukaml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13" y="1057275"/>
            <a:ext cx="5836953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5712767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 Math"/>
              </a:rPr>
              <a:t>c</a:t>
            </a:r>
            <a:r>
              <a:rPr lang="en-US" sz="2400" dirty="0" smtClean="0">
                <a:solidFill>
                  <a:srgbClr val="002060"/>
                </a:solidFill>
                <a:latin typeface="Cambria Math"/>
              </a:rPr>
              <a:t>=2.5  L=1000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0245" y="533399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 Math"/>
              </a:rPr>
              <a:t>Finite L corrections</a:t>
            </a:r>
          </a:p>
        </p:txBody>
      </p:sp>
    </p:spTree>
    <p:extLst>
      <p:ext uri="{BB962C8B-B14F-4D97-AF65-F5344CB8AC3E}">
        <p14:creationId xmlns:p14="http://schemas.microsoft.com/office/powerpoint/2010/main" val="41396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896" y="609600"/>
            <a:ext cx="662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 Math"/>
              </a:rPr>
              <a:t>Renormalization group  -  charges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2934" y="2667000"/>
                <a:ext cx="5723939" cy="897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∏"/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Ɵ(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34" y="2667000"/>
                <a:ext cx="5723939" cy="8976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981200" y="1905000"/>
            <a:ext cx="5029200" cy="470413"/>
            <a:chOff x="1981200" y="1905000"/>
            <a:chExt cx="5029200" cy="470413"/>
          </a:xfrm>
        </p:grpSpPr>
        <p:grpSp>
          <p:nvGrpSpPr>
            <p:cNvPr id="10" name="Group 9"/>
            <p:cNvGrpSpPr/>
            <p:nvPr/>
          </p:nvGrpSpPr>
          <p:grpSpPr>
            <a:xfrm>
              <a:off x="1981200" y="1905000"/>
              <a:ext cx="5029200" cy="162636"/>
              <a:chOff x="1981200" y="2259842"/>
              <a:chExt cx="5029200" cy="1626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981200" y="2336042"/>
                <a:ext cx="50292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2362200" y="2259842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971800" y="2259842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07104" y="2270078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324600" y="2259842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78741" y="2067636"/>
              <a:ext cx="4318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Cambria Math"/>
                </a:rPr>
                <a:t>+             -                                     +                                           -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73877" y="3897868"/>
            <a:ext cx="5006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mbria Math"/>
              </a:rPr>
              <a:t>y</a:t>
            </a:r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  -  fugacity               a  -  short distance cutoff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4721" y="4627012"/>
                <a:ext cx="33020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Length rescaling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𝜅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21" y="4627012"/>
                <a:ext cx="330205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03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24721" y="5316750"/>
                <a:ext cx="6189964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This can be compensated by y rescaling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→ 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𝜅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21" y="5316750"/>
                <a:ext cx="6189964" cy="412934"/>
              </a:xfrm>
              <a:prstGeom prst="rect">
                <a:avLst/>
              </a:prstGeom>
              <a:blipFill rotWithShape="1">
                <a:blip r:embed="rId4"/>
                <a:stretch>
                  <a:fillRect l="-1084" t="-4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7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1143000"/>
                <a:ext cx="5961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Ɵ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/>
                        </a:rPr>
                        <m:t>Ɵ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𝜅𝛿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143000"/>
                <a:ext cx="596195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905000" y="1905000"/>
            <a:ext cx="5029200" cy="1590021"/>
            <a:chOff x="1905000" y="2132111"/>
            <a:chExt cx="5029200" cy="1590021"/>
          </a:xfrm>
        </p:grpSpPr>
        <p:grpSp>
          <p:nvGrpSpPr>
            <p:cNvPr id="4" name="Group 3"/>
            <p:cNvGrpSpPr/>
            <p:nvPr/>
          </p:nvGrpSpPr>
          <p:grpSpPr>
            <a:xfrm>
              <a:off x="1905000" y="2819400"/>
              <a:ext cx="5029200" cy="162636"/>
              <a:chOff x="1981200" y="2259842"/>
              <a:chExt cx="5029200" cy="16263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981200" y="2336042"/>
                <a:ext cx="5029200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2362200" y="2259842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10000" y="2259842"/>
                <a:ext cx="152400" cy="152400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14800" y="2270078"/>
                <a:ext cx="152400" cy="15240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324600" y="2259842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221087" y="2982036"/>
              <a:ext cx="42594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Cambria Math"/>
                </a:rPr>
                <a:t>+                                  -      +                                                     -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362200" y="3352800"/>
              <a:ext cx="403860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86000" y="2514600"/>
              <a:ext cx="152400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810000" y="2514600"/>
              <a:ext cx="243840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912386" y="2132111"/>
                  <a:ext cx="348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386" y="2132111"/>
                  <a:ext cx="3481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855938" y="2133600"/>
                  <a:ext cx="721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5938" y="2133600"/>
                  <a:ext cx="7215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038600" y="3352800"/>
                  <a:ext cx="315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3352800"/>
                  <a:ext cx="31540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48000" y="4007483"/>
                <a:ext cx="3299237" cy="72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𝜅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𝑑𝑠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07483"/>
                <a:ext cx="3299237" cy="7206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47800" y="5181600"/>
                <a:ext cx="6265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The integral scales like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  hence it does not renormalize c .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Rather it renormalizes y.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181600"/>
                <a:ext cx="6265626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876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0161" y="895023"/>
            <a:ext cx="3843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Renormalization group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29400" y="2118675"/>
                <a:ext cx="1295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≡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118675"/>
                <a:ext cx="1295419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55092" y="3900761"/>
            <a:ext cx="5274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mbria Math"/>
              </a:rPr>
              <a:t>c</a:t>
            </a:r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ompared with the </a:t>
            </a:r>
            <a:r>
              <a:rPr lang="en-US" sz="2000" dirty="0" err="1" smtClean="0">
                <a:solidFill>
                  <a:srgbClr val="002060"/>
                </a:solidFill>
                <a:latin typeface="Cambria Math"/>
              </a:rPr>
              <a:t>Kosterlitz-Thouless</a:t>
            </a:r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 model: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76600" y="1600200"/>
            <a:ext cx="1771699" cy="1406282"/>
            <a:chOff x="3276600" y="1600200"/>
            <a:chExt cx="1771699" cy="1406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393743" y="1600200"/>
                  <a:ext cx="1654556" cy="1406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𝑥𝑦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b="0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743" y="1600200"/>
                  <a:ext cx="1654556" cy="14062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3276600" y="1600200"/>
              <a:ext cx="1771699" cy="1406282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01788" y="4613518"/>
            <a:ext cx="1513529" cy="1442114"/>
            <a:chOff x="3501788" y="4613518"/>
            <a:chExt cx="1513529" cy="1442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614380" y="4613518"/>
                  <a:ext cx="1213281" cy="13596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𝑥𝑦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380" y="4613518"/>
                  <a:ext cx="1213281" cy="135960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3501788" y="4613518"/>
              <a:ext cx="1513529" cy="1442114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0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05000" y="1549990"/>
            <a:ext cx="5029200" cy="1590021"/>
            <a:chOff x="1905000" y="1905000"/>
            <a:chExt cx="5029200" cy="1590021"/>
          </a:xfrm>
        </p:grpSpPr>
        <p:grpSp>
          <p:nvGrpSpPr>
            <p:cNvPr id="2" name="Group 1"/>
            <p:cNvGrpSpPr/>
            <p:nvPr/>
          </p:nvGrpSpPr>
          <p:grpSpPr>
            <a:xfrm>
              <a:off x="1905000" y="1905000"/>
              <a:ext cx="5029200" cy="1590021"/>
              <a:chOff x="1905000" y="2132111"/>
              <a:chExt cx="5029200" cy="159002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5000" y="2819400"/>
                <a:ext cx="5029200" cy="162636"/>
                <a:chOff x="1981200" y="2259842"/>
                <a:chExt cx="5029200" cy="162636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981200" y="2336042"/>
                  <a:ext cx="50292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/>
                <p:cNvSpPr/>
                <p:nvPr/>
              </p:nvSpPr>
              <p:spPr>
                <a:xfrm>
                  <a:off x="2362200" y="2259842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810000" y="2259842"/>
                  <a:ext cx="152400" cy="152400"/>
                </a:xfrm>
                <a:prstGeom prst="ellipse">
                  <a:avLst/>
                </a:prstGeom>
                <a:solidFill>
                  <a:srgbClr val="00206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114800" y="2270078"/>
                  <a:ext cx="152400" cy="152400"/>
                </a:xfrm>
                <a:prstGeom prst="ellipse">
                  <a:avLst/>
                </a:prstGeom>
                <a:solidFill>
                  <a:srgbClr val="C00000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324600" y="2259842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2221087" y="2982036"/>
                <a:ext cx="42594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2060"/>
                    </a:solidFill>
                    <a:latin typeface="Cambria Math"/>
                  </a:rPr>
                  <a:t>+                                  -      +                                                     -</a:t>
                </a:r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>
                <a:off x="2362200" y="3352800"/>
                <a:ext cx="40386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2286000" y="2514600"/>
                <a:ext cx="15240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3810000" y="2514600"/>
                <a:ext cx="24384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912386" y="2132111"/>
                    <a:ext cx="3481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2060"/>
                      </a:solidFill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2386" y="2132111"/>
                    <a:ext cx="348108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855938" y="2133600"/>
                    <a:ext cx="7215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2060"/>
                      </a:solidFill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5938" y="2133600"/>
                    <a:ext cx="721544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038600" y="3352800"/>
                    <a:ext cx="3154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2060"/>
                      </a:solidFill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600" y="3352800"/>
                    <a:ext cx="315406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Oval 15"/>
            <p:cNvSpPr/>
            <p:nvPr/>
          </p:nvSpPr>
          <p:spPr>
            <a:xfrm>
              <a:off x="3505200" y="2501387"/>
              <a:ext cx="914400" cy="394213"/>
            </a:xfrm>
            <a:prstGeom prst="ellipse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90600" y="6096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KT case: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662482" y="3962400"/>
                <a:ext cx="4447435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𝜅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𝑑𝑠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82" y="3962400"/>
                <a:ext cx="4447435" cy="9727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90600" y="3429000"/>
            <a:ext cx="6184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the dipole to the renormalized partition sum: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05600" y="4935102"/>
                <a:ext cx="153510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935102"/>
                <a:ext cx="1535100" cy="5666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08667" y="5501796"/>
                <a:ext cx="1677382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𝜅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𝑙𝑛𝑙</m:t>
                          </m:r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67" y="5501796"/>
                <a:ext cx="1677382" cy="5666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5029200" y="4935102"/>
            <a:ext cx="1451386" cy="283347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43813" y="623062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renormalizes 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6044" y="6211416"/>
            <a:ext cx="138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Cardy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1981)</a:t>
            </a:r>
          </a:p>
        </p:txBody>
      </p:sp>
    </p:spTree>
    <p:extLst>
      <p:ext uri="{BB962C8B-B14F-4D97-AF65-F5344CB8AC3E}">
        <p14:creationId xmlns:p14="http://schemas.microsoft.com/office/powerpoint/2010/main" val="17760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23949" y="3810000"/>
            <a:ext cx="1771699" cy="1406282"/>
            <a:chOff x="3276600" y="1600200"/>
            <a:chExt cx="1771699" cy="1406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93743" y="1600200"/>
                  <a:ext cx="1654556" cy="1406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𝑥𝑦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b="0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743" y="1600200"/>
                  <a:ext cx="1654556" cy="14062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3276600" y="1600200"/>
              <a:ext cx="1771699" cy="1406282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77000" y="3833340"/>
            <a:ext cx="1513529" cy="1442114"/>
            <a:chOff x="3501788" y="4613518"/>
            <a:chExt cx="1513529" cy="1442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14380" y="4613518"/>
                  <a:ext cx="1213281" cy="13596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𝑥𝑦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380" y="4613518"/>
                  <a:ext cx="1213281" cy="13596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3501788" y="4613518"/>
              <a:ext cx="1513529" cy="1442114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5509478"/>
                <a:ext cx="3047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Line of fixed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09478"/>
                <a:ext cx="304711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804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0830" y="6019800"/>
                <a:ext cx="2614370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𝜉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30" y="6019800"/>
                <a:ext cx="2614370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4964" y="6033232"/>
                <a:ext cx="1994969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𝜉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964" y="6033232"/>
                <a:ext cx="1994969" cy="6090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4355068"/>
                <a:ext cx="11848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55068"/>
                <a:ext cx="118481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9042" y="653534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oarsening dynamics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Particles with n-n logarithmic interactions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Biased diffusion, annihilation and pair creation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552942" y="2690806"/>
            <a:ext cx="5282258" cy="2219329"/>
            <a:chOff x="242242" y="3583427"/>
            <a:chExt cx="5282258" cy="2219329"/>
          </a:xfrm>
        </p:grpSpPr>
        <p:grpSp>
          <p:nvGrpSpPr>
            <p:cNvPr id="4" name="Group 3"/>
            <p:cNvGrpSpPr/>
            <p:nvPr/>
          </p:nvGrpSpPr>
          <p:grpSpPr>
            <a:xfrm>
              <a:off x="242242" y="4164452"/>
              <a:ext cx="5257800" cy="228600"/>
              <a:chOff x="1219200" y="2590800"/>
              <a:chExt cx="5257800" cy="2286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219200" y="2819400"/>
                <a:ext cx="525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1219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1447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1676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1905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21336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2362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2590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819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3048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2766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3505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3733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3962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4191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44196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4648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4876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5105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5334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55626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5791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6019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6248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6477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4"/>
            <p:cNvSpPr/>
            <p:nvPr/>
          </p:nvSpPr>
          <p:spPr>
            <a:xfrm>
              <a:off x="280342" y="41930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Oval 5"/>
            <p:cNvSpPr/>
            <p:nvPr/>
          </p:nvSpPr>
          <p:spPr>
            <a:xfrm>
              <a:off x="966142" y="420255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Oval 6"/>
            <p:cNvSpPr/>
            <p:nvPr/>
          </p:nvSpPr>
          <p:spPr>
            <a:xfrm>
              <a:off x="1880542" y="41930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Oval 7"/>
            <p:cNvSpPr/>
            <p:nvPr/>
          </p:nvSpPr>
          <p:spPr>
            <a:xfrm>
              <a:off x="3023542" y="420255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3252142" y="41930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Oval 9"/>
            <p:cNvSpPr/>
            <p:nvPr/>
          </p:nvSpPr>
          <p:spPr>
            <a:xfrm>
              <a:off x="3709342" y="41930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5309542" y="41930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2242" y="5107427"/>
              <a:ext cx="5257800" cy="228600"/>
              <a:chOff x="1219200" y="2590800"/>
              <a:chExt cx="5257800" cy="2286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219200" y="2819400"/>
                <a:ext cx="525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219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447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676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905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21336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2362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2590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819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048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2766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3505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733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962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4191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44196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4648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4876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5105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5334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5626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57912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60198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62484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6477000" y="2590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280342" y="513600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1194742" y="51455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1880542" y="513600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Oval 15"/>
            <p:cNvSpPr/>
            <p:nvPr/>
          </p:nvSpPr>
          <p:spPr>
            <a:xfrm>
              <a:off x="4623742" y="514552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4852342" y="513600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3709342" y="513600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/>
            <p:nvPr/>
          </p:nvSpPr>
          <p:spPr>
            <a:xfrm>
              <a:off x="5309542" y="513600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118542" y="4497827"/>
              <a:ext cx="152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214042" y="4497827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14242" y="4478777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194742" y="4574027"/>
                  <a:ext cx="710644" cy="405688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742" y="4574027"/>
                  <a:ext cx="710644" cy="4056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3151098" y="4574027"/>
                  <a:ext cx="710258" cy="4016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098" y="4574027"/>
                  <a:ext cx="710258" cy="4016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814242" y="4574027"/>
                  <a:ext cx="710258" cy="4072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4242" y="4574027"/>
                  <a:ext cx="710258" cy="4072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ket 25"/>
            <p:cNvSpPr/>
            <p:nvPr/>
          </p:nvSpPr>
          <p:spPr>
            <a:xfrm rot="5400000">
              <a:off x="642292" y="3754877"/>
              <a:ext cx="114300" cy="53340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Left Bracket 26"/>
            <p:cNvSpPr/>
            <p:nvPr/>
          </p:nvSpPr>
          <p:spPr>
            <a:xfrm rot="5400000">
              <a:off x="1454814" y="3628155"/>
              <a:ext cx="114300" cy="786844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Left Bracket 27"/>
            <p:cNvSpPr/>
            <p:nvPr/>
          </p:nvSpPr>
          <p:spPr>
            <a:xfrm rot="5400000">
              <a:off x="2478751" y="3533936"/>
              <a:ext cx="114300" cy="97528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Left Bracket 28"/>
            <p:cNvSpPr/>
            <p:nvPr/>
          </p:nvSpPr>
          <p:spPr>
            <a:xfrm rot="5400000">
              <a:off x="3488401" y="3857787"/>
              <a:ext cx="114299" cy="32758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87974" y="3583427"/>
                  <a:ext cx="42293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D34817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974" y="3583427"/>
                  <a:ext cx="42293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381406" y="3583427"/>
                  <a:ext cx="42825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D34817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406" y="3583427"/>
                  <a:ext cx="42825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290484" y="3583427"/>
                  <a:ext cx="42825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D34817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484" y="3583427"/>
                  <a:ext cx="42825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357284" y="3583427"/>
                  <a:ext cx="42825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D34817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284" y="3583427"/>
                  <a:ext cx="42825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Left Bracket 33"/>
            <p:cNvSpPr/>
            <p:nvPr/>
          </p:nvSpPr>
          <p:spPr>
            <a:xfrm rot="16200000" flipV="1">
              <a:off x="4207536" y="5072222"/>
              <a:ext cx="85727" cy="746681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090342" y="5423895"/>
                  <a:ext cx="42825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D34817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342" y="5423895"/>
                  <a:ext cx="42825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Left Bracket 35"/>
            <p:cNvSpPr/>
            <p:nvPr/>
          </p:nvSpPr>
          <p:spPr>
            <a:xfrm rot="16200000" flipV="1">
              <a:off x="5120111" y="5308525"/>
              <a:ext cx="74060" cy="30480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957484" y="5433424"/>
                  <a:ext cx="42825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34817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he-IL" dirty="0">
                    <a:solidFill>
                      <a:srgbClr val="D34817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7484" y="5433424"/>
                  <a:ext cx="428258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/>
              <p:cNvSpPr/>
              <p:nvPr/>
            </p:nvSpPr>
            <p:spPr>
              <a:xfrm>
                <a:off x="2739834" y="5225534"/>
                <a:ext cx="3385108" cy="1180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±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𝑙𝑘</m:t>
                                        </m:r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±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∓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±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∓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𝑙𝑘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±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34" y="5225534"/>
                <a:ext cx="3385108" cy="11800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4044" y="1046347"/>
                <a:ext cx="634019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1d 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Ising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model with long range interactions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𝐽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 non-soluble but many of its properties are known</a:t>
                </a:r>
              </a:p>
              <a:p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2.   Poland-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Scheraga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(PS) model of DNA denaturation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44" y="1046347"/>
                <a:ext cx="6340197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058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2049464" y="2514600"/>
            <a:ext cx="3156394" cy="642938"/>
            <a:chOff x="2049464" y="2514600"/>
            <a:chExt cx="3156394" cy="642938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049464" y="2781071"/>
              <a:ext cx="702235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492052" y="2782620"/>
              <a:ext cx="702235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744369" y="2514600"/>
              <a:ext cx="744751" cy="266471"/>
            </a:xfrm>
            <a:custGeom>
              <a:avLst/>
              <a:gdLst>
                <a:gd name="T0" fmla="*/ 0 w 911"/>
                <a:gd name="T1" fmla="*/ 230 h 230"/>
                <a:gd name="T2" fmla="*/ 492 w 911"/>
                <a:gd name="T3" fmla="*/ 0 h 230"/>
                <a:gd name="T4" fmla="*/ 911 w 911"/>
                <a:gd name="T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1" h="230">
                  <a:moveTo>
                    <a:pt x="0" y="230"/>
                  </a:moveTo>
                  <a:cubicBezTo>
                    <a:pt x="170" y="115"/>
                    <a:pt x="340" y="0"/>
                    <a:pt x="492" y="0"/>
                  </a:cubicBezTo>
                  <a:cubicBezTo>
                    <a:pt x="644" y="0"/>
                    <a:pt x="841" y="192"/>
                    <a:pt x="911" y="230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496293" y="2784169"/>
              <a:ext cx="702235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175229" y="2635441"/>
              <a:ext cx="318132" cy="145629"/>
            </a:xfrm>
            <a:custGeom>
              <a:avLst/>
              <a:gdLst>
                <a:gd name="T0" fmla="*/ 0 w 387"/>
                <a:gd name="T1" fmla="*/ 126 h 126"/>
                <a:gd name="T2" fmla="*/ 178 w 387"/>
                <a:gd name="T3" fmla="*/ 0 h 126"/>
                <a:gd name="T4" fmla="*/ 387 w 387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" h="126">
                  <a:moveTo>
                    <a:pt x="0" y="126"/>
                  </a:moveTo>
                  <a:cubicBezTo>
                    <a:pt x="57" y="63"/>
                    <a:pt x="114" y="0"/>
                    <a:pt x="178" y="0"/>
                  </a:cubicBezTo>
                  <a:cubicBezTo>
                    <a:pt x="242" y="0"/>
                    <a:pt x="352" y="105"/>
                    <a:pt x="387" y="126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V="1">
              <a:off x="2056794" y="2891067"/>
              <a:ext cx="702235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 flipV="1">
              <a:off x="3499382" y="2889518"/>
              <a:ext cx="702235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 flipV="1">
              <a:off x="2751699" y="2891067"/>
              <a:ext cx="744751" cy="266471"/>
            </a:xfrm>
            <a:custGeom>
              <a:avLst/>
              <a:gdLst>
                <a:gd name="T0" fmla="*/ 0 w 911"/>
                <a:gd name="T1" fmla="*/ 230 h 230"/>
                <a:gd name="T2" fmla="*/ 492 w 911"/>
                <a:gd name="T3" fmla="*/ 0 h 230"/>
                <a:gd name="T4" fmla="*/ 911 w 911"/>
                <a:gd name="T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1" h="230">
                  <a:moveTo>
                    <a:pt x="0" y="230"/>
                  </a:moveTo>
                  <a:cubicBezTo>
                    <a:pt x="170" y="115"/>
                    <a:pt x="340" y="0"/>
                    <a:pt x="492" y="0"/>
                  </a:cubicBezTo>
                  <a:cubicBezTo>
                    <a:pt x="644" y="0"/>
                    <a:pt x="841" y="192"/>
                    <a:pt x="911" y="230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V="1">
              <a:off x="4503623" y="2887969"/>
              <a:ext cx="702235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 flipV="1">
              <a:off x="4182559" y="2891067"/>
              <a:ext cx="318132" cy="145629"/>
            </a:xfrm>
            <a:custGeom>
              <a:avLst/>
              <a:gdLst>
                <a:gd name="T0" fmla="*/ 0 w 387"/>
                <a:gd name="T1" fmla="*/ 126 h 126"/>
                <a:gd name="T2" fmla="*/ 178 w 387"/>
                <a:gd name="T3" fmla="*/ 0 h 126"/>
                <a:gd name="T4" fmla="*/ 387 w 387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" h="126">
                  <a:moveTo>
                    <a:pt x="0" y="126"/>
                  </a:moveTo>
                  <a:cubicBezTo>
                    <a:pt x="57" y="63"/>
                    <a:pt x="114" y="0"/>
                    <a:pt x="178" y="0"/>
                  </a:cubicBezTo>
                  <a:cubicBezTo>
                    <a:pt x="242" y="0"/>
                    <a:pt x="352" y="105"/>
                    <a:pt x="387" y="126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8200" y="3429000"/>
            <a:ext cx="594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3.  Jamming transition in kinetically constrained models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01" y="4038600"/>
            <a:ext cx="1600199" cy="1295400"/>
            <a:chOff x="2438400" y="990600"/>
            <a:chExt cx="1600199" cy="1295400"/>
          </a:xfrm>
        </p:grpSpPr>
        <p:sp>
          <p:nvSpPr>
            <p:cNvPr id="19" name="Oval 18"/>
            <p:cNvSpPr/>
            <p:nvPr/>
          </p:nvSpPr>
          <p:spPr>
            <a:xfrm>
              <a:off x="2438400" y="12954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38400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38400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819400" y="9906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2819400" y="12954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819400" y="16002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819400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19400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19400" y="22098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19400" y="9906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19400" y="12954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16002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19400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19400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819400" y="22098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3200400" y="12954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3200400" y="16002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3200400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3200400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00399" y="12954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200399" y="1600200"/>
              <a:ext cx="76200" cy="762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200399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200399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3581399" y="9906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3581399" y="12954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3581399" y="16002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3581399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3581399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3581399" y="22098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581399" y="9906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581399" y="12954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581399" y="16002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581399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581399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81399" y="22098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3962399" y="12954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3962399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3962399" y="1905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42" idx="7"/>
              <a:endCxn id="54" idx="3"/>
            </p:cNvCxnSpPr>
            <p:nvPr/>
          </p:nvCxnSpPr>
          <p:spPr>
            <a:xfrm>
              <a:off x="3646440" y="1055641"/>
              <a:ext cx="327118" cy="250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4600" y="1958882"/>
              <a:ext cx="327118" cy="250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621810" y="1953566"/>
              <a:ext cx="354060" cy="2943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476500" y="1044039"/>
              <a:ext cx="354060" cy="2943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166730" y="1558555"/>
              <a:ext cx="143540" cy="15948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4840322" y="4532411"/>
            <a:ext cx="2594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Toninelli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, </a:t>
            </a:r>
            <a:r>
              <a:rPr lang="en-US" sz="1600" dirty="0" err="1">
                <a:solidFill>
                  <a:srgbClr val="4F81BD">
                    <a:lumMod val="50000"/>
                  </a:srgbClr>
                </a:solidFill>
              </a:rPr>
              <a:t>Biroli</a:t>
            </a:r>
            <a:r>
              <a:rPr lang="en-US" sz="1600" dirty="0">
                <a:solidFill>
                  <a:srgbClr val="4F81BD">
                    <a:lumMod val="50000"/>
                  </a:srgbClr>
                </a:solidFill>
              </a:rPr>
              <a:t>, 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Fisher (2006)</a:t>
            </a: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90600" y="6019800"/>
            <a:ext cx="7993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4.  “Extraordinary transition” in network rewiring   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Liu,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Schmittmann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, Zia (2012)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99181" y="2590800"/>
                <a:ext cx="859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𝜉</m:t>
                    </m:r>
                    <m:r>
                      <a:rPr lang="en-U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181" y="2590800"/>
                <a:ext cx="85914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12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6200" y="1219200"/>
                <a:ext cx="1025794" cy="393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𝜉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219200"/>
                <a:ext cx="1025794" cy="393056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62787" y="4419600"/>
                <a:ext cx="1025794" cy="393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𝜉</m:t>
                      </m:r>
                      <m:r>
                        <a:rPr lang="en-US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787" y="4419600"/>
                <a:ext cx="1025794" cy="393056"/>
              </a:xfrm>
              <a:prstGeom prst="rect">
                <a:avLst/>
              </a:prstGeom>
              <a:blipFill rotWithShape="1"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0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6590"/>
            <a:ext cx="3444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mbria Math"/>
              </a:rPr>
              <a:t>Coarsening dynamics</a:t>
            </a:r>
            <a:endParaRPr lang="en-US" sz="2800" dirty="0" smtClean="0">
              <a:solidFill>
                <a:srgbClr val="002060"/>
              </a:solidFill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38015" y="1273903"/>
                <a:ext cx="27688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=∞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15" y="1273903"/>
                <a:ext cx="276883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2009745"/>
            <a:ext cx="6506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The coarsening is controlled by the T=0 (y=0) fixed point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254383" cy="24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2000" y="3657701"/>
                <a:ext cx="4496231" cy="764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Cambria Math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57701"/>
                <a:ext cx="4496231" cy="764184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600200" y="4828851"/>
            <a:ext cx="2719921" cy="962349"/>
            <a:chOff x="1600200" y="4828851"/>
            <a:chExt cx="2719921" cy="9623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00109" y="4828851"/>
                  <a:ext cx="2620012" cy="862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2060"/>
                    </a:solidFill>
                    <a:latin typeface="Cambria Math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109" y="4828851"/>
                  <a:ext cx="2620012" cy="8626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1600200" y="4828851"/>
              <a:ext cx="2719921" cy="962349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27319" y="6191422"/>
            <a:ext cx="4710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Like the dynamics of the T=0 </a:t>
            </a:r>
            <a:r>
              <a:rPr lang="en-US" sz="2000" dirty="0" err="1" smtClean="0">
                <a:solidFill>
                  <a:srgbClr val="002060"/>
                </a:solidFill>
                <a:latin typeface="Cambria Math"/>
              </a:rPr>
              <a:t>Ising</a:t>
            </a:r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3518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19733"/>
            <a:ext cx="4318800" cy="32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6590"/>
            <a:ext cx="3444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mbria Math"/>
              </a:rPr>
              <a:t>Coarsening dynamics</a:t>
            </a:r>
            <a:endParaRPr lang="en-US" sz="2800" dirty="0" smtClean="0">
              <a:solidFill>
                <a:srgbClr val="002060"/>
              </a:solidFill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38015" y="1273903"/>
                <a:ext cx="27672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=∞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15" y="1273903"/>
                <a:ext cx="276723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2286000"/>
            <a:ext cx="307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 Math"/>
              </a:rPr>
              <a:t>Expected scaling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41197" y="2058918"/>
                <a:ext cx="3128100" cy="915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97" y="2058918"/>
                <a:ext cx="3128100" cy="9158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49920" y="3207392"/>
                <a:ext cx="5582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≪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         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≫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)~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920" y="3207392"/>
                <a:ext cx="558255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53460" y="4482835"/>
                <a:ext cx="4775474" cy="704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&gt;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Cambria Math"/>
                  </a:rPr>
                  <a:t>  -  number of domains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60" y="4482835"/>
                <a:ext cx="4775474" cy="704680"/>
              </a:xfrm>
              <a:prstGeom prst="rect">
                <a:avLst/>
              </a:prstGeom>
              <a:blipFill rotWithShape="1">
                <a:blip r:embed="rId5"/>
                <a:stretch>
                  <a:fillRect r="-140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55532" y="5486400"/>
                <a:ext cx="4533357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Cambria Math"/>
                  </a:rPr>
                  <a:t>     with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32" y="5486400"/>
                <a:ext cx="4533357" cy="701602"/>
              </a:xfrm>
              <a:prstGeom prst="rect">
                <a:avLst/>
              </a:prstGeom>
              <a:blipFill rotWithShape="1">
                <a:blip r:embed="rId6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7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Office\Talkes\Mixed order transitions\Dynamical_Scaling_Figures\tc_c=1.5_L=5000_rep=300000_zi=0.5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8008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Office\Talkes\Mixed order transitions\Dynamical_Scaling_Figures\tc_c=1.5_L=5000_rep=300000_zi=0.66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24" y="1130301"/>
            <a:ext cx="4679366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28060" y="223868"/>
                <a:ext cx="28998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L=5000  c=1.5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 </a:t>
                </a:r>
                <a:r>
                  <a:rPr lang="en-US" sz="1600" dirty="0" smtClean="0">
                    <a:solidFill>
                      <a:srgbClr val="002060"/>
                    </a:solidFill>
                    <a:latin typeface="Cambria Math"/>
                  </a:rPr>
                  <a:t>  </a:t>
                </a:r>
                <a:endParaRPr lang="en-US" sz="16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60" y="223868"/>
                <a:ext cx="289989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101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8642" y="1596564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 Math"/>
              </a:rPr>
              <a:t>z</a:t>
            </a:r>
            <a:r>
              <a:rPr lang="en-US" sz="2400" dirty="0" smtClean="0">
                <a:solidFill>
                  <a:srgbClr val="002060"/>
                </a:solidFill>
                <a:latin typeface="Cambria Math"/>
              </a:rPr>
              <a:t>=2</a:t>
            </a:r>
            <a:endParaRPr lang="en-US" sz="2400" dirty="0" smtClean="0">
              <a:solidFill>
                <a:srgbClr val="002060"/>
              </a:solidFill>
              <a:latin typeface="Cambria Ma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676400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z=1.5</a:t>
            </a:r>
            <a:endParaRPr lang="en-US" sz="2000" dirty="0" smtClean="0">
              <a:solidFill>
                <a:srgbClr val="002060"/>
              </a:solidFill>
              <a:latin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70279" y="5328774"/>
                <a:ext cx="208204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79" y="5328774"/>
                <a:ext cx="2082044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2400" y="771485"/>
                <a:ext cx="1065805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71485"/>
                <a:ext cx="1065805" cy="3413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68660" y="4584700"/>
                <a:ext cx="773930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660" y="4584700"/>
                <a:ext cx="773930" cy="372410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409715" y="4592121"/>
                <a:ext cx="871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66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15" y="4592121"/>
                <a:ext cx="87171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2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9736" y="685800"/>
            <a:ext cx="8609464" cy="5410200"/>
            <a:chOff x="229736" y="685800"/>
            <a:chExt cx="8609464" cy="5410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36" y="1657600"/>
              <a:ext cx="4622133" cy="3466600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914400" y="685800"/>
              <a:ext cx="7772400" cy="5410200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D34817"/>
                </a:buClr>
                <a:buSzPct val="8500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  <a:p>
              <a:pPr marL="54864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Clr>
                  <a:srgbClr val="9B2D1F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  <a:p>
              <a:pPr marL="54864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Clr>
                  <a:srgbClr val="9B2D1F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  <a:p>
              <a:pPr marL="54864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Clr>
                  <a:srgbClr val="9B2D1F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  <a:p>
              <a:pPr marL="54864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Clr>
                  <a:srgbClr val="9B2D1F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  <a:p>
              <a:pPr marL="54864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Clr>
                  <a:srgbClr val="9B2D1F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  <a:p>
              <a:pPr marL="54864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Clr>
                  <a:srgbClr val="9B2D1F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  <a:p>
              <a:pPr marL="54864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Clr>
                  <a:srgbClr val="9B2D1F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D34817"/>
                </a:buClr>
                <a:buSzPct val="85000"/>
                <a:buFont typeface="Wingdings 2"/>
                <a:buChar char=""/>
                <a:tabLst/>
                <a:defRPr/>
              </a:pPr>
              <a:endPara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9" t="5258" r="6733"/>
            <a:stretch/>
          </p:blipFill>
          <p:spPr>
            <a:xfrm>
              <a:off x="2057400" y="3810000"/>
              <a:ext cx="1800225" cy="818230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3552825" y="4610100"/>
              <a:ext cx="203591" cy="704850"/>
            </a:xfrm>
            <a:custGeom>
              <a:avLst/>
              <a:gdLst>
                <a:gd name="connsiteX0" fmla="*/ 0 w 203591"/>
                <a:gd name="connsiteY0" fmla="*/ 704850 h 704850"/>
                <a:gd name="connsiteX1" fmla="*/ 200025 w 203591"/>
                <a:gd name="connsiteY1" fmla="*/ 295275 h 704850"/>
                <a:gd name="connsiteX2" fmla="*/ 133350 w 203591"/>
                <a:gd name="connsiteY2" fmla="*/ 0 h 704850"/>
                <a:gd name="connsiteX3" fmla="*/ 133350 w 203591"/>
                <a:gd name="connsiteY3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591" h="704850">
                  <a:moveTo>
                    <a:pt x="0" y="704850"/>
                  </a:moveTo>
                  <a:cubicBezTo>
                    <a:pt x="88900" y="558800"/>
                    <a:pt x="177800" y="412750"/>
                    <a:pt x="200025" y="295275"/>
                  </a:cubicBezTo>
                  <a:cubicBezTo>
                    <a:pt x="222250" y="177800"/>
                    <a:pt x="133350" y="0"/>
                    <a:pt x="133350" y="0"/>
                  </a:cubicBezTo>
                  <a:lnTo>
                    <a:pt x="133350" y="0"/>
                  </a:lnTo>
                </a:path>
              </a:pathLst>
            </a:custGeom>
            <a:noFill/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cs typeface="Aharon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42848" y="1698217"/>
              <a:ext cx="3796352" cy="3385365"/>
              <a:chOff x="5042848" y="2460217"/>
              <a:chExt cx="3796352" cy="338536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2460217"/>
                <a:ext cx="3581400" cy="338536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042848" y="3820180"/>
                <a:ext cx="303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Cambria Math"/>
                  </a:rPr>
                  <a:t>-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3211" y="5314950"/>
              <a:ext cx="3060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latin typeface="Cambria Math"/>
                </a:rPr>
                <a:t>Voter model (y=0, fixed c)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743200" y="683455"/>
                <a:ext cx="3909212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 Math"/>
                  </a:rPr>
                  <a:t>     with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𝜖</m:t>
                    </m:r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83455"/>
                <a:ext cx="3909212" cy="614655"/>
              </a:xfrm>
              <a:prstGeom prst="rect">
                <a:avLst/>
              </a:prstGeom>
              <a:blipFill rotWithShape="1">
                <a:blip r:embed="rId5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0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990598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 Math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48089"/>
            <a:ext cx="71463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mbria Math"/>
              </a:rPr>
              <a:t>Some models exhibiting mixed order transitions are discussed.</a:t>
            </a:r>
          </a:p>
          <a:p>
            <a:endParaRPr lang="en-US" dirty="0">
              <a:solidFill>
                <a:srgbClr val="002060"/>
              </a:solidFill>
              <a:latin typeface="Cambria Math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 Math"/>
              </a:rPr>
              <a:t>A variant of the inverse distance square </a:t>
            </a:r>
            <a:r>
              <a:rPr lang="en-US" dirty="0" err="1" smtClean="0">
                <a:solidFill>
                  <a:srgbClr val="002060"/>
                </a:solidFill>
                <a:latin typeface="Cambria Math"/>
              </a:rPr>
              <a:t>Ising</a:t>
            </a:r>
            <a:r>
              <a:rPr lang="en-US" dirty="0" smtClean="0">
                <a:solidFill>
                  <a:srgbClr val="002060"/>
                </a:solidFill>
                <a:latin typeface="Cambria Math"/>
              </a:rPr>
              <a:t> model is studied</a:t>
            </a:r>
          </a:p>
          <a:p>
            <a:r>
              <a:rPr lang="en-US" dirty="0">
                <a:solidFill>
                  <a:srgbClr val="002060"/>
                </a:solidFill>
                <a:latin typeface="Cambria Math"/>
              </a:rPr>
              <a:t>a</a:t>
            </a:r>
            <a:r>
              <a:rPr lang="en-US" dirty="0" smtClean="0">
                <a:solidFill>
                  <a:srgbClr val="002060"/>
                </a:solidFill>
                <a:latin typeface="Cambria Math"/>
              </a:rPr>
              <a:t>nd shown to have an extreme </a:t>
            </a:r>
            <a:r>
              <a:rPr lang="en-US" dirty="0" err="1" smtClean="0">
                <a:solidFill>
                  <a:srgbClr val="002060"/>
                </a:solidFill>
                <a:latin typeface="Cambria Math"/>
              </a:rPr>
              <a:t>Thouless</a:t>
            </a:r>
            <a:r>
              <a:rPr lang="en-US" dirty="0" smtClean="0">
                <a:solidFill>
                  <a:srgbClr val="002060"/>
                </a:solidFill>
                <a:latin typeface="Cambria Math"/>
              </a:rPr>
              <a:t> effect, even in the presence</a:t>
            </a:r>
          </a:p>
          <a:p>
            <a:r>
              <a:rPr lang="en-US" dirty="0">
                <a:solidFill>
                  <a:srgbClr val="002060"/>
                </a:solidFill>
                <a:latin typeface="Cambria Math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Cambria Math"/>
              </a:rPr>
              <a:t>f a magnetic field</a:t>
            </a:r>
          </a:p>
          <a:p>
            <a:endParaRPr lang="en-US" dirty="0">
              <a:solidFill>
                <a:srgbClr val="002060"/>
              </a:solidFill>
              <a:latin typeface="Cambria Math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 Math"/>
              </a:rPr>
              <a:t>Relation to the IDSI model is studies by comparing the renormalization</a:t>
            </a:r>
          </a:p>
          <a:p>
            <a:r>
              <a:rPr lang="en-US" dirty="0">
                <a:solidFill>
                  <a:srgbClr val="002060"/>
                </a:solidFill>
                <a:latin typeface="Cambria Math"/>
              </a:rPr>
              <a:t>g</a:t>
            </a:r>
            <a:r>
              <a:rPr lang="en-US" dirty="0" smtClean="0">
                <a:solidFill>
                  <a:srgbClr val="002060"/>
                </a:solidFill>
                <a:latin typeface="Cambria Math"/>
              </a:rPr>
              <a:t>roup  transformation of the two models</a:t>
            </a:r>
            <a:r>
              <a:rPr lang="en-US" dirty="0" smtClean="0">
                <a:solidFill>
                  <a:srgbClr val="002060"/>
                </a:solidFill>
                <a:latin typeface="Cambria Math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Cambria Math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 Math"/>
              </a:rPr>
              <a:t>The model exhibits interesting coarsening dynamics at criticality.</a:t>
            </a:r>
            <a:endParaRPr lang="en-US" dirty="0" smtClean="0">
              <a:solidFill>
                <a:srgbClr val="002060"/>
              </a:solidFill>
              <a:latin typeface="Cambria Math"/>
            </a:endParaRPr>
          </a:p>
          <a:p>
            <a:endParaRPr lang="en-US" dirty="0">
              <a:solidFill>
                <a:srgbClr val="002060"/>
              </a:solidFill>
              <a:latin typeface="Cambria Math"/>
            </a:endParaRPr>
          </a:p>
          <a:p>
            <a:endParaRPr lang="en-US" dirty="0" smtClean="0">
              <a:solidFill>
                <a:srgbClr val="002060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1690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9800" y="838200"/>
                <a:ext cx="4994572" cy="834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Domain representation of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solidFill>
                      <a:srgbClr val="002060"/>
                    </a:solidFill>
                    <a:latin typeface="Cambria Math"/>
                  </a:rPr>
                  <a:t>Ising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 model</a:t>
                </a:r>
              </a:p>
              <a:p>
                <a:pPr algn="ctr"/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(</a:t>
                </a:r>
                <a:r>
                  <a:rPr lang="en-US" sz="2000" dirty="0" err="1" smtClean="0">
                    <a:solidFill>
                      <a:srgbClr val="002060"/>
                    </a:solidFill>
                    <a:latin typeface="Cambria Math"/>
                  </a:rPr>
                  <a:t>Fortuin-Kasteleyn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 representation)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838200"/>
                <a:ext cx="4994572" cy="834716"/>
              </a:xfrm>
              <a:prstGeom prst="rect">
                <a:avLst/>
              </a:prstGeom>
              <a:blipFill rotWithShape="1">
                <a:blip r:embed="rId2"/>
                <a:stretch>
                  <a:fillRect l="-855" r="-73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33495" y="1905000"/>
                <a:ext cx="2347181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2060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,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95" y="1905000"/>
                <a:ext cx="2347181" cy="763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3303" y="2819400"/>
                <a:ext cx="2107565" cy="390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303" y="2819400"/>
                <a:ext cx="2107565" cy="3902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1853" y="3581400"/>
                <a:ext cx="5450466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53" y="3581400"/>
                <a:ext cx="5450466" cy="6357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9430" y="4648200"/>
                <a:ext cx="501470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Cambria Math"/>
                  </a:rPr>
                  <a:t>   defines a graph on the vertices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,…,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30" y="4648200"/>
                <a:ext cx="5014706" cy="391646"/>
              </a:xfrm>
              <a:prstGeom prst="rect">
                <a:avLst/>
              </a:prstGeom>
              <a:blipFill rotWithShape="1">
                <a:blip r:embed="rId6"/>
                <a:stretch>
                  <a:fillRect t="-937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48638" y="5259359"/>
            <a:ext cx="293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mbria Math"/>
              </a:rPr>
              <a:t>The sum is over all graphs E</a:t>
            </a:r>
          </a:p>
        </p:txBody>
      </p:sp>
    </p:spTree>
    <p:extLst>
      <p:ext uri="{BB962C8B-B14F-4D97-AF65-F5344CB8AC3E}">
        <p14:creationId xmlns:p14="http://schemas.microsoft.com/office/powerpoint/2010/main" val="10894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66925"/>
            <a:ext cx="64865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838200"/>
            <a:ext cx="6255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A graph can be represented as composed of sub-graphs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Cambria Math"/>
              </a:rPr>
              <a:t>separated by “breaking points”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134" y="4304071"/>
                <a:ext cx="75706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One has to calculate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- the probability that the distance between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  <a:latin typeface="Cambria Math"/>
                  </a:rPr>
                  <a:t>a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mbria Math"/>
                  </a:rPr>
                  <a:t>djacent  breaking points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34" y="4304071"/>
                <a:ext cx="7570662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0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4045" y="3123878"/>
                <a:ext cx="2318840" cy="42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 dirty="0" smtClean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045" y="3123878"/>
                <a:ext cx="2318840" cy="4231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Office\Papers\Dyson_Poland_Scheraga_Amir_2013\09_2013\TH phase diagram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18" y="1676400"/>
            <a:ext cx="719759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909" y="575738"/>
            <a:ext cx="5438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IDSI : Inverse Distance Square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Ising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model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9157" y="1274554"/>
                <a:ext cx="3552126" cy="400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&gt;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=±</m:t>
                    </m:r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157" y="1274554"/>
                <a:ext cx="3552126" cy="400944"/>
              </a:xfrm>
              <a:prstGeom prst="rect">
                <a:avLst/>
              </a:prstGeom>
              <a:blipFill rotWithShape="1">
                <a:blip r:embed="rId2"/>
                <a:stretch>
                  <a:fillRect t="-109091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1904999"/>
                <a:ext cx="2368021" cy="51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𝐽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)~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𝐽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04999"/>
                <a:ext cx="2368021" cy="516295"/>
              </a:xfrm>
              <a:prstGeom prst="rect">
                <a:avLst/>
              </a:prstGeom>
              <a:blipFill rotWithShape="1">
                <a:blip r:embed="rId3"/>
                <a:stretch>
                  <a:fillRect l="-258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5285" y="2789643"/>
                <a:ext cx="6730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For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the model has an ordering transition at finite T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85" y="2789643"/>
                <a:ext cx="673088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96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15285" y="3505200"/>
            <a:ext cx="2622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 simple argument: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4114800"/>
            <a:ext cx="5715000" cy="2165536"/>
            <a:chOff x="1524000" y="4159064"/>
            <a:chExt cx="5715000" cy="2165536"/>
          </a:xfrm>
        </p:grpSpPr>
        <p:sp>
          <p:nvSpPr>
            <p:cNvPr id="8" name="TextBox 7"/>
            <p:cNvSpPr txBox="1"/>
            <p:nvPr/>
          </p:nvSpPr>
          <p:spPr>
            <a:xfrm>
              <a:off x="1752600" y="4411000"/>
              <a:ext cx="5213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++++++++++++</a:t>
              </a:r>
              <a:r>
                <a:rPr lang="en-US" dirty="0" smtClean="0">
                  <a:solidFill>
                    <a:srgbClr val="C00000"/>
                  </a:solidFill>
                </a:rPr>
                <a:t>-----------------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++++++++++++++++++++</a:t>
              </a:r>
            </a:p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1                                                                                           L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57600" y="4222491"/>
                  <a:ext cx="3170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222491"/>
                  <a:ext cx="31701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800001" y="5215427"/>
                  <a:ext cx="5110437" cy="651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den>
                        </m:f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001" y="5215427"/>
                  <a:ext cx="5110437" cy="65197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1524000" y="4159064"/>
              <a:ext cx="5715000" cy="2165536"/>
            </a:xfrm>
            <a:prstGeom prst="round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6388219"/>
            <a:ext cx="8229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ambria Math"/>
              </a:rPr>
              <a:t>Anderson et al (1969, 1971); Dyson (1969, 1971); </a:t>
            </a:r>
            <a:r>
              <a:rPr lang="en-US" sz="1600" dirty="0" err="1" smtClean="0">
                <a:solidFill>
                  <a:srgbClr val="002060"/>
                </a:solidFill>
                <a:latin typeface="Cambria Math"/>
              </a:rPr>
              <a:t>Thouless</a:t>
            </a:r>
            <a:r>
              <a:rPr lang="en-US" sz="1600" dirty="0" smtClean="0">
                <a:solidFill>
                  <a:srgbClr val="002060"/>
                </a:solidFill>
                <a:latin typeface="Cambria Math"/>
              </a:rPr>
              <a:t> (1969); Aizenman et al (1988)…</a:t>
            </a:r>
          </a:p>
        </p:txBody>
      </p:sp>
    </p:spTree>
    <p:extLst>
      <p:ext uri="{BB962C8B-B14F-4D97-AF65-F5344CB8AC3E}">
        <p14:creationId xmlns:p14="http://schemas.microsoft.com/office/powerpoint/2010/main" val="22700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791167" y="381000"/>
                <a:ext cx="30627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model is special </a:t>
                </a:r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67" y="381000"/>
                <a:ext cx="306276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667" r="-1992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5-Point Star 135"/>
          <p:cNvSpPr/>
          <p:nvPr/>
        </p:nvSpPr>
        <p:spPr>
          <a:xfrm>
            <a:off x="1524000" y="1447800"/>
            <a:ext cx="2286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7" name="5-Point Star 136"/>
          <p:cNvSpPr/>
          <p:nvPr/>
        </p:nvSpPr>
        <p:spPr>
          <a:xfrm>
            <a:off x="1524000" y="2362200"/>
            <a:ext cx="2286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2057400" y="1371600"/>
                <a:ext cx="69188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The magnetization  m   is discontinuous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(“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Thouless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effect”)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sz="1600" dirty="0" err="1" smtClean="0">
                    <a:solidFill>
                      <a:srgbClr val="002060"/>
                    </a:solidFill>
                  </a:rPr>
                  <a:t>Thouless</a:t>
                </a:r>
                <a:r>
                  <a:rPr lang="en-US" sz="1600" dirty="0" smtClean="0">
                    <a:solidFill>
                      <a:srgbClr val="002060"/>
                    </a:solidFill>
                  </a:rPr>
                  <a:t> (1969),  Aizenman et al (1988)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371600"/>
                <a:ext cx="691881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970" t="-4717" r="-17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1981200" y="2133600"/>
                <a:ext cx="1884234" cy="729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𝜉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exp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133600"/>
                <a:ext cx="1884234" cy="7290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/>
          <p:cNvSpPr txBox="1"/>
          <p:nvPr/>
        </p:nvSpPr>
        <p:spPr>
          <a:xfrm>
            <a:off x="4528250" y="2286000"/>
            <a:ext cx="324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KT type transition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Cardy</a:t>
            </a:r>
            <a:r>
              <a:rPr lang="en-US" sz="1600" dirty="0" smtClean="0">
                <a:solidFill>
                  <a:srgbClr val="002060"/>
                </a:solidFill>
              </a:rPr>
              <a:t>  (1981)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33" name="5-Point Star 232"/>
          <p:cNvSpPr/>
          <p:nvPr/>
        </p:nvSpPr>
        <p:spPr>
          <a:xfrm>
            <a:off x="1524000" y="3352800"/>
            <a:ext cx="2286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057400" y="3288268"/>
            <a:ext cx="171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Phase diagram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404452" y="6019800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IDSI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3505200" y="3962400"/>
            <a:ext cx="2438400" cy="1828800"/>
            <a:chOff x="1524000" y="3962400"/>
            <a:chExt cx="2438400" cy="1828800"/>
          </a:xfrm>
        </p:grpSpPr>
        <p:grpSp>
          <p:nvGrpSpPr>
            <p:cNvPr id="245" name="Group 244"/>
            <p:cNvGrpSpPr/>
            <p:nvPr/>
          </p:nvGrpSpPr>
          <p:grpSpPr>
            <a:xfrm>
              <a:off x="1752600" y="4114800"/>
              <a:ext cx="1905000" cy="1447800"/>
              <a:chOff x="2133600" y="3886200"/>
              <a:chExt cx="1905000" cy="1447800"/>
            </a:xfrm>
          </p:grpSpPr>
          <p:cxnSp>
            <p:nvCxnSpPr>
              <p:cNvPr id="237" name="Straight Connector 236"/>
              <p:cNvCxnSpPr/>
              <p:nvPr/>
            </p:nvCxnSpPr>
            <p:spPr>
              <a:xfrm>
                <a:off x="2438400" y="3962400"/>
                <a:ext cx="0" cy="1371600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2438400" y="4648200"/>
                <a:ext cx="1600200" cy="0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2438400" y="4648200"/>
                <a:ext cx="73376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Oval 241"/>
              <p:cNvSpPr/>
              <p:nvPr/>
            </p:nvSpPr>
            <p:spPr>
              <a:xfrm rot="5400000">
                <a:off x="3124200" y="46101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2133600" y="3886200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H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3733800" y="4648200"/>
                <a:ext cx="2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T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62" name="Rounded Rectangle 261"/>
            <p:cNvSpPr/>
            <p:nvPr/>
          </p:nvSpPr>
          <p:spPr>
            <a:xfrm>
              <a:off x="1524000" y="3962400"/>
              <a:ext cx="2438400" cy="1828800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88186" y="6419910"/>
            <a:ext cx="2072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ambria Math"/>
              </a:rPr>
              <a:t>Fisher, </a:t>
            </a:r>
            <a:r>
              <a:rPr lang="en-US" sz="1600" dirty="0" err="1" smtClean="0">
                <a:solidFill>
                  <a:srgbClr val="002060"/>
                </a:solidFill>
                <a:latin typeface="Cambria Math"/>
              </a:rPr>
              <a:t>Berker</a:t>
            </a:r>
            <a:r>
              <a:rPr lang="en-US" sz="1600" dirty="0" smtClean="0">
                <a:solidFill>
                  <a:srgbClr val="002060"/>
                </a:solidFill>
                <a:latin typeface="Cambria Math"/>
              </a:rPr>
              <a:t> (1982)</a:t>
            </a:r>
          </a:p>
        </p:txBody>
      </p:sp>
    </p:spTree>
    <p:extLst>
      <p:ext uri="{BB962C8B-B14F-4D97-AF65-F5344CB8AC3E}">
        <p14:creationId xmlns:p14="http://schemas.microsoft.com/office/powerpoint/2010/main" val="13330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27" y="533400"/>
            <a:ext cx="678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Dyson hierarchical version of the model  </a:t>
            </a:r>
            <a:r>
              <a:rPr lang="en-US" sz="2000" dirty="0" smtClean="0">
                <a:solidFill>
                  <a:srgbClr val="002060"/>
                </a:solidFill>
              </a:rPr>
              <a:t>(1971)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8350" y="2982130"/>
            <a:ext cx="520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Mean field interaction within each block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1873" y="1664732"/>
            <a:ext cx="6938127" cy="990600"/>
            <a:chOff x="681873" y="4495800"/>
            <a:chExt cx="6938127" cy="990600"/>
          </a:xfrm>
        </p:grpSpPr>
        <p:grpSp>
          <p:nvGrpSpPr>
            <p:cNvPr id="5" name="Group 4"/>
            <p:cNvGrpSpPr/>
            <p:nvPr/>
          </p:nvGrpSpPr>
          <p:grpSpPr>
            <a:xfrm>
              <a:off x="1828800" y="4495800"/>
              <a:ext cx="5791200" cy="990600"/>
              <a:chOff x="1600200" y="5105400"/>
              <a:chExt cx="5791200" cy="9906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600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981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62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743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124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05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86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67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48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029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410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91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72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553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934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315200" y="6019800"/>
                <a:ext cx="76200" cy="762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600200" y="5791200"/>
                <a:ext cx="419100" cy="152400"/>
                <a:chOff x="1600200" y="4724400"/>
                <a:chExt cx="419100" cy="152400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362200" y="5791200"/>
                <a:ext cx="419100" cy="152400"/>
                <a:chOff x="2400300" y="4876800"/>
                <a:chExt cx="419100" cy="152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00300" y="48768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819400" y="4876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400300" y="4876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3124200" y="5791200"/>
                <a:ext cx="419100" cy="152400"/>
                <a:chOff x="1600200" y="4724400"/>
                <a:chExt cx="419100" cy="152400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3886200" y="5791200"/>
                <a:ext cx="419100" cy="152400"/>
                <a:chOff x="2400300" y="4876800"/>
                <a:chExt cx="419100" cy="15240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400300" y="48768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819400" y="4876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400300" y="4876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4648200" y="5791200"/>
                <a:ext cx="419100" cy="152400"/>
                <a:chOff x="1600200" y="4724400"/>
                <a:chExt cx="419100" cy="15240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5410200" y="5791200"/>
                <a:ext cx="419100" cy="152400"/>
                <a:chOff x="2400300" y="4876800"/>
                <a:chExt cx="419100" cy="1524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400300" y="48768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819400" y="4876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400300" y="4876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6172200" y="5791200"/>
                <a:ext cx="419100" cy="152400"/>
                <a:chOff x="1600200" y="4724400"/>
                <a:chExt cx="419100" cy="152400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6934200" y="5791200"/>
                <a:ext cx="419100" cy="152400"/>
                <a:chOff x="2400300" y="4876800"/>
                <a:chExt cx="419100" cy="1524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400300" y="48768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819400" y="4876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400300" y="48768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1752600" y="5486400"/>
                <a:ext cx="838200" cy="228600"/>
                <a:chOff x="1600200" y="4724400"/>
                <a:chExt cx="419100" cy="1524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3276600" y="5486400"/>
                <a:ext cx="838200" cy="228600"/>
                <a:chOff x="1600200" y="4724400"/>
                <a:chExt cx="419100" cy="152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4800600" y="5486400"/>
                <a:ext cx="838200" cy="228600"/>
                <a:chOff x="1600200" y="4724400"/>
                <a:chExt cx="419100" cy="1524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6324600" y="5486400"/>
                <a:ext cx="838200" cy="228600"/>
                <a:chOff x="1600200" y="4724400"/>
                <a:chExt cx="419100" cy="152400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2171700" y="5105400"/>
                <a:ext cx="1524000" cy="304800"/>
                <a:chOff x="1600200" y="4724400"/>
                <a:chExt cx="419100" cy="1524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5181600" y="5105400"/>
                <a:ext cx="1524000" cy="304800"/>
                <a:chOff x="1600200" y="4724400"/>
                <a:chExt cx="419100" cy="152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00200" y="4724400"/>
                  <a:ext cx="419100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0193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600200" y="4724400"/>
                  <a:ext cx="0" cy="15240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1873" y="4495800"/>
                  <a:ext cx="5944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73" y="4495800"/>
                  <a:ext cx="594458" cy="3077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81873" y="4800600"/>
                  <a:ext cx="5944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873" y="4800600"/>
                  <a:ext cx="594458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85800" y="5105400"/>
                  <a:ext cx="5944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105400"/>
                  <a:ext cx="594458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TextBox 80"/>
          <p:cNvSpPr txBox="1"/>
          <p:nvPr/>
        </p:nvSpPr>
        <p:spPr>
          <a:xfrm>
            <a:off x="226786" y="4090690"/>
            <a:ext cx="892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Dyson model is exactly soluble  demonstrating the </a:t>
            </a:r>
            <a:r>
              <a:rPr lang="en-US" sz="2400" dirty="0" err="1" smtClean="0">
                <a:solidFill>
                  <a:srgbClr val="002060"/>
                </a:solidFill>
              </a:rPr>
              <a:t>Thouless</a:t>
            </a:r>
            <a:r>
              <a:rPr lang="en-US" sz="2400" dirty="0" smtClean="0">
                <a:solidFill>
                  <a:srgbClr val="002060"/>
                </a:solidFill>
              </a:rPr>
              <a:t> effect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753" y="586370"/>
            <a:ext cx="58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Exactly soluble modification of the IDSI model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916668"/>
            <a:ext cx="639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+++++++++</a:t>
            </a:r>
            <a:r>
              <a:rPr lang="en-US" b="1" dirty="0" smtClean="0">
                <a:solidFill>
                  <a:srgbClr val="C00000"/>
                </a:solidFill>
              </a:rPr>
              <a:t>------------------------</a:t>
            </a:r>
            <a:r>
              <a:rPr lang="en-US" b="1" dirty="0" smtClean="0">
                <a:solidFill>
                  <a:srgbClr val="002060"/>
                </a:solidFill>
              </a:rPr>
              <a:t>+++++++++++++++++</a:t>
            </a:r>
            <a:r>
              <a:rPr lang="en-US" b="1" dirty="0" smtClean="0">
                <a:solidFill>
                  <a:srgbClr val="C00000"/>
                </a:solidFill>
              </a:rPr>
              <a:t>---------------------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0319" y="2619853"/>
                <a:ext cx="5003677" cy="958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𝑁𝑁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  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𝑎𝑐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𝑜𝑚𝑎𝑖𝑛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19" y="2619853"/>
                <a:ext cx="5003677" cy="9588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2800" y="3605929"/>
                <a:ext cx="1913280" cy="66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05929"/>
                <a:ext cx="1913280" cy="6612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066800" y="1295400"/>
            <a:ext cx="7086600" cy="3276600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1541680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icroscopic configuration:</a:t>
            </a:r>
            <a:endParaRPr lang="en-US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9800" y="3733799"/>
                <a:ext cx="14868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𝑁𝑁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733799"/>
                <a:ext cx="148681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71600" y="5181600"/>
            <a:ext cx="624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The interaction is in fact not binary but rather </a:t>
            </a:r>
            <a:r>
              <a:rPr lang="en-US" sz="2000" dirty="0" smtClean="0">
                <a:solidFill>
                  <a:srgbClr val="C00000"/>
                </a:solidFill>
              </a:rPr>
              <a:t>many body</a:t>
            </a:r>
            <a:r>
              <a:rPr lang="en-US" sz="2000" dirty="0" smtClean="0">
                <a:solidFill>
                  <a:srgbClr val="002060"/>
                </a:solidFill>
              </a:rPr>
              <a:t>.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9577" y="631602"/>
            <a:ext cx="309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Summery of the results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524000" y="1447800"/>
            <a:ext cx="2286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1383268"/>
                <a:ext cx="6972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diverging correlation length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     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𝜉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p>
                    </m:sSup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w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ith nonuniversal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𝜈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383268"/>
                <a:ext cx="697280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9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5-Point Star 4"/>
          <p:cNvSpPr/>
          <p:nvPr/>
        </p:nvSpPr>
        <p:spPr>
          <a:xfrm>
            <a:off x="1524000" y="2209800"/>
            <a:ext cx="2286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3600" y="2133600"/>
                <a:ext cx="5181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Extreme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Thouless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effect with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 ±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133600"/>
                <a:ext cx="518161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5-Point Star 6"/>
          <p:cNvSpPr/>
          <p:nvPr/>
        </p:nvSpPr>
        <p:spPr>
          <a:xfrm>
            <a:off x="1524000" y="2895600"/>
            <a:ext cx="2286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831068"/>
            <a:ext cx="155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Phase diagram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05205" y="3767554"/>
            <a:ext cx="2438400" cy="1828800"/>
            <a:chOff x="3505205" y="3767554"/>
            <a:chExt cx="2438400" cy="1828800"/>
          </a:xfrm>
        </p:grpSpPr>
        <p:grpSp>
          <p:nvGrpSpPr>
            <p:cNvPr id="10" name="Group 9"/>
            <p:cNvGrpSpPr/>
            <p:nvPr/>
          </p:nvGrpSpPr>
          <p:grpSpPr>
            <a:xfrm>
              <a:off x="3706793" y="3936831"/>
              <a:ext cx="1905000" cy="1447800"/>
              <a:chOff x="5105400" y="3810000"/>
              <a:chExt cx="1905000" cy="1447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410200" y="3886200"/>
                <a:ext cx="0" cy="1371600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5410200" y="4572000"/>
                <a:ext cx="1600200" cy="0"/>
              </a:xfrm>
              <a:prstGeom prst="line">
                <a:avLst/>
              </a:prstGeom>
              <a:ln w="95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410200" y="4572000"/>
                <a:ext cx="733767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105400" y="3810000"/>
                <a:ext cx="3129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H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05600" y="4572000"/>
                <a:ext cx="2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</a:rPr>
                  <a:t>T</a:t>
                </a:r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6143968" y="3810000"/>
                <a:ext cx="360039" cy="76200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6164227" y="4572000"/>
                <a:ext cx="339780" cy="68580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le 10"/>
            <p:cNvSpPr/>
            <p:nvPr/>
          </p:nvSpPr>
          <p:spPr>
            <a:xfrm>
              <a:off x="3505205" y="3767554"/>
              <a:ext cx="2438400" cy="1828800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5-Point Star 19"/>
          <p:cNvSpPr/>
          <p:nvPr/>
        </p:nvSpPr>
        <p:spPr>
          <a:xfrm>
            <a:off x="1524000" y="6096000"/>
            <a:ext cx="228600" cy="228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057900"/>
            <a:ext cx="657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model is closely related to the PS model of DNA denaturation</a:t>
            </a:r>
          </a:p>
        </p:txBody>
      </p:sp>
    </p:spTree>
    <p:extLst>
      <p:ext uri="{BB962C8B-B14F-4D97-AF65-F5344CB8AC3E}">
        <p14:creationId xmlns:p14="http://schemas.microsoft.com/office/powerpoint/2010/main" val="37554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31858" y="381000"/>
                <a:ext cx="39524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The energy of a domain of length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858" y="381000"/>
                <a:ext cx="395242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698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0" y="844552"/>
                <a:ext cx="5926174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=−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~−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𝑎𝑙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acc>
                      <m:func>
                        <m:func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𝑐𝑜𝑛𝑠𝑡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844552"/>
                <a:ext cx="5926174" cy="9081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99344" y="3076718"/>
                <a:ext cx="1516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a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 &gt;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344" y="3076718"/>
                <a:ext cx="151605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78368" y="2782616"/>
            <a:ext cx="4655832" cy="914400"/>
            <a:chOff x="2278368" y="2782616"/>
            <a:chExt cx="4655832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78368" y="2825752"/>
                  <a:ext cx="4162293" cy="871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368" y="2825752"/>
                  <a:ext cx="4162293" cy="8712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2324774" y="2782616"/>
              <a:ext cx="4609426" cy="914400"/>
            </a:xfrm>
            <a:prstGeom prst="round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70285" y="2216152"/>
            <a:ext cx="347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Interacting charges representation: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66800" y="4197352"/>
            <a:ext cx="6284886" cy="129363"/>
            <a:chOff x="1447800" y="4832866"/>
            <a:chExt cx="6284886" cy="129363"/>
          </a:xfrm>
        </p:grpSpPr>
        <p:sp>
          <p:nvSpPr>
            <p:cNvPr id="16" name="Oval 15"/>
            <p:cNvSpPr/>
            <p:nvPr/>
          </p:nvSpPr>
          <p:spPr>
            <a:xfrm>
              <a:off x="1792314" y="4842095"/>
              <a:ext cx="112686" cy="120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47982" y="4842095"/>
              <a:ext cx="112686" cy="120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34200" y="4842095"/>
              <a:ext cx="112686" cy="120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754714" y="4832866"/>
              <a:ext cx="112686" cy="1201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33600" y="4832866"/>
              <a:ext cx="112686" cy="1201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447800" y="4892933"/>
              <a:ext cx="6284886" cy="9229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95370" y="4883152"/>
            <a:ext cx="5138830" cy="923330"/>
            <a:chOff x="914400" y="5334000"/>
            <a:chExt cx="5138830" cy="923330"/>
          </a:xfrm>
        </p:grpSpPr>
        <p:sp>
          <p:nvSpPr>
            <p:cNvPr id="26" name="TextBox 25"/>
            <p:cNvSpPr txBox="1"/>
            <p:nvPr/>
          </p:nvSpPr>
          <p:spPr>
            <a:xfrm>
              <a:off x="1066800" y="5334000"/>
              <a:ext cx="49864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Charges of alternating sign (attractive) on a line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Attractive long-range  </a:t>
              </a:r>
              <a:r>
                <a:rPr lang="en-US" dirty="0" smtClean="0">
                  <a:solidFill>
                    <a:srgbClr val="C00000"/>
                  </a:solidFill>
                </a:rPr>
                <a:t>nearest-neighbor </a:t>
              </a:r>
              <a:r>
                <a:rPr lang="en-US" dirty="0" smtClean="0">
                  <a:solidFill>
                    <a:srgbClr val="002060"/>
                  </a:solidFill>
                </a:rPr>
                <a:t> interaction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Chemical potential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914400" y="5481935"/>
              <a:ext cx="115914" cy="156865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914400" y="5715000"/>
              <a:ext cx="115914" cy="156865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914400" y="6015335"/>
              <a:ext cx="115914" cy="156865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43480" y="6035006"/>
            <a:ext cx="393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--suitable representation for RG analysis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--similar to the PS model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accent5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0206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rgbClr val="002060"/>
            </a:solidFill>
            <a:latin typeface="Cambria Math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25913</TotalTime>
  <Words>3081</Words>
  <Application>Microsoft Office PowerPoint</Application>
  <PresentationFormat>On-screen Show (4:3)</PresentationFormat>
  <Paragraphs>281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fnmukaml</dc:creator>
  <cp:lastModifiedBy>fnmukaml</cp:lastModifiedBy>
  <cp:revision>149</cp:revision>
  <dcterms:created xsi:type="dcterms:W3CDTF">2013-09-24T06:35:11Z</dcterms:created>
  <dcterms:modified xsi:type="dcterms:W3CDTF">2014-05-26T19:41:23Z</dcterms:modified>
</cp:coreProperties>
</file>