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55.bin" ContentType="application/vnd.openxmlformats-officedocument.oleObject"/>
  <Override PartName="/ppt/notesSlides/notesSlide1.xml" ContentType="application/vnd.openxmlformats-officedocument.presentationml.notesSlide+xml"/>
  <Override PartName="/ppt/embeddings/oleObject31.bin" ContentType="application/vnd.openxmlformats-officedocument.oleObject"/>
  <Override PartName="/ppt/embeddings/oleObject47.bin" ContentType="application/vnd.openxmlformats-officedocument.oleObjec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54.bin" ContentType="application/vnd.openxmlformats-officedocument.oleObject"/>
  <Override PartName="/ppt/embeddings/oleObject15.bin" ContentType="application/vnd.openxmlformats-officedocument.oleObject"/>
  <Override PartName="/ppt/embeddings/oleObject37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slides/slide20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53.bin" ContentType="application/vnd.openxmlformats-officedocument.oleObject"/>
  <Override PartName="/ppt/embeddings/oleObject36.bin" ContentType="application/vnd.openxmlformats-officedocument.oleObject"/>
  <Default Extension="pict" ContentType="image/pict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52.bin" ContentType="application/vnd.openxmlformats-officedocument.oleObject"/>
  <Override PartName="/ppt/embeddings/oleObject35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oleObject51.bin" ContentType="application/vnd.openxmlformats-officedocument.oleObject"/>
  <Override PartName="/ppt/embeddings/oleObject34.bin" ContentType="application/vnd.openxmlformats-officedocument.oleObject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57.bin" ContentType="application/vnd.openxmlformats-officedocument.oleObject"/>
  <Override PartName="/ppt/notesSlides/notesSlide3.xml" ContentType="application/vnd.openxmlformats-officedocument.presentationml.notesSlide+xml"/>
  <Override PartName="/ppt/embeddings/oleObject50.bin" ContentType="application/vnd.openxmlformats-officedocument.oleObject"/>
  <Override PartName="/ppt/theme/theme2.xml" ContentType="application/vnd.openxmlformats-officedocument.theme+xml"/>
  <Override PartName="/ppt/embeddings/oleObject33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embeddings/oleObject56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embeddings/oleObject32.bin" ContentType="application/vnd.openxmlformats-officedocument.oleObject"/>
  <Override PartName="/ppt/embeddings/oleObject48.bin" ContentType="application/vnd.openxmlformats-officedocument.oleObject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embeddings/oleObject41.bin" ContentType="application/vnd.openxmlformats-officedocument.oleObject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48" r:id="rId3"/>
    <p:sldId id="323" r:id="rId4"/>
    <p:sldId id="298" r:id="rId5"/>
    <p:sldId id="299" r:id="rId6"/>
    <p:sldId id="342" r:id="rId7"/>
    <p:sldId id="321" r:id="rId8"/>
    <p:sldId id="343" r:id="rId9"/>
    <p:sldId id="316" r:id="rId10"/>
    <p:sldId id="317" r:id="rId11"/>
    <p:sldId id="302" r:id="rId12"/>
    <p:sldId id="344" r:id="rId13"/>
    <p:sldId id="303" r:id="rId14"/>
    <p:sldId id="312" r:id="rId15"/>
    <p:sldId id="329" r:id="rId16"/>
    <p:sldId id="346" r:id="rId17"/>
    <p:sldId id="347" r:id="rId18"/>
    <p:sldId id="332" r:id="rId19"/>
    <p:sldId id="333" r:id="rId20"/>
    <p:sldId id="335" r:id="rId21"/>
    <p:sldId id="349" r:id="rId22"/>
    <p:sldId id="273" r:id="rId23"/>
    <p:sldId id="336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iang Luo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0E3"/>
    <a:srgbClr val="323232"/>
    <a:srgbClr val="FF00FF"/>
    <a:srgbClr val="59BA45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780" autoAdjust="0"/>
  </p:normalViewPr>
  <p:slideViewPr>
    <p:cSldViewPr snapToGrid="0" snapToObjects="1">
      <p:cViewPr>
        <p:scale>
          <a:sx n="100" d="100"/>
          <a:sy n="100" d="100"/>
        </p:scale>
        <p:origin x="-102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Relationship Id="rId2" Type="http://schemas.openxmlformats.org/officeDocument/2006/relationships/image" Target="../media/image55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ict"/><Relationship Id="rId4" Type="http://schemas.openxmlformats.org/officeDocument/2006/relationships/image" Target="../media/image60.pict"/><Relationship Id="rId1" Type="http://schemas.openxmlformats.org/officeDocument/2006/relationships/image" Target="../media/image57.wmf"/><Relationship Id="rId2" Type="http://schemas.openxmlformats.org/officeDocument/2006/relationships/image" Target="../media/image58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ict"/><Relationship Id="rId2" Type="http://schemas.openxmlformats.org/officeDocument/2006/relationships/image" Target="../media/image69.pict"/><Relationship Id="rId3" Type="http://schemas.openxmlformats.org/officeDocument/2006/relationships/image" Target="../media/image70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Relationship Id="rId2" Type="http://schemas.openxmlformats.org/officeDocument/2006/relationships/image" Target="../media/image72.pict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ict"/><Relationship Id="rId12" Type="http://schemas.openxmlformats.org/officeDocument/2006/relationships/image" Target="../media/image21.pict"/><Relationship Id="rId1" Type="http://schemas.openxmlformats.org/officeDocument/2006/relationships/image" Target="../media/image10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Relationship Id="rId4" Type="http://schemas.openxmlformats.org/officeDocument/2006/relationships/image" Target="../media/image13.pict"/><Relationship Id="rId5" Type="http://schemas.openxmlformats.org/officeDocument/2006/relationships/image" Target="../media/image14.pict"/><Relationship Id="rId6" Type="http://schemas.openxmlformats.org/officeDocument/2006/relationships/image" Target="../media/image15.pict"/><Relationship Id="rId7" Type="http://schemas.openxmlformats.org/officeDocument/2006/relationships/image" Target="../media/image16.pict"/><Relationship Id="rId8" Type="http://schemas.openxmlformats.org/officeDocument/2006/relationships/image" Target="../media/image17.pict"/><Relationship Id="rId9" Type="http://schemas.openxmlformats.org/officeDocument/2006/relationships/image" Target="../media/image18.pict"/><Relationship Id="rId10" Type="http://schemas.openxmlformats.org/officeDocument/2006/relationships/image" Target="../media/image1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Relationship Id="rId3" Type="http://schemas.openxmlformats.org/officeDocument/2006/relationships/image" Target="../media/image24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ict"/><Relationship Id="rId4" Type="http://schemas.openxmlformats.org/officeDocument/2006/relationships/image" Target="../media/image30.pict"/><Relationship Id="rId5" Type="http://schemas.openxmlformats.org/officeDocument/2006/relationships/image" Target="../media/image31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pict"/><Relationship Id="rId3" Type="http://schemas.openxmlformats.org/officeDocument/2006/relationships/image" Target="../media/image3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Relationship Id="rId3" Type="http://schemas.openxmlformats.org/officeDocument/2006/relationships/image" Target="../media/image38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ict"/><Relationship Id="rId4" Type="http://schemas.openxmlformats.org/officeDocument/2006/relationships/image" Target="../media/image42.pict"/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ict"/><Relationship Id="rId4" Type="http://schemas.openxmlformats.org/officeDocument/2006/relationships/image" Target="../media/image46.pict"/><Relationship Id="rId5" Type="http://schemas.openxmlformats.org/officeDocument/2006/relationships/image" Target="../media/image47.pict"/><Relationship Id="rId6" Type="http://schemas.openxmlformats.org/officeDocument/2006/relationships/image" Target="../media/image48.pict"/><Relationship Id="rId1" Type="http://schemas.openxmlformats.org/officeDocument/2006/relationships/image" Target="../media/image43.pict"/><Relationship Id="rId2" Type="http://schemas.openxmlformats.org/officeDocument/2006/relationships/image" Target="../media/image44.pict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ict"/><Relationship Id="rId4" Type="http://schemas.openxmlformats.org/officeDocument/2006/relationships/image" Target="../media/image53.pict"/><Relationship Id="rId1" Type="http://schemas.openxmlformats.org/officeDocument/2006/relationships/image" Target="../media/image50.pict"/><Relationship Id="rId2" Type="http://schemas.openxmlformats.org/officeDocument/2006/relationships/image" Target="../media/image5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9DA7-D75C-CE4A-A660-5E1868CF79C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BAAB-147E-A547-BFE9-EC8A0AB14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054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organisms participate in energy transduction. Life is possible only when driven out of equilibrium, which need to be supported by energy flow. Harvesting energy is a big deal in a cell as small as E coli, which is packed with clever molecular circuits (biological organization, EGD Cohen). This is great news for </a:t>
            </a:r>
            <a:r>
              <a:rPr lang="en-US" baseline="0" dirty="0" err="1" smtClean="0"/>
              <a:t>nonequilibrium</a:t>
            </a:r>
            <a:r>
              <a:rPr lang="en-US" baseline="0" dirty="0" smtClean="0"/>
              <a:t> stat mech. One may think of bounds such as Carnot efficiency etc. In this talk, we look at a small component of this process, the sensing of nutrient molecules. The upshot is to try to establish a link between energy dissipation and the functionality the molecular circuit supports. Here we have a well-defined functionality, and we can do many things with a model proposed to describe the behavior. Yet we are still struggling with going beyond the descriptive level and gain a deeper understanding of the connection.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BAAB-147E-A547-BFE9-EC8A0AB14A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</a:t>
            </a:r>
            <a:r>
              <a:rPr lang="en-US" baseline="0" dirty="0" smtClean="0"/>
              <a:t> activity of receptors tracked experimentally</a:t>
            </a:r>
            <a:r>
              <a:rPr lang="en-US" dirty="0" smtClean="0"/>
              <a:t>. Define adaptation,</a:t>
            </a:r>
            <a:r>
              <a:rPr lang="en-US" baseline="0" dirty="0" smtClean="0"/>
              <a:t> and accuracy already at this stage. Adaptation achieved via </a:t>
            </a:r>
            <a:r>
              <a:rPr lang="en-US" baseline="0" dirty="0" err="1" smtClean="0"/>
              <a:t>methylation</a:t>
            </a:r>
            <a:r>
              <a:rPr lang="en-US" baseline="0" dirty="0" smtClean="0"/>
              <a:t> of the receptor protein.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BAAB-147E-A547-BFE9-EC8A0AB14A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“optimal activity</a:t>
            </a:r>
            <a:r>
              <a:rPr lang="en-US" baseline="0" dirty="0" smtClean="0"/>
              <a:t> level” at 50-50. Most sensitive to environment. </a:t>
            </a:r>
            <a:r>
              <a:rPr lang="en-US" dirty="0" smtClean="0"/>
              <a:t>Introduce transient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BAAB-147E-A547-BFE9-EC8A0AB14A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BAAB-147E-A547-BFE9-EC8A0AB14A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“optimal activity</a:t>
            </a:r>
            <a:r>
              <a:rPr lang="en-US" baseline="0" dirty="0" smtClean="0"/>
              <a:t> level” at 50-50. Most sensitive to environment. </a:t>
            </a:r>
            <a:r>
              <a:rPr lang="en-US" dirty="0" smtClean="0"/>
              <a:t>Introduce transient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BAAB-147E-A547-BFE9-EC8A0AB14A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Overdamped</a:t>
            </a:r>
            <a:r>
              <a:rPr lang="en-US" altLang="zh-CN" dirty="0" smtClean="0"/>
              <a:t> HMO,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CE22-0CF8-4BF3-B14B-1D3EAE886FD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B09B-7EA1-9749-8F8D-B72ECCEB7B73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61A7-5C6D-1E4F-9014-494527EB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oleObject22.bin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5.png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5.png"/><Relationship Id="rId7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9.png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9" Type="http://schemas.openxmlformats.org/officeDocument/2006/relationships/oleObject" Target="../embeddings/oleObject5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66.pn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oleObject" Target="../embeddings/oleObject5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4" Type="http://schemas.openxmlformats.org/officeDocument/2006/relationships/oleObject" Target="../embeddings/oleObject13.bin"/><Relationship Id="rId15" Type="http://schemas.openxmlformats.org/officeDocument/2006/relationships/oleObject" Target="../embeddings/oleObject14.bin"/><Relationship Id="rId16" Type="http://schemas.openxmlformats.org/officeDocument/2006/relationships/oleObject" Target="../embeddings/oleObject15.bin"/><Relationship Id="rId17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6.png"/><Relationship Id="rId7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41719" y="0"/>
            <a:ext cx="380228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803" y="489503"/>
            <a:ext cx="5082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200" b="1" i="1" dirty="0" smtClean="0">
                <a:solidFill>
                  <a:srgbClr val="FF0000"/>
                </a:solidFill>
              </a:rPr>
              <a:t>Adaptation as a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nonequilibrium</a:t>
            </a:r>
            <a:r>
              <a:rPr lang="en-US" sz="3200" b="1" i="1" dirty="0" smtClean="0">
                <a:solidFill>
                  <a:srgbClr val="FF0000"/>
                </a:solidFill>
              </a:rPr>
              <a:t> paradigm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5391" y="2475352"/>
            <a:ext cx="5267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Shouwen</a:t>
            </a:r>
            <a:r>
              <a:rPr lang="en-US" sz="2000" dirty="0" smtClean="0"/>
              <a:t> Wang and Lei-Han Tang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Beijing Computational Science Research Center</a:t>
            </a:r>
          </a:p>
          <a:p>
            <a:pPr algn="r"/>
            <a:r>
              <a:rPr lang="en-US" sz="2000" dirty="0" smtClean="0"/>
              <a:t>Hong Kong Baptist University</a:t>
            </a:r>
          </a:p>
        </p:txBody>
      </p:sp>
      <p:pic>
        <p:nvPicPr>
          <p:cNvPr id="11" name="Picture 8" descr="nelson_fig0"/>
          <p:cNvPicPr>
            <a:picLocks noChangeAspect="1" noChangeArrowheads="1"/>
          </p:cNvPicPr>
          <p:nvPr/>
        </p:nvPicPr>
        <p:blipFill>
          <a:blip r:embed="rId3">
            <a:biLevel thresh="50000"/>
            <a:alphaModFix amt="37000"/>
          </a:blip>
          <a:srcRect/>
          <a:stretch>
            <a:fillRect/>
          </a:stretch>
        </p:blipFill>
        <p:spPr bwMode="auto">
          <a:xfrm>
            <a:off x="5341719" y="2748787"/>
            <a:ext cx="4372814" cy="30233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grayscl/>
            <a:alphaModFix/>
            <a:lum bright="40000"/>
          </a:blip>
          <a:stretch>
            <a:fillRect/>
          </a:stretch>
        </p:blipFill>
        <p:spPr>
          <a:xfrm>
            <a:off x="5341719" y="0"/>
            <a:ext cx="3802281" cy="2737642"/>
          </a:xfrm>
          <a:prstGeom prst="rect">
            <a:avLst/>
          </a:prstGeom>
        </p:spPr>
      </p:pic>
      <p:pic>
        <p:nvPicPr>
          <p:cNvPr id="8" name="Picture 31" descr="ecol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1718" y="5124987"/>
            <a:ext cx="3802281" cy="173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41719" y="273696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Philip Nelson: </a:t>
            </a:r>
            <a:r>
              <a:rPr lang="en-US" sz="2000" i="1" dirty="0" smtClean="0">
                <a:solidFill>
                  <a:schemeClr val="bg1"/>
                </a:solidFill>
              </a:rPr>
              <a:t>Biological Physics</a:t>
            </a:r>
            <a:r>
              <a:rPr lang="en-US" dirty="0" smtClean="0">
                <a:solidFill>
                  <a:schemeClr val="bg1"/>
                </a:solidFill>
              </a:rPr>
              <a:t>, 2004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804" y="6121400"/>
            <a:ext cx="508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GGI Workshop on </a:t>
            </a:r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b="1" dirty="0" smtClean="0">
                <a:solidFill>
                  <a:srgbClr val="0000FF"/>
                </a:solidFill>
              </a:rPr>
              <a:t>Advances in </a:t>
            </a:r>
            <a:r>
              <a:rPr lang="en-US" sz="2000" b="1" dirty="0" err="1" smtClean="0">
                <a:solidFill>
                  <a:srgbClr val="0000FF"/>
                </a:solidFill>
              </a:rPr>
              <a:t>Nonequilibrium</a:t>
            </a:r>
            <a:r>
              <a:rPr lang="en-US" sz="2000" b="1" dirty="0" smtClean="0">
                <a:solidFill>
                  <a:srgbClr val="0000FF"/>
                </a:solidFill>
              </a:rPr>
              <a:t> Statistical Mechanics</a:t>
            </a:r>
            <a:r>
              <a:rPr lang="en-US" sz="2000" dirty="0" smtClean="0">
                <a:solidFill>
                  <a:srgbClr val="0000FF"/>
                </a:solidFill>
              </a:rPr>
              <a:t>”, </a:t>
            </a:r>
            <a:r>
              <a:rPr lang="en-US" dirty="0" smtClean="0">
                <a:solidFill>
                  <a:srgbClr val="0000FF"/>
                </a:solidFill>
              </a:rPr>
              <a:t>26-30 May, 2014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9864" y="3798791"/>
            <a:ext cx="2092051" cy="23391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77" y="1469349"/>
            <a:ext cx="707382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We have obtained exact results for</a:t>
            </a:r>
          </a:p>
          <a:p>
            <a:pPr marL="444500" indent="-258763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Adaptation error</a:t>
            </a:r>
          </a:p>
          <a:p>
            <a:pPr marL="444500" indent="-258763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NESS probability distribution </a:t>
            </a:r>
            <a:r>
              <a:rPr lang="en-US" sz="2400" i="1" dirty="0" err="1" smtClean="0"/>
              <a:t>P</a:t>
            </a:r>
            <a:r>
              <a:rPr lang="en-US" sz="2400" dirty="0" err="1" smtClean="0"/>
              <a:t>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m</a:t>
            </a:r>
            <a:r>
              <a:rPr lang="en-US" sz="2400" dirty="0" smtClean="0"/>
              <a:t>)</a:t>
            </a:r>
          </a:p>
          <a:p>
            <a:pPr marL="444500" indent="-258763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Rate of energy dissipation</a:t>
            </a:r>
          </a:p>
          <a:p>
            <a:pPr marL="444500" indent="-258763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Fluctuation and linear response spectrum</a:t>
            </a:r>
          </a:p>
          <a:p>
            <a:pPr marL="444500" indent="-258763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Generalized </a:t>
            </a:r>
            <a:r>
              <a:rPr lang="en-US" sz="2400" dirty="0" err="1" smtClean="0"/>
              <a:t>Herada-Sasa</a:t>
            </a:r>
            <a:r>
              <a:rPr lang="en-US" sz="2400" dirty="0" smtClean="0"/>
              <a:t> equality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822450" y="1257300"/>
          <a:ext cx="5499100" cy="914400"/>
        </p:xfrm>
        <a:graphic>
          <a:graphicData uri="http://schemas.openxmlformats.org/presentationml/2006/ole">
            <p:oleObj spid="_x0000_s30722" name="Equation" r:id="rId3" imgW="5499100" imgH="9144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7201" y="471386"/>
            <a:ext cx="370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Moment equation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75207" y="3947832"/>
            <a:ext cx="5381327" cy="2308324"/>
            <a:chOff x="1775207" y="3947832"/>
            <a:chExt cx="5381327" cy="2308324"/>
          </a:xfrm>
        </p:grpSpPr>
        <p:sp>
          <p:nvSpPr>
            <p:cNvPr id="17" name="TextBox 16"/>
            <p:cNvSpPr txBox="1"/>
            <p:nvPr/>
          </p:nvSpPr>
          <p:spPr>
            <a:xfrm>
              <a:off x="1775207" y="3947832"/>
              <a:ext cx="5381327" cy="2308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82563" indent="-182563">
                <a:buFont typeface="Arial"/>
                <a:buChar char="•"/>
              </a:pPr>
              <a:r>
                <a:rPr lang="en-US" dirty="0" smtClean="0"/>
                <a:t>Adaptation is possible only when</a:t>
              </a:r>
            </a:p>
            <a:p>
              <a:pPr marL="182563" indent="-182563">
                <a:buFont typeface="Arial"/>
                <a:buChar char="•"/>
              </a:pPr>
              <a:endParaRPr lang="en-US" dirty="0" smtClean="0"/>
            </a:p>
            <a:p>
              <a:pPr marL="182563" indent="-182563">
                <a:buFont typeface="Arial"/>
                <a:buChar char="•"/>
              </a:pPr>
              <a:endParaRPr lang="en-US" dirty="0" smtClean="0"/>
            </a:p>
            <a:p>
              <a:pPr marL="182563" indent="-182563">
                <a:buFont typeface="Arial"/>
                <a:buChar char="•"/>
              </a:pPr>
              <a:r>
                <a:rPr lang="en-US" dirty="0" smtClean="0"/>
                <a:t>“Adaptation error” determined by probabilities at the boundary of the </a:t>
              </a:r>
              <a:r>
                <a:rPr lang="en-US" dirty="0" err="1" smtClean="0"/>
                <a:t>methylation</a:t>
              </a:r>
              <a:r>
                <a:rPr lang="en-US" dirty="0" smtClean="0"/>
                <a:t> range.</a:t>
              </a:r>
            </a:p>
            <a:p>
              <a:pPr marL="182563" indent="-182563">
                <a:buFont typeface="Arial"/>
                <a:buChar char="•"/>
              </a:pPr>
              <a:endParaRPr lang="en-US" dirty="0" smtClean="0"/>
            </a:p>
            <a:p>
              <a:pPr marL="182563" indent="-182563">
                <a:buFont typeface="Arial"/>
                <a:buChar char="•"/>
              </a:pPr>
              <a:r>
                <a:rPr lang="en-US" dirty="0" smtClean="0"/>
                <a:t>Genuine phase transition in the </a:t>
              </a:r>
              <a:r>
                <a:rPr lang="en-US" dirty="0" err="1" smtClean="0"/>
                <a:t>nonequilibrium</a:t>
              </a:r>
              <a:r>
                <a:rPr lang="en-US" dirty="0" smtClean="0"/>
                <a:t> model when the </a:t>
              </a:r>
              <a:r>
                <a:rPr lang="en-US" dirty="0" err="1" smtClean="0"/>
                <a:t>methylation</a:t>
              </a:r>
              <a:r>
                <a:rPr lang="en-US" dirty="0" smtClean="0"/>
                <a:t> range is infinite.</a:t>
              </a:r>
              <a:endParaRPr lang="en-US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978384" y="4352179"/>
            <a:ext cx="2768600" cy="342900"/>
          </p:xfrm>
          <a:graphic>
            <a:graphicData uri="http://schemas.openxmlformats.org/presentationml/2006/ole">
              <p:oleObj spid="_x0000_s30723" name="Equation" r:id="rId4" imgW="2768600" imgH="342900" progId="Equation.DSMT4">
                <p:embed/>
              </p:oleObj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598016" y="2431224"/>
            <a:ext cx="6166555" cy="1013812"/>
            <a:chOff x="598016" y="2431224"/>
            <a:chExt cx="6166555" cy="1013812"/>
          </a:xfrm>
        </p:grpSpPr>
        <p:grpSp>
          <p:nvGrpSpPr>
            <p:cNvPr id="33" name="Group 32"/>
            <p:cNvGrpSpPr/>
            <p:nvPr/>
          </p:nvGrpSpPr>
          <p:grpSpPr>
            <a:xfrm>
              <a:off x="2388739" y="2431224"/>
              <a:ext cx="4375832" cy="1013812"/>
              <a:chOff x="2126568" y="5291738"/>
              <a:chExt cx="4375832" cy="101381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2327102" y="5938069"/>
                <a:ext cx="4175298" cy="351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2126568" y="5820568"/>
                <a:ext cx="237600" cy="237600"/>
              </a:xfrm>
              <a:prstGeom prst="ellipse">
                <a:avLst/>
              </a:prstGeom>
              <a:solidFill>
                <a:srgbClr val="0000FF"/>
              </a:solidFill>
              <a:ln w="1587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/>
            </p:nvGraphicFramePr>
            <p:xfrm>
              <a:off x="6130788" y="6058168"/>
              <a:ext cx="203200" cy="177800"/>
            </p:xfrm>
            <a:graphic>
              <a:graphicData uri="http://schemas.openxmlformats.org/presentationml/2006/ole">
                <p:oleObj spid="_x0000_s30726" name="Equation" r:id="rId5" imgW="203200" imgH="177800" progId="Equation.DSMT4">
                  <p:embed/>
                </p:oleObj>
              </a:graphicData>
            </a:graphic>
          </p:graphicFrame>
          <p:graphicFrame>
            <p:nvGraphicFramePr>
              <p:cNvPr id="30727" name="Object 7"/>
              <p:cNvGraphicFramePr>
                <a:graphicFrameLocks noChangeAspect="1"/>
              </p:cNvGraphicFramePr>
              <p:nvPr/>
            </p:nvGraphicFramePr>
            <p:xfrm>
              <a:off x="5103813" y="5988050"/>
              <a:ext cx="381000" cy="317500"/>
            </p:xfrm>
            <a:graphic>
              <a:graphicData uri="http://schemas.openxmlformats.org/presentationml/2006/ole">
                <p:oleObj spid="_x0000_s30727" name="Equation" r:id="rId6" imgW="381000" imgH="317500" progId="Equation.DSMT4">
                  <p:embed/>
                </p:oleObj>
              </a:graphicData>
            </a:graphic>
          </p:graphicFrame>
          <p:graphicFrame>
            <p:nvGraphicFramePr>
              <p:cNvPr id="30728" name="Object 8"/>
              <p:cNvGraphicFramePr>
                <a:graphicFrameLocks noChangeAspect="1"/>
              </p:cNvGraphicFramePr>
              <p:nvPr/>
            </p:nvGraphicFramePr>
            <p:xfrm>
              <a:off x="4203700" y="6000750"/>
              <a:ext cx="254000" cy="292100"/>
            </p:xfrm>
            <a:graphic>
              <a:graphicData uri="http://schemas.openxmlformats.org/presentationml/2006/ole">
                <p:oleObj spid="_x0000_s30728" name="Equation" r:id="rId7" imgW="254000" imgH="292100" progId="Equation.DSMT4">
                  <p:embed/>
                </p:oleObj>
              </a:graphicData>
            </a:graphic>
          </p:graphicFrame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258800" y="5886000"/>
                <a:ext cx="119089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130000" y="5886000"/>
                <a:ext cx="119089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602343" y="5291738"/>
                <a:ext cx="14319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perfect adaptation</a:t>
                </a:r>
                <a:endParaRPr lang="en-US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364168" y="5940000"/>
                <a:ext cx="1953382" cy="1588"/>
              </a:xfrm>
              <a:prstGeom prst="line">
                <a:avLst/>
              </a:prstGeom>
              <a:ln w="38100">
                <a:solidFill>
                  <a:srgbClr val="59BA4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598016" y="2551323"/>
              <a:ext cx="122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Phase diagram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17" y="419009"/>
            <a:ext cx="418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NESS Distribution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75224" y="1816100"/>
          <a:ext cx="3403600" cy="1473200"/>
        </p:xfrm>
        <a:graphic>
          <a:graphicData uri="http://schemas.openxmlformats.org/presentationml/2006/ole">
            <p:oleObj spid="_x0000_s186370" name="Equation" r:id="rId3" imgW="3403600" imgH="1473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75224" y="3843298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</a:t>
            </a:r>
            <a:r>
              <a:rPr lang="en-US" dirty="0" err="1" smtClean="0"/>
              <a:t>methylation</a:t>
            </a:r>
            <a:r>
              <a:rPr lang="en-US" dirty="0" smtClean="0"/>
              <a:t> range </a:t>
            </a:r>
            <a:r>
              <a:rPr lang="en-US" i="1" dirty="0" smtClean="0"/>
              <a:t>m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 =&gt; better adaptation.</a:t>
            </a:r>
            <a:endParaRPr lang="en-US" dirty="0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86686"/>
            <a:ext cx="4991100" cy="39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25736" y="2108200"/>
            <a:ext cx="82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= 0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4443" y="1563065"/>
            <a:ext cx="82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7987" y="3289300"/>
            <a:ext cx="189016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1742038" y="3067200"/>
            <a:ext cx="3206527" cy="16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353602" y="3775631"/>
          <a:ext cx="844550" cy="312737"/>
        </p:xfrm>
        <a:graphic>
          <a:graphicData uri="http://schemas.openxmlformats.org/presentationml/2006/ole">
            <p:oleObj spid="_x0000_s186373" name="Equation" r:id="rId5" imgW="635000" imgH="26670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353602" y="419009"/>
          <a:ext cx="1842644" cy="523220"/>
        </p:xfrm>
        <a:graphic>
          <a:graphicData uri="http://schemas.openxmlformats.org/presentationml/2006/ole">
            <p:oleObj spid="_x0000_s186374" name="Equation" r:id="rId6" imgW="1028700" imgH="292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569" y="536855"/>
            <a:ext cx="45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Energy dissipation rate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60435" y="1803400"/>
          <a:ext cx="2311400" cy="622300"/>
        </p:xfrm>
        <a:graphic>
          <a:graphicData uri="http://schemas.openxmlformats.org/presentationml/2006/ole">
            <p:oleObj spid="_x0000_s31746" name="Equation" r:id="rId3" imgW="2311400" imgH="6223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74124" y="1988066"/>
            <a:ext cx="164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units of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</a:t>
            </a:r>
            <a:r>
              <a:rPr lang="en-US" i="1" dirty="0" err="1" smtClean="0"/>
              <a:t>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4117" y="2682337"/>
            <a:ext cx="1270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forward </a:t>
            </a:r>
          </a:p>
          <a:p>
            <a:pPr algn="r"/>
            <a:r>
              <a:rPr lang="en-US" sz="1600" dirty="0" err="1" smtClean="0"/>
              <a:t>prob</a:t>
            </a:r>
            <a:r>
              <a:rPr lang="en-US" sz="1600" dirty="0" smtClean="0"/>
              <a:t> current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25519" y="2682337"/>
            <a:ext cx="13486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backward </a:t>
            </a:r>
            <a:r>
              <a:rPr lang="en-US" sz="1600" dirty="0" err="1" smtClean="0"/>
              <a:t>prob</a:t>
            </a:r>
            <a:r>
              <a:rPr lang="en-US" sz="1600" dirty="0" smtClean="0"/>
              <a:t> current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464362" y="2415122"/>
            <a:ext cx="324939" cy="209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4413623" y="2369295"/>
            <a:ext cx="324939" cy="301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608" y="1330559"/>
            <a:ext cx="5214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 needed to keep the system in the NESS: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2567" y="3903531"/>
            <a:ext cx="5905634" cy="1273175"/>
            <a:chOff x="498342" y="3413125"/>
            <a:chExt cx="5905634" cy="127317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666875" y="3413125"/>
            <a:ext cx="3314700" cy="660400"/>
          </p:xfrm>
          <a:graphic>
            <a:graphicData uri="http://schemas.openxmlformats.org/presentationml/2006/ole">
              <p:oleObj spid="_x0000_s31749" name="Equation" r:id="rId4" imgW="3314700" imgH="660400" progId="Equation.DSMT4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98342" y="3559044"/>
              <a:ext cx="1124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Exactly:</a:t>
              </a:r>
              <a:endParaRPr lang="en-US" sz="2000" dirty="0"/>
            </a:p>
          </p:txBody>
        </p:sp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666875" y="4394200"/>
            <a:ext cx="4737101" cy="292100"/>
          </p:xfrm>
          <a:graphic>
            <a:graphicData uri="http://schemas.openxmlformats.org/presentationml/2006/ole">
              <p:oleObj spid="_x0000_s31751" name="Equation" r:id="rId5" imgW="4737100" imgH="2921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17" y="419009"/>
            <a:ext cx="418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Modified ESA tradeoff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01750" y="1484313"/>
          <a:ext cx="2324100" cy="736600"/>
        </p:xfrm>
        <a:graphic>
          <a:graphicData uri="http://schemas.openxmlformats.org/presentationml/2006/ole">
            <p:oleObj spid="_x0000_s86018" name="Equation" r:id="rId3" imgW="2324100" imgH="736600" progId="Equation.DSMT4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59076" y="4673031"/>
            <a:ext cx="4640506" cy="646331"/>
            <a:chOff x="920069" y="4921031"/>
            <a:chExt cx="4640506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920069" y="4921031"/>
              <a:ext cx="3688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to complete one cycle to the nearest </a:t>
              </a:r>
              <a:r>
                <a:rPr lang="en-US" dirty="0" err="1" smtClean="0"/>
                <a:t>methylation</a:t>
              </a:r>
              <a:r>
                <a:rPr lang="en-US" dirty="0" smtClean="0"/>
                <a:t> boundary:</a:t>
              </a:r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608075" y="5091112"/>
            <a:ext cx="952500" cy="317500"/>
          </p:xfrm>
          <a:graphic>
            <a:graphicData uri="http://schemas.openxmlformats.org/presentationml/2006/ole">
              <p:oleObj spid="_x0000_s86023" name="Equation" r:id="rId4" imgW="952500" imgH="317500" progId="Equation.DSMT4">
                <p:embed/>
              </p:oleObj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4867" y="2752130"/>
            <a:ext cx="4317033" cy="1268335"/>
            <a:chOff x="565491" y="2720860"/>
            <a:chExt cx="4317033" cy="1268335"/>
          </a:xfrm>
        </p:grpSpPr>
        <p:graphicFrame>
          <p:nvGraphicFramePr>
            <p:cNvPr id="86020" name="Object 4"/>
            <p:cNvGraphicFramePr>
              <a:graphicFrameLocks noChangeAspect="1"/>
            </p:cNvGraphicFramePr>
            <p:nvPr/>
          </p:nvGraphicFramePr>
          <p:xfrm>
            <a:off x="1571682" y="3256583"/>
            <a:ext cx="3310842" cy="732612"/>
          </p:xfrm>
          <a:graphic>
            <a:graphicData uri="http://schemas.openxmlformats.org/presentationml/2006/ole">
              <p:oleObj spid="_x0000_s86020" name="Equation" r:id="rId5" imgW="2984500" imgH="660400" progId="Equation.DSMT4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65491" y="2720860"/>
              <a:ext cx="256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dissipated power</a:t>
              </a:r>
              <a:endParaRPr lang="en-US" dirty="0"/>
            </a:p>
          </p:txBody>
        </p:sp>
      </p:grp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82" y="142060"/>
            <a:ext cx="3744418" cy="33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75119" y="419009"/>
            <a:ext cx="622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a </a:t>
            </a:r>
            <a:r>
              <a:rPr lang="en-US" sz="1600" dirty="0" smtClean="0">
                <a:latin typeface="Times New Roman"/>
                <a:cs typeface="Times New Roman"/>
              </a:rPr>
              <a:t>= 0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5424" y="232855"/>
            <a:ext cx="622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a </a:t>
            </a:r>
            <a:r>
              <a:rPr lang="en-US" sz="1600" dirty="0" smtClean="0">
                <a:latin typeface="Times New Roman"/>
                <a:cs typeface="Times New Roman"/>
              </a:rPr>
              <a:t>= 1</a:t>
            </a:r>
            <a:endParaRPr lang="en-US"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782130" y="1286686"/>
          <a:ext cx="355600" cy="215900"/>
        </p:xfrm>
        <a:graphic>
          <a:graphicData uri="http://schemas.openxmlformats.org/presentationml/2006/ole">
            <p:oleObj spid="_x0000_s86026" name="Equation" r:id="rId7" imgW="355600" imgH="2159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97689" y="1828800"/>
            <a:ext cx="13477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6416753" y="1585777"/>
            <a:ext cx="2718298" cy="124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41900" y="23285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821" y="2182231"/>
            <a:ext cx="693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dirty="0" smtClean="0"/>
              <a:t>Fluctuation spectrum and transient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907936"/>
              </p:ext>
            </p:extLst>
          </p:nvPr>
        </p:nvGraphicFramePr>
        <p:xfrm>
          <a:off x="506413" y="1642163"/>
          <a:ext cx="3468136" cy="416826"/>
        </p:xfrm>
        <a:graphic>
          <a:graphicData uri="http://schemas.openxmlformats.org/presentationml/2006/ole">
            <p:oleObj spid="_x0000_s189442" name="Equation" r:id="rId4" imgW="3594100" imgH="4318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7" y="332656"/>
            <a:ext cx="70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Activity: frequency-resolved linear response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47612" y="2341563"/>
          <a:ext cx="3213100" cy="622300"/>
        </p:xfrm>
        <a:graphic>
          <a:graphicData uri="http://schemas.openxmlformats.org/presentationml/2006/ole">
            <p:oleObj spid="_x0000_s189449" name="Equation" r:id="rId5" imgW="3213100" imgH="622300" progId="Equation.DSMT4">
              <p:embed/>
            </p:oleObj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974549" y="1737804"/>
            <a:ext cx="10184789" cy="4231386"/>
            <a:chOff x="3974549" y="1737804"/>
            <a:chExt cx="10184789" cy="4231386"/>
          </a:xfrm>
        </p:grpSpPr>
        <p:pic>
          <p:nvPicPr>
            <p:cNvPr id="9227" name="Picture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4549" y="1737804"/>
              <a:ext cx="10184789" cy="42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4763868" y="1909281"/>
              <a:ext cx="2020920" cy="3520800"/>
            </a:xfrm>
            <a:prstGeom prst="rect">
              <a:avLst/>
            </a:prstGeom>
            <a:solidFill>
              <a:srgbClr val="CCFF99">
                <a:alpha val="53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781248" y="1909279"/>
              <a:ext cx="1359451" cy="3538800"/>
            </a:xfrm>
            <a:prstGeom prst="rect">
              <a:avLst/>
            </a:prstGeom>
            <a:solidFill>
              <a:schemeClr val="accent5">
                <a:alpha val="47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763868" y="2093947"/>
              <a:ext cx="3945309" cy="1490430"/>
              <a:chOff x="4763868" y="2093947"/>
              <a:chExt cx="3945309" cy="1490430"/>
            </a:xfrm>
          </p:grpSpPr>
          <p:graphicFrame>
            <p:nvGraphicFramePr>
              <p:cNvPr id="7" name="对象 6"/>
              <p:cNvGraphicFramePr>
                <a:graphicFrameLocks noChangeAspect="1"/>
              </p:cNvGraphicFramePr>
              <p:nvPr/>
            </p:nvGraphicFramePr>
            <p:xfrm>
              <a:off x="5359400" y="2968625"/>
              <a:ext cx="676275" cy="320675"/>
            </p:xfrm>
            <a:graphic>
              <a:graphicData uri="http://schemas.openxmlformats.org/presentationml/2006/ole">
                <p:oleObj spid="_x0000_s189443" name="Equation" r:id="rId7" imgW="774700" imgH="368300" progId="Equation.DSMT4">
                  <p:embed/>
                </p:oleObj>
              </a:graphicData>
            </a:graphic>
          </p:graphicFrame>
          <p:graphicFrame>
            <p:nvGraphicFramePr>
              <p:cNvPr id="8" name="对象 7"/>
              <p:cNvGraphicFramePr>
                <a:graphicFrameLocks noChangeAspect="1"/>
              </p:cNvGraphicFramePr>
              <p:nvPr/>
            </p:nvGraphicFramePr>
            <p:xfrm>
              <a:off x="6886575" y="2963863"/>
              <a:ext cx="1157288" cy="325437"/>
            </p:xfrm>
            <a:graphic>
              <a:graphicData uri="http://schemas.openxmlformats.org/presentationml/2006/ole">
                <p:oleObj spid="_x0000_s189444" name="Equation" r:id="rId8" imgW="1308100" imgH="368300" progId="Equation.DSMT4">
                  <p:embed/>
                </p:oleObj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6732963" y="3272532"/>
                <a:ext cx="1976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fast component (a)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63868" y="3276600"/>
                <a:ext cx="2021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slow component (</a:t>
                </a:r>
                <a:r>
                  <a:rPr lang="en-US" sz="1400" dirty="0" err="1" smtClean="0"/>
                  <a:t>m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63868" y="2093947"/>
                <a:ext cx="1294547" cy="369332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equilibrium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77850" y="3470275"/>
          <a:ext cx="2146300" cy="660400"/>
        </p:xfrm>
        <a:graphic>
          <a:graphicData uri="http://schemas.openxmlformats.org/presentationml/2006/ole">
            <p:oleObj spid="_x0000_s189450" name="Equation" r:id="rId9" imgW="2146300" imgH="660400" progId="Equation.DSMT4">
              <p:embed/>
            </p:oleObj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3660712" y="4579896"/>
            <a:ext cx="4147940" cy="850185"/>
            <a:chOff x="3660712" y="4579896"/>
            <a:chExt cx="4147940" cy="850185"/>
          </a:xfrm>
        </p:grpSpPr>
        <p:sp>
          <p:nvSpPr>
            <p:cNvPr id="24" name="TextBox 23"/>
            <p:cNvSpPr txBox="1"/>
            <p:nvPr/>
          </p:nvSpPr>
          <p:spPr>
            <a:xfrm>
              <a:off x="6872548" y="4579896"/>
              <a:ext cx="93610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transient response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60712" y="5091527"/>
              <a:ext cx="1092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adaptation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6413" y="4579896"/>
            <a:ext cx="6834187" cy="1891488"/>
            <a:chOff x="506413" y="4579896"/>
            <a:chExt cx="6834187" cy="1891488"/>
          </a:xfrm>
        </p:grpSpPr>
        <p:grpSp>
          <p:nvGrpSpPr>
            <p:cNvPr id="42" name="Group 41"/>
            <p:cNvGrpSpPr/>
            <p:nvPr/>
          </p:nvGrpSpPr>
          <p:grpSpPr>
            <a:xfrm>
              <a:off x="4763868" y="4579896"/>
              <a:ext cx="2576732" cy="824400"/>
              <a:chOff x="4763868" y="4579896"/>
              <a:chExt cx="2576732" cy="8244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763868" y="4782284"/>
                <a:ext cx="1714176" cy="369332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</a:rPr>
                  <a:t>nonequilibrium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Curved Connector 30"/>
              <p:cNvCxnSpPr/>
              <p:nvPr/>
            </p:nvCxnSpPr>
            <p:spPr>
              <a:xfrm rot="10800000" flipV="1">
                <a:off x="4763868" y="4579896"/>
                <a:ext cx="2576732" cy="824400"/>
              </a:xfrm>
              <a:prstGeom prst="curvedConnector3">
                <a:avLst>
                  <a:gd name="adj1" fmla="val 233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9451" name="Object 11"/>
            <p:cNvGraphicFramePr>
              <a:graphicFrameLocks noChangeAspect="1"/>
            </p:cNvGraphicFramePr>
            <p:nvPr/>
          </p:nvGraphicFramePr>
          <p:xfrm>
            <a:off x="506413" y="4782284"/>
            <a:ext cx="2984500" cy="1689100"/>
          </p:xfrm>
          <a:graphic>
            <a:graphicData uri="http://schemas.openxmlformats.org/presentationml/2006/ole">
              <p:oleObj spid="_x0000_s189451" name="Equation" r:id="rId10" imgW="2984500" imgH="1689100" progId="Equation.DSMT4">
                <p:embed/>
              </p:oleObj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404813" y="1047234"/>
            <a:ext cx="445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activity under sinusoidal perturbation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57150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571500"/>
            <a:ext cx="642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Linearized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Langevin</a:t>
            </a:r>
            <a:r>
              <a:rPr lang="en-US" sz="3200" dirty="0" smtClean="0">
                <a:solidFill>
                  <a:srgbClr val="0000FF"/>
                </a:solidFill>
              </a:rPr>
              <a:t> description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1860550" y="1473200"/>
          <a:ext cx="4838700" cy="762000"/>
        </p:xfrm>
        <a:graphic>
          <a:graphicData uri="http://schemas.openxmlformats.org/presentationml/2006/ole">
            <p:oleObj spid="_x0000_s191490" name="Equation" r:id="rId3" imgW="4838700" imgH="762000" progId="Equation.DSMT4">
              <p:embed/>
            </p:oleObj>
          </a:graphicData>
        </a:graphic>
      </p:graphicFrame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701800" y="3429000"/>
          <a:ext cx="5740400" cy="812800"/>
        </p:xfrm>
        <a:graphic>
          <a:graphicData uri="http://schemas.openxmlformats.org/presentationml/2006/ole">
            <p:oleObj spid="_x0000_s191491" name="Equation" r:id="rId4" imgW="5740400" imgH="812800" progId="Equation.DSMT4">
              <p:embed/>
            </p:oleObj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2616200" y="2622550"/>
          <a:ext cx="2336800" cy="292100"/>
        </p:xfrm>
        <a:graphic>
          <a:graphicData uri="http://schemas.openxmlformats.org/presentationml/2006/ole">
            <p:oleObj spid="_x0000_s191492" name="Equation" r:id="rId5" imgW="2336800" imgH="2921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3150" y="254531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Substitute: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4650" y="4762500"/>
          <a:ext cx="2882900" cy="1320800"/>
        </p:xfrm>
        <a:graphic>
          <a:graphicData uri="http://schemas.openxmlformats.org/presentationml/2006/ole">
            <p:oleObj spid="_x0000_s191493" name="Equation" r:id="rId6" imgW="2882900" imgH="1320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755576" y="1124744"/>
            <a:ext cx="3620158" cy="756084"/>
          </a:xfrm>
          <a:prstGeom prst="rect">
            <a:avLst/>
          </a:prstGeom>
          <a:solidFill>
            <a:srgbClr val="92D050">
              <a:alpha val="21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2860"/>
            <a:ext cx="3851444" cy="34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Auto-Correlation function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组合 21"/>
          <p:cNvGrpSpPr/>
          <p:nvPr/>
        </p:nvGrpSpPr>
        <p:grpSpPr>
          <a:xfrm>
            <a:off x="755576" y="1124744"/>
            <a:ext cx="3620158" cy="936104"/>
            <a:chOff x="971600" y="1124744"/>
            <a:chExt cx="3620158" cy="936104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1163216" y="1494076"/>
            <a:ext cx="3124200" cy="419100"/>
          </p:xfrm>
          <a:graphic>
            <a:graphicData uri="http://schemas.openxmlformats.org/presentationml/2006/ole">
              <p:oleObj spid="_x0000_s166914" name="Equation" r:id="rId4" imgW="3124200" imgH="419100" progId="Equation.DSMT4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971600" y="1124744"/>
              <a:ext cx="36201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Auto-correlation function for activity</a:t>
              </a:r>
              <a:endParaRPr lang="zh-CN" altLang="en-US" dirty="0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2915816" y="1844824"/>
              <a:ext cx="216024" cy="216024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838825" y="3330575"/>
          <a:ext cx="1909763" cy="1054100"/>
        </p:xfrm>
        <a:graphic>
          <a:graphicData uri="http://schemas.openxmlformats.org/presentationml/2006/ole">
            <p:oleObj spid="_x0000_s166917" name="Equation" r:id="rId5" imgW="1473200" imgH="812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176607" y="908720"/>
            <a:ext cx="5003905" cy="3176899"/>
          </a:xfrm>
          <a:prstGeom prst="rect">
            <a:avLst/>
          </a:prstGeom>
          <a:solidFill>
            <a:srgbClr val="92D050">
              <a:alpha val="21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14305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FDT for different steady state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896544" cy="202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8"/>
          <p:cNvGrpSpPr/>
          <p:nvPr/>
        </p:nvGrpSpPr>
        <p:grpSpPr>
          <a:xfrm>
            <a:off x="5076056" y="3140968"/>
            <a:ext cx="3189912" cy="944651"/>
            <a:chOff x="683568" y="5373961"/>
            <a:chExt cx="3189912" cy="944651"/>
          </a:xfrm>
        </p:grpSpPr>
        <p:sp>
          <p:nvSpPr>
            <p:cNvPr id="41" name="TextBox 40"/>
            <p:cNvSpPr txBox="1"/>
            <p:nvPr/>
          </p:nvSpPr>
          <p:spPr>
            <a:xfrm>
              <a:off x="1115616" y="594928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graphicFrame>
          <p:nvGraphicFramePr>
            <p:cNvPr id="4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637379"/>
                </p:ext>
              </p:extLst>
            </p:nvPr>
          </p:nvGraphicFramePr>
          <p:xfrm>
            <a:off x="909762" y="5757243"/>
            <a:ext cx="2603500" cy="546100"/>
          </p:xfrm>
          <a:graphic>
            <a:graphicData uri="http://schemas.openxmlformats.org/presentationml/2006/ole">
              <p:oleObj spid="_x0000_s167939" name="Equation" r:id="rId4" imgW="2603500" imgH="546100" progId="Equation.DSMT4">
                <p:embed/>
              </p:oleObj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683568" y="5373961"/>
              <a:ext cx="3189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Exact FDT for equilibrium model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1259468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Equilibrium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2514231" y="3861048"/>
            <a:ext cx="8022335" cy="3024336"/>
            <a:chOff x="-2514231" y="3861048"/>
            <a:chExt cx="8022335" cy="3024336"/>
          </a:xfrm>
        </p:grpSpPr>
        <p:sp>
          <p:nvSpPr>
            <p:cNvPr id="26" name="矩形 25"/>
            <p:cNvSpPr/>
            <p:nvPr/>
          </p:nvSpPr>
          <p:spPr>
            <a:xfrm>
              <a:off x="251520" y="4320480"/>
              <a:ext cx="5256584" cy="2564904"/>
            </a:xfrm>
            <a:prstGeom prst="rect">
              <a:avLst/>
            </a:prstGeom>
            <a:solidFill>
              <a:srgbClr val="FFC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514231" y="4365104"/>
              <a:ext cx="5430047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矩形 27"/>
            <p:cNvSpPr/>
            <p:nvPr/>
          </p:nvSpPr>
          <p:spPr>
            <a:xfrm>
              <a:off x="2952471" y="5199293"/>
              <a:ext cx="24482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FDT still holds in the high frequency region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直接箭头连接符 18"/>
            <p:cNvCxnSpPr>
              <a:stCxn id="22" idx="4"/>
            </p:cNvCxnSpPr>
            <p:nvPr/>
          </p:nvCxnSpPr>
          <p:spPr>
            <a:xfrm rot="5400000">
              <a:off x="891300" y="4212270"/>
              <a:ext cx="77445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28526" y="996697"/>
            <a:ext cx="3567410" cy="3210933"/>
            <a:chOff x="428526" y="996697"/>
            <a:chExt cx="3567410" cy="3210933"/>
          </a:xfrm>
        </p:grpSpPr>
        <p:grpSp>
          <p:nvGrpSpPr>
            <p:cNvPr id="24" name="Group 23"/>
            <p:cNvGrpSpPr/>
            <p:nvPr/>
          </p:nvGrpSpPr>
          <p:grpSpPr>
            <a:xfrm>
              <a:off x="428526" y="996697"/>
              <a:ext cx="3567410" cy="3210933"/>
              <a:chOff x="428526" y="996697"/>
              <a:chExt cx="3567410" cy="321093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28526" y="996697"/>
                <a:ext cx="3567410" cy="513348"/>
              </a:xfrm>
              <a:prstGeom prst="rect">
                <a:avLst/>
              </a:prstGeom>
              <a:solidFill>
                <a:srgbClr val="7030A0">
                  <a:alpha val="18000"/>
                </a:srgb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2560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9592" y="1844824"/>
                <a:ext cx="2503170" cy="236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6" name="对象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608842"/>
                  </p:ext>
                </p:extLst>
              </p:nvPr>
            </p:nvGraphicFramePr>
            <p:xfrm>
              <a:off x="572542" y="1119183"/>
              <a:ext cx="820738" cy="309562"/>
            </p:xfrm>
            <a:graphic>
              <a:graphicData uri="http://schemas.openxmlformats.org/presentationml/2006/ole">
                <p:oleObj spid="_x0000_s167938" name="Equation" r:id="rId7" imgW="939600" imgH="355320" progId="Equation.DSMT4">
                  <p:embed/>
                </p:oleObj>
              </a:graphicData>
            </a:graphic>
          </p:graphicFrame>
          <p:sp>
            <p:nvSpPr>
              <p:cNvPr id="22" name="椭圆 21"/>
              <p:cNvSpPr/>
              <p:nvPr/>
            </p:nvSpPr>
            <p:spPr>
              <a:xfrm>
                <a:off x="1242522" y="2924944"/>
                <a:ext cx="144016" cy="936104"/>
              </a:xfrm>
              <a:prstGeom prst="ellipse">
                <a:avLst/>
              </a:prstGeom>
              <a:solidFill>
                <a:schemeClr val="lt1">
                  <a:alpha val="4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915816" y="1772816"/>
                <a:ext cx="144016" cy="360040"/>
              </a:xfrm>
              <a:prstGeom prst="ellipse">
                <a:avLst/>
              </a:prstGeom>
              <a:solidFill>
                <a:schemeClr val="lt1">
                  <a:alpha val="4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V="1">
                <a:off x="3203848" y="1844824"/>
                <a:ext cx="792088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1356344" y="1059413"/>
                <a:ext cx="2639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break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detailed b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alance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052000" y="2906942"/>
              <a:ext cx="1908212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800999" y="2906148"/>
              <a:ext cx="1908212" cy="158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608842"/>
                </p:ext>
              </p:extLst>
            </p:nvPr>
          </p:nvGraphicFramePr>
          <p:xfrm>
            <a:off x="2133599" y="2132856"/>
            <a:ext cx="620712" cy="320675"/>
          </p:xfrm>
          <a:graphic>
            <a:graphicData uri="http://schemas.openxmlformats.org/presentationml/2006/ole">
              <p:oleObj spid="_x0000_s167942" name="Equation" r:id="rId8" imgW="711200" imgH="368300" progId="Equation.DSMT4">
                <p:embed/>
              </p:oleObj>
            </a:graphicData>
          </a:graphic>
        </p:graphicFrame>
        <p:graphicFrame>
          <p:nvGraphicFramePr>
            <p:cNvPr id="3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608842"/>
                </p:ext>
              </p:extLst>
            </p:nvPr>
          </p:nvGraphicFramePr>
          <p:xfrm>
            <a:off x="3054350" y="2409825"/>
            <a:ext cx="831850" cy="342900"/>
          </p:xfrm>
          <a:graphic>
            <a:graphicData uri="http://schemas.openxmlformats.org/presentationml/2006/ole">
              <p:oleObj spid="_x0000_s167943" name="Equation" r:id="rId9" imgW="952500" imgH="3937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131" y="635000"/>
            <a:ext cx="61758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531" y="1765300"/>
            <a:ext cx="56835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  <a:spcAft>
                <a:spcPts val="2400"/>
              </a:spcAft>
              <a:buFont typeface="Arial"/>
              <a:buChar char="•"/>
            </a:pPr>
            <a:r>
              <a:rPr lang="en-US" sz="2200" dirty="0" smtClean="0"/>
              <a:t>Sensory adaptation in E. coli</a:t>
            </a:r>
          </a:p>
          <a:p>
            <a:pPr marL="177800" indent="-177800">
              <a:spcBef>
                <a:spcPts val="1200"/>
              </a:spcBef>
              <a:spcAft>
                <a:spcPts val="2400"/>
              </a:spcAft>
              <a:buFont typeface="Arial"/>
              <a:buChar char="•"/>
            </a:pPr>
            <a:r>
              <a:rPr lang="en-US" sz="2000" dirty="0" smtClean="0"/>
              <a:t>Adaptation from a discrete-state Markov model:</a:t>
            </a:r>
            <a:r>
              <a:rPr lang="en-US" sz="22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 Energy-Speed-Accuracy (ESA) Tradeoff</a:t>
            </a:r>
          </a:p>
          <a:p>
            <a:pPr marL="177800" indent="-177800">
              <a:spcBef>
                <a:spcPts val="1200"/>
              </a:spcBef>
              <a:spcAft>
                <a:spcPts val="2400"/>
              </a:spcAft>
              <a:buFont typeface="Arial"/>
              <a:buChar char="•"/>
            </a:pPr>
            <a:r>
              <a:rPr lang="en-US" sz="2000" dirty="0" smtClean="0"/>
              <a:t>Exact results on the NESS: </a:t>
            </a:r>
            <a:r>
              <a:rPr lang="en-US" sz="2400" dirty="0" smtClean="0">
                <a:solidFill>
                  <a:srgbClr val="0000FF"/>
                </a:solidFill>
              </a:rPr>
              <a:t>phase diagram, probability distribution, linear response</a:t>
            </a:r>
          </a:p>
          <a:p>
            <a:pPr marL="177800" indent="-177800">
              <a:spcBef>
                <a:spcPts val="1200"/>
              </a:spcBef>
              <a:spcAft>
                <a:spcPts val="2400"/>
              </a:spcAft>
              <a:buFont typeface="Arial"/>
              <a:buChar char="•"/>
            </a:pPr>
            <a:r>
              <a:rPr lang="en-US" sz="2000" dirty="0" smtClean="0"/>
              <a:t>Harada-</a:t>
            </a:r>
            <a:r>
              <a:rPr lang="en-US" sz="2000" dirty="0" err="1" smtClean="0"/>
              <a:t>Sasa</a:t>
            </a:r>
            <a:r>
              <a:rPr lang="en-US" sz="2000" dirty="0" smtClean="0"/>
              <a:t>:  </a:t>
            </a:r>
            <a:r>
              <a:rPr lang="en-US" sz="2400" dirty="0" smtClean="0">
                <a:solidFill>
                  <a:srgbClr val="0000FF"/>
                </a:solidFill>
              </a:rPr>
              <a:t>dissipation </a:t>
            </a:r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r>
              <a:rPr lang="en-US" sz="2400" dirty="0" smtClean="0">
                <a:solidFill>
                  <a:srgbClr val="0000FF"/>
                </a:solidFill>
              </a:rPr>
              <a:t> function?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78768" y="781844"/>
            <a:ext cx="4608512" cy="2151816"/>
          </a:xfrm>
          <a:prstGeom prst="rect">
            <a:avLst/>
          </a:prstGeom>
          <a:solidFill>
            <a:srgbClr val="92D050">
              <a:alpha val="21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14305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Harada-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Sasa</a:t>
            </a:r>
            <a:r>
              <a:rPr lang="en-US" altLang="zh-CN" sz="2800" dirty="0" smtClean="0">
                <a:solidFill>
                  <a:srgbClr val="0000FF"/>
                </a:solidFill>
              </a:rPr>
              <a:t> equality ?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6386754"/>
              </p:ext>
            </p:extLst>
          </p:nvPr>
        </p:nvGraphicFramePr>
        <p:xfrm>
          <a:off x="461640" y="800100"/>
          <a:ext cx="4470400" cy="2108200"/>
        </p:xfrm>
        <a:graphic>
          <a:graphicData uri="http://schemas.openxmlformats.org/presentationml/2006/ole">
            <p:oleObj spid="_x0000_s172035" name="Equation" r:id="rId3" imgW="4470400" imgH="2108200" progId="Equation.DSMT4">
              <p:embed/>
            </p:oleObj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71866"/>
            <a:ext cx="3146713" cy="269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476600" y="1765290"/>
            <a:ext cx="3063340" cy="914906"/>
            <a:chOff x="5620616" y="1371342"/>
            <a:chExt cx="3063340" cy="914906"/>
          </a:xfrm>
        </p:grpSpPr>
        <p:sp>
          <p:nvSpPr>
            <p:cNvPr id="23" name="矩形 22"/>
            <p:cNvSpPr/>
            <p:nvPr/>
          </p:nvSpPr>
          <p:spPr>
            <a:xfrm>
              <a:off x="5620616" y="1371342"/>
              <a:ext cx="2991332" cy="914906"/>
            </a:xfrm>
            <a:prstGeom prst="rect">
              <a:avLst/>
            </a:prstGeom>
            <a:solidFill>
              <a:srgbClr val="7030A0">
                <a:alpha val="18000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976443"/>
                </p:ext>
              </p:extLst>
            </p:nvPr>
          </p:nvGraphicFramePr>
          <p:xfrm>
            <a:off x="5692625" y="1422152"/>
            <a:ext cx="2520280" cy="358034"/>
          </p:xfrm>
          <a:graphic>
            <a:graphicData uri="http://schemas.openxmlformats.org/presentationml/2006/ole">
              <p:oleObj spid="_x0000_s172034" name="Equation" r:id="rId5" imgW="1968480" imgH="279360" progId="Equation.DSMT4">
                <p:embed/>
              </p:oleObj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5692624" y="1854200"/>
              <a:ext cx="299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Only consider violation of FDT</a:t>
              </a:r>
              <a:endParaRPr lang="zh-CN" alt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3528" y="3271866"/>
            <a:ext cx="3611650" cy="3336679"/>
            <a:chOff x="323528" y="3271866"/>
            <a:chExt cx="3611650" cy="3336679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71866"/>
              <a:ext cx="3611650" cy="333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82595" y="5644311"/>
              <a:ext cx="2133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a-dynamics dissipation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3532" y="5029144"/>
              <a:ext cx="21414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m-dynamics dissipation</a:t>
              </a:r>
              <a:endParaRPr lang="en-US" sz="16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87280" y="781844"/>
            <a:ext cx="301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Langevin</a:t>
            </a:r>
            <a:r>
              <a:rPr lang="en-US" dirty="0" smtClean="0"/>
              <a:t> </a:t>
            </a:r>
            <a:r>
              <a:rPr lang="en-US" dirty="0" err="1" smtClean="0"/>
              <a:t>eq’n</a:t>
            </a:r>
            <a:r>
              <a:rPr lang="en-US" dirty="0" smtClean="0"/>
              <a:t> for a particle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679700" y="3479800"/>
            <a:ext cx="4368800" cy="2164511"/>
            <a:chOff x="2679700" y="3479800"/>
            <a:chExt cx="4368800" cy="2164511"/>
          </a:xfrm>
        </p:grpSpPr>
        <p:sp>
          <p:nvSpPr>
            <p:cNvPr id="27" name="TextBox 26"/>
            <p:cNvSpPr txBox="1"/>
            <p:nvPr/>
          </p:nvSpPr>
          <p:spPr>
            <a:xfrm>
              <a:off x="4100278" y="4659812"/>
              <a:ext cx="294822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Harada-</a:t>
              </a:r>
              <a:r>
                <a:rPr lang="en-US" altLang="zh-CN" dirty="0" err="1" smtClean="0"/>
                <a:t>Sasa</a:t>
              </a:r>
              <a:r>
                <a:rPr lang="en-US" altLang="zh-CN" dirty="0" smtClean="0"/>
                <a:t> for a dynamics?</a:t>
              </a:r>
              <a:endParaRPr lang="zh-CN" alt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679700" y="3479800"/>
              <a:ext cx="3657600" cy="2164511"/>
            </a:xfrm>
            <a:prstGeom prst="straightConnector1">
              <a:avLst/>
            </a:prstGeom>
            <a:ln>
              <a:solidFill>
                <a:srgbClr val="59BA45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9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647700"/>
            <a:ext cx="69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Generalized Harada-</a:t>
            </a:r>
            <a:r>
              <a:rPr lang="en-US" sz="2400" dirty="0" err="1" smtClean="0">
                <a:solidFill>
                  <a:srgbClr val="0000FF"/>
                </a:solidFill>
              </a:rPr>
              <a:t>Sasa</a:t>
            </a:r>
            <a:r>
              <a:rPr lang="en-US" sz="2400" dirty="0" smtClean="0">
                <a:solidFill>
                  <a:srgbClr val="0000FF"/>
                </a:solidFill>
              </a:rPr>
              <a:t> for discrete-state systems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00" y="1384300"/>
            <a:ext cx="713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dirty="0" err="1" smtClean="0"/>
              <a:t>Baiesi</a:t>
            </a:r>
            <a:r>
              <a:rPr lang="en-US" dirty="0" smtClean="0"/>
              <a:t>, C </a:t>
            </a:r>
            <a:r>
              <a:rPr lang="en-US" dirty="0" err="1" smtClean="0"/>
              <a:t>Maes</a:t>
            </a:r>
            <a:r>
              <a:rPr lang="en-US" dirty="0" smtClean="0"/>
              <a:t>, and B </a:t>
            </a:r>
            <a:r>
              <a:rPr lang="en-US" dirty="0" err="1" smtClean="0"/>
              <a:t>Wynants</a:t>
            </a:r>
            <a:r>
              <a:rPr lang="en-US" dirty="0" smtClean="0"/>
              <a:t>, Phys Rev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b="1" dirty="0" smtClean="0"/>
              <a:t>103</a:t>
            </a:r>
            <a:r>
              <a:rPr lang="en-US" dirty="0" smtClean="0"/>
              <a:t>: 010602 (2009)</a:t>
            </a:r>
          </a:p>
          <a:p>
            <a:r>
              <a:rPr lang="en-US" dirty="0" smtClean="0"/>
              <a:t>E </a:t>
            </a:r>
            <a:r>
              <a:rPr lang="en-US" dirty="0" err="1" smtClean="0"/>
              <a:t>Lippiello</a:t>
            </a:r>
            <a:r>
              <a:rPr lang="en-US" dirty="0" smtClean="0"/>
              <a:t>, M </a:t>
            </a:r>
            <a:r>
              <a:rPr lang="en-US" dirty="0" err="1" smtClean="0"/>
              <a:t>Baiesi</a:t>
            </a:r>
            <a:r>
              <a:rPr lang="en-US" dirty="0" smtClean="0"/>
              <a:t> and A </a:t>
            </a:r>
            <a:r>
              <a:rPr lang="en-US" dirty="0" err="1" smtClean="0"/>
              <a:t>Sarracino</a:t>
            </a:r>
            <a:r>
              <a:rPr lang="en-US" dirty="0" smtClean="0"/>
              <a:t>, Phys Rev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b="1" dirty="0" smtClean="0"/>
              <a:t>112</a:t>
            </a:r>
            <a:r>
              <a:rPr lang="en-US" dirty="0" smtClean="0"/>
              <a:t>: 140602 (2014)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8750" y="2779931"/>
          <a:ext cx="4076700" cy="2387600"/>
        </p:xfrm>
        <a:graphic>
          <a:graphicData uri="http://schemas.openxmlformats.org/presentationml/2006/ole">
            <p:oleObj spid="_x0000_s193538" name="Equation" r:id="rId3" imgW="4076700" imgH="2387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1100" y="5586631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Harada-</a:t>
            </a:r>
            <a:r>
              <a:rPr lang="en-US" dirty="0" err="1" smtClean="0"/>
              <a:t>Sasa</a:t>
            </a:r>
            <a:r>
              <a:rPr lang="en-US" dirty="0" smtClean="0"/>
              <a:t> recovered only when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65650" y="5619969"/>
          <a:ext cx="2362200" cy="304800"/>
        </p:xfrm>
        <a:graphic>
          <a:graphicData uri="http://schemas.openxmlformats.org/presentationml/2006/ole">
            <p:oleObj spid="_x0000_s193539" name="Equation" r:id="rId4" imgW="2362200" imgH="304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1900" y="3719731"/>
            <a:ext cx="3797300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500" y="2298700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Observable: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36800" y="2370138"/>
          <a:ext cx="165100" cy="203200"/>
        </p:xfrm>
        <a:graphic>
          <a:graphicData uri="http://schemas.openxmlformats.org/presentationml/2006/ole">
            <p:oleObj spid="_x0000_s193540" name="Equation" r:id="rId5" imgW="1651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920" y="573428"/>
            <a:ext cx="602912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Summary</a:t>
            </a:r>
          </a:p>
          <a:p>
            <a:endParaRPr lang="en-US" dirty="0" smtClean="0"/>
          </a:p>
          <a:p>
            <a:pPr marL="182563" indent="-182563">
              <a:buFont typeface="Arial"/>
              <a:buChar char="•"/>
            </a:pPr>
            <a:r>
              <a:rPr lang="en-US" sz="2000" dirty="0" smtClean="0"/>
              <a:t>Analytical solution of the model: exact NESS distribution</a:t>
            </a:r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r>
              <a:rPr lang="en-US" sz="2000" dirty="0" smtClean="0"/>
              <a:t>Exact formula for energy dissipation in the NESS</a:t>
            </a:r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r>
              <a:rPr lang="en-US" sz="2000" dirty="0" smtClean="0"/>
              <a:t>Adaptation error decreases exponentially with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range, with a rate proportional to </a:t>
            </a:r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r>
              <a:rPr lang="en-US" sz="2000" dirty="0" smtClean="0"/>
              <a:t>Failed attempt on making use of Harada-</a:t>
            </a:r>
            <a:r>
              <a:rPr lang="en-US" sz="2000" dirty="0" err="1" smtClean="0"/>
              <a:t>Sasa</a:t>
            </a:r>
            <a:endParaRPr lang="en-US" sz="2000" dirty="0" smtClean="0"/>
          </a:p>
          <a:p>
            <a:pPr marL="182563" indent="-182563">
              <a:buFont typeface="Arial"/>
              <a:buChar char="•"/>
            </a:pPr>
            <a:endParaRPr lang="en-US" sz="2000" dirty="0" smtClean="0"/>
          </a:p>
          <a:p>
            <a:pPr marL="182563" indent="-182563">
              <a:buFont typeface="Arial"/>
              <a:buChar char="•"/>
            </a:pPr>
            <a:r>
              <a:rPr lang="en-US" sz="2000" dirty="0" smtClean="0"/>
              <a:t>Understanding the “Energy-Speed-Accuracy Trade-off” from information thermodynamics ongoing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695883" y="2770822"/>
          <a:ext cx="3403600" cy="698500"/>
        </p:xfrm>
        <a:graphic>
          <a:graphicData uri="http://schemas.openxmlformats.org/presentationml/2006/ole">
            <p:oleObj spid="_x0000_s93187" name="Equation" r:id="rId3" imgW="3403600" imgH="6985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82050" y="4687690"/>
          <a:ext cx="1028700" cy="317500"/>
        </p:xfrm>
        <a:graphic>
          <a:graphicData uri="http://schemas.openxmlformats.org/presentationml/2006/ole">
            <p:oleObj spid="_x0000_s93188" name="Equation" r:id="rId4" imgW="1028700" imgH="317500" progId="Equation.DSMT4">
              <p:embed/>
            </p:oleObj>
          </a:graphicData>
        </a:graphic>
      </p:graphicFrame>
      <p:grpSp>
        <p:nvGrpSpPr>
          <p:cNvPr id="6" name="Group 25"/>
          <p:cNvGrpSpPr/>
          <p:nvPr/>
        </p:nvGrpSpPr>
        <p:grpSpPr>
          <a:xfrm>
            <a:off x="6437224" y="1439509"/>
            <a:ext cx="2214000" cy="1842353"/>
            <a:chOff x="2949063" y="1918322"/>
            <a:chExt cx="2799700" cy="2304018"/>
          </a:xfrm>
        </p:grpSpPr>
        <p:sp>
          <p:nvSpPr>
            <p:cNvPr id="7" name="Oval 6"/>
            <p:cNvSpPr/>
            <p:nvPr/>
          </p:nvSpPr>
          <p:spPr>
            <a:xfrm>
              <a:off x="2949063" y="2848987"/>
              <a:ext cx="504325" cy="515962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Pie 7"/>
            <p:cNvSpPr/>
            <p:nvPr/>
          </p:nvSpPr>
          <p:spPr>
            <a:xfrm>
              <a:off x="4537959" y="3583241"/>
              <a:ext cx="637715" cy="639099"/>
            </a:xfrm>
            <a:prstGeom prst="pi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9" name="Group 12"/>
            <p:cNvGrpSpPr/>
            <p:nvPr/>
          </p:nvGrpSpPr>
          <p:grpSpPr>
            <a:xfrm>
              <a:off x="4856817" y="2606274"/>
              <a:ext cx="154610" cy="715996"/>
              <a:chOff x="4856817" y="2606274"/>
              <a:chExt cx="154610" cy="71599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4570304" y="2956864"/>
                <a:ext cx="714408" cy="132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4856817" y="3320682"/>
                <a:ext cx="15461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rot="10800000">
              <a:off x="3628245" y="3364949"/>
              <a:ext cx="832408" cy="4365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3524400" y="3366000"/>
              <a:ext cx="20003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>
                <a:rot lat="0" lon="0" rev="19914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650986" y="2813538"/>
              <a:ext cx="992116" cy="639441"/>
            </a:xfrm>
            <a:custGeom>
              <a:avLst/>
              <a:gdLst>
                <a:gd name="connsiteX0" fmla="*/ 0 w 992116"/>
                <a:gd name="connsiteY0" fmla="*/ 136708 h 639441"/>
                <a:gd name="connsiteX1" fmla="*/ 674639 w 992116"/>
                <a:gd name="connsiteY1" fmla="*/ 83789 h 639441"/>
                <a:gd name="connsiteX2" fmla="*/ 992116 w 992116"/>
                <a:gd name="connsiteY2" fmla="*/ 639441 h 63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116" h="639441">
                  <a:moveTo>
                    <a:pt x="0" y="136708"/>
                  </a:moveTo>
                  <a:cubicBezTo>
                    <a:pt x="254643" y="68354"/>
                    <a:pt x="509286" y="0"/>
                    <a:pt x="674639" y="83789"/>
                  </a:cubicBezTo>
                  <a:cubicBezTo>
                    <a:pt x="839992" y="167578"/>
                    <a:pt x="992116" y="639441"/>
                    <a:pt x="992116" y="639441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75673" y="1918322"/>
              <a:ext cx="507631" cy="57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i="1" dirty="0" err="1" smtClean="0">
                  <a:latin typeface="Times New Roman"/>
                  <a:cs typeface="Times New Roman"/>
                </a:rPr>
                <a:t>s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1132" y="3583241"/>
              <a:ext cx="507631" cy="57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i="1" dirty="0" err="1">
                  <a:latin typeface="Times New Roman"/>
                  <a:cs typeface="Times New Roman"/>
                </a:rPr>
                <a:t>a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3685" y="3339869"/>
              <a:ext cx="674559" cy="57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i="1" dirty="0" err="1" smtClean="0">
                  <a:latin typeface="Times New Roman"/>
                  <a:cs typeface="Times New Roman"/>
                </a:rPr>
                <a:t>m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8" name="Oval 17"/>
          <p:cNvSpPr>
            <a:spLocks noChangeAspect="1"/>
          </p:cNvSpPr>
          <p:nvPr/>
        </p:nvSpPr>
        <p:spPr>
          <a:xfrm>
            <a:off x="7767946" y="1439509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7-24 21.10.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96400" cy="6943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1760" y="2453066"/>
            <a:ext cx="1294946" cy="3693319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1000" y="6574274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Supported by the RGC of the HKSAR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373" y="2688315"/>
            <a:ext cx="51854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Thank you for your attention!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231" y="2443841"/>
            <a:ext cx="61758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 smtClean="0"/>
              <a:t>Adaptation in E. coli </a:t>
            </a:r>
            <a:r>
              <a:rPr lang="en-US" sz="3200" dirty="0" err="1" smtClean="0"/>
              <a:t>chemosensing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340"/>
            <a:ext cx="2354621" cy="5965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336" y="185217"/>
            <a:ext cx="68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Bacterial </a:t>
            </a:r>
            <a:r>
              <a:rPr lang="en-US" sz="2800" dirty="0" err="1" smtClean="0">
                <a:solidFill>
                  <a:srgbClr val="0000FF"/>
                </a:solidFill>
              </a:rPr>
              <a:t>chemotaxis</a:t>
            </a:r>
            <a:r>
              <a:rPr lang="en-US" sz="2800" dirty="0" smtClean="0">
                <a:solidFill>
                  <a:srgbClr val="0000FF"/>
                </a:solidFill>
              </a:rPr>
              <a:t>: sensory adaptation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1824" y="385271"/>
            <a:ext cx="26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Yuhai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, </a:t>
            </a:r>
            <a:r>
              <a:rPr lang="en-US" i="1" dirty="0" err="1" smtClean="0"/>
              <a:t>Annu</a:t>
            </a:r>
            <a:r>
              <a:rPr lang="en-US" i="1" dirty="0" smtClean="0"/>
              <a:t> Rev </a:t>
            </a:r>
            <a:r>
              <a:rPr lang="en-US" i="1" dirty="0" err="1" smtClean="0"/>
              <a:t>Biophys</a:t>
            </a:r>
            <a:r>
              <a:rPr lang="en-US" i="1" dirty="0" smtClean="0"/>
              <a:t> </a:t>
            </a:r>
            <a:r>
              <a:rPr lang="en-US" b="1" dirty="0" smtClean="0"/>
              <a:t>42</a:t>
            </a:r>
            <a:r>
              <a:rPr lang="en-US" dirty="0" smtClean="0"/>
              <a:t>:337-59 (2013)</a:t>
            </a:r>
            <a:endParaRPr lang="en-US" dirty="0"/>
          </a:p>
        </p:txBody>
      </p:sp>
      <p:sp>
        <p:nvSpPr>
          <p:cNvPr id="8" name="Right Bracket 7"/>
          <p:cNvSpPr/>
          <p:nvPr/>
        </p:nvSpPr>
        <p:spPr>
          <a:xfrm>
            <a:off x="2354621" y="2143228"/>
            <a:ext cx="180000" cy="912857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2417021" y="4293328"/>
            <a:ext cx="180000" cy="1077973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83750" y="2368686"/>
            <a:ext cx="104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Sensing module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3749" y="4564283"/>
            <a:ext cx="12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Swimming module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15615" y="934130"/>
            <a:ext cx="1683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Signal</a:t>
            </a:r>
            <a:r>
              <a:rPr lang="en-US" sz="1600" dirty="0" smtClean="0"/>
              <a:t>: </a:t>
            </a:r>
          </a:p>
          <a:p>
            <a:r>
              <a:rPr lang="en-US" sz="1600" dirty="0" err="1" smtClean="0"/>
              <a:t>ligand</a:t>
            </a:r>
            <a:r>
              <a:rPr lang="en-US" sz="1600" dirty="0" smtClean="0"/>
              <a:t> molecules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06481" y="3056085"/>
            <a:ext cx="98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9BA45"/>
                </a:solidFill>
              </a:rPr>
              <a:t>“activity”</a:t>
            </a:r>
            <a:endParaRPr lang="en-US" sz="1600" b="1" dirty="0">
              <a:solidFill>
                <a:srgbClr val="59BA4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811" y="2139181"/>
            <a:ext cx="1202810" cy="1323439"/>
          </a:xfrm>
          <a:prstGeom prst="rect">
            <a:avLst/>
          </a:prstGeom>
          <a:solidFill>
            <a:srgbClr val="FF0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Methylation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circuit monitoring </a:t>
            </a:r>
            <a:r>
              <a:rPr lang="en-US" sz="1600" dirty="0" err="1" smtClean="0">
                <a:solidFill>
                  <a:schemeClr val="bg1"/>
                </a:solidFill>
              </a:rPr>
              <a:t>CheA</a:t>
            </a:r>
            <a:r>
              <a:rPr lang="en-US" sz="1600" dirty="0" smtClean="0">
                <a:solidFill>
                  <a:schemeClr val="bg1"/>
                </a:solidFill>
              </a:rPr>
              <a:t> activity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200" y="1219898"/>
            <a:ext cx="4813600" cy="1461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/>
              <a:t>Optimal sensitivity</a:t>
            </a:r>
            <a:r>
              <a:rPr lang="en-US" sz="2400" dirty="0" smtClean="0"/>
              <a:t>: </a:t>
            </a:r>
          </a:p>
          <a:p>
            <a:r>
              <a:rPr lang="en-US" dirty="0" smtClean="0"/>
              <a:t>To be sensitive to the environmental signal, the activity “</a:t>
            </a:r>
            <a:r>
              <a:rPr lang="en-US" sz="2400" b="1" dirty="0" smtClean="0">
                <a:solidFill>
                  <a:srgbClr val="59BA45"/>
                </a:solidFill>
              </a:rPr>
              <a:t>a</a:t>
            </a:r>
            <a:r>
              <a:rPr lang="en-US" dirty="0" smtClean="0"/>
              <a:t>” of the receptor should neither be idle nor saturated (</a:t>
            </a:r>
            <a:r>
              <a:rPr lang="en-US" dirty="0" smtClean="0">
                <a:solidFill>
                  <a:srgbClr val="FF0000"/>
                </a:solidFill>
              </a:rPr>
              <a:t>50-50 is about optimal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27201" y="2886461"/>
            <a:ext cx="5016799" cy="3416320"/>
            <a:chOff x="4127201" y="2600557"/>
            <a:chExt cx="5016799" cy="3416320"/>
          </a:xfrm>
        </p:grpSpPr>
        <p:grpSp>
          <p:nvGrpSpPr>
            <p:cNvPr id="12" name="Group 11"/>
            <p:cNvGrpSpPr/>
            <p:nvPr/>
          </p:nvGrpSpPr>
          <p:grpSpPr>
            <a:xfrm>
              <a:off x="4127201" y="2600557"/>
              <a:ext cx="5016799" cy="3416320"/>
              <a:chOff x="4127201" y="1518906"/>
              <a:chExt cx="5016799" cy="34163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127201" y="1518906"/>
                <a:ext cx="1981499" cy="34163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Adaptation</a:t>
                </a:r>
              </a:p>
              <a:p>
                <a:endParaRPr lang="en-US" sz="1600" dirty="0" smtClean="0"/>
              </a:p>
              <a:p>
                <a:r>
                  <a:rPr lang="en-US" sz="2000" dirty="0" err="1" smtClean="0">
                    <a:solidFill>
                      <a:srgbClr val="0000FF"/>
                    </a:solidFill>
                  </a:rPr>
                  <a:t>Upshift</a:t>
                </a:r>
                <a:r>
                  <a:rPr lang="en-US" sz="1600" dirty="0" smtClean="0"/>
                  <a:t> in </a:t>
                </a:r>
                <a:r>
                  <a:rPr lang="en-US" sz="1600" dirty="0" err="1" smtClean="0"/>
                  <a:t>ligand</a:t>
                </a:r>
                <a:r>
                  <a:rPr lang="en-US" sz="1600" dirty="0" smtClean="0"/>
                  <a:t> </a:t>
                </a:r>
              </a:p>
              <a:p>
                <a:r>
                  <a:rPr lang="en-US" sz="1600" dirty="0" smtClean="0"/>
                  <a:t>concentration</a:t>
                </a:r>
              </a:p>
              <a:p>
                <a:endParaRPr lang="en-US" sz="1600" dirty="0" smtClean="0"/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transient suppression</a:t>
                </a:r>
              </a:p>
              <a:p>
                <a:r>
                  <a:rPr lang="en-US" sz="1600" dirty="0" smtClean="0"/>
                  <a:t>of receptor activity</a:t>
                </a:r>
              </a:p>
              <a:p>
                <a:r>
                  <a:rPr lang="en-US" sz="1600" dirty="0" smtClean="0"/>
                  <a:t>followed by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recovery</a:t>
                </a:r>
              </a:p>
              <a:p>
                <a:r>
                  <a:rPr lang="en-US" sz="1600" dirty="0" smtClean="0"/>
                  <a:t>to previous level to</a:t>
                </a:r>
              </a:p>
              <a:p>
                <a:r>
                  <a:rPr lang="en-US" sz="1600" dirty="0" smtClean="0"/>
                  <a:t>maintain sensitivity</a:t>
                </a:r>
                <a:endParaRPr lang="en-US" dirty="0" smtClean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8700" y="1884528"/>
                <a:ext cx="3035300" cy="2825365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493419" y="4007424"/>
              <a:ext cx="596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~50%</a:t>
              </a:r>
              <a:endParaRPr lang="en-US" sz="1400" dirty="0"/>
            </a:p>
          </p:txBody>
        </p:sp>
      </p:grpSp>
      <p:sp>
        <p:nvSpPr>
          <p:cNvPr id="20" name="Explosion 1 19"/>
          <p:cNvSpPr/>
          <p:nvPr/>
        </p:nvSpPr>
        <p:spPr>
          <a:xfrm>
            <a:off x="1038612" y="3168814"/>
            <a:ext cx="355599" cy="451650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336" y="185217"/>
            <a:ext cx="68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Adaptation: </a:t>
            </a:r>
            <a:r>
              <a:rPr lang="en-US" sz="2800" dirty="0" err="1" smtClean="0">
                <a:solidFill>
                  <a:srgbClr val="0000FF"/>
                </a:solidFill>
              </a:rPr>
              <a:t>methylation</a:t>
            </a:r>
            <a:r>
              <a:rPr lang="en-US" sz="2800" dirty="0" smtClean="0">
                <a:solidFill>
                  <a:srgbClr val="0000FF"/>
                </a:solidFill>
              </a:rPr>
              <a:t> of receptor proteins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4339" y="385271"/>
            <a:ext cx="26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Yuhai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, </a:t>
            </a:r>
            <a:r>
              <a:rPr lang="en-US" i="1" dirty="0" err="1" smtClean="0"/>
              <a:t>Annu</a:t>
            </a:r>
            <a:r>
              <a:rPr lang="en-US" i="1" dirty="0" smtClean="0"/>
              <a:t> Rev </a:t>
            </a:r>
            <a:r>
              <a:rPr lang="en-US" i="1" dirty="0" err="1" smtClean="0"/>
              <a:t>Biophys</a:t>
            </a:r>
            <a:r>
              <a:rPr lang="en-US" i="1" dirty="0" smtClean="0"/>
              <a:t> </a:t>
            </a:r>
            <a:r>
              <a:rPr lang="en-US" b="1" dirty="0" smtClean="0"/>
              <a:t>42</a:t>
            </a:r>
            <a:r>
              <a:rPr lang="en-US" dirty="0" smtClean="0"/>
              <a:t>:337-59 (2013)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800" y="2277789"/>
            <a:ext cx="7067670" cy="701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2800" y="6012973"/>
            <a:ext cx="7067670" cy="869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645111" y="5740113"/>
            <a:ext cx="903142" cy="341428"/>
          </a:xfrm>
          <a:prstGeom prst="straightConnector1">
            <a:avLst/>
          </a:prstGeom>
          <a:ln>
            <a:solidFill>
              <a:srgbClr val="59BA4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8889" y="6362398"/>
            <a:ext cx="164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adaptation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09470" y="1083111"/>
            <a:ext cx="3824411" cy="203132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91451" y="1228423"/>
            <a:ext cx="2082548" cy="1757305"/>
            <a:chOff x="5815357" y="3717695"/>
            <a:chExt cx="2214002" cy="1805695"/>
          </a:xfrm>
        </p:grpSpPr>
        <p:grpSp>
          <p:nvGrpSpPr>
            <p:cNvPr id="19" name="Group 25"/>
            <p:cNvGrpSpPr/>
            <p:nvPr/>
          </p:nvGrpSpPr>
          <p:grpSpPr>
            <a:xfrm>
              <a:off x="5815357" y="3717697"/>
              <a:ext cx="2214002" cy="1805693"/>
              <a:chOff x="2949063" y="1918322"/>
              <a:chExt cx="2799700" cy="2258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949063" y="2848987"/>
                <a:ext cx="504325" cy="515962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Pie 21"/>
              <p:cNvSpPr/>
              <p:nvPr/>
            </p:nvSpPr>
            <p:spPr>
              <a:xfrm>
                <a:off x="4583176" y="3583243"/>
                <a:ext cx="619482" cy="593249"/>
              </a:xfrm>
              <a:prstGeom prst="pi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grpSp>
            <p:nvGrpSpPr>
              <p:cNvPr id="23" name="Group 12"/>
              <p:cNvGrpSpPr/>
              <p:nvPr/>
            </p:nvGrpSpPr>
            <p:grpSpPr>
              <a:xfrm>
                <a:off x="4856817" y="2606274"/>
                <a:ext cx="154610" cy="715996"/>
                <a:chOff x="4856817" y="2606274"/>
                <a:chExt cx="154610" cy="715996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16200000" flipH="1">
                  <a:off x="4570304" y="2956864"/>
                  <a:ext cx="714408" cy="132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856817" y="3320682"/>
                  <a:ext cx="15461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10800000">
                <a:off x="3628245" y="3364949"/>
                <a:ext cx="832408" cy="4365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3524400" y="3366000"/>
                <a:ext cx="200034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>
                  <a:rot lat="0" lon="0" rev="19914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3650986" y="2813538"/>
                <a:ext cx="992116" cy="639441"/>
              </a:xfrm>
              <a:custGeom>
                <a:avLst/>
                <a:gdLst>
                  <a:gd name="connsiteX0" fmla="*/ 0 w 992116"/>
                  <a:gd name="connsiteY0" fmla="*/ 136708 h 639441"/>
                  <a:gd name="connsiteX1" fmla="*/ 674639 w 992116"/>
                  <a:gd name="connsiteY1" fmla="*/ 83789 h 639441"/>
                  <a:gd name="connsiteX2" fmla="*/ 992116 w 992116"/>
                  <a:gd name="connsiteY2" fmla="*/ 639441 h 63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2116" h="639441">
                    <a:moveTo>
                      <a:pt x="0" y="136708"/>
                    </a:moveTo>
                    <a:cubicBezTo>
                      <a:pt x="254643" y="68354"/>
                      <a:pt x="509286" y="0"/>
                      <a:pt x="674639" y="83789"/>
                    </a:cubicBezTo>
                    <a:cubicBezTo>
                      <a:pt x="839992" y="167578"/>
                      <a:pt x="992116" y="639441"/>
                      <a:pt x="992116" y="639441"/>
                    </a:cubicBezTo>
                  </a:path>
                </a:pathLst>
              </a:cu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5673" y="1918322"/>
                <a:ext cx="507631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i="1" dirty="0" err="1" smtClean="0">
                    <a:latin typeface="Times New Roman"/>
                    <a:cs typeface="Times New Roman"/>
                  </a:rPr>
                  <a:t>s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41132" y="3583241"/>
                <a:ext cx="507631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err="1">
                    <a:latin typeface="Times New Roman"/>
                    <a:cs typeface="Times New Roman"/>
                  </a:rPr>
                  <a:t>a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53685" y="3339870"/>
                <a:ext cx="674560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err="1" smtClean="0">
                    <a:latin typeface="Times New Roman"/>
                    <a:cs typeface="Times New Roman"/>
                  </a:rPr>
                  <a:t>m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156800" y="3717695"/>
              <a:ext cx="457200" cy="457200"/>
            </a:xfrm>
            <a:prstGeom prst="ellips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2070" y="1409199"/>
            <a:ext cx="115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Scheme: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8596" y="3272552"/>
            <a:ext cx="1206203" cy="2416316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88742" y="273456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81" y="2277789"/>
            <a:ext cx="425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646300" y="5350314"/>
            <a:ext cx="11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seconds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615842" y="1083111"/>
            <a:ext cx="1143358" cy="2031325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506450" y="1861777"/>
            <a:ext cx="7022862" cy="3827091"/>
            <a:chOff x="1506450" y="1861777"/>
            <a:chExt cx="7022862" cy="3827091"/>
          </a:xfrm>
        </p:grpSpPr>
        <p:sp>
          <p:nvSpPr>
            <p:cNvPr id="11" name="TextBox 10"/>
            <p:cNvSpPr txBox="1"/>
            <p:nvPr/>
          </p:nvSpPr>
          <p:spPr>
            <a:xfrm>
              <a:off x="6654800" y="3272552"/>
              <a:ext cx="1219199" cy="2416316"/>
            </a:xfrm>
            <a:prstGeom prst="rect">
              <a:avLst/>
            </a:prstGeom>
            <a:solidFill>
              <a:srgbClr val="FF6600">
                <a:alpha val="3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5870" y="4865579"/>
              <a:ext cx="1103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minutes</a:t>
              </a:r>
              <a:endParaRPr lang="en-US" sz="1600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506450" y="1861777"/>
              <a:ext cx="5148350" cy="2138723"/>
              <a:chOff x="1484271" y="1861777"/>
              <a:chExt cx="4441697" cy="2138723"/>
            </a:xfrm>
          </p:grpSpPr>
          <p:sp>
            <p:nvSpPr>
              <p:cNvPr id="39" name="TextBox 38"/>
              <p:cNvSpPr txBox="1"/>
              <p:nvPr/>
            </p:nvSpPr>
            <p:spPr>
              <a:xfrm rot="18083054">
                <a:off x="1788847" y="1557201"/>
                <a:ext cx="1143358" cy="1752509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 w="15875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cxnSp>
            <p:nvCxnSpPr>
              <p:cNvPr id="41" name="Straight Arrow Connector 40"/>
              <p:cNvCxnSpPr>
                <a:stCxn id="39" idx="2"/>
              </p:cNvCxnSpPr>
              <p:nvPr/>
            </p:nvCxnSpPr>
            <p:spPr>
              <a:xfrm>
                <a:off x="3108579" y="2962387"/>
                <a:ext cx="2817389" cy="1038113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368049" y="4000500"/>
            <a:ext cx="339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Robust adaptation except </a:t>
            </a:r>
            <a:r>
              <a:rPr lang="en-US" i="1" dirty="0" err="1" smtClean="0"/>
              <a:t>m</a:t>
            </a:r>
            <a:r>
              <a:rPr lang="en-US" dirty="0" smtClean="0"/>
              <a:t> dynamics cannot be equilibrium!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76800" y="3898612"/>
            <a:ext cx="8729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MWC model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759200" y="1690089"/>
            <a:ext cx="12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allostery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336" y="185217"/>
            <a:ext cx="68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Adaptation: </a:t>
            </a:r>
            <a:r>
              <a:rPr lang="en-US" sz="2800" dirty="0" err="1" smtClean="0">
                <a:solidFill>
                  <a:srgbClr val="0000FF"/>
                </a:solidFill>
              </a:rPr>
              <a:t>methylation</a:t>
            </a:r>
            <a:r>
              <a:rPr lang="en-US" sz="2800" dirty="0" smtClean="0">
                <a:solidFill>
                  <a:srgbClr val="0000FF"/>
                </a:solidFill>
              </a:rPr>
              <a:t> of receptor proteins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470" y="1083111"/>
            <a:ext cx="3824411" cy="203132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1491451" y="1228423"/>
            <a:ext cx="2082548" cy="1757305"/>
            <a:chOff x="5815357" y="3717695"/>
            <a:chExt cx="2214002" cy="1805695"/>
          </a:xfrm>
        </p:grpSpPr>
        <p:grpSp>
          <p:nvGrpSpPr>
            <p:cNvPr id="4" name="Group 25"/>
            <p:cNvGrpSpPr/>
            <p:nvPr/>
          </p:nvGrpSpPr>
          <p:grpSpPr>
            <a:xfrm>
              <a:off x="5815357" y="3717697"/>
              <a:ext cx="2214002" cy="1805693"/>
              <a:chOff x="2949063" y="1918322"/>
              <a:chExt cx="2799700" cy="2258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949063" y="2848987"/>
                <a:ext cx="504325" cy="515962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Pie 21"/>
              <p:cNvSpPr/>
              <p:nvPr/>
            </p:nvSpPr>
            <p:spPr>
              <a:xfrm>
                <a:off x="4583176" y="3583243"/>
                <a:ext cx="619482" cy="593249"/>
              </a:xfrm>
              <a:prstGeom prst="pi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grpSp>
            <p:nvGrpSpPr>
              <p:cNvPr id="9" name="Group 12"/>
              <p:cNvGrpSpPr/>
              <p:nvPr/>
            </p:nvGrpSpPr>
            <p:grpSpPr>
              <a:xfrm>
                <a:off x="4856817" y="2606274"/>
                <a:ext cx="154610" cy="715996"/>
                <a:chOff x="4856817" y="2606274"/>
                <a:chExt cx="154610" cy="715996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16200000" flipH="1">
                  <a:off x="4570304" y="2956864"/>
                  <a:ext cx="714408" cy="132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856817" y="3320682"/>
                  <a:ext cx="15461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10800000">
                <a:off x="3628245" y="3364949"/>
                <a:ext cx="832408" cy="4365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3524400" y="3366000"/>
                <a:ext cx="200034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>
                  <a:rot lat="0" lon="0" rev="19914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3650986" y="2813538"/>
                <a:ext cx="992116" cy="639441"/>
              </a:xfrm>
              <a:custGeom>
                <a:avLst/>
                <a:gdLst>
                  <a:gd name="connsiteX0" fmla="*/ 0 w 992116"/>
                  <a:gd name="connsiteY0" fmla="*/ 136708 h 639441"/>
                  <a:gd name="connsiteX1" fmla="*/ 674639 w 992116"/>
                  <a:gd name="connsiteY1" fmla="*/ 83789 h 639441"/>
                  <a:gd name="connsiteX2" fmla="*/ 992116 w 992116"/>
                  <a:gd name="connsiteY2" fmla="*/ 639441 h 63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2116" h="639441">
                    <a:moveTo>
                      <a:pt x="0" y="136708"/>
                    </a:moveTo>
                    <a:cubicBezTo>
                      <a:pt x="254643" y="68354"/>
                      <a:pt x="509286" y="0"/>
                      <a:pt x="674639" y="83789"/>
                    </a:cubicBezTo>
                    <a:cubicBezTo>
                      <a:pt x="839992" y="167578"/>
                      <a:pt x="992116" y="639441"/>
                      <a:pt x="992116" y="639441"/>
                    </a:cubicBezTo>
                  </a:path>
                </a:pathLst>
              </a:cu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5673" y="1918322"/>
                <a:ext cx="507631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i="1" dirty="0" err="1" smtClean="0">
                    <a:latin typeface="Times New Roman"/>
                    <a:cs typeface="Times New Roman"/>
                  </a:rPr>
                  <a:t>s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41132" y="3583241"/>
                <a:ext cx="507631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err="1">
                    <a:latin typeface="Times New Roman"/>
                    <a:cs typeface="Times New Roman"/>
                  </a:rPr>
                  <a:t>a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53685" y="3339870"/>
                <a:ext cx="674560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err="1" smtClean="0">
                    <a:latin typeface="Times New Roman"/>
                    <a:cs typeface="Times New Roman"/>
                  </a:rPr>
                  <a:t>m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156800" y="3717695"/>
              <a:ext cx="457200" cy="457200"/>
            </a:xfrm>
            <a:prstGeom prst="ellips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2070" y="1409199"/>
            <a:ext cx="115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Scheme: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88742" y="273456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81" y="2277789"/>
            <a:ext cx="425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5842" y="1083111"/>
            <a:ext cx="1143358" cy="2031325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8083054">
            <a:off x="1788847" y="1417793"/>
            <a:ext cx="1143358" cy="2031325"/>
          </a:xfrm>
          <a:prstGeom prst="rect">
            <a:avLst/>
          </a:prstGeom>
          <a:solidFill>
            <a:srgbClr val="0000FF">
              <a:alpha val="20000"/>
            </a:srgbClr>
          </a:solidFill>
          <a:ln w="15875"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8049" y="4000500"/>
            <a:ext cx="339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Robust adaptation except </a:t>
            </a:r>
            <a:r>
              <a:rPr lang="en-US" i="1" dirty="0" err="1" smtClean="0"/>
              <a:t>m</a:t>
            </a:r>
            <a:r>
              <a:rPr lang="en-US" dirty="0" smtClean="0"/>
              <a:t> dynamics cannot be equilibrium!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59300" y="2334671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m</a:t>
            </a:r>
            <a:r>
              <a:rPr lang="en-US" dirty="0" smtClean="0"/>
              <a:t>) follows </a:t>
            </a:r>
            <a:r>
              <a:rPr lang="en-US" dirty="0" err="1" smtClean="0"/>
              <a:t>relaxational</a:t>
            </a:r>
            <a:r>
              <a:rPr lang="en-US" dirty="0" smtClean="0"/>
              <a:t> dynamics under a potential </a:t>
            </a:r>
            <a:r>
              <a:rPr lang="en-US" i="1" dirty="0" err="1" smtClean="0"/>
              <a:t>F</a:t>
            </a:r>
            <a:r>
              <a:rPr lang="en-US" dirty="0" err="1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656263" y="3132138"/>
          <a:ext cx="1676400" cy="635000"/>
        </p:xfrm>
        <a:graphic>
          <a:graphicData uri="http://schemas.openxmlformats.org/presentationml/2006/ole">
            <p:oleObj spid="_x0000_s182274" name="Equation" r:id="rId4" imgW="1676400" imgH="635000" progId="Equation.DSMT4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800600" y="4000500"/>
          <a:ext cx="2921000" cy="1231900"/>
        </p:xfrm>
        <a:graphic>
          <a:graphicData uri="http://schemas.openxmlformats.org/presentationml/2006/ole">
            <p:oleObj spid="_x0000_s182275" name="Equation" r:id="rId5" imgW="2921000" imgH="123190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003800" y="5575300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Contradiction!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406" y="2228397"/>
            <a:ext cx="518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 smtClean="0"/>
              <a:t>A statistical mechanical model of receptor dynamics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588633" y="3613666"/>
            <a:ext cx="3730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Lan</a:t>
            </a:r>
            <a:r>
              <a:rPr lang="en-US" sz="2000" dirty="0" smtClean="0"/>
              <a:t>, </a:t>
            </a:r>
            <a:r>
              <a:rPr lang="en-US" sz="2000" dirty="0" err="1" smtClean="0"/>
              <a:t>Sartori</a:t>
            </a:r>
            <a:r>
              <a:rPr lang="en-US" sz="2000" dirty="0" smtClean="0"/>
              <a:t>, Neumann, </a:t>
            </a:r>
            <a:r>
              <a:rPr lang="en-US" sz="2000" dirty="0" err="1" smtClean="0"/>
              <a:t>Sourjik</a:t>
            </a:r>
            <a:r>
              <a:rPr lang="en-US" sz="2000" dirty="0" smtClean="0"/>
              <a:t>, </a:t>
            </a:r>
            <a:r>
              <a:rPr lang="en-US" sz="2000" dirty="0" err="1" smtClean="0"/>
              <a:t>Tu</a:t>
            </a:r>
            <a:endParaRPr lang="en-US" sz="2000" dirty="0" smtClean="0"/>
          </a:p>
          <a:p>
            <a:pPr algn="ctr"/>
            <a:r>
              <a:rPr lang="en-US" sz="2000" i="1" dirty="0" smtClean="0"/>
              <a:t>Nature Physics </a:t>
            </a:r>
            <a:r>
              <a:rPr lang="en-US" sz="2000" dirty="0" smtClean="0"/>
              <a:t>2012, </a:t>
            </a:r>
            <a:r>
              <a:rPr lang="en-US" sz="2000" b="1" dirty="0" smtClean="0"/>
              <a:t>8</a:t>
            </a:r>
            <a:r>
              <a:rPr lang="en-US" sz="2000" dirty="0" smtClean="0"/>
              <a:t>:422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336" y="185217"/>
            <a:ext cx="6838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Discrete Markov Model of Adaptation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470" y="1083111"/>
            <a:ext cx="3824411" cy="203132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1491451" y="1228423"/>
            <a:ext cx="2082548" cy="1757305"/>
            <a:chOff x="5815357" y="3717695"/>
            <a:chExt cx="2214002" cy="1805695"/>
          </a:xfrm>
        </p:grpSpPr>
        <p:grpSp>
          <p:nvGrpSpPr>
            <p:cNvPr id="3" name="Group 25"/>
            <p:cNvGrpSpPr/>
            <p:nvPr/>
          </p:nvGrpSpPr>
          <p:grpSpPr>
            <a:xfrm>
              <a:off x="5815357" y="3717697"/>
              <a:ext cx="2214002" cy="1805693"/>
              <a:chOff x="2949063" y="1918322"/>
              <a:chExt cx="2799700" cy="2258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949063" y="2848987"/>
                <a:ext cx="504325" cy="515962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Pie 21"/>
              <p:cNvSpPr/>
              <p:nvPr/>
            </p:nvSpPr>
            <p:spPr>
              <a:xfrm>
                <a:off x="4583176" y="3583243"/>
                <a:ext cx="619482" cy="593249"/>
              </a:xfrm>
              <a:prstGeom prst="pi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grpSp>
            <p:nvGrpSpPr>
              <p:cNvPr id="4" name="Group 12"/>
              <p:cNvGrpSpPr/>
              <p:nvPr/>
            </p:nvGrpSpPr>
            <p:grpSpPr>
              <a:xfrm>
                <a:off x="4856817" y="2606274"/>
                <a:ext cx="154610" cy="715996"/>
                <a:chOff x="4856817" y="2606274"/>
                <a:chExt cx="154610" cy="715996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16200000" flipH="1">
                  <a:off x="4570304" y="2956864"/>
                  <a:ext cx="714408" cy="132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856817" y="3320682"/>
                  <a:ext cx="15461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10800000">
                <a:off x="3628245" y="3364949"/>
                <a:ext cx="832408" cy="4365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3524400" y="3366000"/>
                <a:ext cx="200034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>
                  <a:rot lat="0" lon="0" rev="19914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3650986" y="2813538"/>
                <a:ext cx="992116" cy="639441"/>
              </a:xfrm>
              <a:custGeom>
                <a:avLst/>
                <a:gdLst>
                  <a:gd name="connsiteX0" fmla="*/ 0 w 992116"/>
                  <a:gd name="connsiteY0" fmla="*/ 136708 h 639441"/>
                  <a:gd name="connsiteX1" fmla="*/ 674639 w 992116"/>
                  <a:gd name="connsiteY1" fmla="*/ 83789 h 639441"/>
                  <a:gd name="connsiteX2" fmla="*/ 992116 w 992116"/>
                  <a:gd name="connsiteY2" fmla="*/ 639441 h 63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2116" h="639441">
                    <a:moveTo>
                      <a:pt x="0" y="136708"/>
                    </a:moveTo>
                    <a:cubicBezTo>
                      <a:pt x="254643" y="68354"/>
                      <a:pt x="509286" y="0"/>
                      <a:pt x="674639" y="83789"/>
                    </a:cubicBezTo>
                    <a:cubicBezTo>
                      <a:pt x="839992" y="167578"/>
                      <a:pt x="992116" y="639441"/>
                      <a:pt x="992116" y="639441"/>
                    </a:cubicBezTo>
                  </a:path>
                </a:pathLst>
              </a:cu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5673" y="1918322"/>
                <a:ext cx="507631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i="1" dirty="0" err="1" smtClean="0">
                    <a:latin typeface="Times New Roman"/>
                    <a:cs typeface="Times New Roman"/>
                  </a:rPr>
                  <a:t>s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41132" y="3583241"/>
                <a:ext cx="507631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err="1">
                    <a:latin typeface="Times New Roman"/>
                    <a:cs typeface="Times New Roman"/>
                  </a:rPr>
                  <a:t>a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53685" y="3339870"/>
                <a:ext cx="674560" cy="59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err="1" smtClean="0">
                    <a:latin typeface="Times New Roman"/>
                    <a:cs typeface="Times New Roman"/>
                  </a:rPr>
                  <a:t>m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156800" y="3717695"/>
              <a:ext cx="457200" cy="457200"/>
            </a:xfrm>
            <a:prstGeom prst="ellips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2070" y="1409199"/>
            <a:ext cx="115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Scheme: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88742" y="273456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81" y="2277789"/>
            <a:ext cx="425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5842" y="1083111"/>
            <a:ext cx="1143358" cy="2031325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8083054">
            <a:off x="1788848" y="1417793"/>
            <a:ext cx="1143358" cy="2031325"/>
          </a:xfrm>
          <a:prstGeom prst="rect">
            <a:avLst/>
          </a:prstGeom>
          <a:solidFill>
            <a:srgbClr val="0000FF">
              <a:alpha val="20000"/>
            </a:srgbClr>
          </a:solidFill>
          <a:ln w="15875"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00600" y="759183"/>
            <a:ext cx="36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Lan</a:t>
            </a:r>
            <a:r>
              <a:rPr lang="en-US" dirty="0" smtClean="0"/>
              <a:t> et al., </a:t>
            </a:r>
            <a:r>
              <a:rPr lang="en-US" i="1" dirty="0" smtClean="0"/>
              <a:t>Nature Physics </a:t>
            </a:r>
            <a:r>
              <a:rPr lang="en-US" dirty="0" smtClean="0"/>
              <a:t>2012, </a:t>
            </a:r>
            <a:r>
              <a:rPr lang="en-US" b="1" dirty="0" smtClean="0"/>
              <a:t>8</a:t>
            </a:r>
            <a:r>
              <a:rPr lang="en-US" dirty="0" smtClean="0"/>
              <a:t>:422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17447" y="1530292"/>
            <a:ext cx="367082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Fast receptor activation/deactivation at a given </a:t>
            </a:r>
            <a:r>
              <a:rPr lang="en-US" i="1" u="sng" dirty="0" err="1" smtClean="0"/>
              <a:t>m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“detailed balance” for </a:t>
            </a:r>
            <a:r>
              <a:rPr lang="en-US" i="1" dirty="0" smtClean="0"/>
              <a:t>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200567" y="2321895"/>
            <a:ext cx="2616200" cy="1936047"/>
            <a:chOff x="5083720" y="2669335"/>
            <a:chExt cx="2616200" cy="1936047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263997" y="3031197"/>
              <a:ext cx="256334" cy="2563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ie 46"/>
            <p:cNvSpPr>
              <a:spLocks noChangeAspect="1"/>
            </p:cNvSpPr>
            <p:nvPr/>
          </p:nvSpPr>
          <p:spPr>
            <a:xfrm>
              <a:off x="6225547" y="3890040"/>
              <a:ext cx="299520" cy="300082"/>
            </a:xfrm>
            <a:prstGeom prst="pi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Pie 47"/>
            <p:cNvSpPr>
              <a:spLocks noChangeAspect="1"/>
            </p:cNvSpPr>
            <p:nvPr/>
          </p:nvSpPr>
          <p:spPr>
            <a:xfrm>
              <a:off x="6225547" y="3031197"/>
              <a:ext cx="299520" cy="300082"/>
            </a:xfrm>
            <a:prstGeom prst="pi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0"/>
            <p:cNvSpPr/>
            <p:nvPr/>
          </p:nvSpPr>
          <p:spPr>
            <a:xfrm rot="14556480">
              <a:off x="5760667" y="3429966"/>
              <a:ext cx="737982" cy="497612"/>
            </a:xfrm>
            <a:custGeom>
              <a:avLst/>
              <a:gdLst>
                <a:gd name="connsiteX0" fmla="*/ 0 w 992116"/>
                <a:gd name="connsiteY0" fmla="*/ 136708 h 639441"/>
                <a:gd name="connsiteX1" fmla="*/ 674639 w 992116"/>
                <a:gd name="connsiteY1" fmla="*/ 83789 h 639441"/>
                <a:gd name="connsiteX2" fmla="*/ 992116 w 992116"/>
                <a:gd name="connsiteY2" fmla="*/ 639441 h 63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116" h="639441">
                  <a:moveTo>
                    <a:pt x="0" y="136708"/>
                  </a:moveTo>
                  <a:cubicBezTo>
                    <a:pt x="254643" y="68354"/>
                    <a:pt x="509286" y="0"/>
                    <a:pt x="674639" y="83789"/>
                  </a:cubicBezTo>
                  <a:cubicBezTo>
                    <a:pt x="839992" y="167578"/>
                    <a:pt x="992116" y="639441"/>
                    <a:pt x="992116" y="639441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3981466">
              <a:off x="6232454" y="3303429"/>
              <a:ext cx="737982" cy="497612"/>
            </a:xfrm>
            <a:custGeom>
              <a:avLst/>
              <a:gdLst>
                <a:gd name="connsiteX0" fmla="*/ 0 w 992116"/>
                <a:gd name="connsiteY0" fmla="*/ 136708 h 639441"/>
                <a:gd name="connsiteX1" fmla="*/ 674639 w 992116"/>
                <a:gd name="connsiteY1" fmla="*/ 83789 h 639441"/>
                <a:gd name="connsiteX2" fmla="*/ 992116 w 992116"/>
                <a:gd name="connsiteY2" fmla="*/ 639441 h 63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116" h="639441">
                  <a:moveTo>
                    <a:pt x="0" y="136708"/>
                  </a:moveTo>
                  <a:cubicBezTo>
                    <a:pt x="254643" y="68354"/>
                    <a:pt x="509286" y="0"/>
                    <a:pt x="674639" y="83789"/>
                  </a:cubicBezTo>
                  <a:cubicBezTo>
                    <a:pt x="839992" y="167578"/>
                    <a:pt x="992116" y="639441"/>
                    <a:pt x="992116" y="639441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5883820" y="4351382"/>
            <a:ext cx="1422400" cy="254000"/>
          </p:xfrm>
          <a:graphic>
            <a:graphicData uri="http://schemas.openxmlformats.org/presentationml/2006/ole">
              <p:oleObj spid="_x0000_s184324" name="Equation" r:id="rId4" imgW="1422400" imgH="254000" progId="Equation.DSMT4">
                <p:embed/>
              </p:oleObj>
            </a:graphicData>
          </a:graphic>
        </p:graphicFrame>
        <p:graphicFrame>
          <p:nvGraphicFramePr>
            <p:cNvPr id="184325" name="Object 5"/>
            <p:cNvGraphicFramePr>
              <a:graphicFrameLocks noChangeAspect="1"/>
            </p:cNvGraphicFramePr>
            <p:nvPr/>
          </p:nvGraphicFramePr>
          <p:xfrm>
            <a:off x="5883820" y="2669335"/>
            <a:ext cx="1206500" cy="254000"/>
          </p:xfrm>
          <a:graphic>
            <a:graphicData uri="http://schemas.openxmlformats.org/presentationml/2006/ole">
              <p:oleObj spid="_x0000_s184325" name="Equation" r:id="rId5" imgW="1206500" imgH="254000" progId="Equation.DSMT4">
                <p:embed/>
              </p:oleObj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6912520" y="3185229"/>
            <a:ext cx="787400" cy="292100"/>
          </p:xfrm>
          <a:graphic>
            <a:graphicData uri="http://schemas.openxmlformats.org/presentationml/2006/ole">
              <p:oleObj spid="_x0000_s184326" name="Equation" r:id="rId6" imgW="787400" imgH="292100" progId="Equation.DSMT4">
                <p:embed/>
              </p:oleObj>
            </a:graphicData>
          </a:graphic>
        </p:graphicFrame>
        <p:graphicFrame>
          <p:nvGraphicFramePr>
            <p:cNvPr id="184327" name="Object 7"/>
            <p:cNvGraphicFramePr>
              <a:graphicFrameLocks noChangeAspect="1"/>
            </p:cNvGraphicFramePr>
            <p:nvPr/>
          </p:nvGraphicFramePr>
          <p:xfrm>
            <a:off x="5083720" y="3721100"/>
            <a:ext cx="800100" cy="292100"/>
          </p:xfrm>
          <a:graphic>
            <a:graphicData uri="http://schemas.openxmlformats.org/presentationml/2006/ole">
              <p:oleObj spid="_x0000_s184327" name="Equation" r:id="rId7" imgW="800100" imgH="292100" progId="Equation.DSMT4">
                <p:embed/>
              </p:oleObj>
            </a:graphicData>
          </a:graphic>
        </p:graphicFrame>
      </p:grp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6000122" y="5067523"/>
          <a:ext cx="1778000" cy="635000"/>
        </p:xfrm>
        <a:graphic>
          <a:graphicData uri="http://schemas.openxmlformats.org/presentationml/2006/ole">
            <p:oleObj spid="_x0000_s184328" name="Equation" r:id="rId8" imgW="1778000" imgH="635000" progId="Equation.DSMT4">
              <p:embed/>
            </p:oleObj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283380" y="3552263"/>
            <a:ext cx="4275920" cy="3139321"/>
            <a:chOff x="283380" y="3552263"/>
            <a:chExt cx="4275920" cy="3139321"/>
          </a:xfrm>
        </p:grpSpPr>
        <p:sp>
          <p:nvSpPr>
            <p:cNvPr id="59" name="TextBox 58"/>
            <p:cNvSpPr txBox="1"/>
            <p:nvPr/>
          </p:nvSpPr>
          <p:spPr>
            <a:xfrm>
              <a:off x="283380" y="3552263"/>
              <a:ext cx="4275920" cy="31393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Slow </a:t>
              </a:r>
              <a:r>
                <a:rPr lang="en-US" u="sng" dirty="0" err="1" smtClean="0"/>
                <a:t>methylation</a:t>
              </a:r>
              <a:r>
                <a:rPr lang="en-US" u="sng" dirty="0" smtClean="0"/>
                <a:t> dynamics</a:t>
              </a:r>
              <a:r>
                <a:rPr lang="en-US" dirty="0" smtClean="0"/>
                <a:t>: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23600" y="5664200"/>
              <a:ext cx="3034800" cy="12700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23600" y="4826000"/>
              <a:ext cx="3034800" cy="12700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3957638" y="4705350"/>
            <a:ext cx="469900" cy="203200"/>
          </p:xfrm>
          <a:graphic>
            <a:graphicData uri="http://schemas.openxmlformats.org/presentationml/2006/ole">
              <p:oleObj spid="_x0000_s184329" name="Equation" r:id="rId9" imgW="469900" imgH="203200" progId="Equation.DSMT4">
                <p:embed/>
              </p:oleObj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3956050" y="5562600"/>
            <a:ext cx="508000" cy="203200"/>
          </p:xfrm>
          <a:graphic>
            <a:graphicData uri="http://schemas.openxmlformats.org/presentationml/2006/ole">
              <p:oleObj spid="_x0000_s184330" name="Equation" r:id="rId10" imgW="508000" imgH="203200" progId="Equation.DSMT4">
                <p:embed/>
              </p:oleObj>
            </a:graphicData>
          </a:graphic>
        </p:graphicFrame>
        <p:cxnSp>
          <p:nvCxnSpPr>
            <p:cNvPr id="67" name="Straight Connector 66"/>
            <p:cNvCxnSpPr/>
            <p:nvPr/>
          </p:nvCxnSpPr>
          <p:spPr>
            <a:xfrm rot="5400000">
              <a:off x="313200" y="5237956"/>
              <a:ext cx="8255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076317" y="5250656"/>
              <a:ext cx="8255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1848644" y="5263356"/>
              <a:ext cx="8255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611990" y="5263356"/>
              <a:ext cx="8255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347244" y="5237956"/>
              <a:ext cx="8255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71"/>
            <p:cNvGraphicFramePr>
              <a:graphicFrameLocks noChangeAspect="1"/>
            </p:cNvGraphicFramePr>
            <p:nvPr/>
          </p:nvGraphicFramePr>
          <p:xfrm>
            <a:off x="441325" y="5181600"/>
            <a:ext cx="571500" cy="203200"/>
          </p:xfrm>
          <a:graphic>
            <a:graphicData uri="http://schemas.openxmlformats.org/presentationml/2006/ole">
              <p:oleObj spid="_x0000_s184331" name="Equation" r:id="rId11" imgW="571500" imgH="203200" progId="Equation.DSMT4">
                <p:embed/>
              </p:oleObj>
            </a:graphicData>
          </a:graphic>
        </p:graphicFrame>
        <p:graphicFrame>
          <p:nvGraphicFramePr>
            <p:cNvPr id="184332" name="Object 12"/>
            <p:cNvGraphicFramePr>
              <a:graphicFrameLocks noChangeAspect="1"/>
            </p:cNvGraphicFramePr>
            <p:nvPr/>
          </p:nvGraphicFramePr>
          <p:xfrm>
            <a:off x="1195388" y="5181600"/>
            <a:ext cx="533400" cy="203200"/>
          </p:xfrm>
          <a:graphic>
            <a:graphicData uri="http://schemas.openxmlformats.org/presentationml/2006/ole">
              <p:oleObj spid="_x0000_s184332" name="Equation" r:id="rId12" imgW="533400" imgH="203200" progId="Equation.DSMT4">
                <p:embed/>
              </p:oleObj>
            </a:graphicData>
          </a:graphic>
        </p:graphicFrame>
        <p:graphicFrame>
          <p:nvGraphicFramePr>
            <p:cNvPr id="184333" name="Object 13"/>
            <p:cNvGraphicFramePr>
              <a:graphicFrameLocks noChangeAspect="1"/>
            </p:cNvGraphicFramePr>
            <p:nvPr/>
          </p:nvGraphicFramePr>
          <p:xfrm>
            <a:off x="3414713" y="5181600"/>
            <a:ext cx="685800" cy="292100"/>
          </p:xfrm>
          <a:graphic>
            <a:graphicData uri="http://schemas.openxmlformats.org/presentationml/2006/ole">
              <p:oleObj spid="_x0000_s184333" name="Equation" r:id="rId13" imgW="685800" imgH="292100" progId="Equation.DSMT4">
                <p:embed/>
              </p:oleObj>
            </a:graphicData>
          </a:graphic>
        </p:graphicFrame>
        <p:grpSp>
          <p:nvGrpSpPr>
            <p:cNvPr id="79" name="Group 78"/>
            <p:cNvGrpSpPr/>
            <p:nvPr/>
          </p:nvGrpSpPr>
          <p:grpSpPr>
            <a:xfrm>
              <a:off x="1878538" y="5765800"/>
              <a:ext cx="767299" cy="727075"/>
              <a:chOff x="1878538" y="5765800"/>
              <a:chExt cx="767299" cy="727075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878538" y="6102770"/>
                <a:ext cx="767299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0800000">
                <a:off x="2013574" y="6199983"/>
                <a:ext cx="430868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8" name="Object 77"/>
              <p:cNvGraphicFramePr>
                <a:graphicFrameLocks noChangeAspect="1"/>
              </p:cNvGraphicFramePr>
              <p:nvPr/>
            </p:nvGraphicFramePr>
            <p:xfrm>
              <a:off x="2101850" y="5765800"/>
              <a:ext cx="317500" cy="292100"/>
            </p:xfrm>
            <a:graphic>
              <a:graphicData uri="http://schemas.openxmlformats.org/presentationml/2006/ole">
                <p:oleObj spid="_x0000_s184334" name="Equation" r:id="rId14" imgW="317500" imgH="292100" progId="Equation.DSMT4">
                  <p:embed/>
                </p:oleObj>
              </a:graphicData>
            </a:graphic>
          </p:graphicFrame>
          <p:graphicFrame>
            <p:nvGraphicFramePr>
              <p:cNvPr id="184335" name="Object 15"/>
              <p:cNvGraphicFramePr>
                <a:graphicFrameLocks noChangeAspect="1"/>
              </p:cNvGraphicFramePr>
              <p:nvPr/>
            </p:nvGraphicFramePr>
            <p:xfrm>
              <a:off x="2057400" y="6200775"/>
              <a:ext cx="457200" cy="292100"/>
            </p:xfrm>
            <a:graphic>
              <a:graphicData uri="http://schemas.openxmlformats.org/presentationml/2006/ole">
                <p:oleObj spid="_x0000_s184335" name="Equation" r:id="rId15" imgW="457200" imgH="292100" progId="Equation.DSMT4">
                  <p:embed/>
                </p:oleObj>
              </a:graphicData>
            </a:graphic>
          </p:graphicFrame>
        </p:grpSp>
        <p:cxnSp>
          <p:nvCxnSpPr>
            <p:cNvPr id="81" name="Straight Arrow Connector 80"/>
            <p:cNvCxnSpPr/>
            <p:nvPr/>
          </p:nvCxnSpPr>
          <p:spPr>
            <a:xfrm>
              <a:off x="1878538" y="4499942"/>
              <a:ext cx="767299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>
              <a:off x="2057400" y="4410000"/>
              <a:ext cx="430868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82"/>
            <p:cNvGraphicFramePr>
              <a:graphicFrameLocks noChangeAspect="1"/>
            </p:cNvGraphicFramePr>
            <p:nvPr/>
          </p:nvGraphicFramePr>
          <p:xfrm>
            <a:off x="2052638" y="4065588"/>
            <a:ext cx="457200" cy="292100"/>
          </p:xfrm>
          <a:graphic>
            <a:graphicData uri="http://schemas.openxmlformats.org/presentationml/2006/ole">
              <p:oleObj spid="_x0000_s184336" name="Equation" r:id="rId16" imgW="457200" imgH="292100" progId="Equation.DSMT4">
                <p:embed/>
              </p:oleObj>
            </a:graphicData>
          </a:graphic>
        </p:graphicFrame>
        <p:graphicFrame>
          <p:nvGraphicFramePr>
            <p:cNvPr id="84" name="Object 15"/>
            <p:cNvGraphicFramePr>
              <a:graphicFrameLocks noChangeAspect="1"/>
            </p:cNvGraphicFramePr>
            <p:nvPr/>
          </p:nvGraphicFramePr>
          <p:xfrm>
            <a:off x="2147888" y="4500563"/>
            <a:ext cx="317500" cy="292100"/>
          </p:xfrm>
          <a:graphic>
            <a:graphicData uri="http://schemas.openxmlformats.org/presentationml/2006/ole">
              <p:oleObj spid="_x0000_s184337" name="Equation" r:id="rId17" imgW="317500" imgH="292100" progId="Equation.DSMT4">
                <p:embed/>
              </p:oleObj>
            </a:graphicData>
          </a:graphic>
        </p:graphicFrame>
      </p:grpSp>
      <p:sp>
        <p:nvSpPr>
          <p:cNvPr id="85" name="TextBox 84"/>
          <p:cNvSpPr txBox="1"/>
          <p:nvPr/>
        </p:nvSpPr>
        <p:spPr>
          <a:xfrm>
            <a:off x="4917447" y="6199983"/>
            <a:ext cx="355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α</a:t>
            </a:r>
            <a:r>
              <a:rPr lang="en-US" dirty="0" smtClean="0"/>
              <a:t> = </a:t>
            </a:r>
            <a:r>
              <a:rPr lang="en-US" dirty="0" err="1" smtClean="0"/>
              <a:t>nonequilibrium</a:t>
            </a:r>
            <a:r>
              <a:rPr lang="en-US" dirty="0" smtClean="0"/>
              <a:t> parameter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21" y="10934"/>
            <a:ext cx="4265415" cy="4167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890" y="235963"/>
            <a:ext cx="40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Adaptation at </a:t>
            </a:r>
            <a:r>
              <a:rPr lang="en-US" sz="2800" dirty="0" err="1" smtClean="0">
                <a:solidFill>
                  <a:srgbClr val="0000FF"/>
                </a:solidFill>
              </a:rPr>
              <a:t>α</a:t>
            </a:r>
            <a:r>
              <a:rPr lang="en-US" sz="2800" dirty="0" smtClean="0">
                <a:solidFill>
                  <a:srgbClr val="0000FF"/>
                </a:solidFill>
              </a:rPr>
              <a:t> &lt; 1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5890" y="1520349"/>
            <a:ext cx="4045125" cy="1477328"/>
            <a:chOff x="405890" y="1645555"/>
            <a:chExt cx="4045125" cy="1477328"/>
          </a:xfrm>
        </p:grpSpPr>
        <p:sp>
          <p:nvSpPr>
            <p:cNvPr id="20" name="TextBox 19"/>
            <p:cNvSpPr txBox="1"/>
            <p:nvPr/>
          </p:nvSpPr>
          <p:spPr>
            <a:xfrm>
              <a:off x="405890" y="1645555"/>
              <a:ext cx="4045125" cy="1477328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small </a:t>
              </a:r>
              <a:r>
                <a:rPr lang="en-US" dirty="0" err="1" smtClean="0">
                  <a:solidFill>
                    <a:srgbClr val="0000FF"/>
                  </a:solidFill>
                </a:rPr>
                <a:t>α</a:t>
              </a:r>
              <a:r>
                <a:rPr lang="en-US" dirty="0" smtClean="0"/>
                <a:t>, &lt;a&gt; is </a:t>
              </a:r>
              <a:r>
                <a:rPr lang="en-US" dirty="0" smtClean="0">
                  <a:solidFill>
                    <a:srgbClr val="FF0000"/>
                  </a:solidFill>
                </a:rPr>
                <a:t>a weak function </a:t>
              </a:r>
              <a:r>
                <a:rPr lang="en-US" dirty="0" smtClean="0"/>
                <a:t>of </a:t>
              </a:r>
              <a:r>
                <a:rPr lang="en-US" i="1" dirty="0" err="1" smtClean="0"/>
                <a:t>s</a:t>
              </a:r>
              <a:r>
                <a:rPr lang="en-US" dirty="0" smtClean="0"/>
                <a:t> centered around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for  </a:t>
              </a:r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1973275" y="2405063"/>
            <a:ext cx="947737" cy="292100"/>
          </p:xfrm>
          <a:graphic>
            <a:graphicData uri="http://schemas.openxmlformats.org/presentationml/2006/ole">
              <p:oleObj spid="_x0000_s104451" name="Equation" r:id="rId4" imgW="812800" imgH="292100" progId="Equation.DSMT4">
                <p:embed/>
              </p:oleObj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360928" y="2822443"/>
            <a:ext cx="2191897" cy="292100"/>
          </p:xfrm>
          <a:graphic>
            <a:graphicData uri="http://schemas.openxmlformats.org/presentationml/2006/ole">
              <p:oleObj spid="_x0000_s104452" name="Equation" r:id="rId5" imgW="1879600" imgH="292100" progId="Equation.DSMT4">
                <p:embed/>
              </p:oleObj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1360928" y="4195465"/>
            <a:ext cx="5984087" cy="1855718"/>
            <a:chOff x="405890" y="3940244"/>
            <a:chExt cx="5984087" cy="1855718"/>
          </a:xfrm>
        </p:grpSpPr>
        <p:sp>
          <p:nvSpPr>
            <p:cNvPr id="23" name="TextBox 22"/>
            <p:cNvSpPr txBox="1"/>
            <p:nvPr/>
          </p:nvSpPr>
          <p:spPr>
            <a:xfrm>
              <a:off x="405890" y="3940244"/>
              <a:ext cx="5984087" cy="1846659"/>
            </a:xfrm>
            <a:prstGeom prst="rect">
              <a:avLst/>
            </a:prstGeom>
            <a:solidFill>
              <a:srgbClr val="FFC0E3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Claim</a:t>
              </a:r>
              <a:r>
                <a:rPr lang="en-US" b="1" dirty="0" smtClean="0"/>
                <a:t> (</a:t>
              </a:r>
              <a:r>
                <a:rPr lang="en-US" b="1" dirty="0" smtClean="0">
                  <a:solidFill>
                    <a:srgbClr val="FF0000"/>
                  </a:solidFill>
                </a:rPr>
                <a:t>the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Energy-speed-accuracy (ESA) trade-off relation</a:t>
              </a:r>
              <a:r>
                <a:rPr lang="en-US" b="1" dirty="0" smtClean="0"/>
                <a:t>):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3683" y="4562395"/>
              <a:ext cx="3967256" cy="587236"/>
            </a:xfrm>
            <a:prstGeom prst="rect">
              <a:avLst/>
            </a:prstGeom>
            <a:solidFill>
              <a:srgbClr val="FFC0E3"/>
            </a:solidFill>
            <a:ln>
              <a:solidFill>
                <a:srgbClr val="FF0000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43713" y="4562395"/>
              <a:ext cx="1238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dissipated power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0918" y="5149631"/>
              <a:ext cx="1479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methylation</a:t>
              </a:r>
              <a:r>
                <a:rPr lang="en-US" dirty="0" smtClean="0"/>
                <a:t> frequency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5890" y="3184555"/>
            <a:ext cx="3783113" cy="400110"/>
            <a:chOff x="293599" y="3340100"/>
            <a:chExt cx="3783113" cy="400110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2921012" y="3384610"/>
            <a:ext cx="1155700" cy="355600"/>
          </p:xfrm>
          <a:graphic>
            <a:graphicData uri="http://schemas.openxmlformats.org/presentationml/2006/ole">
              <p:oleObj spid="_x0000_s104453" name="Equation" r:id="rId7" imgW="1155700" imgH="355600" progId="Equation.DSMT4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93599" y="3340100"/>
              <a:ext cx="2515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adaptation accuracy:</a:t>
              </a:r>
              <a:endParaRPr lang="en-US" sz="2000" u="sng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05890" y="759183"/>
            <a:ext cx="36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Lan</a:t>
            </a:r>
            <a:r>
              <a:rPr lang="en-US" dirty="0" smtClean="0"/>
              <a:t> et al., </a:t>
            </a:r>
            <a:r>
              <a:rPr lang="en-US" i="1" dirty="0" smtClean="0"/>
              <a:t>Nature Physics </a:t>
            </a:r>
            <a:r>
              <a:rPr lang="en-US" dirty="0" smtClean="0"/>
              <a:t>2012, </a:t>
            </a:r>
            <a:r>
              <a:rPr lang="en-US" b="1" dirty="0" smtClean="0"/>
              <a:t>8</a:t>
            </a:r>
            <a:r>
              <a:rPr lang="en-US" dirty="0" smtClean="0"/>
              <a:t>:422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1000</Words>
  <Application>Microsoft Macintosh PowerPoint</Application>
  <PresentationFormat>On-screen Show (4:3)</PresentationFormat>
  <Paragraphs>256</Paragraphs>
  <Slides>24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HKBU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Leihan Tang</dc:creator>
  <cp:lastModifiedBy>Leihan Tang</cp:lastModifiedBy>
  <cp:revision>356</cp:revision>
  <dcterms:created xsi:type="dcterms:W3CDTF">2014-05-29T08:26:35Z</dcterms:created>
  <dcterms:modified xsi:type="dcterms:W3CDTF">2014-05-29T08:28:20Z</dcterms:modified>
</cp:coreProperties>
</file>