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328" r:id="rId3"/>
    <p:sldId id="331" r:id="rId4"/>
    <p:sldId id="347" r:id="rId5"/>
    <p:sldId id="351" r:id="rId6"/>
    <p:sldId id="352" r:id="rId7"/>
    <p:sldId id="354" r:id="rId8"/>
    <p:sldId id="355" r:id="rId9"/>
    <p:sldId id="332" r:id="rId10"/>
    <p:sldId id="333" r:id="rId11"/>
    <p:sldId id="338" r:id="rId12"/>
    <p:sldId id="341" r:id="rId13"/>
    <p:sldId id="340" r:id="rId14"/>
    <p:sldId id="342" r:id="rId15"/>
    <p:sldId id="344" r:id="rId16"/>
    <p:sldId id="345" r:id="rId17"/>
    <p:sldId id="346" r:id="rId18"/>
    <p:sldId id="376" r:id="rId19"/>
    <p:sldId id="329" r:id="rId20"/>
    <p:sldId id="343" r:id="rId21"/>
    <p:sldId id="356" r:id="rId22"/>
    <p:sldId id="330" r:id="rId23"/>
    <p:sldId id="358" r:id="rId24"/>
    <p:sldId id="335" r:id="rId25"/>
    <p:sldId id="337" r:id="rId26"/>
    <p:sldId id="336" r:id="rId27"/>
    <p:sldId id="359" r:id="rId28"/>
    <p:sldId id="363" r:id="rId29"/>
    <p:sldId id="362" r:id="rId30"/>
    <p:sldId id="364" r:id="rId31"/>
    <p:sldId id="366" r:id="rId32"/>
    <p:sldId id="368" r:id="rId33"/>
    <p:sldId id="375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8000"/>
    <a:srgbClr val="0000FF"/>
    <a:srgbClr val="FFFF99"/>
    <a:srgbClr val="FF0000"/>
    <a:srgbClr val="FF0066"/>
    <a:srgbClr val="FFC000"/>
    <a:srgbClr val="FFFF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82" autoAdjust="0"/>
    <p:restoredTop sz="94660"/>
  </p:normalViewPr>
  <p:slideViewPr>
    <p:cSldViewPr>
      <p:cViewPr>
        <p:scale>
          <a:sx n="75" d="100"/>
          <a:sy n="75" d="100"/>
        </p:scale>
        <p:origin x="-2442" y="-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Dropbox\Daniele-Ivano\Conferenze\Unstable_Presentation\rotational_ban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3"/>
          <c:order val="0"/>
          <c:tx>
            <c:v>GS band</c:v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Foglio1!$B$10:$B$12</c:f>
              <c:numCache>
                <c:formatCode>General</c:formatCode>
                <c:ptCount val="3"/>
                <c:pt idx="0">
                  <c:v>0</c:v>
                </c:pt>
                <c:pt idx="1">
                  <c:v>6</c:v>
                </c:pt>
                <c:pt idx="2">
                  <c:v>20</c:v>
                </c:pt>
              </c:numCache>
            </c:numRef>
          </c:xVal>
          <c:yVal>
            <c:numRef>
              <c:f>Foglio1!$C$10:$C$12</c:f>
              <c:numCache>
                <c:formatCode>General</c:formatCode>
                <c:ptCount val="3"/>
                <c:pt idx="0">
                  <c:v>0</c:v>
                </c:pt>
                <c:pt idx="1">
                  <c:v>3.37</c:v>
                </c:pt>
                <c:pt idx="2">
                  <c:v>11</c:v>
                </c:pt>
              </c:numCache>
            </c:numRef>
          </c:yVal>
          <c:smooth val="0"/>
        </c:ser>
        <c:ser>
          <c:idx val="1"/>
          <c:order val="1"/>
          <c:xVal>
            <c:numRef>
              <c:f>Foglio1!$B$3:$B$6</c:f>
              <c:numCache>
                <c:formatCode>General</c:formatCode>
                <c:ptCount val="4"/>
                <c:pt idx="0">
                  <c:v>0</c:v>
                </c:pt>
                <c:pt idx="1">
                  <c:v>6</c:v>
                </c:pt>
                <c:pt idx="2">
                  <c:v>20</c:v>
                </c:pt>
                <c:pt idx="3">
                  <c:v>42</c:v>
                </c:pt>
              </c:numCache>
            </c:numRef>
          </c:xVal>
          <c:yVal>
            <c:numRef>
              <c:f>Foglio1!$C$3:$C$6</c:f>
              <c:numCache>
                <c:formatCode>General</c:formatCode>
                <c:ptCount val="4"/>
                <c:pt idx="0">
                  <c:v>6.18</c:v>
                </c:pt>
                <c:pt idx="1">
                  <c:v>7.54</c:v>
                </c:pt>
                <c:pt idx="2">
                  <c:v>10.15</c:v>
                </c:pt>
                <c:pt idx="3">
                  <c:v>13.6</c:v>
                </c:pt>
              </c:numCache>
            </c:numRef>
          </c:yVal>
          <c:smooth val="0"/>
        </c:ser>
        <c:ser>
          <c:idx val="0"/>
          <c:order val="2"/>
          <c:tx>
            <c:v>negative band</c:v>
          </c:tx>
          <c:spPr>
            <a:ln w="28575">
              <a:solidFill>
                <a:srgbClr val="FF9900"/>
              </a:solidFill>
            </a:ln>
          </c:spPr>
          <c:marker>
            <c:symbol val="triangle"/>
            <c:size val="9"/>
            <c:spPr>
              <a:solidFill>
                <a:srgbClr val="FF9900"/>
              </a:solidFill>
              <a:ln w="9525">
                <a:solidFill>
                  <a:srgbClr val="FF9900"/>
                </a:solidFill>
              </a:ln>
            </c:spPr>
          </c:marker>
          <c:xVal>
            <c:numRef>
              <c:f>Foglio1!$B$15:$B$20</c:f>
              <c:numCache>
                <c:formatCode>General</c:formatCode>
                <c:ptCount val="6"/>
                <c:pt idx="0">
                  <c:v>2</c:v>
                </c:pt>
                <c:pt idx="1">
                  <c:v>6</c:v>
                </c:pt>
                <c:pt idx="2">
                  <c:v>12</c:v>
                </c:pt>
                <c:pt idx="3">
                  <c:v>20</c:v>
                </c:pt>
                <c:pt idx="4">
                  <c:v>30</c:v>
                </c:pt>
                <c:pt idx="5">
                  <c:v>42</c:v>
                </c:pt>
              </c:numCache>
            </c:numRef>
          </c:xVal>
          <c:yVal>
            <c:numRef>
              <c:f>Foglio1!$C$15:$C$20</c:f>
              <c:numCache>
                <c:formatCode>General</c:formatCode>
                <c:ptCount val="6"/>
                <c:pt idx="0">
                  <c:v>5.96</c:v>
                </c:pt>
                <c:pt idx="1">
                  <c:v>6.26</c:v>
                </c:pt>
                <c:pt idx="2">
                  <c:v>7.73</c:v>
                </c:pt>
                <c:pt idx="3">
                  <c:v>9.27</c:v>
                </c:pt>
                <c:pt idx="4">
                  <c:v>11.8</c:v>
                </c:pt>
                <c:pt idx="5">
                  <c:v>15.3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196416"/>
        <c:axId val="89219456"/>
      </c:scatterChart>
      <c:valAx>
        <c:axId val="89196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it-IT" sz="1600"/>
                  <a:t>J(J+1)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it-IT"/>
          </a:p>
        </c:txPr>
        <c:crossAx val="89219456"/>
        <c:crosses val="autoZero"/>
        <c:crossBetween val="midCat"/>
      </c:valAx>
      <c:valAx>
        <c:axId val="8921945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it-IT" sz="1600"/>
                  <a:t>E</a:t>
                </a:r>
                <a:r>
                  <a:rPr lang="it-IT" sz="1600" baseline="-25000"/>
                  <a:t>exc</a:t>
                </a:r>
                <a:r>
                  <a:rPr lang="it-IT" sz="1600"/>
                  <a:t> (MeV)</a:t>
                </a:r>
              </a:p>
            </c:rich>
          </c:tx>
          <c:layout>
            <c:manualLayout>
              <c:xMode val="edge"/>
              <c:yMode val="edge"/>
              <c:x val="2.2205394655191706E-2"/>
              <c:y val="0.36805978298231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it-IT"/>
          </a:p>
        </c:txPr>
        <c:crossAx val="89196416"/>
        <c:crosses val="autoZero"/>
        <c:crossBetween val="midCat"/>
      </c:valAx>
      <c:spPr>
        <a:noFill/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F69C4-5312-4779-A035-33740F838F30}" type="datetimeFigureOut">
              <a:rPr lang="it-IT" smtClean="0"/>
              <a:t>29/02/2016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591BB-2FE2-45BF-B2D6-BC27E2AFE6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8418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414466B-812D-4704-9795-D638733D1046}" type="slidenum">
              <a:rPr lang="it-IT" sz="1200">
                <a:solidFill>
                  <a:prstClr val="black"/>
                </a:solidFill>
              </a:rPr>
              <a:pPr eaLnBrk="1" hangingPunct="1"/>
              <a:t>1</a:t>
            </a:fld>
            <a:endParaRPr lang="it-IT" sz="1200">
              <a:solidFill>
                <a:prstClr val="black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59B00A-5A4C-4E66-B085-115C7E66F5E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564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45351-B1B2-45F6-9A48-E4129188E36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58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4214F4-2716-4923-B845-4E51672C2C3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5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F0A1C3-8573-4258-B6A0-FCF4E50C0AC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363F8-8AE5-4778-B999-AED5630C4FD3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55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EF452D-9938-4F63-82C2-38C5889B45E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37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84621-CAAE-44F9-A71C-7D2F1EF85FDA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58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968FD-4C23-4972-906E-00A13156290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2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F76C55-4305-4314-A73C-60AED28E0CE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6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8FA9EC-1B9B-422F-A8CB-3FFE272CD24E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1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FFB250-6F4E-4461-90CF-11DF3CE9CE0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81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AC796F-7B5C-42F9-A193-8DDF3ECEA313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5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0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73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75.gif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chart" Target="../charts/chart1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40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GG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61" y="3876212"/>
            <a:ext cx="2623351" cy="17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3077" name="Arco 5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457200 w 21600"/>
              <a:gd name="T3" fmla="*/ 9144000 h 21600"/>
              <a:gd name="T4" fmla="*/ 0 w 21600"/>
              <a:gd name="T5" fmla="*/ 91440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solidFill>
            <a:srgbClr val="FFFF99"/>
          </a:solidFill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3078" name="Arco 6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457200 w 21600"/>
              <a:gd name="T3" fmla="*/ 9144000 h 21600"/>
              <a:gd name="T4" fmla="*/ 0 w 21600"/>
              <a:gd name="T5" fmla="*/ 91440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solidFill>
            <a:srgbClr val="FF3300"/>
          </a:solidFill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468313" y="304800"/>
            <a:ext cx="1868487" cy="1108075"/>
            <a:chOff x="45" y="0"/>
            <a:chExt cx="1266" cy="750"/>
          </a:xfrm>
        </p:grpSpPr>
        <p:pic>
          <p:nvPicPr>
            <p:cNvPr id="3097" name="Picture 9" descr="weblogo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" y="0"/>
              <a:ext cx="75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Rectangle 10"/>
            <p:cNvSpPr>
              <a:spLocks noChangeAspect="1" noChangeArrowheads="1"/>
            </p:cNvSpPr>
            <p:nvPr/>
          </p:nvSpPr>
          <p:spPr bwMode="auto">
            <a:xfrm>
              <a:off x="376" y="340"/>
              <a:ext cx="430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dirty="0">
                <a:solidFill>
                  <a:srgbClr val="000000"/>
                </a:solidFill>
              </a:endParaRPr>
            </a:p>
          </p:txBody>
        </p:sp>
        <p:sp>
          <p:nvSpPr>
            <p:cNvPr id="3083" name="Text Box 11"/>
            <p:cNvSpPr txBox="1">
              <a:spLocks noChangeAspect="1" noChangeArrowheads="1"/>
            </p:cNvSpPr>
            <p:nvPr/>
          </p:nvSpPr>
          <p:spPr bwMode="auto">
            <a:xfrm>
              <a:off x="302" y="376"/>
              <a:ext cx="1009" cy="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08610" tIns="154305" rIns="308610" bIns="154305">
              <a:spAutoFit/>
            </a:bodyPr>
            <a:lstStyle>
              <a:lvl1pPr defTabSz="43180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1543050" defTabSz="43180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3086100" defTabSz="43180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4629150" defTabSz="43180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6172200" defTabSz="43180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6629400" defTabSz="4318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7086600" defTabSz="4318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7543800" defTabSz="4318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8001000" defTabSz="4318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800" b="1" dirty="0" smtClean="0">
                  <a:solidFill>
                    <a:srgbClr val="000000"/>
                  </a:solidFill>
                  <a:latin typeface="Century Gothic" charset="0"/>
                </a:rPr>
                <a:t>Istituto Nazionale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800" b="1" dirty="0" smtClean="0">
                  <a:solidFill>
                    <a:srgbClr val="000000"/>
                  </a:solidFill>
                  <a:latin typeface="Century Gothic" charset="0"/>
                </a:rPr>
                <a:t>di Fisica Nucleare</a:t>
              </a:r>
            </a:p>
          </p:txBody>
        </p:sp>
      </p:grp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218222" y="7938"/>
            <a:ext cx="70342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993300"/>
                </a:solidFill>
              </a:rPr>
              <a:t>GGI School – </a:t>
            </a:r>
            <a:r>
              <a:rPr lang="en-US" sz="2000" b="1" i="1" dirty="0" smtClean="0">
                <a:solidFill>
                  <a:srgbClr val="993300"/>
                </a:solidFill>
              </a:rPr>
              <a:t>Frontiers in Nuclear and Hadronic Physics</a:t>
            </a:r>
            <a:endParaRPr lang="en-US" sz="2000" b="1" i="1" dirty="0">
              <a:solidFill>
                <a:srgbClr val="993300"/>
              </a:solidFill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4925" y="6453188"/>
            <a:ext cx="24336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FFFFFF"/>
                </a:solidFill>
              </a:rPr>
              <a:t>Arcetri</a:t>
            </a:r>
            <a:r>
              <a:rPr lang="en-US" sz="2000" b="1" dirty="0" smtClean="0">
                <a:solidFill>
                  <a:srgbClr val="FFFFFF"/>
                </a:solidFill>
              </a:rPr>
              <a:t>, 24/02/2016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755576" y="1196752"/>
            <a:ext cx="7704138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346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346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346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346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346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46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46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46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46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FF"/>
                </a:solidFill>
                <a:latin typeface="Arial"/>
              </a:rPr>
              <a:t>Spectroscopy </a:t>
            </a:r>
            <a:r>
              <a:rPr lang="en-US" sz="2000" b="1" dirty="0">
                <a:solidFill>
                  <a:srgbClr val="0000FF"/>
                </a:solidFill>
                <a:latin typeface="Arial"/>
              </a:rPr>
              <a:t>of Light Nuclei with </a:t>
            </a:r>
            <a:endParaRPr lang="en-US" sz="2000" b="1" dirty="0" smtClean="0">
              <a:solidFill>
                <a:srgbClr val="0000FF"/>
              </a:solidFill>
              <a:latin typeface="Arial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FF"/>
                </a:solidFill>
                <a:latin typeface="Arial"/>
              </a:rPr>
              <a:t>Low and Medium Energy </a:t>
            </a:r>
            <a:r>
              <a:rPr lang="en-US" sz="2000" b="1" dirty="0">
                <a:solidFill>
                  <a:srgbClr val="0000FF"/>
                </a:solidFill>
                <a:latin typeface="Arial"/>
              </a:rPr>
              <a:t>Nuclear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</a:rPr>
              <a:t>Reactions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1800" b="1" dirty="0" smtClean="0">
              <a:solidFill>
                <a:srgbClr val="0000FF"/>
              </a:solidFill>
              <a:ea typeface="Arial Unicode MS" pitchFamily="34" charset="-128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b="1" u="sng" dirty="0" smtClean="0">
                <a:ea typeface="Arial Unicode MS" pitchFamily="34" charset="-128"/>
                <a:cs typeface="Times New Roman" pitchFamily="18" charset="0"/>
              </a:rPr>
              <a:t>Ivano Lombardo</a:t>
            </a:r>
            <a:r>
              <a:rPr lang="it-IT" sz="1800" b="1" dirty="0" smtClean="0">
                <a:ea typeface="Arial Unicode MS" pitchFamily="34" charset="-128"/>
                <a:cs typeface="Times New Roman" pitchFamily="18" charset="0"/>
              </a:rPr>
              <a:t>, Daniele Dell’Aquila</a:t>
            </a:r>
            <a:endParaRPr lang="it-IT" sz="1800" b="1" dirty="0">
              <a:ea typeface="Arial Unicode MS" pitchFamily="34" charset="-128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1600" b="1" i="1" dirty="0">
              <a:solidFill>
                <a:srgbClr val="FF9900"/>
              </a:solidFill>
              <a:ea typeface="Arial Unicode MS" pitchFamily="34" charset="-128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b="1" dirty="0" err="1">
                <a:solidFill>
                  <a:srgbClr val="FF0000"/>
                </a:solidFill>
                <a:ea typeface="Arial Unicode MS" pitchFamily="34" charset="-128"/>
                <a:cs typeface="Times New Roman" pitchFamily="18" charset="0"/>
              </a:rPr>
              <a:t>Dip</a:t>
            </a:r>
            <a:r>
              <a:rPr lang="it-IT" sz="1800" b="1" dirty="0">
                <a:solidFill>
                  <a:srgbClr val="FF0000"/>
                </a:solidFill>
                <a:ea typeface="Arial Unicode MS" pitchFamily="34" charset="-128"/>
                <a:cs typeface="Times New Roman" pitchFamily="18" charset="0"/>
              </a:rPr>
              <a:t>. di Fisica, Università di Napoli Federico II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b="1" dirty="0">
                <a:solidFill>
                  <a:srgbClr val="FF6600"/>
                </a:solidFill>
                <a:ea typeface="Arial Unicode MS" pitchFamily="34" charset="-128"/>
                <a:cs typeface="Times New Roman" pitchFamily="18" charset="0"/>
              </a:rPr>
              <a:t>&amp; INFN – Sez. di Napoli</a:t>
            </a:r>
          </a:p>
        </p:txBody>
      </p:sp>
      <p:pic>
        <p:nvPicPr>
          <p:cNvPr id="3081" name="Picture 17" descr="UN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49275"/>
            <a:ext cx="1065213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6372200" y="6188794"/>
            <a:ext cx="2327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>
                <a:solidFill>
                  <a:srgbClr val="009999"/>
                </a:solidFill>
              </a:rPr>
              <a:t>ivlombardo@na.infn.it</a:t>
            </a:r>
          </a:p>
        </p:txBody>
      </p:sp>
      <p:sp>
        <p:nvSpPr>
          <p:cNvPr id="188426" name="Text Box 10"/>
          <p:cNvSpPr txBox="1">
            <a:spLocks noChangeArrowheads="1"/>
          </p:cNvSpPr>
          <p:nvPr/>
        </p:nvSpPr>
        <p:spPr bwMode="auto">
          <a:xfrm rot="16200000">
            <a:off x="-2091531" y="3163093"/>
            <a:ext cx="447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b="1">
                <a:solidFill>
                  <a:srgbClr val="0000FF"/>
                </a:solidFill>
                <a:latin typeface="Times New Roman" pitchFamily="18" charset="0"/>
              </a:rPr>
              <a:t>Univ. Napoli Federico II and INFN – Napoli</a:t>
            </a:r>
          </a:p>
        </p:txBody>
      </p:sp>
      <p:sp>
        <p:nvSpPr>
          <p:cNvPr id="3143" name="AutoShape 71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145" name="AutoShape 73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26" name="Picture 29" descr="1951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5024"/>
            <a:ext cx="2304256" cy="174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vitruvio.imss.fi.it/foto/gjr/36290_14_1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Sketch trans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45" y="4221088"/>
            <a:ext cx="2181225" cy="204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midisegni.it/storia/disegni/etrChimera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874294"/>
            <a:ext cx="1891104" cy="142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000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410561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FFFFFF"/>
                </a:solidFill>
              </a:rPr>
              <a:t>A</a:t>
            </a:r>
            <a:r>
              <a:rPr lang="en-US" sz="2000" b="1" i="1" dirty="0" smtClean="0">
                <a:solidFill>
                  <a:srgbClr val="FFFFFF"/>
                </a:solidFill>
              </a:rPr>
              <a:t>dvantages</a:t>
            </a:r>
            <a:r>
              <a:rPr lang="en-US" sz="2000" b="1" dirty="0" smtClean="0">
                <a:solidFill>
                  <a:srgbClr val="FFFFFF"/>
                </a:solidFill>
              </a:rPr>
              <a:t> and </a:t>
            </a:r>
            <a:r>
              <a:rPr lang="en-US" sz="2000" b="1" i="1" dirty="0" smtClean="0">
                <a:solidFill>
                  <a:srgbClr val="FFFFFF"/>
                </a:solidFill>
              </a:rPr>
              <a:t>disadvantages</a:t>
            </a:r>
            <a:r>
              <a:rPr lang="en-US" sz="2000" b="1" dirty="0" smtClean="0">
                <a:solidFill>
                  <a:srgbClr val="FFFFFF"/>
                </a:solidFill>
              </a:rPr>
              <a:t>!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139952" y="0"/>
            <a:ext cx="49680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  <a:sym typeface="Wingdings" pitchFamily="2" charset="2"/>
              </a:rPr>
              <a:t>Nuclear</a:t>
            </a:r>
            <a:r>
              <a:rPr lang="it-IT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sym typeface="Wingdings" pitchFamily="2" charset="2"/>
              </a:rPr>
              <a:t>Reactions</a:t>
            </a:r>
            <a:r>
              <a:rPr lang="it-IT" b="1" dirty="0" smtClean="0">
                <a:solidFill>
                  <a:schemeClr val="bg1"/>
                </a:solidFill>
                <a:sym typeface="Wingdings" pitchFamily="2" charset="2"/>
              </a:rPr>
              <a:t>: </a:t>
            </a:r>
            <a:r>
              <a:rPr lang="it-IT" b="1" i="1" dirty="0" smtClean="0">
                <a:solidFill>
                  <a:schemeClr val="bg1"/>
                </a:solidFill>
                <a:sym typeface="Wingdings" pitchFamily="2" charset="2"/>
              </a:rPr>
              <a:t>general </a:t>
            </a:r>
            <a:r>
              <a:rPr lang="it-IT" b="1" i="1" dirty="0" err="1" smtClean="0">
                <a:solidFill>
                  <a:schemeClr val="bg1"/>
                </a:solidFill>
                <a:sym typeface="Wingdings" pitchFamily="2" charset="2"/>
              </a:rPr>
              <a:t>instrumentation</a:t>
            </a:r>
            <a:endParaRPr lang="it-IT" b="1" i="1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67544" y="476672"/>
            <a:ext cx="69404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 smtClean="0">
                <a:solidFill>
                  <a:srgbClr val="FF0000"/>
                </a:solidFill>
              </a:rPr>
              <a:t>TARGET</a:t>
            </a:r>
            <a:r>
              <a:rPr lang="it-IT" sz="1600" b="1" dirty="0" smtClean="0"/>
              <a:t> </a:t>
            </a:r>
            <a:r>
              <a:rPr lang="it-IT" sz="1600" b="1" dirty="0" smtClean="0">
                <a:sym typeface="Wingdings" pitchFamily="2" charset="2"/>
              </a:rPr>
              <a:t> </a:t>
            </a:r>
            <a:r>
              <a:rPr lang="it-IT" sz="1600" b="1" i="1" dirty="0">
                <a:solidFill>
                  <a:srgbClr val="008000"/>
                </a:solidFill>
                <a:sym typeface="Wingdings" pitchFamily="2" charset="2"/>
              </a:rPr>
              <a:t>S</a:t>
            </a:r>
            <a:r>
              <a:rPr lang="it-IT" sz="1600" b="1" i="1" dirty="0" smtClean="0">
                <a:solidFill>
                  <a:srgbClr val="008000"/>
                </a:solidFill>
                <a:sym typeface="Wingdings" pitchFamily="2" charset="2"/>
              </a:rPr>
              <a:t>olid</a:t>
            </a:r>
            <a:r>
              <a:rPr lang="it-IT" sz="1600" b="1" dirty="0" smtClean="0">
                <a:sym typeface="Wingdings" pitchFamily="2" charset="2"/>
              </a:rPr>
              <a:t>? </a:t>
            </a:r>
            <a:r>
              <a:rPr lang="it-IT" sz="1600" b="1" i="1" dirty="0" err="1" smtClean="0">
                <a:solidFill>
                  <a:srgbClr val="FF0066"/>
                </a:solidFill>
                <a:sym typeface="Wingdings" pitchFamily="2" charset="2"/>
              </a:rPr>
              <a:t>Gaseous</a:t>
            </a:r>
            <a:r>
              <a:rPr lang="it-IT" sz="1600" b="1" dirty="0" smtClean="0">
                <a:sym typeface="Wingdings" pitchFamily="2" charset="2"/>
              </a:rPr>
              <a:t>?  </a:t>
            </a:r>
            <a:r>
              <a:rPr lang="it-IT" sz="1600" b="1" dirty="0" err="1" smtClean="0">
                <a:solidFill>
                  <a:srgbClr val="CC3300"/>
                </a:solidFill>
                <a:sym typeface="Wingdings" pitchFamily="2" charset="2"/>
              </a:rPr>
              <a:t>Element</a:t>
            </a:r>
            <a:r>
              <a:rPr lang="it-IT" sz="1600" b="1" dirty="0" smtClean="0">
                <a:sym typeface="Wingdings" pitchFamily="2" charset="2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it-IT" sz="1600" b="1" dirty="0" smtClean="0">
                <a:sym typeface="Wingdings" pitchFamily="2" charset="2"/>
              </a:rPr>
              <a:t>The </a:t>
            </a:r>
            <a:r>
              <a:rPr lang="it-IT" sz="1600" b="1" i="1" dirty="0" smtClean="0">
                <a:solidFill>
                  <a:srgbClr val="0000FF"/>
                </a:solidFill>
                <a:sym typeface="Wingdings" pitchFamily="2" charset="2"/>
              </a:rPr>
              <a:t>right isotope</a:t>
            </a:r>
            <a:r>
              <a:rPr lang="it-IT" sz="1600" b="1" dirty="0" smtClean="0">
                <a:sym typeface="Wingdings" pitchFamily="2" charset="2"/>
              </a:rPr>
              <a:t> </a:t>
            </a:r>
            <a:r>
              <a:rPr lang="it-IT" sz="1600" b="1" dirty="0" err="1" smtClean="0">
                <a:sym typeface="Wingdings" pitchFamily="2" charset="2"/>
              </a:rPr>
              <a:t>is</a:t>
            </a:r>
            <a:r>
              <a:rPr lang="it-IT" sz="1600" b="1" dirty="0" smtClean="0">
                <a:sym typeface="Wingdings" pitchFamily="2" charset="2"/>
              </a:rPr>
              <a:t> </a:t>
            </a:r>
            <a:r>
              <a:rPr lang="it-IT" sz="1600" b="1" dirty="0" err="1" smtClean="0">
                <a:sym typeface="Wingdings" pitchFamily="2" charset="2"/>
              </a:rPr>
              <a:t>needed</a:t>
            </a:r>
            <a:r>
              <a:rPr lang="it-IT" sz="1600" b="1" dirty="0" smtClean="0">
                <a:sym typeface="Wingdings" pitchFamily="2" charset="2"/>
              </a:rPr>
              <a:t> !!!</a:t>
            </a:r>
          </a:p>
          <a:p>
            <a:pPr>
              <a:lnSpc>
                <a:spcPct val="150000"/>
              </a:lnSpc>
            </a:pPr>
            <a:r>
              <a:rPr lang="it-IT" sz="1600" b="1" dirty="0" smtClean="0">
                <a:sym typeface="Wingdings" pitchFamily="2" charset="2"/>
              </a:rPr>
              <a:t>Target </a:t>
            </a:r>
            <a:r>
              <a:rPr lang="it-IT" sz="1600" b="1" i="1" dirty="0" err="1" smtClean="0">
                <a:solidFill>
                  <a:srgbClr val="7030A0"/>
                </a:solidFill>
                <a:sym typeface="Wingdings" pitchFamily="2" charset="2"/>
              </a:rPr>
              <a:t>thickness</a:t>
            </a:r>
            <a:r>
              <a:rPr lang="it-IT" sz="1600" b="1" dirty="0" smtClean="0">
                <a:sym typeface="Wingdings" pitchFamily="2" charset="2"/>
              </a:rPr>
              <a:t>  </a:t>
            </a:r>
            <a:r>
              <a:rPr lang="it-IT" sz="1600" b="1" dirty="0" smtClean="0">
                <a:solidFill>
                  <a:srgbClr val="008000"/>
                </a:solidFill>
                <a:sym typeface="Wingdings" pitchFamily="2" charset="2"/>
              </a:rPr>
              <a:t>compromise</a:t>
            </a:r>
            <a:r>
              <a:rPr lang="it-IT" sz="1600" b="1" dirty="0" smtClean="0">
                <a:sym typeface="Wingdings" pitchFamily="2" charset="2"/>
              </a:rPr>
              <a:t> </a:t>
            </a:r>
            <a:r>
              <a:rPr lang="it-IT" sz="1600" b="1" dirty="0" err="1" smtClean="0">
                <a:sym typeface="Wingdings" pitchFamily="2" charset="2"/>
              </a:rPr>
              <a:t>between</a:t>
            </a:r>
            <a:r>
              <a:rPr lang="it-IT" sz="1600" b="1" dirty="0" smtClean="0">
                <a:sym typeface="Wingdings" pitchFamily="2" charset="2"/>
              </a:rPr>
              <a:t> </a:t>
            </a:r>
            <a:r>
              <a:rPr lang="it-IT" sz="1600" b="1" i="1" dirty="0" err="1" smtClean="0">
                <a:solidFill>
                  <a:srgbClr val="FF0066"/>
                </a:solidFill>
                <a:sym typeface="Wingdings" pitchFamily="2" charset="2"/>
              </a:rPr>
              <a:t>energy</a:t>
            </a:r>
            <a:r>
              <a:rPr lang="it-IT" sz="1600" b="1" i="1" dirty="0" smtClean="0">
                <a:solidFill>
                  <a:srgbClr val="FF0066"/>
                </a:solidFill>
                <a:sym typeface="Wingdings" pitchFamily="2" charset="2"/>
              </a:rPr>
              <a:t> </a:t>
            </a:r>
            <a:r>
              <a:rPr lang="it-IT" sz="1600" b="1" i="1" dirty="0" err="1" smtClean="0">
                <a:solidFill>
                  <a:srgbClr val="FF0066"/>
                </a:solidFill>
                <a:sym typeface="Wingdings" pitchFamily="2" charset="2"/>
              </a:rPr>
              <a:t>resolution</a:t>
            </a:r>
            <a:r>
              <a:rPr lang="it-IT" sz="1600" b="1" dirty="0" smtClean="0">
                <a:sym typeface="Wingdings" pitchFamily="2" charset="2"/>
              </a:rPr>
              <a:t> and </a:t>
            </a:r>
            <a:r>
              <a:rPr lang="it-IT" sz="1600" b="1" dirty="0" err="1" smtClean="0">
                <a:solidFill>
                  <a:srgbClr val="CC3300"/>
                </a:solidFill>
                <a:sym typeface="Wingdings" pitchFamily="2" charset="2"/>
              </a:rPr>
              <a:t>yield</a:t>
            </a:r>
            <a:endParaRPr lang="it-IT" sz="1600" b="1" dirty="0">
              <a:solidFill>
                <a:srgbClr val="CC330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611560" y="1896097"/>
            <a:ext cx="1401089" cy="2488171"/>
            <a:chOff x="755576" y="1536057"/>
            <a:chExt cx="1401089" cy="2488171"/>
          </a:xfrm>
        </p:grpSpPr>
        <p:pic>
          <p:nvPicPr>
            <p:cNvPr id="1026" name="Picture 2" descr="C:\Users\User\Desktop\WP_20160216_10_37_25_Pro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5" t="21491" r="52754" b="36721"/>
            <a:stretch/>
          </p:blipFill>
          <p:spPr bwMode="auto">
            <a:xfrm rot="5400000">
              <a:off x="484811" y="1844354"/>
              <a:ext cx="1931043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755576" y="3501008"/>
              <a:ext cx="14010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err="1" smtClean="0"/>
                <a:t>Au</a:t>
              </a:r>
              <a:r>
                <a:rPr lang="it-IT" sz="1400" b="1" dirty="0" smtClean="0"/>
                <a:t> 110 </a:t>
              </a:r>
              <a:r>
                <a:rPr lang="it-IT" sz="1400" b="1" dirty="0" smtClean="0">
                  <a:latin typeface="Symbol" panose="05050102010706020507" pitchFamily="18" charset="2"/>
                </a:rPr>
                <a:t>m</a:t>
              </a:r>
              <a:r>
                <a:rPr lang="it-IT" sz="1400" b="1" dirty="0" smtClean="0"/>
                <a:t>g/cm</a:t>
              </a:r>
              <a:r>
                <a:rPr lang="it-IT" sz="1400" b="1" baseline="30000" dirty="0" smtClean="0"/>
                <a:t>2</a:t>
              </a:r>
              <a:endParaRPr lang="it-IT" sz="1400" b="1" dirty="0" smtClean="0"/>
            </a:p>
            <a:p>
              <a:r>
                <a:rPr lang="it-IT" sz="1400" b="1" dirty="0" smtClean="0"/>
                <a:t>= 57 nm !!!</a:t>
              </a:r>
              <a:endParaRPr lang="it-IT" sz="1400" b="1" dirty="0"/>
            </a:p>
          </p:txBody>
        </p:sp>
      </p:grpSp>
      <p:grpSp>
        <p:nvGrpSpPr>
          <p:cNvPr id="14340" name="Gruppo 14339"/>
          <p:cNvGrpSpPr/>
          <p:nvPr/>
        </p:nvGrpSpPr>
        <p:grpSpPr>
          <a:xfrm>
            <a:off x="2763923" y="1882881"/>
            <a:ext cx="2384141" cy="3994391"/>
            <a:chOff x="3347864" y="1522840"/>
            <a:chExt cx="2384141" cy="3994391"/>
          </a:xfrm>
        </p:grpSpPr>
        <p:pic>
          <p:nvPicPr>
            <p:cNvPr id="1028" name="Picture 4" descr="http://fribastro.org/IMAGES/nozzle_larg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2057" y="1522840"/>
              <a:ext cx="1512168" cy="3346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sellaDiTesto 4"/>
            <p:cNvSpPr txBox="1"/>
            <p:nvPr/>
          </p:nvSpPr>
          <p:spPr>
            <a:xfrm>
              <a:off x="4284065" y="4870900"/>
              <a:ext cx="14285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GAS target</a:t>
              </a:r>
            </a:p>
            <a:p>
              <a:r>
                <a:rPr lang="it-IT" b="1" dirty="0" smtClean="0"/>
                <a:t>FRIB - </a:t>
              </a:r>
              <a:r>
                <a:rPr lang="it-IT" b="1" dirty="0" smtClean="0">
                  <a:solidFill>
                    <a:srgbClr val="FF0000"/>
                  </a:solidFill>
                </a:rPr>
                <a:t>MSU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Connettore 2 6"/>
            <p:cNvCxnSpPr/>
            <p:nvPr/>
          </p:nvCxnSpPr>
          <p:spPr>
            <a:xfrm>
              <a:off x="3347864" y="3284984"/>
              <a:ext cx="1008112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1" name="Gruppo 30"/>
            <p:cNvGrpSpPr/>
            <p:nvPr/>
          </p:nvGrpSpPr>
          <p:grpSpPr>
            <a:xfrm>
              <a:off x="4788024" y="3211330"/>
              <a:ext cx="288032" cy="361686"/>
              <a:chOff x="4788024" y="3211330"/>
              <a:chExt cx="288032" cy="361686"/>
            </a:xfrm>
          </p:grpSpPr>
          <p:cxnSp>
            <p:nvCxnSpPr>
              <p:cNvPr id="10" name="Connettore 1 9"/>
              <p:cNvCxnSpPr/>
              <p:nvPr/>
            </p:nvCxnSpPr>
            <p:spPr>
              <a:xfrm flipH="1">
                <a:off x="4788024" y="3211330"/>
                <a:ext cx="126064" cy="361686"/>
              </a:xfrm>
              <a:prstGeom prst="line">
                <a:avLst/>
              </a:prstGeom>
              <a:ln w="9525">
                <a:solidFill>
                  <a:srgbClr val="33CC33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1 18"/>
              <p:cNvCxnSpPr/>
              <p:nvPr/>
            </p:nvCxnSpPr>
            <p:spPr>
              <a:xfrm flipH="1">
                <a:off x="4914087" y="3211748"/>
                <a:ext cx="27880" cy="361268"/>
              </a:xfrm>
              <a:prstGeom prst="line">
                <a:avLst/>
              </a:prstGeom>
              <a:ln w="9525">
                <a:solidFill>
                  <a:srgbClr val="33CC33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1 22"/>
              <p:cNvCxnSpPr/>
              <p:nvPr/>
            </p:nvCxnSpPr>
            <p:spPr>
              <a:xfrm flipH="1">
                <a:off x="4968141" y="3211330"/>
                <a:ext cx="5400" cy="361686"/>
              </a:xfrm>
              <a:prstGeom prst="line">
                <a:avLst/>
              </a:prstGeom>
              <a:ln w="9525">
                <a:solidFill>
                  <a:srgbClr val="33CC33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1 24"/>
              <p:cNvCxnSpPr/>
              <p:nvPr/>
            </p:nvCxnSpPr>
            <p:spPr>
              <a:xfrm flipH="1">
                <a:off x="4860032" y="3211748"/>
                <a:ext cx="59456" cy="361268"/>
              </a:xfrm>
              <a:prstGeom prst="line">
                <a:avLst/>
              </a:prstGeom>
              <a:ln w="9525">
                <a:solidFill>
                  <a:srgbClr val="33CC33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26"/>
              <p:cNvCxnSpPr/>
              <p:nvPr/>
            </p:nvCxnSpPr>
            <p:spPr>
              <a:xfrm>
                <a:off x="4973541" y="3215270"/>
                <a:ext cx="102515" cy="357746"/>
              </a:xfrm>
              <a:prstGeom prst="line">
                <a:avLst/>
              </a:prstGeom>
              <a:ln w="9525">
                <a:solidFill>
                  <a:srgbClr val="33CC33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1 29"/>
              <p:cNvCxnSpPr/>
              <p:nvPr/>
            </p:nvCxnSpPr>
            <p:spPr>
              <a:xfrm>
                <a:off x="4968141" y="3215270"/>
                <a:ext cx="56657" cy="357746"/>
              </a:xfrm>
              <a:prstGeom prst="line">
                <a:avLst/>
              </a:prstGeom>
              <a:ln w="9525">
                <a:solidFill>
                  <a:srgbClr val="33CC33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36" name="CasellaDiTesto 14335"/>
            <p:cNvSpPr txBox="1"/>
            <p:nvPr/>
          </p:nvSpPr>
          <p:spPr>
            <a:xfrm>
              <a:off x="5076056" y="2555612"/>
              <a:ext cx="6559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err="1" smtClean="0">
                  <a:solidFill>
                    <a:schemeClr val="bg1"/>
                  </a:solidFill>
                </a:rPr>
                <a:t>nozzle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4572000" y="3728065"/>
              <a:ext cx="8370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err="1" smtClean="0"/>
                <a:t>pumping</a:t>
              </a:r>
              <a:endParaRPr lang="it-IT" sz="1200" b="1" dirty="0"/>
            </a:p>
          </p:txBody>
        </p:sp>
        <p:sp>
          <p:nvSpPr>
            <p:cNvPr id="14338" name="CasellaDiTesto 14337"/>
            <p:cNvSpPr txBox="1"/>
            <p:nvPr/>
          </p:nvSpPr>
          <p:spPr>
            <a:xfrm>
              <a:off x="3410519" y="3007985"/>
              <a:ext cx="585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err="1" smtClean="0">
                  <a:solidFill>
                    <a:srgbClr val="FF0000"/>
                  </a:solidFill>
                </a:rPr>
                <a:t>beam</a:t>
              </a:r>
              <a:endParaRPr lang="it-IT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4339" name="CasellaDiTesto 14338"/>
            <p:cNvSpPr txBox="1"/>
            <p:nvPr/>
          </p:nvSpPr>
          <p:spPr>
            <a:xfrm>
              <a:off x="5004048" y="3212976"/>
              <a:ext cx="6719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rgbClr val="33CC33"/>
                  </a:solidFill>
                </a:rPr>
                <a:t>gas jet</a:t>
              </a:r>
              <a:endParaRPr lang="it-IT" sz="1200" b="1" dirty="0">
                <a:solidFill>
                  <a:srgbClr val="33CC33"/>
                </a:solidFill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5886529" y="1772816"/>
            <a:ext cx="3005951" cy="4366162"/>
            <a:chOff x="5886529" y="1772816"/>
            <a:chExt cx="3005951" cy="436616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96" t="23678" r="45943" b="9655"/>
            <a:stretch/>
          </p:blipFill>
          <p:spPr bwMode="auto">
            <a:xfrm>
              <a:off x="6030545" y="1772816"/>
              <a:ext cx="2616963" cy="3535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CasellaDiTesto 45"/>
            <p:cNvSpPr txBox="1"/>
            <p:nvPr/>
          </p:nvSpPr>
          <p:spPr>
            <a:xfrm>
              <a:off x="5886529" y="5307981"/>
              <a:ext cx="30059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err="1" smtClean="0"/>
                <a:t>Cryogenic</a:t>
              </a:r>
              <a:r>
                <a:rPr lang="it-IT" b="1" dirty="0" smtClean="0"/>
                <a:t> H (</a:t>
              </a:r>
              <a:r>
                <a:rPr lang="it-IT" b="1" dirty="0" err="1" smtClean="0"/>
                <a:t>solid</a:t>
              </a:r>
              <a:r>
                <a:rPr lang="it-IT" b="1" dirty="0" smtClean="0"/>
                <a:t>) target</a:t>
              </a:r>
            </a:p>
            <a:p>
              <a:pPr algn="ctr"/>
              <a:r>
                <a:rPr lang="it-IT" b="1" dirty="0" smtClean="0">
                  <a:solidFill>
                    <a:srgbClr val="008000"/>
                  </a:solidFill>
                </a:rPr>
                <a:t>GANIL</a:t>
              </a:r>
              <a:r>
                <a:rPr lang="it-IT" b="1" dirty="0" smtClean="0"/>
                <a:t> </a:t>
              </a:r>
            </a:p>
            <a:p>
              <a:pPr algn="ctr"/>
              <a:r>
                <a:rPr lang="it-IT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(P. </a:t>
              </a:r>
              <a:r>
                <a:rPr lang="it-IT" sz="12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Dolegieviez</a:t>
              </a:r>
              <a:r>
                <a:rPr lang="it-IT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et al, NIM A 564 (2006)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45079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2555776" y="1335638"/>
            <a:ext cx="3312368" cy="3505235"/>
            <a:chOff x="2555776" y="1335638"/>
            <a:chExt cx="3312368" cy="350523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441" y="1335638"/>
              <a:ext cx="2687703" cy="3505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Freccia a destra 57"/>
            <p:cNvSpPr/>
            <p:nvPr/>
          </p:nvSpPr>
          <p:spPr>
            <a:xfrm>
              <a:off x="2555776" y="2902878"/>
              <a:ext cx="620407" cy="230158"/>
            </a:xfrm>
            <a:prstGeom prst="rightArrow">
              <a:avLst/>
            </a:prstGeom>
            <a:solidFill>
              <a:srgbClr val="FFFF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461216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FFFF"/>
                </a:solidFill>
              </a:rPr>
              <a:t>Customization</a:t>
            </a:r>
            <a:r>
              <a:rPr lang="en-US" sz="2000" b="1" dirty="0" smtClean="0">
                <a:solidFill>
                  <a:srgbClr val="FFFFFF"/>
                </a:solidFill>
              </a:rPr>
              <a:t> for each experiment!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139952" y="0"/>
            <a:ext cx="49680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  <a:sym typeface="Wingdings" pitchFamily="2" charset="2"/>
              </a:rPr>
              <a:t>Nuclear</a:t>
            </a:r>
            <a:r>
              <a:rPr lang="it-IT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sym typeface="Wingdings" pitchFamily="2" charset="2"/>
              </a:rPr>
              <a:t>Reactions</a:t>
            </a:r>
            <a:r>
              <a:rPr lang="it-IT" b="1" dirty="0" smtClean="0">
                <a:solidFill>
                  <a:schemeClr val="bg1"/>
                </a:solidFill>
                <a:sym typeface="Wingdings" pitchFamily="2" charset="2"/>
              </a:rPr>
              <a:t>: </a:t>
            </a:r>
            <a:r>
              <a:rPr lang="it-IT" b="1" i="1" dirty="0" smtClean="0">
                <a:solidFill>
                  <a:schemeClr val="bg1"/>
                </a:solidFill>
                <a:sym typeface="Wingdings" pitchFamily="2" charset="2"/>
              </a:rPr>
              <a:t>general </a:t>
            </a:r>
            <a:r>
              <a:rPr lang="it-IT" b="1" i="1" dirty="0" err="1" smtClean="0">
                <a:solidFill>
                  <a:schemeClr val="bg1"/>
                </a:solidFill>
                <a:sym typeface="Wingdings" pitchFamily="2" charset="2"/>
              </a:rPr>
              <a:t>instrumentation</a:t>
            </a:r>
            <a:endParaRPr lang="it-IT" b="1" i="1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67544" y="332656"/>
            <a:ext cx="8434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 smtClean="0">
                <a:solidFill>
                  <a:srgbClr val="008000"/>
                </a:solidFill>
              </a:rPr>
              <a:t>DETECTORS</a:t>
            </a:r>
            <a:r>
              <a:rPr lang="it-IT" sz="1600" b="1" dirty="0" smtClean="0"/>
              <a:t> </a:t>
            </a:r>
            <a:r>
              <a:rPr lang="it-IT" sz="1600" b="1" dirty="0" smtClean="0">
                <a:sym typeface="Wingdings" pitchFamily="2" charset="2"/>
              </a:rPr>
              <a:t> </a:t>
            </a:r>
            <a:r>
              <a:rPr lang="it-IT" sz="1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experiment</a:t>
            </a:r>
            <a:r>
              <a:rPr lang="it-IT" sz="1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it-IT" sz="1600" b="1" dirty="0" smtClean="0">
                <a:sym typeface="Wingdings" pitchFamily="2" charset="2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it-IT" sz="1600" b="1" dirty="0" smtClean="0">
                <a:sym typeface="Wingdings" pitchFamily="2" charset="2"/>
              </a:rPr>
              <a:t>A </a:t>
            </a:r>
            <a:r>
              <a:rPr lang="it-IT" sz="1600" b="1" i="1" dirty="0" err="1" smtClean="0">
                <a:solidFill>
                  <a:srgbClr val="FF0000"/>
                </a:solidFill>
                <a:sym typeface="Wingdings" pitchFamily="2" charset="2"/>
              </a:rPr>
              <a:t>radiation</a:t>
            </a:r>
            <a:r>
              <a:rPr lang="it-IT" sz="1600" b="1" dirty="0" smtClean="0">
                <a:sym typeface="Wingdings" pitchFamily="2" charset="2"/>
              </a:rPr>
              <a:t> </a:t>
            </a:r>
            <a:r>
              <a:rPr lang="it-IT" sz="1600" b="1" dirty="0" err="1" smtClean="0">
                <a:sym typeface="Wingdings" pitchFamily="2" charset="2"/>
              </a:rPr>
              <a:t>goes</a:t>
            </a:r>
            <a:r>
              <a:rPr lang="it-IT" sz="1600" b="1" dirty="0" smtClean="0">
                <a:sym typeface="Wingdings" pitchFamily="2" charset="2"/>
              </a:rPr>
              <a:t> inside the detector  </a:t>
            </a:r>
            <a:r>
              <a:rPr lang="it-IT" sz="1600" b="1" dirty="0" err="1" smtClean="0">
                <a:solidFill>
                  <a:srgbClr val="0000FF"/>
                </a:solidFill>
                <a:sym typeface="Wingdings" pitchFamily="2" charset="2"/>
              </a:rPr>
              <a:t>response</a:t>
            </a:r>
            <a:r>
              <a:rPr lang="it-IT" sz="1600" b="1" dirty="0" smtClean="0">
                <a:sym typeface="Wingdings" pitchFamily="2" charset="2"/>
              </a:rPr>
              <a:t>  </a:t>
            </a:r>
            <a:r>
              <a:rPr lang="it-IT" sz="1600" b="1" i="1" dirty="0" err="1" smtClean="0">
                <a:solidFill>
                  <a:srgbClr val="CC3300"/>
                </a:solidFill>
                <a:sym typeface="Wingdings" pitchFamily="2" charset="2"/>
              </a:rPr>
              <a:t>electric</a:t>
            </a:r>
            <a:r>
              <a:rPr lang="it-IT" sz="1600" b="1" i="1" dirty="0" smtClean="0">
                <a:solidFill>
                  <a:srgbClr val="CC3300"/>
                </a:solidFill>
                <a:sym typeface="Wingdings" pitchFamily="2" charset="2"/>
              </a:rPr>
              <a:t> </a:t>
            </a:r>
            <a:r>
              <a:rPr lang="it-IT" sz="1600" b="1" i="1" dirty="0" err="1" smtClean="0">
                <a:solidFill>
                  <a:srgbClr val="CC3300"/>
                </a:solidFill>
                <a:sym typeface="Wingdings" pitchFamily="2" charset="2"/>
              </a:rPr>
              <a:t>signal</a:t>
            </a:r>
            <a:r>
              <a:rPr lang="it-IT" sz="1600" b="1" dirty="0" smtClean="0">
                <a:sym typeface="Wingdings" pitchFamily="2" charset="2"/>
              </a:rPr>
              <a:t>   </a:t>
            </a:r>
            <a:r>
              <a:rPr lang="it-IT" sz="1600" b="1" dirty="0" err="1" smtClean="0">
                <a:sym typeface="Wingdings" pitchFamily="2" charset="2"/>
              </a:rPr>
              <a:t>amplitude</a:t>
            </a:r>
            <a:r>
              <a:rPr lang="it-IT" sz="1600" b="1" dirty="0" smtClean="0">
                <a:sym typeface="Wingdings" pitchFamily="2" charset="2"/>
              </a:rPr>
              <a:t> </a:t>
            </a:r>
            <a:r>
              <a:rPr lang="it-IT" sz="1600" b="1" dirty="0" smtClean="0">
                <a:latin typeface="Arial"/>
                <a:cs typeface="Arial"/>
                <a:sym typeface="Wingdings" pitchFamily="2" charset="2"/>
              </a:rPr>
              <a:t> </a:t>
            </a:r>
            <a:r>
              <a:rPr lang="it-IT" sz="1600" b="1" dirty="0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E</a:t>
            </a:r>
            <a:endParaRPr lang="it-IT" sz="1600" b="1" dirty="0">
              <a:solidFill>
                <a:srgbClr val="FF0000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467544" y="2316068"/>
            <a:ext cx="2043160" cy="1689936"/>
            <a:chOff x="468273" y="1451032"/>
            <a:chExt cx="2043160" cy="168993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73" y="1451032"/>
              <a:ext cx="2043160" cy="168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sellaDiTesto 5"/>
            <p:cNvSpPr txBox="1"/>
            <p:nvPr/>
          </p:nvSpPr>
          <p:spPr>
            <a:xfrm>
              <a:off x="683568" y="1484784"/>
              <a:ext cx="15263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err="1" smtClean="0">
                  <a:solidFill>
                    <a:schemeClr val="bg1"/>
                  </a:solidFill>
                </a:rPr>
                <a:t>Silicon</a:t>
              </a:r>
              <a:r>
                <a:rPr lang="it-IT" sz="1400" b="1" dirty="0" smtClean="0">
                  <a:solidFill>
                    <a:schemeClr val="bg1"/>
                  </a:solidFill>
                </a:rPr>
                <a:t> detector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3424685" y="2348880"/>
            <a:ext cx="2183092" cy="2211122"/>
            <a:chOff x="3424685" y="2348880"/>
            <a:chExt cx="2183092" cy="2211122"/>
          </a:xfrm>
        </p:grpSpPr>
        <p:sp>
          <p:nvSpPr>
            <p:cNvPr id="54" name="CasellaDiTesto 53"/>
            <p:cNvSpPr txBox="1"/>
            <p:nvPr/>
          </p:nvSpPr>
          <p:spPr>
            <a:xfrm>
              <a:off x="4725805" y="2348880"/>
              <a:ext cx="88197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 err="1" smtClean="0">
                  <a:solidFill>
                    <a:srgbClr val="FF0000"/>
                  </a:solidFill>
                </a:rPr>
                <a:t>Acquisition</a:t>
              </a:r>
              <a:endParaRPr lang="it-IT" sz="10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it-IT" sz="1000" b="1" dirty="0" smtClean="0">
                  <a:solidFill>
                    <a:srgbClr val="FF0000"/>
                  </a:solidFill>
                </a:rPr>
                <a:t>System</a:t>
              </a:r>
            </a:p>
            <a:p>
              <a:pPr algn="ctr"/>
              <a:r>
                <a:rPr lang="it-IT" sz="1000" b="1" dirty="0" smtClean="0">
                  <a:solidFill>
                    <a:srgbClr val="FF0000"/>
                  </a:solidFill>
                </a:rPr>
                <a:t> (ADC)</a:t>
              </a:r>
            </a:p>
          </p:txBody>
        </p:sp>
        <p:sp>
          <p:nvSpPr>
            <p:cNvPr id="56" name="CasellaDiTesto 55"/>
            <p:cNvSpPr txBox="1"/>
            <p:nvPr/>
          </p:nvSpPr>
          <p:spPr>
            <a:xfrm>
              <a:off x="3424685" y="4006004"/>
              <a:ext cx="87235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 smtClean="0">
                  <a:solidFill>
                    <a:srgbClr val="FF0000"/>
                  </a:solidFill>
                </a:rPr>
                <a:t>Front-end </a:t>
              </a:r>
            </a:p>
            <a:p>
              <a:pPr algn="ctr"/>
              <a:r>
                <a:rPr lang="it-IT" sz="1000" b="1" dirty="0" err="1" smtClean="0">
                  <a:solidFill>
                    <a:srgbClr val="FF0000"/>
                  </a:solidFill>
                </a:rPr>
                <a:t>Electronics</a:t>
              </a:r>
              <a:endParaRPr lang="it-IT" sz="10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it-IT" sz="1000" b="1" dirty="0" smtClean="0">
                  <a:solidFill>
                    <a:srgbClr val="FF0000"/>
                  </a:solidFill>
                </a:rPr>
                <a:t>(</a:t>
              </a:r>
              <a:r>
                <a:rPr lang="it-IT" sz="1000" b="1" dirty="0" err="1" smtClean="0">
                  <a:solidFill>
                    <a:srgbClr val="FF0000"/>
                  </a:solidFill>
                </a:rPr>
                <a:t>Analogic</a:t>
              </a:r>
              <a:r>
                <a:rPr lang="it-IT" sz="1000" b="1" dirty="0" smtClean="0">
                  <a:solidFill>
                    <a:srgbClr val="FF0000"/>
                  </a:solidFill>
                </a:rPr>
                <a:t>)</a:t>
              </a: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4401331" y="4704543"/>
            <a:ext cx="3990562" cy="1738064"/>
            <a:chOff x="4401331" y="4704543"/>
            <a:chExt cx="3990562" cy="1738064"/>
          </a:xfrm>
        </p:grpSpPr>
        <p:grpSp>
          <p:nvGrpSpPr>
            <p:cNvPr id="26" name="Gruppo 25"/>
            <p:cNvGrpSpPr/>
            <p:nvPr/>
          </p:nvGrpSpPr>
          <p:grpSpPr>
            <a:xfrm>
              <a:off x="6159645" y="4704543"/>
              <a:ext cx="2232248" cy="1738064"/>
              <a:chOff x="3203848" y="1340768"/>
              <a:chExt cx="2232248" cy="1738064"/>
            </a:xfrm>
          </p:grpSpPr>
          <p:sp>
            <p:nvSpPr>
              <p:cNvPr id="11" name="Rettangolo 10"/>
              <p:cNvSpPr/>
              <p:nvPr/>
            </p:nvSpPr>
            <p:spPr>
              <a:xfrm>
                <a:off x="3203848" y="1394041"/>
                <a:ext cx="2232248" cy="1656184"/>
              </a:xfrm>
              <a:prstGeom prst="rect">
                <a:avLst/>
              </a:prstGeom>
              <a:pattFill prst="lgGrid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7" name="Figura a mano libera 16"/>
              <p:cNvSpPr/>
              <p:nvPr/>
            </p:nvSpPr>
            <p:spPr>
              <a:xfrm>
                <a:off x="3383868" y="2291005"/>
                <a:ext cx="1908212" cy="417915"/>
              </a:xfrm>
              <a:custGeom>
                <a:avLst/>
                <a:gdLst>
                  <a:gd name="connsiteX0" fmla="*/ 0 w 2392823"/>
                  <a:gd name="connsiteY0" fmla="*/ 965991 h 1111269"/>
                  <a:gd name="connsiteX1" fmla="*/ 546931 w 2392823"/>
                  <a:gd name="connsiteY1" fmla="*/ 726709 h 1111269"/>
                  <a:gd name="connsiteX2" fmla="*/ 1204957 w 2392823"/>
                  <a:gd name="connsiteY2" fmla="*/ 316 h 1111269"/>
                  <a:gd name="connsiteX3" fmla="*/ 1717705 w 2392823"/>
                  <a:gd name="connsiteY3" fmla="*/ 641251 h 1111269"/>
                  <a:gd name="connsiteX4" fmla="*/ 2392823 w 2392823"/>
                  <a:gd name="connsiteY4" fmla="*/ 1111269 h 1111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2823" h="1111269">
                    <a:moveTo>
                      <a:pt x="0" y="965991"/>
                    </a:moveTo>
                    <a:cubicBezTo>
                      <a:pt x="173052" y="926823"/>
                      <a:pt x="346105" y="887655"/>
                      <a:pt x="546931" y="726709"/>
                    </a:cubicBezTo>
                    <a:cubicBezTo>
                      <a:pt x="747757" y="565763"/>
                      <a:pt x="1009828" y="14559"/>
                      <a:pt x="1204957" y="316"/>
                    </a:cubicBezTo>
                    <a:cubicBezTo>
                      <a:pt x="1400086" y="-13927"/>
                      <a:pt x="1519727" y="456092"/>
                      <a:pt x="1717705" y="641251"/>
                    </a:cubicBezTo>
                    <a:cubicBezTo>
                      <a:pt x="1915683" y="826410"/>
                      <a:pt x="2154253" y="968839"/>
                      <a:pt x="2392823" y="1111269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" name="Figura a mano libera 40"/>
              <p:cNvSpPr/>
              <p:nvPr/>
            </p:nvSpPr>
            <p:spPr>
              <a:xfrm>
                <a:off x="3491880" y="1840446"/>
                <a:ext cx="1728192" cy="868474"/>
              </a:xfrm>
              <a:custGeom>
                <a:avLst/>
                <a:gdLst>
                  <a:gd name="connsiteX0" fmla="*/ 0 w 2392823"/>
                  <a:gd name="connsiteY0" fmla="*/ 965991 h 1111269"/>
                  <a:gd name="connsiteX1" fmla="*/ 546931 w 2392823"/>
                  <a:gd name="connsiteY1" fmla="*/ 726709 h 1111269"/>
                  <a:gd name="connsiteX2" fmla="*/ 1204957 w 2392823"/>
                  <a:gd name="connsiteY2" fmla="*/ 316 h 1111269"/>
                  <a:gd name="connsiteX3" fmla="*/ 1717705 w 2392823"/>
                  <a:gd name="connsiteY3" fmla="*/ 641251 h 1111269"/>
                  <a:gd name="connsiteX4" fmla="*/ 2392823 w 2392823"/>
                  <a:gd name="connsiteY4" fmla="*/ 1111269 h 1111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2823" h="1111269">
                    <a:moveTo>
                      <a:pt x="0" y="965991"/>
                    </a:moveTo>
                    <a:cubicBezTo>
                      <a:pt x="173052" y="926823"/>
                      <a:pt x="346105" y="887655"/>
                      <a:pt x="546931" y="726709"/>
                    </a:cubicBezTo>
                    <a:cubicBezTo>
                      <a:pt x="747757" y="565763"/>
                      <a:pt x="1009828" y="14559"/>
                      <a:pt x="1204957" y="316"/>
                    </a:cubicBezTo>
                    <a:cubicBezTo>
                      <a:pt x="1400086" y="-13927"/>
                      <a:pt x="1519727" y="456092"/>
                      <a:pt x="1717705" y="641251"/>
                    </a:cubicBezTo>
                    <a:cubicBezTo>
                      <a:pt x="1915683" y="826410"/>
                      <a:pt x="2154253" y="968839"/>
                      <a:pt x="2392823" y="1111269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" name="Figura a mano libera 41"/>
              <p:cNvSpPr/>
              <p:nvPr/>
            </p:nvSpPr>
            <p:spPr>
              <a:xfrm>
                <a:off x="3491880" y="1988840"/>
                <a:ext cx="1728192" cy="724458"/>
              </a:xfrm>
              <a:custGeom>
                <a:avLst/>
                <a:gdLst>
                  <a:gd name="connsiteX0" fmla="*/ 0 w 2392823"/>
                  <a:gd name="connsiteY0" fmla="*/ 965991 h 1111269"/>
                  <a:gd name="connsiteX1" fmla="*/ 546931 w 2392823"/>
                  <a:gd name="connsiteY1" fmla="*/ 726709 h 1111269"/>
                  <a:gd name="connsiteX2" fmla="*/ 1204957 w 2392823"/>
                  <a:gd name="connsiteY2" fmla="*/ 316 h 1111269"/>
                  <a:gd name="connsiteX3" fmla="*/ 1717705 w 2392823"/>
                  <a:gd name="connsiteY3" fmla="*/ 641251 h 1111269"/>
                  <a:gd name="connsiteX4" fmla="*/ 2392823 w 2392823"/>
                  <a:gd name="connsiteY4" fmla="*/ 1111269 h 1111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2823" h="1111269">
                    <a:moveTo>
                      <a:pt x="0" y="965991"/>
                    </a:moveTo>
                    <a:cubicBezTo>
                      <a:pt x="173052" y="926823"/>
                      <a:pt x="346105" y="887655"/>
                      <a:pt x="546931" y="726709"/>
                    </a:cubicBezTo>
                    <a:cubicBezTo>
                      <a:pt x="747757" y="565763"/>
                      <a:pt x="1009828" y="14559"/>
                      <a:pt x="1204957" y="316"/>
                    </a:cubicBezTo>
                    <a:cubicBezTo>
                      <a:pt x="1400086" y="-13927"/>
                      <a:pt x="1519727" y="456092"/>
                      <a:pt x="1717705" y="641251"/>
                    </a:cubicBezTo>
                    <a:cubicBezTo>
                      <a:pt x="1915683" y="826410"/>
                      <a:pt x="2154253" y="968839"/>
                      <a:pt x="2392823" y="1111269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3" name="Connettore 1 12"/>
              <p:cNvCxnSpPr/>
              <p:nvPr/>
            </p:nvCxnSpPr>
            <p:spPr>
              <a:xfrm>
                <a:off x="3311860" y="2708920"/>
                <a:ext cx="2016224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Connettore 2 19"/>
              <p:cNvCxnSpPr/>
              <p:nvPr/>
            </p:nvCxnSpPr>
            <p:spPr>
              <a:xfrm flipV="1">
                <a:off x="3311860" y="1518536"/>
                <a:ext cx="0" cy="14784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2 43"/>
              <p:cNvCxnSpPr/>
              <p:nvPr/>
            </p:nvCxnSpPr>
            <p:spPr>
              <a:xfrm>
                <a:off x="3275856" y="2924944"/>
                <a:ext cx="197183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CasellaDiTesto 21"/>
              <p:cNvSpPr txBox="1"/>
              <p:nvPr/>
            </p:nvSpPr>
            <p:spPr>
              <a:xfrm>
                <a:off x="3364020" y="1446527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smtClean="0"/>
                  <a:t>V</a:t>
                </a:r>
                <a:endParaRPr lang="it-IT" sz="1400" b="1" dirty="0"/>
              </a:p>
            </p:txBody>
          </p:sp>
          <p:sp>
            <p:nvSpPr>
              <p:cNvPr id="47" name="CasellaDiTesto 46"/>
              <p:cNvSpPr txBox="1"/>
              <p:nvPr/>
            </p:nvSpPr>
            <p:spPr>
              <a:xfrm>
                <a:off x="5192118" y="2771055"/>
                <a:ext cx="2439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smtClean="0"/>
                  <a:t>t</a:t>
                </a:r>
                <a:endParaRPr lang="it-IT" sz="1400" b="1" dirty="0"/>
              </a:p>
            </p:txBody>
          </p:sp>
          <p:sp>
            <p:nvSpPr>
              <p:cNvPr id="24" name="CasellaDiTesto 23"/>
              <p:cNvSpPr txBox="1"/>
              <p:nvPr/>
            </p:nvSpPr>
            <p:spPr>
              <a:xfrm>
                <a:off x="4318482" y="1340768"/>
                <a:ext cx="11176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i="1" dirty="0" err="1" smtClean="0">
                    <a:solidFill>
                      <a:srgbClr val="0000FF"/>
                    </a:solidFill>
                  </a:rPr>
                  <a:t>oscilloscope</a:t>
                </a:r>
                <a:endParaRPr lang="it-IT" sz="1200" b="1" i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9" name="CasellaDiTesto 28"/>
            <p:cNvSpPr txBox="1"/>
            <p:nvPr/>
          </p:nvSpPr>
          <p:spPr>
            <a:xfrm>
              <a:off x="4429718" y="5780215"/>
              <a:ext cx="824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 err="1" smtClean="0">
                  <a:solidFill>
                    <a:srgbClr val="FF0000"/>
                  </a:solidFill>
                </a:rPr>
                <a:t>Signal</a:t>
              </a:r>
              <a:endParaRPr lang="it-IT" sz="10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it-IT" sz="1000" b="1" dirty="0" err="1" smtClean="0">
                  <a:solidFill>
                    <a:srgbClr val="FF0000"/>
                  </a:solidFill>
                </a:rPr>
                <a:t>inspection</a:t>
              </a:r>
              <a:endParaRPr lang="it-IT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4341" name="Freccia angolare in su 14340"/>
            <p:cNvSpPr/>
            <p:nvPr/>
          </p:nvSpPr>
          <p:spPr>
            <a:xfrm rot="5400000">
              <a:off x="4428829" y="4861049"/>
              <a:ext cx="899620" cy="954616"/>
            </a:xfrm>
            <a:prstGeom prst="bentUpArrow">
              <a:avLst>
                <a:gd name="adj1" fmla="val 17838"/>
                <a:gd name="adj2" fmla="val 25000"/>
                <a:gd name="adj3" fmla="val 25000"/>
              </a:avLst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5607777" y="1297029"/>
            <a:ext cx="3428719" cy="2347995"/>
            <a:chOff x="5607777" y="1297029"/>
            <a:chExt cx="3428719" cy="234799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1297029"/>
              <a:ext cx="2808312" cy="198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Freccia a destra 51"/>
            <p:cNvSpPr/>
            <p:nvPr/>
          </p:nvSpPr>
          <p:spPr>
            <a:xfrm>
              <a:off x="5607777" y="1700808"/>
              <a:ext cx="620407" cy="230158"/>
            </a:xfrm>
            <a:prstGeom prst="rightArrow">
              <a:avLst/>
            </a:prstGeom>
            <a:solidFill>
              <a:srgbClr val="FFFF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342" name="CasellaDiTesto 14341"/>
            <p:cNvSpPr txBox="1"/>
            <p:nvPr/>
          </p:nvSpPr>
          <p:spPr>
            <a:xfrm>
              <a:off x="6660232" y="3306470"/>
              <a:ext cx="18373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solidFill>
                    <a:srgbClr val="0000FF"/>
                  </a:solidFill>
                </a:rPr>
                <a:t>e</a:t>
              </a:r>
              <a:r>
                <a:rPr lang="it-IT" sz="1600" b="1" i="1" dirty="0" err="1" smtClean="0">
                  <a:solidFill>
                    <a:srgbClr val="0000FF"/>
                  </a:solidFill>
                </a:rPr>
                <a:t>nergy</a:t>
              </a:r>
              <a:r>
                <a:rPr lang="it-IT" sz="1600" b="1" i="1" dirty="0" smtClean="0">
                  <a:solidFill>
                    <a:srgbClr val="0000FF"/>
                  </a:solidFill>
                </a:rPr>
                <a:t> </a:t>
              </a:r>
              <a:r>
                <a:rPr lang="it-IT" sz="1600" b="1" i="1" dirty="0" err="1" smtClean="0">
                  <a:solidFill>
                    <a:srgbClr val="0000FF"/>
                  </a:solidFill>
                </a:rPr>
                <a:t>spectrum</a:t>
              </a:r>
              <a:endParaRPr lang="it-IT" sz="1600" b="1" i="1" dirty="0">
                <a:solidFill>
                  <a:srgbClr val="0000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74385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5144738" y="3568462"/>
            <a:ext cx="3891758" cy="3100898"/>
            <a:chOff x="4949633" y="3356992"/>
            <a:chExt cx="3891758" cy="3100898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9633" y="3356992"/>
              <a:ext cx="3891758" cy="3030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ttangolo 6"/>
            <p:cNvSpPr/>
            <p:nvPr/>
          </p:nvSpPr>
          <p:spPr>
            <a:xfrm>
              <a:off x="7884368" y="5805264"/>
              <a:ext cx="957023" cy="652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648228" y="35332"/>
            <a:ext cx="55322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Schematic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view</a:t>
            </a:r>
            <a:r>
              <a:rPr lang="it-IT" b="1" dirty="0" smtClean="0">
                <a:solidFill>
                  <a:schemeClr val="bg1"/>
                </a:solidFill>
              </a:rPr>
              <a:t> of </a:t>
            </a:r>
            <a:r>
              <a:rPr lang="it-IT" b="1" i="1" u="sng" dirty="0" err="1" smtClean="0">
                <a:solidFill>
                  <a:schemeClr val="bg1"/>
                </a:solidFill>
              </a:rPr>
              <a:t>low</a:t>
            </a:r>
            <a:r>
              <a:rPr lang="it-IT" b="1" i="1" u="sng" dirty="0" smtClean="0">
                <a:solidFill>
                  <a:schemeClr val="bg1"/>
                </a:solidFill>
              </a:rPr>
              <a:t> </a:t>
            </a:r>
            <a:r>
              <a:rPr lang="it-IT" b="1" i="1" u="sng" dirty="0" err="1" smtClean="0">
                <a:solidFill>
                  <a:schemeClr val="bg1"/>
                </a:solidFill>
              </a:rPr>
              <a:t>energy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Nuclear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Reactions</a:t>
            </a:r>
            <a:endParaRPr lang="it-IT" b="1" i="1" dirty="0">
              <a:solidFill>
                <a:schemeClr val="bg1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529475" y="476672"/>
            <a:ext cx="8651037" cy="2540025"/>
            <a:chOff x="529475" y="476672"/>
            <a:chExt cx="8651037" cy="2540025"/>
          </a:xfrm>
        </p:grpSpPr>
        <p:sp>
          <p:nvSpPr>
            <p:cNvPr id="2" name="CasellaDiTesto 1"/>
            <p:cNvSpPr txBox="1"/>
            <p:nvPr/>
          </p:nvSpPr>
          <p:spPr>
            <a:xfrm>
              <a:off x="529475" y="476672"/>
              <a:ext cx="69557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/>
                <a:t>At </a:t>
              </a:r>
              <a:r>
                <a:rPr lang="it-IT" sz="1600" b="1" i="1" dirty="0" err="1" smtClean="0">
                  <a:solidFill>
                    <a:srgbClr val="008000"/>
                  </a:solidFill>
                </a:rPr>
                <a:t>low</a:t>
              </a:r>
              <a:r>
                <a:rPr lang="it-IT" sz="1600" b="1" i="1" dirty="0" smtClean="0">
                  <a:solidFill>
                    <a:srgbClr val="008000"/>
                  </a:solidFill>
                </a:rPr>
                <a:t> </a:t>
              </a:r>
              <a:r>
                <a:rPr lang="it-IT" sz="1600" b="1" i="1" dirty="0" err="1" smtClean="0">
                  <a:solidFill>
                    <a:srgbClr val="008000"/>
                  </a:solidFill>
                </a:rPr>
                <a:t>energies</a:t>
              </a:r>
              <a:r>
                <a:rPr lang="it-IT" sz="1600" b="1" dirty="0"/>
                <a:t> </a:t>
              </a:r>
              <a:r>
                <a:rPr lang="it-IT" sz="1600" b="1" dirty="0" smtClean="0">
                  <a:sym typeface="Wingdings" panose="05000000000000000000" pitchFamily="2" charset="2"/>
                </a:rPr>
                <a:t> </a:t>
              </a:r>
              <a:r>
                <a:rPr lang="it-IT" sz="1600" b="1" i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Compound </a:t>
              </a:r>
              <a:r>
                <a:rPr lang="it-IT" sz="1600" b="1" i="1" dirty="0" err="1" smtClean="0">
                  <a:solidFill>
                    <a:srgbClr val="FF0000"/>
                  </a:solidFill>
                  <a:sym typeface="Wingdings" panose="05000000000000000000" pitchFamily="2" charset="2"/>
                </a:rPr>
                <a:t>Nucleus</a:t>
              </a:r>
              <a:r>
                <a:rPr lang="it-IT" sz="1600" b="1" dirty="0" smtClean="0">
                  <a:sym typeface="Wingdings" panose="05000000000000000000" pitchFamily="2" charset="2"/>
                </a:rPr>
                <a:t> </a:t>
              </a:r>
              <a:r>
                <a:rPr lang="it-IT" sz="1600" b="1" dirty="0" err="1" smtClean="0">
                  <a:sym typeface="Wingdings" panose="05000000000000000000" pitchFamily="2" charset="2"/>
                </a:rPr>
                <a:t>Reaction</a:t>
              </a:r>
              <a:r>
                <a:rPr lang="it-IT" sz="1600" b="1" dirty="0" smtClean="0">
                  <a:sym typeface="Wingdings" panose="05000000000000000000" pitchFamily="2" charset="2"/>
                </a:rPr>
                <a:t> </a:t>
              </a:r>
              <a:r>
                <a:rPr lang="it-IT" sz="1600" b="1" dirty="0" err="1" smtClean="0">
                  <a:sym typeface="Wingdings" panose="05000000000000000000" pitchFamily="2" charset="2"/>
                </a:rPr>
                <a:t>Mechanism</a:t>
              </a:r>
              <a:r>
                <a:rPr lang="it-IT" sz="1600" b="1" dirty="0" smtClean="0">
                  <a:sym typeface="Wingdings" panose="05000000000000000000" pitchFamily="2" charset="2"/>
                </a:rPr>
                <a:t> (</a:t>
              </a:r>
              <a:r>
                <a:rPr lang="it-IT" sz="1600" b="1" i="1" dirty="0" err="1" smtClean="0">
                  <a:sym typeface="Wingdings" panose="05000000000000000000" pitchFamily="2" charset="2"/>
                </a:rPr>
                <a:t>typical</a:t>
              </a:r>
              <a:r>
                <a:rPr lang="it-IT" sz="1600" b="1" dirty="0" smtClean="0">
                  <a:sym typeface="Wingdings" panose="05000000000000000000" pitchFamily="2" charset="2"/>
                </a:rPr>
                <a:t>)</a:t>
              </a:r>
              <a:r>
                <a:rPr lang="it-IT" sz="1600" b="1" dirty="0" smtClean="0"/>
                <a:t> </a:t>
              </a:r>
              <a:endParaRPr lang="it-IT" sz="1600" b="1" dirty="0"/>
            </a:p>
          </p:txBody>
        </p:sp>
        <p:grpSp>
          <p:nvGrpSpPr>
            <p:cNvPr id="18" name="Gruppo 17"/>
            <p:cNvGrpSpPr/>
            <p:nvPr/>
          </p:nvGrpSpPr>
          <p:grpSpPr>
            <a:xfrm>
              <a:off x="539552" y="836712"/>
              <a:ext cx="8640960" cy="2179985"/>
              <a:chOff x="539552" y="836712"/>
              <a:chExt cx="8640960" cy="2179985"/>
            </a:xfrm>
          </p:grpSpPr>
          <p:pic>
            <p:nvPicPr>
              <p:cNvPr id="6149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610" y="1102963"/>
                <a:ext cx="2401633" cy="1616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908720"/>
                <a:ext cx="2437023" cy="1830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CasellaDiTesto 11"/>
              <p:cNvSpPr txBox="1"/>
              <p:nvPr/>
            </p:nvSpPr>
            <p:spPr>
              <a:xfrm>
                <a:off x="683568" y="2708920"/>
                <a:ext cx="484520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400" b="1" i="1" dirty="0" err="1" smtClean="0">
                    <a:solidFill>
                      <a:srgbClr val="0000FF"/>
                    </a:solidFill>
                  </a:rPr>
                  <a:t>independence</a:t>
                </a:r>
                <a:r>
                  <a:rPr lang="it-IT" sz="14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it-IT" sz="1400" b="1" dirty="0" err="1" smtClean="0">
                    <a:solidFill>
                      <a:srgbClr val="0000FF"/>
                    </a:solidFill>
                  </a:rPr>
                  <a:t>hypothesis</a:t>
                </a:r>
                <a:r>
                  <a:rPr lang="it-IT" sz="1400" b="1" dirty="0" smtClean="0">
                    <a:solidFill>
                      <a:srgbClr val="0000FF"/>
                    </a:solidFill>
                  </a:rPr>
                  <a:t> (</a:t>
                </a:r>
                <a:r>
                  <a:rPr lang="it-IT" sz="1400" b="1" dirty="0" err="1">
                    <a:solidFill>
                      <a:srgbClr val="0000FF"/>
                    </a:solidFill>
                  </a:rPr>
                  <a:t>B</a:t>
                </a:r>
                <a:r>
                  <a:rPr lang="it-IT" sz="1400" b="1" dirty="0" err="1" smtClean="0">
                    <a:solidFill>
                      <a:srgbClr val="0000FF"/>
                    </a:solidFill>
                  </a:rPr>
                  <a:t>ohr</a:t>
                </a:r>
                <a:r>
                  <a:rPr lang="it-IT" sz="1400" b="1" dirty="0" smtClean="0">
                    <a:solidFill>
                      <a:srgbClr val="0000FF"/>
                    </a:solidFill>
                  </a:rPr>
                  <a:t>)</a:t>
                </a:r>
                <a:endParaRPr lang="it-IT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5508104" y="836712"/>
                <a:ext cx="367240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 err="1" smtClean="0"/>
                  <a:t>You</a:t>
                </a:r>
                <a:r>
                  <a:rPr lang="it-IT" sz="1400" b="1" dirty="0" smtClean="0"/>
                  <a:t> can </a:t>
                </a:r>
                <a:r>
                  <a:rPr lang="it-IT" sz="1400" b="1" dirty="0" err="1" smtClean="0"/>
                  <a:t>form</a:t>
                </a:r>
                <a:r>
                  <a:rPr lang="it-IT" sz="1400" b="1" dirty="0" smtClean="0"/>
                  <a:t> the </a:t>
                </a:r>
                <a:r>
                  <a:rPr lang="it-IT" sz="1400" b="1" i="1" dirty="0" smtClean="0">
                    <a:solidFill>
                      <a:srgbClr val="FF0000"/>
                    </a:solidFill>
                  </a:rPr>
                  <a:t>compound </a:t>
                </a:r>
                <a:r>
                  <a:rPr lang="it-IT" sz="1400" b="1" i="1" dirty="0" err="1" smtClean="0">
                    <a:solidFill>
                      <a:srgbClr val="FF0000"/>
                    </a:solidFill>
                  </a:rPr>
                  <a:t>nucleus</a:t>
                </a:r>
                <a:r>
                  <a:rPr lang="it-IT" sz="1400" b="1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sz="1400" b="1" dirty="0" smtClean="0"/>
                  <a:t>in the </a:t>
                </a:r>
                <a:r>
                  <a:rPr lang="it-IT" sz="1400" b="1" i="1" dirty="0" smtClean="0">
                    <a:solidFill>
                      <a:srgbClr val="0000FF"/>
                    </a:solidFill>
                  </a:rPr>
                  <a:t>way </a:t>
                </a:r>
                <a:r>
                  <a:rPr lang="it-IT" sz="1400" b="1" i="1" dirty="0" err="1" smtClean="0">
                    <a:solidFill>
                      <a:srgbClr val="0000FF"/>
                    </a:solidFill>
                  </a:rPr>
                  <a:t>you</a:t>
                </a:r>
                <a:r>
                  <a:rPr lang="it-IT" sz="1400" b="1" i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it-IT" sz="1400" b="1" i="1" dirty="0" err="1" smtClean="0">
                    <a:solidFill>
                      <a:srgbClr val="0000FF"/>
                    </a:solidFill>
                  </a:rPr>
                  <a:t>want</a:t>
                </a:r>
                <a:r>
                  <a:rPr lang="it-IT" sz="1400" b="1" dirty="0" smtClean="0"/>
                  <a:t>; </a:t>
                </a:r>
                <a:r>
                  <a:rPr lang="it-IT" sz="1400" b="1" dirty="0" err="1" smtClean="0"/>
                  <a:t>its</a:t>
                </a:r>
                <a:r>
                  <a:rPr lang="it-IT" sz="1400" b="1" dirty="0" smtClean="0"/>
                  <a:t> </a:t>
                </a:r>
                <a:r>
                  <a:rPr lang="it-IT" sz="1400" b="1" dirty="0" err="1" smtClean="0"/>
                  <a:t>decay</a:t>
                </a:r>
                <a:r>
                  <a:rPr lang="it-IT" sz="1400" b="1" dirty="0" smtClean="0"/>
                  <a:t> </a:t>
                </a:r>
                <a:r>
                  <a:rPr lang="it-IT" sz="1400" b="1" dirty="0" err="1" smtClean="0"/>
                  <a:t>depends</a:t>
                </a:r>
                <a:r>
                  <a:rPr lang="it-IT" sz="1400" b="1" dirty="0" smtClean="0"/>
                  <a:t> </a:t>
                </a:r>
                <a:r>
                  <a:rPr lang="it-IT" sz="1400" b="1" dirty="0" err="1" smtClean="0"/>
                  <a:t>solely</a:t>
                </a:r>
                <a:r>
                  <a:rPr lang="it-IT" sz="1400" b="1" dirty="0" smtClean="0"/>
                  <a:t> by </a:t>
                </a:r>
                <a:r>
                  <a:rPr lang="it-IT" sz="1400" b="1" dirty="0" err="1" smtClean="0"/>
                  <a:t>its</a:t>
                </a:r>
                <a:r>
                  <a:rPr lang="it-IT" sz="1400" b="1" dirty="0" smtClean="0"/>
                  <a:t> </a:t>
                </a:r>
                <a:r>
                  <a:rPr lang="it-IT" sz="1400" b="1" dirty="0" err="1" smtClean="0">
                    <a:solidFill>
                      <a:srgbClr val="008000"/>
                    </a:solidFill>
                  </a:rPr>
                  <a:t>structure</a:t>
                </a:r>
                <a:r>
                  <a:rPr lang="it-IT" sz="1400" b="1" dirty="0" smtClean="0"/>
                  <a:t> </a:t>
                </a:r>
                <a:r>
                  <a:rPr lang="it-IT" sz="1400" b="1" dirty="0" err="1" smtClean="0"/>
                  <a:t>at</a:t>
                </a:r>
                <a:r>
                  <a:rPr lang="it-IT" sz="1400" b="1" dirty="0" smtClean="0"/>
                  <a:t> </a:t>
                </a:r>
                <a:r>
                  <a:rPr lang="it-IT" sz="1400" b="1" dirty="0" err="1" smtClean="0"/>
                  <a:t>that</a:t>
                </a:r>
                <a:r>
                  <a:rPr lang="it-IT" sz="1400" b="1" dirty="0" smtClean="0"/>
                  <a:t> </a:t>
                </a:r>
                <a:r>
                  <a:rPr lang="it-IT" sz="1400" b="1" dirty="0" err="1" smtClean="0"/>
                  <a:t>given</a:t>
                </a:r>
                <a:r>
                  <a:rPr lang="it-IT" sz="1400" b="1" dirty="0" smtClean="0"/>
                  <a:t> </a:t>
                </a:r>
                <a:r>
                  <a:rPr lang="it-IT" sz="1400" b="1" dirty="0" smtClean="0">
                    <a:solidFill>
                      <a:srgbClr val="FF0066"/>
                    </a:solidFill>
                  </a:rPr>
                  <a:t>E</a:t>
                </a:r>
                <a:r>
                  <a:rPr lang="it-IT" sz="1400" b="1" baseline="-25000" dirty="0" smtClean="0">
                    <a:solidFill>
                      <a:srgbClr val="FF0066"/>
                    </a:solidFill>
                  </a:rPr>
                  <a:t>x</a:t>
                </a:r>
                <a:endParaRPr lang="it-IT" sz="1400" b="1" baseline="-25000" dirty="0">
                  <a:solidFill>
                    <a:srgbClr val="FF0066"/>
                  </a:solidFill>
                </a:endParaRPr>
              </a:p>
            </p:txBody>
          </p:sp>
        </p:grpSp>
      </p:grpSp>
      <p:grpSp>
        <p:nvGrpSpPr>
          <p:cNvPr id="20" name="Gruppo 19"/>
          <p:cNvGrpSpPr/>
          <p:nvPr/>
        </p:nvGrpSpPr>
        <p:grpSpPr>
          <a:xfrm>
            <a:off x="755576" y="1628800"/>
            <a:ext cx="7737847" cy="4680520"/>
            <a:chOff x="755576" y="1628800"/>
            <a:chExt cx="7737847" cy="468052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212976"/>
              <a:ext cx="3596908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sellaDiTesto 5"/>
                <p:cNvSpPr txBox="1"/>
                <p:nvPr/>
              </p:nvSpPr>
              <p:spPr>
                <a:xfrm>
                  <a:off x="5508104" y="2060848"/>
                  <a:ext cx="2912336" cy="3441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𝑸</m:t>
                        </m:r>
                        <m:r>
                          <a:rPr lang="it-IT" sz="1600" b="1" i="1" smtClean="0">
                            <a:latin typeface="Cambria Math"/>
                          </a:rPr>
                          <m:t>=</m:t>
                        </m:r>
                        <m:d>
                          <m:dPr>
                            <m:ctrlPr>
                              <a:rPr lang="it-IT" sz="1600" b="1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16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it-IT" sz="1600" b="1" i="1" smtClean="0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sz="16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it-IT" sz="1600" b="1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it-IT" sz="16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𝟑</m:t>
                                </m:r>
                              </m:sub>
                            </m:sSub>
                            <m:r>
                              <a:rPr lang="it-IT" sz="1600" b="1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it-IT" sz="16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𝟒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lang="it-IT" sz="1600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it-IT" sz="1600" b="1" i="1" smtClean="0">
                                <a:latin typeface="Cambria Math"/>
                              </a:rPr>
                              <m:t>𝒄</m:t>
                            </m:r>
                          </m:e>
                          <m:sup>
                            <m:r>
                              <a:rPr lang="it-IT" sz="1600" b="1" i="1" smtClean="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it-IT" sz="1600" b="1" dirty="0"/>
                </a:p>
              </p:txBody>
            </p:sp>
          </mc:Choice>
          <mc:Fallback xmlns="">
            <p:sp>
              <p:nvSpPr>
                <p:cNvPr id="6" name="CasellaDiTesto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8104" y="2060848"/>
                  <a:ext cx="2912336" cy="34413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701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sellaDiTesto 28"/>
                <p:cNvSpPr txBox="1"/>
                <p:nvPr/>
              </p:nvSpPr>
              <p:spPr>
                <a:xfrm>
                  <a:off x="5508104" y="2420888"/>
                  <a:ext cx="2267929" cy="5936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1600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it-IT" sz="1600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𝒄𝒎</m:t>
                            </m:r>
                          </m:sub>
                        </m:sSub>
                        <m:r>
                          <a:rPr lang="it-IT" sz="1600" b="1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sz="1600" b="1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6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sz="16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it-IT" sz="1600" b="1" i="1" smtClean="0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sz="16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it-IT" sz="1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1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it-IT" sz="1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𝒃𝒆𝒂𝒎</m:t>
                            </m:r>
                          </m:sub>
                        </m:sSub>
                      </m:oMath>
                    </m:oMathPara>
                  </a14:m>
                  <a:endParaRPr lang="it-IT" sz="1600" b="1" dirty="0"/>
                </a:p>
              </p:txBody>
            </p:sp>
          </mc:Choice>
          <mc:Fallback xmlns="">
            <p:sp>
              <p:nvSpPr>
                <p:cNvPr id="29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8104" y="2420888"/>
                  <a:ext cx="2267929" cy="59362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asellaDiTesto 37"/>
                <p:cNvSpPr txBox="1"/>
                <p:nvPr/>
              </p:nvSpPr>
              <p:spPr>
                <a:xfrm>
                  <a:off x="5292080" y="1628800"/>
                  <a:ext cx="320134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1600" b="1" i="1" smtClean="0">
                                <a:latin typeface="Cambria Math"/>
                              </a:rPr>
                              <m:t>𝟏</m:t>
                            </m:r>
                          </m:e>
                          <m:sub/>
                        </m:sSub>
                        <m:r>
                          <a:rPr lang="it-IT" sz="1600" b="1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it-IT" sz="16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1600" b="1" i="1" smtClean="0">
                                <a:latin typeface="Cambria Math"/>
                              </a:rPr>
                              <m:t>𝟐</m:t>
                            </m:r>
                          </m:e>
                          <m:sub/>
                        </m:sSub>
                        <m:r>
                          <a:rPr lang="it-IT" sz="1600" b="1" i="1" smtClean="0">
                            <a:latin typeface="Cambria Math"/>
                            <a:ea typeface="Cambria Math"/>
                          </a:rPr>
                          <m:t>→</m:t>
                        </m:r>
                        <m:sSub>
                          <m:sSubPr>
                            <m:ctrlPr>
                              <a:rPr lang="it-IT" sz="1600" b="1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1600" b="1" i="1" smtClean="0">
                                <a:latin typeface="Cambria Math"/>
                                <a:ea typeface="Cambria Math"/>
                              </a:rPr>
                              <m:t>𝟑</m:t>
                            </m:r>
                          </m:e>
                          <m:sub/>
                        </m:sSub>
                        <m:r>
                          <a:rPr lang="it-IT" sz="1600" b="1" i="1" smtClean="0">
                            <a:latin typeface="Cambria Math"/>
                            <a:ea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it-IT" sz="1600" b="1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1600" b="1" i="1" smtClean="0">
                                <a:latin typeface="Cambria Math"/>
                                <a:ea typeface="Cambria Math"/>
                              </a:rPr>
                              <m:t>𝟒</m:t>
                            </m:r>
                          </m:e>
                          <m:sub/>
                        </m:sSub>
                      </m:oMath>
                    </m:oMathPara>
                  </a14:m>
                  <a:endParaRPr lang="it-IT" sz="1600" b="1" dirty="0" smtClean="0">
                    <a:ea typeface="Cambria Math"/>
                  </a:endParaRPr>
                </a:p>
              </p:txBody>
            </p:sp>
          </mc:Choice>
          <mc:Fallback xmlns="">
            <p:sp>
              <p:nvSpPr>
                <p:cNvPr id="38" name="CasellaDiTesto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2080" y="1628800"/>
                  <a:ext cx="3201343" cy="33855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-36512" y="6444044"/>
            <a:ext cx="43476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Now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smtClean="0">
                <a:solidFill>
                  <a:schemeClr val="bg1"/>
                </a:solidFill>
                <a:sym typeface="Wingdings" pitchFamily="2" charset="2"/>
              </a:rPr>
              <a:t> the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i="1" dirty="0" err="1" smtClean="0">
                <a:solidFill>
                  <a:schemeClr val="bg1"/>
                </a:solidFill>
              </a:rPr>
              <a:t>tools</a:t>
            </a:r>
            <a:r>
              <a:rPr lang="it-IT" b="1" dirty="0" smtClean="0">
                <a:solidFill>
                  <a:schemeClr val="bg1"/>
                </a:solidFill>
              </a:rPr>
              <a:t> of </a:t>
            </a:r>
            <a:r>
              <a:rPr lang="it-IT" b="1" dirty="0" err="1" smtClean="0">
                <a:solidFill>
                  <a:schemeClr val="bg1"/>
                </a:solidFill>
              </a:rPr>
              <a:t>Nuclear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Reactions</a:t>
            </a:r>
            <a:endParaRPr lang="it-IT" b="1" i="1" dirty="0">
              <a:solidFill>
                <a:schemeClr val="bg1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148064" y="1947276"/>
            <a:ext cx="3995935" cy="2172390"/>
            <a:chOff x="5148064" y="1947276"/>
            <a:chExt cx="3995935" cy="21723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sellaDiTesto 21"/>
                <p:cNvSpPr txBox="1"/>
                <p:nvPr/>
              </p:nvSpPr>
              <p:spPr>
                <a:xfrm>
                  <a:off x="5148064" y="3068960"/>
                  <a:ext cx="3461269" cy="6329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1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it-IT" sz="1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𝒃𝒆𝒂𝒎</m:t>
                            </m:r>
                          </m:sub>
                        </m:sSub>
                        <m:r>
                          <a:rPr lang="it-IT" sz="1600" b="1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sz="1600" b="1" i="1" smtClean="0">
                                <a:latin typeface="Cambria Math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it-IT" sz="1600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it-IT" sz="1600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𝒂𝒗𝒂</m:t>
                                </m:r>
                              </m:sub>
                              <m:sup>
                                <m:r>
                                  <a:rPr lang="it-IT" sz="1600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bSup>
                            <m:r>
                              <a:rPr lang="it-IT" sz="1600" b="1" i="1" smtClean="0">
                                <a:latin typeface="Cambria Math"/>
                              </a:rPr>
                              <m:t>+</m:t>
                            </m:r>
                            <m:r>
                              <a:rPr lang="it-IT" sz="1600" b="1" i="1" smtClean="0">
                                <a:latin typeface="Cambria Math"/>
                              </a:rPr>
                              <m:t>𝟐</m:t>
                            </m:r>
                            <m:d>
                              <m:dPr>
                                <m:ctrlPr>
                                  <a:rPr lang="it-IT" sz="1600" b="1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it-IT" sz="16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1" i="1" smtClean="0">
                                        <a:latin typeface="Cambria Math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it-IT" sz="1600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it-IT" sz="16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1" i="1" smtClean="0">
                                        <a:latin typeface="Cambria Math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it-IT" sz="1600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d>
                            <m:sSup>
                              <m:sSupPr>
                                <m:ctrlPr>
                                  <a:rPr lang="it-IT" sz="1600" b="1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𝒄</m:t>
                                </m:r>
                              </m:e>
                              <m:sup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it-IT" sz="1600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𝒂𝒗𝒂</m:t>
                                </m:r>
                              </m:sub>
                            </m:sSub>
                          </m:num>
                          <m:den>
                            <m:r>
                              <a:rPr lang="it-IT" sz="1600" b="1" i="1" smtClean="0">
                                <a:latin typeface="Cambria Math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lang="it-IT" sz="16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it-IT" sz="1600" b="1" i="1" smtClean="0"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it-IT" sz="1600" b="1" dirty="0"/>
                </a:p>
              </p:txBody>
            </p:sp>
          </mc:Choice>
          <mc:Fallback xmlns="">
            <p:sp>
              <p:nvSpPr>
                <p:cNvPr id="22" name="CasellaDiTesto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8064" y="3068960"/>
                  <a:ext cx="3461269" cy="632994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CasellaDiTesto 2"/>
            <p:cNvSpPr txBox="1"/>
            <p:nvPr/>
          </p:nvSpPr>
          <p:spPr>
            <a:xfrm rot="5400000">
              <a:off x="7803889" y="2779555"/>
              <a:ext cx="217239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W. </a:t>
              </a:r>
              <a:r>
                <a:rPr lang="it-IT" sz="9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Panoksky</a:t>
              </a:r>
              <a:r>
                <a:rPr lang="it-IT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it-IT" sz="9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and M. Phillips, </a:t>
              </a:r>
            </a:p>
            <a:p>
              <a:r>
                <a:rPr lang="it-IT" sz="900" b="1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Classical</a:t>
              </a:r>
              <a:r>
                <a:rPr lang="it-IT" sz="9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it-IT" sz="900" b="1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Electricity</a:t>
              </a:r>
              <a:r>
                <a:rPr lang="it-IT" sz="9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and </a:t>
              </a:r>
              <a:r>
                <a:rPr lang="it-IT" sz="900" b="1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Magnetism</a:t>
              </a:r>
              <a:r>
                <a:rPr lang="it-IT" sz="9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</a:t>
              </a:r>
            </a:p>
            <a:p>
              <a:r>
                <a:rPr lang="it-IT" sz="9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Cap. 17, Addison – Wesley (1962)</a:t>
              </a:r>
              <a:endParaRPr lang="it-IT" sz="9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23479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323528" y="2852936"/>
            <a:ext cx="4991442" cy="3589565"/>
            <a:chOff x="3721690" y="2868325"/>
            <a:chExt cx="4991442" cy="3589565"/>
          </a:xfrm>
        </p:grpSpPr>
        <p:grpSp>
          <p:nvGrpSpPr>
            <p:cNvPr id="28" name="Gruppo 27"/>
            <p:cNvGrpSpPr/>
            <p:nvPr/>
          </p:nvGrpSpPr>
          <p:grpSpPr>
            <a:xfrm>
              <a:off x="3721690" y="2868325"/>
              <a:ext cx="4991442" cy="3589565"/>
              <a:chOff x="4389859" y="2406530"/>
              <a:chExt cx="4991442" cy="3589565"/>
            </a:xfrm>
          </p:grpSpPr>
          <p:grpSp>
            <p:nvGrpSpPr>
              <p:cNvPr id="26" name="Gruppo 25"/>
              <p:cNvGrpSpPr/>
              <p:nvPr/>
            </p:nvGrpSpPr>
            <p:grpSpPr>
              <a:xfrm>
                <a:off x="4389859" y="2406530"/>
                <a:ext cx="4991442" cy="3589565"/>
                <a:chOff x="4389859" y="2406530"/>
                <a:chExt cx="4991442" cy="3589565"/>
              </a:xfrm>
            </p:grpSpPr>
            <p:pic>
              <p:nvPicPr>
                <p:cNvPr id="5127" name="Picture 7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880" t="19751" r="17874" b="13162"/>
                <a:stretch/>
              </p:blipFill>
              <p:spPr bwMode="auto">
                <a:xfrm>
                  <a:off x="4389859" y="2406530"/>
                  <a:ext cx="4874538" cy="35895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" name="CasellaDiTesto 24"/>
                <p:cNvSpPr txBox="1"/>
                <p:nvPr/>
              </p:nvSpPr>
              <p:spPr>
                <a:xfrm rot="5400000">
                  <a:off x="8291900" y="4363982"/>
                  <a:ext cx="194796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9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V. </a:t>
                  </a:r>
                  <a:r>
                    <a:rPr lang="it-IT" sz="900" b="1" dirty="0" err="1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Paneta</a:t>
                  </a:r>
                  <a:r>
                    <a:rPr lang="it-IT" sz="9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et al, NIM B 319 (2014)</a:t>
                  </a:r>
                  <a:endParaRPr lang="it-IT" sz="9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sp>
            <p:nvSpPr>
              <p:cNvPr id="27" name="CasellaDiTesto 26"/>
              <p:cNvSpPr txBox="1"/>
              <p:nvPr/>
            </p:nvSpPr>
            <p:spPr>
              <a:xfrm>
                <a:off x="5108381" y="3501008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smtClean="0">
                    <a:solidFill>
                      <a:srgbClr val="FF0000"/>
                    </a:solidFill>
                  </a:rPr>
                  <a:t>ELA</a:t>
                </a:r>
                <a:endParaRPr lang="it-IT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" name="Rettangolo 2"/>
            <p:cNvSpPr/>
            <p:nvPr/>
          </p:nvSpPr>
          <p:spPr>
            <a:xfrm>
              <a:off x="6991668" y="4725144"/>
              <a:ext cx="1402948" cy="338554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0000FF"/>
                  </a:solidFill>
                </a:rPr>
                <a:t>d + </a:t>
              </a:r>
              <a:r>
                <a:rPr lang="it-IT" sz="1600" b="1" baseline="30000" dirty="0">
                  <a:solidFill>
                    <a:srgbClr val="0000FF"/>
                  </a:solidFill>
                </a:rPr>
                <a:t>24</a:t>
              </a:r>
              <a:r>
                <a:rPr lang="it-IT" sz="1600" b="1" dirty="0">
                  <a:solidFill>
                    <a:srgbClr val="0000FF"/>
                  </a:solidFill>
                </a:rPr>
                <a:t>Mg</a:t>
              </a:r>
              <a:r>
                <a:rPr lang="it-IT" sz="1600" b="1" dirty="0"/>
                <a:t>(</a:t>
              </a:r>
              <a:r>
                <a:rPr lang="it-IT" sz="1600" b="1" dirty="0" err="1"/>
                <a:t>Au</a:t>
              </a:r>
              <a:r>
                <a:rPr lang="it-IT" sz="1600" b="1" dirty="0"/>
                <a:t>)</a:t>
              </a: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467743" y="342156"/>
            <a:ext cx="8568753" cy="2582788"/>
            <a:chOff x="467743" y="342156"/>
            <a:chExt cx="8568753" cy="2582788"/>
          </a:xfrm>
        </p:grpSpPr>
        <p:grpSp>
          <p:nvGrpSpPr>
            <p:cNvPr id="14" name="Gruppo 13"/>
            <p:cNvGrpSpPr/>
            <p:nvPr/>
          </p:nvGrpSpPr>
          <p:grpSpPr>
            <a:xfrm>
              <a:off x="467743" y="342156"/>
              <a:ext cx="8568753" cy="2582788"/>
              <a:chOff x="467743" y="342156"/>
              <a:chExt cx="8568753" cy="2582788"/>
            </a:xfrm>
          </p:grpSpPr>
          <p:grpSp>
            <p:nvGrpSpPr>
              <p:cNvPr id="5" name="Gruppo 4"/>
              <p:cNvGrpSpPr/>
              <p:nvPr/>
            </p:nvGrpSpPr>
            <p:grpSpPr>
              <a:xfrm>
                <a:off x="467743" y="342156"/>
                <a:ext cx="3456185" cy="2582788"/>
                <a:chOff x="467743" y="342156"/>
                <a:chExt cx="3456185" cy="2582788"/>
              </a:xfrm>
            </p:grpSpPr>
            <p:pic>
              <p:nvPicPr>
                <p:cNvPr id="512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2889"/>
                <a:stretch/>
              </p:blipFill>
              <p:spPr bwMode="auto">
                <a:xfrm>
                  <a:off x="467743" y="342156"/>
                  <a:ext cx="3456185" cy="2582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CasellaDiTesto 3"/>
                <p:cNvSpPr txBox="1"/>
                <p:nvPr/>
              </p:nvSpPr>
              <p:spPr>
                <a:xfrm>
                  <a:off x="1043608" y="683404"/>
                  <a:ext cx="1800200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dirty="0" smtClean="0">
                      <a:solidFill>
                        <a:srgbClr val="0000FF"/>
                      </a:solidFill>
                    </a:rPr>
                    <a:t>Energy </a:t>
                  </a:r>
                  <a:r>
                    <a:rPr lang="it-IT" sz="1400" b="1" dirty="0" err="1" smtClean="0">
                      <a:solidFill>
                        <a:srgbClr val="0000FF"/>
                      </a:solidFill>
                    </a:rPr>
                    <a:t>Spectrum</a:t>
                  </a:r>
                  <a:endParaRPr lang="it-IT" sz="1400" b="1" dirty="0">
                    <a:solidFill>
                      <a:srgbClr val="0000FF"/>
                    </a:solidFill>
                  </a:endParaRPr>
                </a:p>
              </p:txBody>
            </p:sp>
          </p:grpSp>
          <p:grpSp>
            <p:nvGrpSpPr>
              <p:cNvPr id="13" name="Gruppo 12"/>
              <p:cNvGrpSpPr/>
              <p:nvPr/>
            </p:nvGrpSpPr>
            <p:grpSpPr>
              <a:xfrm>
                <a:off x="4067944" y="692696"/>
                <a:ext cx="4968552" cy="1728192"/>
                <a:chOff x="4067944" y="692696"/>
                <a:chExt cx="4968552" cy="1728192"/>
              </a:xfrm>
            </p:grpSpPr>
            <p:sp>
              <p:nvSpPr>
                <p:cNvPr id="9" name="CasellaDiTesto 8"/>
                <p:cNvSpPr txBox="1"/>
                <p:nvPr/>
              </p:nvSpPr>
              <p:spPr>
                <a:xfrm>
                  <a:off x="4283968" y="692696"/>
                  <a:ext cx="4752528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i="1" dirty="0" err="1" smtClean="0">
                      <a:solidFill>
                        <a:srgbClr val="0000FF"/>
                      </a:solidFill>
                    </a:rPr>
                    <a:t>Histogram</a:t>
                  </a:r>
                  <a:r>
                    <a:rPr lang="it-IT" sz="1400" b="1" dirty="0" smtClean="0"/>
                    <a:t> of </a:t>
                  </a:r>
                  <a:r>
                    <a:rPr lang="it-IT" sz="1400" b="1" i="1" dirty="0" err="1" smtClean="0">
                      <a:solidFill>
                        <a:srgbClr val="0000FF"/>
                      </a:solidFill>
                    </a:rPr>
                    <a:t>energies</a:t>
                  </a:r>
                  <a:r>
                    <a:rPr lang="it-IT" sz="1400" b="1" dirty="0" smtClean="0"/>
                    <a:t> of </a:t>
                  </a:r>
                  <a:r>
                    <a:rPr lang="it-IT" sz="1400" b="1" i="1" dirty="0" err="1" smtClean="0">
                      <a:solidFill>
                        <a:srgbClr val="008000"/>
                      </a:solidFill>
                    </a:rPr>
                    <a:t>all</a:t>
                  </a:r>
                  <a:r>
                    <a:rPr lang="it-IT" sz="1400" b="1" i="1" dirty="0" smtClean="0">
                      <a:solidFill>
                        <a:srgbClr val="008000"/>
                      </a:solidFill>
                    </a:rPr>
                    <a:t> </a:t>
                  </a:r>
                  <a:r>
                    <a:rPr lang="it-IT" sz="1400" b="1" i="1" dirty="0" err="1" smtClean="0">
                      <a:solidFill>
                        <a:srgbClr val="008000"/>
                      </a:solidFill>
                    </a:rPr>
                    <a:t>particles</a:t>
                  </a:r>
                  <a:r>
                    <a:rPr lang="it-IT" sz="1400" b="1" dirty="0" smtClean="0">
                      <a:solidFill>
                        <a:srgbClr val="008000"/>
                      </a:solidFill>
                    </a:rPr>
                    <a:t> </a:t>
                  </a:r>
                  <a:r>
                    <a:rPr lang="it-IT" sz="1400" b="1" dirty="0" err="1" smtClean="0"/>
                    <a:t>emitted</a:t>
                  </a:r>
                  <a:r>
                    <a:rPr lang="it-IT" sz="1400" b="1" dirty="0" smtClean="0"/>
                    <a:t> in a </a:t>
                  </a:r>
                  <a:r>
                    <a:rPr lang="it-IT" sz="1400" b="1" dirty="0" err="1" smtClean="0"/>
                    <a:t>given</a:t>
                  </a:r>
                  <a:r>
                    <a:rPr lang="it-IT" sz="1400" b="1" dirty="0" smtClean="0"/>
                    <a:t> </a:t>
                  </a:r>
                  <a:r>
                    <a:rPr lang="it-IT" sz="1400" b="1" dirty="0" err="1" smtClean="0"/>
                    <a:t>nuclear</a:t>
                  </a:r>
                  <a:r>
                    <a:rPr lang="it-IT" sz="1400" b="1" dirty="0" smtClean="0"/>
                    <a:t> </a:t>
                  </a:r>
                  <a:r>
                    <a:rPr lang="it-IT" sz="1400" b="1" dirty="0" err="1" smtClean="0"/>
                    <a:t>reaction</a:t>
                  </a:r>
                  <a:r>
                    <a:rPr lang="it-IT" sz="1400" b="1" dirty="0" smtClean="0"/>
                    <a:t> </a:t>
                  </a:r>
                  <a:r>
                    <a:rPr lang="it-IT" sz="1400" b="1" dirty="0" err="1" smtClean="0"/>
                    <a:t>at</a:t>
                  </a:r>
                  <a:r>
                    <a:rPr lang="it-IT" sz="1400" b="1" dirty="0" smtClean="0"/>
                    <a:t> a </a:t>
                  </a:r>
                  <a:r>
                    <a:rPr lang="it-IT" sz="1400" b="1" dirty="0" err="1" smtClean="0">
                      <a:solidFill>
                        <a:srgbClr val="FF0000"/>
                      </a:solidFill>
                    </a:rPr>
                    <a:t>given</a:t>
                  </a:r>
                  <a:r>
                    <a:rPr lang="it-IT" sz="1400" b="1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it-IT" sz="1400" b="1" dirty="0" err="1" smtClean="0">
                      <a:solidFill>
                        <a:srgbClr val="FF0000"/>
                      </a:solidFill>
                    </a:rPr>
                    <a:t>laboratory</a:t>
                  </a:r>
                  <a:r>
                    <a:rPr lang="it-IT" sz="1400" b="1" dirty="0" smtClean="0">
                      <a:solidFill>
                        <a:srgbClr val="FF0000"/>
                      </a:solidFill>
                    </a:rPr>
                    <a:t> angle </a:t>
                  </a:r>
                  <a:r>
                    <a:rPr lang="it-IT" sz="1400" b="1" i="1" dirty="0" smtClean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q</a:t>
                  </a:r>
                  <a:r>
                    <a:rPr lang="it-IT" sz="1400" b="1" dirty="0" smtClean="0"/>
                    <a:t>, </a:t>
                  </a:r>
                  <a:r>
                    <a:rPr lang="it-IT" sz="1400" b="1" dirty="0" err="1" smtClean="0"/>
                    <a:t>where</a:t>
                  </a:r>
                  <a:r>
                    <a:rPr lang="it-IT" sz="1400" b="1" dirty="0" smtClean="0"/>
                    <a:t> </a:t>
                  </a:r>
                  <a:r>
                    <a:rPr lang="it-IT" sz="1400" b="1" dirty="0" err="1" smtClean="0"/>
                    <a:t>we</a:t>
                  </a:r>
                  <a:r>
                    <a:rPr lang="it-IT" sz="1400" b="1" dirty="0" smtClean="0"/>
                    <a:t> </a:t>
                  </a:r>
                  <a:r>
                    <a:rPr lang="it-IT" sz="1400" b="1" dirty="0" err="1" smtClean="0"/>
                    <a:t>place</a:t>
                  </a:r>
                  <a:r>
                    <a:rPr lang="it-IT" sz="1400" b="1" dirty="0"/>
                    <a:t> </a:t>
                  </a:r>
                  <a:r>
                    <a:rPr lang="it-IT" sz="1400" b="1" dirty="0" smtClean="0"/>
                    <a:t>a </a:t>
                  </a:r>
                  <a:r>
                    <a:rPr lang="it-IT" sz="1400" b="1" i="1" dirty="0" smtClean="0">
                      <a:solidFill>
                        <a:srgbClr val="CC3300"/>
                      </a:solidFill>
                    </a:rPr>
                    <a:t>detector</a:t>
                  </a:r>
                  <a:r>
                    <a:rPr lang="it-IT" sz="1400" b="1" dirty="0" smtClean="0"/>
                    <a:t>.</a:t>
                  </a:r>
                  <a:endParaRPr lang="it-IT" sz="1400" b="1" dirty="0"/>
                </a:p>
              </p:txBody>
            </p:sp>
            <p:pic>
              <p:nvPicPr>
                <p:cNvPr id="5124" name="Picture 4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67944" y="1485375"/>
                  <a:ext cx="4940352" cy="935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39" name="CasellaDiTesto 38"/>
            <p:cNvSpPr txBox="1"/>
            <p:nvPr/>
          </p:nvSpPr>
          <p:spPr>
            <a:xfrm>
              <a:off x="4237695" y="2420888"/>
              <a:ext cx="47525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i="1" dirty="0" err="1" smtClean="0"/>
                <a:t>Useful</a:t>
              </a:r>
              <a:r>
                <a:rPr lang="it-IT" sz="1400" b="1" i="1" dirty="0" smtClean="0"/>
                <a:t> to </a:t>
              </a:r>
              <a:r>
                <a:rPr lang="it-IT" sz="1400" b="1" i="1" dirty="0" smtClean="0">
                  <a:sym typeface="Wingdings" panose="05000000000000000000" pitchFamily="2" charset="2"/>
                </a:rPr>
                <a:t> </a:t>
              </a:r>
              <a:r>
                <a:rPr lang="it-IT" sz="1400" b="1" i="1" dirty="0" err="1" smtClean="0">
                  <a:solidFill>
                    <a:srgbClr val="008000"/>
                  </a:solidFill>
                  <a:sym typeface="Wingdings" panose="05000000000000000000" pitchFamily="2" charset="2"/>
                </a:rPr>
                <a:t>identify</a:t>
              </a:r>
              <a:r>
                <a:rPr lang="it-IT" sz="1400" b="1" i="1" dirty="0" smtClean="0">
                  <a:sym typeface="Wingdings" panose="05000000000000000000" pitchFamily="2" charset="2"/>
                </a:rPr>
                <a:t> the </a:t>
              </a:r>
              <a:r>
                <a:rPr lang="it-IT" sz="1400" b="1" i="1" dirty="0" err="1" smtClean="0">
                  <a:sym typeface="Wingdings" panose="05000000000000000000" pitchFamily="2" charset="2"/>
                </a:rPr>
                <a:t>reaction</a:t>
              </a:r>
              <a:r>
                <a:rPr lang="it-IT" sz="1400" b="1" i="1" dirty="0" smtClean="0">
                  <a:sym typeface="Wingdings" panose="05000000000000000000" pitchFamily="2" charset="2"/>
                </a:rPr>
                <a:t> </a:t>
              </a:r>
              <a:r>
                <a:rPr lang="it-IT" sz="1400" b="1" i="1" dirty="0" err="1" smtClean="0">
                  <a:solidFill>
                    <a:srgbClr val="CC3300"/>
                  </a:solidFill>
                  <a:sym typeface="Wingdings" panose="05000000000000000000" pitchFamily="2" charset="2"/>
                </a:rPr>
                <a:t>process</a:t>
              </a:r>
              <a:endParaRPr lang="it-IT" sz="1400" b="1" dirty="0">
                <a:solidFill>
                  <a:srgbClr val="CC3300"/>
                </a:solidFill>
              </a:endParaRPr>
            </a:p>
          </p:txBody>
        </p:sp>
      </p:grpSp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600997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FFFF"/>
                </a:solidFill>
              </a:rPr>
              <a:t>Particle identification </a:t>
            </a:r>
            <a:r>
              <a:rPr lang="en-US" sz="20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  <a:r>
              <a:rPr lang="en-US" sz="2000" b="1" i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difficult</a:t>
            </a:r>
            <a:r>
              <a:rPr lang="en-US" sz="20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 at low energies</a:t>
            </a:r>
            <a:endParaRPr lang="en-US" sz="2000" b="1" dirty="0" smtClean="0">
              <a:solidFill>
                <a:srgbClr val="FFFFFF"/>
              </a:solidFill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508035" y="35332"/>
            <a:ext cx="258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[1]: Energy </a:t>
            </a:r>
            <a:r>
              <a:rPr lang="it-IT" b="1" dirty="0" err="1" smtClean="0">
                <a:solidFill>
                  <a:schemeClr val="bg1"/>
                </a:solidFill>
              </a:rPr>
              <a:t>Spectrum</a:t>
            </a:r>
            <a:endParaRPr lang="it-IT" b="1" i="1" dirty="0">
              <a:solidFill>
                <a:schemeClr val="bg1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5436096" y="3212976"/>
            <a:ext cx="3521025" cy="3215590"/>
            <a:chOff x="5599832" y="3165738"/>
            <a:chExt cx="3521025" cy="3215590"/>
          </a:xfrm>
        </p:grpSpPr>
        <p:grpSp>
          <p:nvGrpSpPr>
            <p:cNvPr id="10" name="Gruppo 9"/>
            <p:cNvGrpSpPr/>
            <p:nvPr/>
          </p:nvGrpSpPr>
          <p:grpSpPr>
            <a:xfrm>
              <a:off x="5599832" y="3165738"/>
              <a:ext cx="3364656" cy="3215590"/>
              <a:chOff x="5599832" y="3165738"/>
              <a:chExt cx="3364656" cy="321559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91" t="20642" r="30806" b="13433"/>
              <a:stretch/>
            </p:blipFill>
            <p:spPr bwMode="auto">
              <a:xfrm>
                <a:off x="5599832" y="3165738"/>
                <a:ext cx="3364656" cy="3215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ttangolo 6"/>
              <p:cNvSpPr/>
              <p:nvPr/>
            </p:nvSpPr>
            <p:spPr>
              <a:xfrm>
                <a:off x="6660232" y="3284984"/>
                <a:ext cx="1440160" cy="289678"/>
              </a:xfrm>
              <a:prstGeom prst="rect">
                <a:avLst/>
              </a:prstGeom>
              <a:solidFill>
                <a:srgbClr val="FF0000">
                  <a:alpha val="12157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0" name="CasellaDiTesto 29"/>
            <p:cNvSpPr txBox="1"/>
            <p:nvPr/>
          </p:nvSpPr>
          <p:spPr>
            <a:xfrm rot="5400000">
              <a:off x="7762152" y="4484865"/>
              <a:ext cx="248657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J.P. Fernandez Garcia et al, PRC 92 (2015)</a:t>
              </a:r>
              <a:endParaRPr lang="it-IT" sz="9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883713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495744" y="260648"/>
            <a:ext cx="8540752" cy="2179404"/>
            <a:chOff x="495744" y="260648"/>
            <a:chExt cx="8540752" cy="2179404"/>
          </a:xfrm>
        </p:grpSpPr>
        <p:grpSp>
          <p:nvGrpSpPr>
            <p:cNvPr id="7" name="Gruppo 6"/>
            <p:cNvGrpSpPr/>
            <p:nvPr/>
          </p:nvGrpSpPr>
          <p:grpSpPr>
            <a:xfrm>
              <a:off x="495744" y="260648"/>
              <a:ext cx="8540752" cy="2179404"/>
              <a:chOff x="495744" y="260648"/>
              <a:chExt cx="8540752" cy="2179404"/>
            </a:xfrm>
          </p:grpSpPr>
          <p:grpSp>
            <p:nvGrpSpPr>
              <p:cNvPr id="16" name="Gruppo 15"/>
              <p:cNvGrpSpPr/>
              <p:nvPr/>
            </p:nvGrpSpPr>
            <p:grpSpPr>
              <a:xfrm>
                <a:off x="495744" y="260648"/>
                <a:ext cx="3600400" cy="1995637"/>
                <a:chOff x="467544" y="3068960"/>
                <a:chExt cx="3600400" cy="1995637"/>
              </a:xfrm>
            </p:grpSpPr>
            <p:pic>
              <p:nvPicPr>
                <p:cNvPr id="5125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679"/>
                <a:stretch/>
              </p:blipFill>
              <p:spPr bwMode="auto">
                <a:xfrm>
                  <a:off x="467544" y="3068960"/>
                  <a:ext cx="3600400" cy="19956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CasellaDiTesto 29"/>
                <p:cNvSpPr txBox="1"/>
                <p:nvPr/>
              </p:nvSpPr>
              <p:spPr>
                <a:xfrm>
                  <a:off x="971600" y="3221960"/>
                  <a:ext cx="1224136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dirty="0" err="1" smtClean="0">
                      <a:solidFill>
                        <a:srgbClr val="FF0000"/>
                      </a:solidFill>
                    </a:rPr>
                    <a:t>Excitation</a:t>
                  </a:r>
                  <a:r>
                    <a:rPr lang="it-IT" sz="1400" b="1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it-IT" sz="1400" b="1" dirty="0" err="1" smtClean="0">
                      <a:solidFill>
                        <a:srgbClr val="FF0000"/>
                      </a:solidFill>
                    </a:rPr>
                    <a:t>Function</a:t>
                  </a:r>
                  <a:endParaRPr lang="it-IT" sz="140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32" name="CasellaDiTesto 31"/>
              <p:cNvSpPr txBox="1"/>
              <p:nvPr/>
            </p:nvSpPr>
            <p:spPr>
              <a:xfrm>
                <a:off x="4283968" y="548680"/>
                <a:ext cx="475252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i="1" dirty="0" err="1" smtClean="0">
                    <a:solidFill>
                      <a:srgbClr val="FF0000"/>
                    </a:solidFill>
                  </a:rPr>
                  <a:t>Differential</a:t>
                </a:r>
                <a:r>
                  <a:rPr lang="it-IT" sz="1400" b="1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sz="1400" b="1" dirty="0" smtClean="0"/>
                  <a:t>cross </a:t>
                </a:r>
                <a:r>
                  <a:rPr lang="it-IT" sz="1400" b="1" dirty="0" err="1" smtClean="0"/>
                  <a:t>section</a:t>
                </a:r>
                <a:r>
                  <a:rPr lang="it-IT" sz="1400" b="1" dirty="0" smtClean="0"/>
                  <a:t> </a:t>
                </a:r>
                <a:r>
                  <a:rPr lang="it-IT" sz="1400" b="1" dirty="0" err="1" smtClean="0">
                    <a:solidFill>
                      <a:srgbClr val="FF0000"/>
                    </a:solidFill>
                  </a:rPr>
                  <a:t>d</a:t>
                </a:r>
                <a:r>
                  <a:rPr lang="it-IT" sz="1400" b="1" dirty="0" err="1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it-IT" sz="1400" b="1" dirty="0" smtClean="0">
                    <a:solidFill>
                      <a:srgbClr val="FF0000"/>
                    </a:solidFill>
                  </a:rPr>
                  <a:t>/</a:t>
                </a:r>
                <a:r>
                  <a:rPr lang="it-IT" sz="1400" b="1" dirty="0" err="1" smtClean="0">
                    <a:solidFill>
                      <a:srgbClr val="FF0000"/>
                    </a:solidFill>
                  </a:rPr>
                  <a:t>d</a:t>
                </a:r>
                <a:r>
                  <a:rPr lang="it-IT" sz="1400" b="1" dirty="0" err="1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W</a:t>
                </a:r>
                <a:r>
                  <a:rPr lang="it-IT" sz="1400" b="1" baseline="-25000" dirty="0" err="1" smtClean="0">
                    <a:solidFill>
                      <a:srgbClr val="FF0000"/>
                    </a:solidFill>
                  </a:rPr>
                  <a:t>cm</a:t>
                </a:r>
                <a:r>
                  <a:rPr lang="it-IT" sz="1400" b="1" dirty="0" smtClean="0"/>
                  <a:t> </a:t>
                </a:r>
                <a:r>
                  <a:rPr lang="it-IT" sz="1400" b="1" dirty="0" err="1" smtClean="0"/>
                  <a:t>as</a:t>
                </a:r>
                <a:r>
                  <a:rPr lang="it-IT" sz="1400" b="1" dirty="0" smtClean="0"/>
                  <a:t> a </a:t>
                </a:r>
                <a:r>
                  <a:rPr lang="it-IT" sz="1400" b="1" dirty="0" err="1" smtClean="0"/>
                  <a:t>function</a:t>
                </a:r>
                <a:r>
                  <a:rPr lang="it-IT" sz="1400" b="1" dirty="0" smtClean="0"/>
                  <a:t> of the </a:t>
                </a:r>
                <a:r>
                  <a:rPr lang="it-IT" sz="1400" b="1" i="1" dirty="0" err="1" smtClean="0">
                    <a:solidFill>
                      <a:srgbClr val="0000FF"/>
                    </a:solidFill>
                  </a:rPr>
                  <a:t>beam</a:t>
                </a:r>
                <a:r>
                  <a:rPr lang="it-IT" sz="1400" b="1" dirty="0" smtClean="0"/>
                  <a:t> (or the </a:t>
                </a:r>
                <a:r>
                  <a:rPr lang="it-IT" sz="1400" b="1" dirty="0" smtClean="0">
                    <a:solidFill>
                      <a:srgbClr val="0000FF"/>
                    </a:solidFill>
                  </a:rPr>
                  <a:t>E</a:t>
                </a:r>
                <a:r>
                  <a:rPr lang="it-IT" sz="1400" b="1" baseline="-25000" dirty="0" smtClean="0">
                    <a:solidFill>
                      <a:srgbClr val="0000FF"/>
                    </a:solidFill>
                  </a:rPr>
                  <a:t>CM</a:t>
                </a:r>
                <a:r>
                  <a:rPr lang="it-IT" sz="1400" b="1" dirty="0" smtClean="0"/>
                  <a:t> or the </a:t>
                </a:r>
                <a:r>
                  <a:rPr lang="it-IT" sz="1400" b="1" dirty="0" smtClean="0">
                    <a:solidFill>
                      <a:srgbClr val="0000FF"/>
                    </a:solidFill>
                  </a:rPr>
                  <a:t>E</a:t>
                </a:r>
                <a:r>
                  <a:rPr lang="it-IT" sz="1400" b="1" baseline="-25000" dirty="0" smtClean="0">
                    <a:solidFill>
                      <a:srgbClr val="0000FF"/>
                    </a:solidFill>
                  </a:rPr>
                  <a:t>x</a:t>
                </a:r>
                <a:r>
                  <a:rPr lang="it-IT" sz="1400" b="1" dirty="0" smtClean="0"/>
                  <a:t>) </a:t>
                </a:r>
                <a:r>
                  <a:rPr lang="it-IT" sz="1400" b="1" i="1" dirty="0" err="1" smtClean="0">
                    <a:solidFill>
                      <a:srgbClr val="0000FF"/>
                    </a:solidFill>
                  </a:rPr>
                  <a:t>energy</a:t>
                </a:r>
                <a:r>
                  <a:rPr lang="it-IT" sz="1400" b="1" dirty="0" smtClean="0"/>
                  <a:t>  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 </a:t>
                </a:r>
                <a:r>
                  <a:rPr lang="it-IT" sz="1400" b="1" dirty="0" err="1" smtClean="0">
                    <a:sym typeface="Wingdings" panose="05000000000000000000" pitchFamily="2" charset="2"/>
                  </a:rPr>
                  <a:t>useful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 to </a:t>
                </a:r>
                <a:r>
                  <a:rPr lang="it-IT" sz="1400" b="1" dirty="0" err="1" smtClean="0">
                    <a:sym typeface="Wingdings" panose="05000000000000000000" pitchFamily="2" charset="2"/>
                  </a:rPr>
                  <a:t>visualize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 the </a:t>
                </a:r>
                <a:r>
                  <a:rPr lang="it-IT" sz="1400" b="1" dirty="0" err="1" smtClean="0">
                    <a:sym typeface="Wingdings" panose="05000000000000000000" pitchFamily="2" charset="2"/>
                  </a:rPr>
                  <a:t>contribution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 </a:t>
                </a:r>
                <a:r>
                  <a:rPr lang="it-IT" sz="1400" b="1" dirty="0" err="1" smtClean="0">
                    <a:sym typeface="Wingdings" panose="05000000000000000000" pitchFamily="2" charset="2"/>
                  </a:rPr>
                  <a:t>given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 by </a:t>
                </a:r>
                <a:r>
                  <a:rPr lang="it-IT" sz="1400" b="1" i="1" dirty="0" err="1" smtClean="0">
                    <a:solidFill>
                      <a:srgbClr val="CC3300"/>
                    </a:solidFill>
                    <a:sym typeface="Wingdings" panose="05000000000000000000" pitchFamily="2" charset="2"/>
                  </a:rPr>
                  <a:t>excited</a:t>
                </a:r>
                <a:r>
                  <a:rPr lang="it-IT" sz="1400" b="1" i="1" dirty="0" smtClean="0">
                    <a:solidFill>
                      <a:srgbClr val="CC33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400" b="1" i="1" dirty="0" err="1" smtClean="0">
                    <a:solidFill>
                      <a:srgbClr val="CC3300"/>
                    </a:solidFill>
                    <a:sym typeface="Wingdings" panose="05000000000000000000" pitchFamily="2" charset="2"/>
                  </a:rPr>
                  <a:t>states</a:t>
                </a:r>
                <a:r>
                  <a:rPr lang="it-IT" sz="1400" b="1" i="1" dirty="0" smtClean="0">
                    <a:solidFill>
                      <a:srgbClr val="CC33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in the </a:t>
                </a:r>
                <a:r>
                  <a:rPr lang="it-IT" sz="1400" b="1" i="1" dirty="0" smtClean="0">
                    <a:solidFill>
                      <a:srgbClr val="008000"/>
                    </a:solidFill>
                    <a:sym typeface="Wingdings" panose="05000000000000000000" pitchFamily="2" charset="2"/>
                  </a:rPr>
                  <a:t>compound </a:t>
                </a:r>
                <a:r>
                  <a:rPr lang="it-IT" sz="1400" b="1" i="1" dirty="0" err="1" smtClean="0">
                    <a:solidFill>
                      <a:srgbClr val="008000"/>
                    </a:solidFill>
                    <a:sym typeface="Wingdings" panose="05000000000000000000" pitchFamily="2" charset="2"/>
                  </a:rPr>
                  <a:t>nucleus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 to the </a:t>
                </a:r>
                <a:r>
                  <a:rPr lang="it-IT" sz="1400" b="1" dirty="0" err="1" smtClean="0">
                    <a:sym typeface="Wingdings" panose="05000000000000000000" pitchFamily="2" charset="2"/>
                  </a:rPr>
                  <a:t>reaction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 </a:t>
                </a:r>
                <a:r>
                  <a:rPr lang="it-IT" sz="1400" b="1" dirty="0" err="1" smtClean="0">
                    <a:sym typeface="Wingdings" panose="05000000000000000000" pitchFamily="2" charset="2"/>
                  </a:rPr>
                  <a:t>process</a:t>
                </a:r>
                <a:endParaRPr lang="it-IT" sz="1400" b="1" dirty="0" smtClean="0">
                  <a:sym typeface="Wingdings" panose="05000000000000000000" pitchFamily="2" charset="2"/>
                </a:endParaRP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3520872" y="1465039"/>
                <a:ext cx="61908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err="1" smtClean="0">
                    <a:solidFill>
                      <a:srgbClr val="FF0000"/>
                    </a:solidFill>
                  </a:rPr>
                  <a:t>E</a:t>
                </a:r>
                <a:r>
                  <a:rPr lang="it-IT" sz="1400" b="1" baseline="-25000" dirty="0" err="1" smtClean="0">
                    <a:solidFill>
                      <a:srgbClr val="FF0000"/>
                    </a:solidFill>
                  </a:rPr>
                  <a:t>beam</a:t>
                </a:r>
                <a:endParaRPr lang="it-IT" sz="1400" b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Rettangolo 18"/>
              <p:cNvSpPr/>
              <p:nvPr/>
            </p:nvSpPr>
            <p:spPr>
              <a:xfrm>
                <a:off x="4312168" y="1537047"/>
                <a:ext cx="4572000" cy="3077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it-IT" sz="1400" b="1" i="1" dirty="0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R</a:t>
                </a:r>
                <a:r>
                  <a:rPr lang="it-IT" sz="1400" b="1" dirty="0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400" b="1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– </a:t>
                </a:r>
                <a:r>
                  <a:rPr lang="it-IT" sz="1400" b="1" dirty="0" err="1">
                    <a:solidFill>
                      <a:srgbClr val="0000FF"/>
                    </a:solidFill>
                    <a:sym typeface="Wingdings" panose="05000000000000000000" pitchFamily="2" charset="2"/>
                  </a:rPr>
                  <a:t>matrix</a:t>
                </a:r>
                <a:r>
                  <a:rPr lang="it-IT" sz="1400" b="1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400" b="1" dirty="0" err="1">
                    <a:solidFill>
                      <a:srgbClr val="000000"/>
                    </a:solidFill>
                    <a:sym typeface="Wingdings" panose="05000000000000000000" pitchFamily="2" charset="2"/>
                  </a:rPr>
                  <a:t>analysis</a:t>
                </a:r>
                <a:r>
                  <a:rPr lang="it-IT" sz="1400" b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 </a:t>
                </a:r>
                <a:r>
                  <a:rPr lang="it-IT" sz="1400" b="1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E</a:t>
                </a:r>
                <a:r>
                  <a:rPr lang="it-IT" sz="1400" b="1" baseline="-25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x</a:t>
                </a:r>
                <a:r>
                  <a:rPr lang="it-IT" sz="14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, </a:t>
                </a:r>
                <a:r>
                  <a:rPr lang="it-IT" sz="1400" b="1" i="1" dirty="0">
                    <a:solidFill>
                      <a:srgbClr val="FF0000"/>
                    </a:solidFill>
                    <a:latin typeface="Symbol" panose="05050102010706020507" pitchFamily="18" charset="2"/>
                    <a:sym typeface="Wingdings" panose="05000000000000000000" pitchFamily="2" charset="2"/>
                  </a:rPr>
                  <a:t>G</a:t>
                </a:r>
                <a:r>
                  <a:rPr lang="it-IT" sz="14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, </a:t>
                </a:r>
                <a:r>
                  <a:rPr lang="it-IT" sz="1400" b="1" i="1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J</a:t>
                </a:r>
                <a:r>
                  <a:rPr lang="it-IT" sz="1400" b="1" baseline="30000" dirty="0" err="1">
                    <a:solidFill>
                      <a:srgbClr val="FF0000"/>
                    </a:solidFill>
                    <a:latin typeface="Symbol" panose="05050102010706020507" pitchFamily="18" charset="2"/>
                    <a:sym typeface="Wingdings" panose="05000000000000000000" pitchFamily="2" charset="2"/>
                  </a:rPr>
                  <a:t>p</a:t>
                </a:r>
                <a:r>
                  <a:rPr lang="it-IT" sz="14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400" b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of </a:t>
                </a:r>
                <a:r>
                  <a:rPr lang="it-IT" sz="1400" b="1" dirty="0" err="1">
                    <a:solidFill>
                      <a:srgbClr val="000000"/>
                    </a:solidFill>
                    <a:sym typeface="Wingdings" panose="05000000000000000000" pitchFamily="2" charset="2"/>
                  </a:rPr>
                  <a:t>states</a:t>
                </a:r>
                <a:endParaRPr lang="it-IT" sz="1400" b="1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</p:txBody>
          </p:sp>
          <p:sp>
            <p:nvSpPr>
              <p:cNvPr id="34" name="Rettangolo 33"/>
              <p:cNvSpPr/>
              <p:nvPr/>
            </p:nvSpPr>
            <p:spPr>
              <a:xfrm>
                <a:off x="4320480" y="1916832"/>
                <a:ext cx="4572000" cy="52322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it-IT" sz="1400" b="1" dirty="0" err="1" smtClean="0">
                    <a:sym typeface="Wingdings" panose="05000000000000000000" pitchFamily="2" charset="2"/>
                  </a:rPr>
                  <a:t>Deviation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 from </a:t>
                </a:r>
                <a:r>
                  <a:rPr lang="it-IT" sz="1400" b="1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Breit-Wigner</a:t>
                </a:r>
                <a:r>
                  <a:rPr lang="it-IT" sz="1400" b="1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400" b="1" dirty="0" err="1" smtClean="0">
                    <a:sym typeface="Wingdings" panose="05000000000000000000" pitchFamily="2" charset="2"/>
                  </a:rPr>
                  <a:t>shape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 of </a:t>
                </a:r>
                <a:r>
                  <a:rPr lang="it-IT" sz="1400" b="1" dirty="0" err="1" smtClean="0">
                    <a:sym typeface="Wingdings" panose="05000000000000000000" pitchFamily="2" charset="2"/>
                  </a:rPr>
                  <a:t>resonances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 </a:t>
                </a:r>
              </a:p>
              <a:p>
                <a:pPr lvl="0"/>
                <a:r>
                  <a:rPr lang="it-IT" sz="1400" b="1" dirty="0" smtClean="0">
                    <a:sym typeface="Wingdings" panose="05000000000000000000" pitchFamily="2" charset="2"/>
                  </a:rPr>
                  <a:t> </a:t>
                </a:r>
                <a:r>
                  <a:rPr lang="it-IT" sz="1400" b="1" i="1" dirty="0" err="1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intereference</a:t>
                </a:r>
                <a:r>
                  <a:rPr lang="it-IT" sz="1400" b="1" i="1" dirty="0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400" b="1" dirty="0" err="1" smtClean="0">
                    <a:sym typeface="Wingdings" panose="05000000000000000000" pitchFamily="2" charset="2"/>
                  </a:rPr>
                  <a:t>effects</a:t>
                </a:r>
                <a:endParaRPr lang="it-IT" sz="1400" b="1" dirty="0">
                  <a:sym typeface="Wingdings" panose="05000000000000000000" pitchFamily="2" charset="2"/>
                </a:endParaRPr>
              </a:p>
            </p:txBody>
          </p:sp>
        </p:grpSp>
        <p:sp>
          <p:nvSpPr>
            <p:cNvPr id="4" name="CasellaDiTesto 3"/>
            <p:cNvSpPr txBox="1"/>
            <p:nvPr/>
          </p:nvSpPr>
          <p:spPr>
            <a:xfrm>
              <a:off x="2339752" y="1844824"/>
              <a:ext cx="118112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 err="1" smtClean="0"/>
                <a:t>E</a:t>
              </a:r>
              <a:r>
                <a:rPr lang="it-IT" baseline="-25000" dirty="0" err="1" smtClean="0"/>
                <a:t>res</a:t>
              </a:r>
              <a:endParaRPr lang="it-IT" baseline="-25000" dirty="0"/>
            </a:p>
          </p:txBody>
        </p:sp>
      </p:grpSp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395536" y="2348880"/>
            <a:ext cx="4608512" cy="3972006"/>
            <a:chOff x="395536" y="2348880"/>
            <a:chExt cx="4608512" cy="3972006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348880"/>
              <a:ext cx="4467732" cy="397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 rot="5400000">
              <a:off x="3768453" y="4144347"/>
              <a:ext cx="22172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I. Lombardo et al, JPG 40 (2013)</a:t>
              </a:r>
              <a:endParaRPr lang="it-IT" sz="105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1043608" y="2852936"/>
              <a:ext cx="39604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rgbClr val="008000"/>
                  </a:solidFill>
                </a:rPr>
                <a:t>p</a:t>
              </a:r>
              <a:r>
                <a:rPr lang="it-IT" sz="1600" b="1" dirty="0" smtClean="0"/>
                <a:t> + </a:t>
              </a:r>
              <a:r>
                <a:rPr lang="it-IT" sz="1600" b="1" baseline="30000" dirty="0" smtClean="0">
                  <a:solidFill>
                    <a:srgbClr val="FF0000"/>
                  </a:solidFill>
                </a:rPr>
                <a:t>19</a:t>
              </a:r>
              <a:r>
                <a:rPr lang="it-IT" sz="1600" b="1" dirty="0" smtClean="0">
                  <a:solidFill>
                    <a:srgbClr val="FF0000"/>
                  </a:solidFill>
                </a:rPr>
                <a:t>F</a:t>
              </a:r>
              <a:r>
                <a:rPr lang="it-IT" sz="1600" b="1" dirty="0" smtClean="0"/>
                <a:t> </a:t>
              </a:r>
              <a:r>
                <a:rPr lang="it-IT" sz="1600" b="1" dirty="0" smtClean="0">
                  <a:sym typeface="Wingdings" panose="05000000000000000000" pitchFamily="2" charset="2"/>
                </a:rPr>
                <a:t> </a:t>
              </a:r>
              <a:r>
                <a:rPr lang="it-IT" sz="1600" b="1" dirty="0" smtClean="0">
                  <a:solidFill>
                    <a:srgbClr val="0000FF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a</a:t>
              </a:r>
              <a:r>
                <a:rPr lang="it-IT" sz="1600" b="1" dirty="0" smtClean="0">
                  <a:sym typeface="Wingdings" panose="05000000000000000000" pitchFamily="2" charset="2"/>
                </a:rPr>
                <a:t> +</a:t>
              </a:r>
              <a:r>
                <a:rPr lang="it-IT" sz="1600" b="1" baseline="30000" dirty="0" smtClean="0">
                  <a:solidFill>
                    <a:srgbClr val="CC3300"/>
                  </a:solidFill>
                  <a:sym typeface="Wingdings" panose="05000000000000000000" pitchFamily="2" charset="2"/>
                </a:rPr>
                <a:t>16</a:t>
              </a:r>
              <a:r>
                <a:rPr lang="it-IT" sz="1600" b="1" dirty="0" smtClean="0">
                  <a:solidFill>
                    <a:srgbClr val="CC3300"/>
                  </a:solidFill>
                  <a:sym typeface="Wingdings" panose="05000000000000000000" pitchFamily="2" charset="2"/>
                </a:rPr>
                <a:t>O</a:t>
              </a:r>
              <a:r>
                <a:rPr lang="it-IT" sz="1600" b="1" baseline="-25000" dirty="0" smtClean="0">
                  <a:solidFill>
                    <a:srgbClr val="CC3300"/>
                  </a:solidFill>
                  <a:sym typeface="Wingdings" panose="05000000000000000000" pitchFamily="2" charset="2"/>
                </a:rPr>
                <a:t>gs</a:t>
              </a:r>
              <a:r>
                <a:rPr lang="it-IT" sz="1600" b="1" dirty="0" smtClean="0">
                  <a:sym typeface="Wingdings" panose="05000000000000000000" pitchFamily="2" charset="2"/>
                </a:rPr>
                <a:t>  «</a:t>
              </a:r>
              <a:r>
                <a:rPr lang="it-IT" sz="1600" b="1" baseline="30000" dirty="0" smtClean="0">
                  <a:sym typeface="Wingdings" panose="05000000000000000000" pitchFamily="2" charset="2"/>
                </a:rPr>
                <a:t>19</a:t>
              </a:r>
              <a:r>
                <a:rPr lang="it-IT" sz="1600" b="1" dirty="0" smtClean="0">
                  <a:sym typeface="Wingdings" panose="05000000000000000000" pitchFamily="2" charset="2"/>
                </a:rPr>
                <a:t>F(p,</a:t>
              </a:r>
              <a:r>
                <a:rPr lang="it-IT" sz="1600" b="1" dirty="0" smtClean="0">
                  <a:latin typeface="Symbol" panose="05050102010706020507" pitchFamily="18" charset="2"/>
                  <a:sym typeface="Wingdings" panose="05000000000000000000" pitchFamily="2" charset="2"/>
                </a:rPr>
                <a:t>a</a:t>
              </a:r>
              <a:r>
                <a:rPr lang="it-IT" sz="1600" b="1" baseline="-25000" dirty="0" smtClean="0">
                  <a:sym typeface="Wingdings" panose="05000000000000000000" pitchFamily="2" charset="2"/>
                </a:rPr>
                <a:t>0</a:t>
              </a:r>
              <a:r>
                <a:rPr lang="it-IT" sz="1600" b="1" dirty="0" smtClean="0">
                  <a:sym typeface="Wingdings" panose="05000000000000000000" pitchFamily="2" charset="2"/>
                </a:rPr>
                <a:t>)</a:t>
              </a:r>
              <a:r>
                <a:rPr lang="it-IT" sz="1600" b="1" baseline="30000" dirty="0" smtClean="0">
                  <a:sym typeface="Wingdings" panose="05000000000000000000" pitchFamily="2" charset="2"/>
                </a:rPr>
                <a:t>16</a:t>
              </a:r>
              <a:r>
                <a:rPr lang="it-IT" sz="1600" b="1" dirty="0" smtClean="0">
                  <a:sym typeface="Wingdings" panose="05000000000000000000" pitchFamily="2" charset="2"/>
                </a:rPr>
                <a:t>O»</a:t>
              </a:r>
              <a:r>
                <a:rPr lang="it-IT" sz="1600" b="1" dirty="0" smtClean="0"/>
                <a:t> </a:t>
              </a:r>
              <a:endParaRPr lang="it-IT" sz="1600" b="1" dirty="0"/>
            </a:p>
          </p:txBody>
        </p:sp>
      </p:grp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36912"/>
            <a:ext cx="2880320" cy="378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6166673" y="35332"/>
            <a:ext cx="29418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 [2]: </a:t>
            </a:r>
            <a:r>
              <a:rPr lang="it-IT" b="1" dirty="0" err="1" smtClean="0">
                <a:solidFill>
                  <a:schemeClr val="bg1"/>
                </a:solidFill>
              </a:rPr>
              <a:t>Excitation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Functions</a:t>
            </a:r>
            <a:endParaRPr lang="it-IT" b="1" i="1" dirty="0">
              <a:solidFill>
                <a:schemeClr val="bg1"/>
              </a:solidFill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50081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FFFF"/>
                </a:solidFill>
              </a:rPr>
              <a:t>R – matrix</a:t>
            </a:r>
            <a:r>
              <a:rPr lang="en-US" sz="2000" b="1" dirty="0" smtClean="0">
                <a:solidFill>
                  <a:srgbClr val="FFFFFF"/>
                </a:solidFill>
              </a:rPr>
              <a:t> theory for </a:t>
            </a:r>
            <a:r>
              <a:rPr lang="en-US" sz="2000" b="1" i="1" dirty="0" smtClean="0">
                <a:solidFill>
                  <a:srgbClr val="FFFFFF"/>
                </a:solidFill>
              </a:rPr>
              <a:t>data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196187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4283968" y="548680"/>
            <a:ext cx="4752528" cy="2014966"/>
            <a:chOff x="4283968" y="548680"/>
            <a:chExt cx="4752528" cy="2014966"/>
          </a:xfrm>
        </p:grpSpPr>
        <p:sp>
          <p:nvSpPr>
            <p:cNvPr id="32" name="CasellaDiTesto 31"/>
            <p:cNvSpPr txBox="1"/>
            <p:nvPr/>
          </p:nvSpPr>
          <p:spPr>
            <a:xfrm>
              <a:off x="4283968" y="548680"/>
              <a:ext cx="47525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i="1" dirty="0" err="1" smtClean="0">
                  <a:solidFill>
                    <a:srgbClr val="FF0000"/>
                  </a:solidFill>
                </a:rPr>
                <a:t>Differential</a:t>
              </a:r>
              <a:r>
                <a:rPr lang="it-IT" sz="1400" b="1" i="1" dirty="0" smtClean="0">
                  <a:solidFill>
                    <a:srgbClr val="FF0000"/>
                  </a:solidFill>
                </a:rPr>
                <a:t> </a:t>
              </a:r>
              <a:r>
                <a:rPr lang="it-IT" sz="1400" b="1" dirty="0" smtClean="0"/>
                <a:t>cross </a:t>
              </a:r>
              <a:r>
                <a:rPr lang="it-IT" sz="1400" b="1" dirty="0" err="1" smtClean="0"/>
                <a:t>section</a:t>
              </a:r>
              <a:r>
                <a:rPr lang="it-IT" sz="1400" b="1" dirty="0" smtClean="0"/>
                <a:t> </a:t>
              </a:r>
              <a:r>
                <a:rPr lang="it-IT" sz="1400" b="1" dirty="0" err="1" smtClean="0">
                  <a:solidFill>
                    <a:srgbClr val="FF0000"/>
                  </a:solidFill>
                </a:rPr>
                <a:t>d</a:t>
              </a:r>
              <a:r>
                <a:rPr lang="it-IT" sz="1400" b="1" dirty="0" err="1" smtClean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it-IT" sz="1400" b="1" dirty="0" smtClean="0">
                  <a:solidFill>
                    <a:srgbClr val="FF0000"/>
                  </a:solidFill>
                </a:rPr>
                <a:t>/</a:t>
              </a:r>
              <a:r>
                <a:rPr lang="it-IT" sz="1400" b="1" dirty="0" err="1" smtClean="0">
                  <a:solidFill>
                    <a:srgbClr val="FF0000"/>
                  </a:solidFill>
                </a:rPr>
                <a:t>d</a:t>
              </a:r>
              <a:r>
                <a:rPr lang="it-IT" sz="1400" b="1" dirty="0" err="1" smtClean="0">
                  <a:solidFill>
                    <a:srgbClr val="FF0000"/>
                  </a:solidFill>
                  <a:latin typeface="Symbol" panose="05050102010706020507" pitchFamily="18" charset="2"/>
                </a:rPr>
                <a:t>W</a:t>
              </a:r>
              <a:r>
                <a:rPr lang="it-IT" sz="1400" b="1" baseline="-25000" dirty="0" err="1" smtClean="0">
                  <a:solidFill>
                    <a:srgbClr val="FF0000"/>
                  </a:solidFill>
                </a:rPr>
                <a:t>cm</a:t>
              </a:r>
              <a:r>
                <a:rPr lang="it-IT" sz="1400" b="1" dirty="0" smtClean="0"/>
                <a:t> </a:t>
              </a:r>
              <a:r>
                <a:rPr lang="it-IT" sz="1400" b="1" dirty="0" err="1" smtClean="0"/>
                <a:t>measured</a:t>
              </a:r>
              <a:r>
                <a:rPr lang="it-IT" sz="1400" b="1" dirty="0" smtClean="0"/>
                <a:t> </a:t>
              </a:r>
              <a:r>
                <a:rPr lang="it-IT" sz="1400" b="1" dirty="0" err="1" smtClean="0"/>
                <a:t>at</a:t>
              </a:r>
              <a:r>
                <a:rPr lang="it-IT" sz="1400" b="1" dirty="0" smtClean="0"/>
                <a:t> a </a:t>
              </a:r>
              <a:r>
                <a:rPr lang="it-IT" sz="1400" b="1" dirty="0" err="1" smtClean="0"/>
                <a:t>fixed</a:t>
              </a:r>
              <a:r>
                <a:rPr lang="it-IT" sz="1400" b="1" dirty="0" smtClean="0"/>
                <a:t> </a:t>
              </a:r>
              <a:r>
                <a:rPr lang="it-IT" sz="1400" b="1" dirty="0" err="1" smtClean="0"/>
                <a:t>energy</a:t>
              </a:r>
              <a:r>
                <a:rPr lang="it-IT" sz="1400" b="1" dirty="0" smtClean="0"/>
                <a:t> </a:t>
              </a:r>
              <a:r>
                <a:rPr lang="it-IT" sz="1400" b="1" dirty="0" err="1" smtClean="0"/>
                <a:t>as</a:t>
              </a:r>
              <a:r>
                <a:rPr lang="it-IT" sz="1400" b="1" dirty="0" smtClean="0"/>
                <a:t> a </a:t>
              </a:r>
              <a:r>
                <a:rPr lang="it-IT" sz="1400" b="1" dirty="0" err="1" smtClean="0"/>
                <a:t>function</a:t>
              </a:r>
              <a:r>
                <a:rPr lang="it-IT" sz="1400" b="1" dirty="0" smtClean="0"/>
                <a:t> of the </a:t>
              </a:r>
              <a:r>
                <a:rPr lang="it-IT" sz="1400" b="1" dirty="0" smtClean="0">
                  <a:solidFill>
                    <a:srgbClr val="0000FF"/>
                  </a:solidFill>
                </a:rPr>
                <a:t>CM</a:t>
              </a:r>
              <a:r>
                <a:rPr lang="it-IT" sz="1400" b="1" dirty="0" smtClean="0"/>
                <a:t> angle </a:t>
              </a:r>
              <a:r>
                <a:rPr lang="it-IT" sz="1400" b="1" dirty="0" smtClean="0">
                  <a:sym typeface="Wingdings" panose="05000000000000000000" pitchFamily="2" charset="2"/>
                </a:rPr>
                <a:t> </a:t>
              </a:r>
            </a:p>
            <a:p>
              <a:r>
                <a:rPr lang="it-IT" sz="1400" b="1" dirty="0" err="1" smtClean="0">
                  <a:sym typeface="Wingdings" panose="05000000000000000000" pitchFamily="2" charset="2"/>
                </a:rPr>
                <a:t>useful</a:t>
              </a:r>
              <a:r>
                <a:rPr lang="it-IT" sz="1400" b="1" dirty="0" smtClean="0">
                  <a:sym typeface="Wingdings" panose="05000000000000000000" pitchFamily="2" charset="2"/>
                </a:rPr>
                <a:t> to </a:t>
              </a:r>
              <a:r>
                <a:rPr lang="it-IT" sz="1400" b="1" dirty="0" err="1" smtClean="0">
                  <a:sym typeface="Wingdings" panose="05000000000000000000" pitchFamily="2" charset="2"/>
                </a:rPr>
                <a:t>determine</a:t>
              </a:r>
              <a:r>
                <a:rPr lang="it-IT" sz="1400" b="1" dirty="0" smtClean="0">
                  <a:sym typeface="Wingdings" panose="05000000000000000000" pitchFamily="2" charset="2"/>
                </a:rPr>
                <a:t> the </a:t>
              </a:r>
              <a:r>
                <a:rPr lang="it-IT" sz="1400" b="1" i="1" dirty="0" smtClean="0">
                  <a:solidFill>
                    <a:srgbClr val="008000"/>
                  </a:solidFill>
                  <a:sym typeface="Wingdings" panose="05000000000000000000" pitchFamily="2" charset="2"/>
                </a:rPr>
                <a:t>spin</a:t>
              </a:r>
              <a:r>
                <a:rPr lang="it-IT" sz="1400" b="1" dirty="0" smtClean="0">
                  <a:sym typeface="Wingdings" panose="05000000000000000000" pitchFamily="2" charset="2"/>
                </a:rPr>
                <a:t> of a </a:t>
              </a:r>
              <a:r>
                <a:rPr lang="it-IT" sz="1400" b="1" dirty="0" err="1" smtClean="0">
                  <a:sym typeface="Wingdings" panose="05000000000000000000" pitchFamily="2" charset="2"/>
                </a:rPr>
                <a:t>resonant</a:t>
              </a:r>
              <a:r>
                <a:rPr lang="it-IT" sz="1400" b="1" dirty="0" smtClean="0">
                  <a:sym typeface="Wingdings" panose="05000000000000000000" pitchFamily="2" charset="2"/>
                </a:rPr>
                <a:t> state</a:t>
              </a:r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4320480" y="1394095"/>
              <a:ext cx="4572000" cy="116955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it-IT" sz="1400" b="1" i="1" dirty="0" err="1" smtClean="0">
                  <a:solidFill>
                    <a:srgbClr val="008000"/>
                  </a:solidFill>
                  <a:sym typeface="Wingdings" panose="05000000000000000000" pitchFamily="2" charset="2"/>
                </a:rPr>
                <a:t>Nuclear</a:t>
              </a:r>
              <a:r>
                <a:rPr lang="it-IT" sz="1400" b="1" i="1" dirty="0" smtClean="0">
                  <a:solidFill>
                    <a:srgbClr val="00800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400" b="1" i="1" dirty="0" err="1" smtClean="0">
                  <a:solidFill>
                    <a:srgbClr val="008000"/>
                  </a:solidFill>
                  <a:sym typeface="Wingdings" panose="05000000000000000000" pitchFamily="2" charset="2"/>
                </a:rPr>
                <a:t>Reaction</a:t>
              </a:r>
              <a:r>
                <a:rPr lang="it-IT" sz="1400" b="1" i="1" dirty="0" smtClean="0">
                  <a:solidFill>
                    <a:srgbClr val="00800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400" b="1" i="1" dirty="0" err="1" smtClean="0">
                  <a:solidFill>
                    <a:srgbClr val="008000"/>
                  </a:solidFill>
                  <a:sym typeface="Wingdings" panose="05000000000000000000" pitchFamily="2" charset="2"/>
                </a:rPr>
                <a:t>Theory</a:t>
              </a:r>
              <a:r>
                <a:rPr lang="it-IT" sz="1400" b="1" i="1" dirty="0" smtClean="0">
                  <a:solidFill>
                    <a:srgbClr val="00800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400" b="1" dirty="0" smtClean="0">
                  <a:sym typeface="Wingdings" panose="05000000000000000000" pitchFamily="2" charset="2"/>
                </a:rPr>
                <a:t> </a:t>
              </a:r>
              <a:r>
                <a:rPr lang="it-IT" sz="1400" b="1" dirty="0" err="1" smtClean="0">
                  <a:solidFill>
                    <a:srgbClr val="FF0000"/>
                  </a:solidFill>
                  <a:sym typeface="Wingdings" panose="05000000000000000000" pitchFamily="2" charset="2"/>
                </a:rPr>
                <a:t>Legendre</a:t>
              </a:r>
              <a:r>
                <a:rPr lang="it-IT" sz="1400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/Cosine </a:t>
              </a:r>
              <a:r>
                <a:rPr lang="it-IT" sz="1400" b="1" dirty="0" err="1" smtClean="0">
                  <a:solidFill>
                    <a:srgbClr val="FF0000"/>
                  </a:solidFill>
                  <a:sym typeface="Wingdings" panose="05000000000000000000" pitchFamily="2" charset="2"/>
                </a:rPr>
                <a:t>Polynomial</a:t>
              </a:r>
              <a:r>
                <a:rPr lang="it-IT" sz="1400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400" b="1" dirty="0" err="1" smtClean="0">
                  <a:sym typeface="Wingdings" panose="05000000000000000000" pitchFamily="2" charset="2"/>
                </a:rPr>
                <a:t>expansion</a:t>
              </a:r>
              <a:r>
                <a:rPr lang="it-IT" sz="1400" b="1" dirty="0" smtClean="0">
                  <a:sym typeface="Wingdings" panose="05000000000000000000" pitchFamily="2" charset="2"/>
                </a:rPr>
                <a:t> (</a:t>
              </a:r>
              <a:r>
                <a:rPr lang="it-IT" sz="1400" b="1" i="1" dirty="0" err="1" smtClean="0">
                  <a:solidFill>
                    <a:srgbClr val="CC3300"/>
                  </a:solidFill>
                  <a:sym typeface="Wingdings" panose="05000000000000000000" pitchFamily="2" charset="2"/>
                </a:rPr>
                <a:t>even</a:t>
              </a:r>
              <a:r>
                <a:rPr lang="it-IT" sz="1400" b="1" dirty="0" smtClean="0">
                  <a:sym typeface="Wingdings" panose="05000000000000000000" pitchFamily="2" charset="2"/>
                </a:rPr>
                <a:t> </a:t>
              </a:r>
              <a:r>
                <a:rPr lang="it-IT" sz="1400" b="1" dirty="0" err="1" smtClean="0">
                  <a:sym typeface="Wingdings" panose="05000000000000000000" pitchFamily="2" charset="2"/>
                </a:rPr>
                <a:t>terms</a:t>
              </a:r>
              <a:r>
                <a:rPr lang="it-IT" sz="1400" b="1" dirty="0" smtClean="0">
                  <a:sym typeface="Wingdings" panose="05000000000000000000" pitchFamily="2" charset="2"/>
                </a:rPr>
                <a:t>)</a:t>
              </a:r>
            </a:p>
            <a:p>
              <a:pPr lvl="0"/>
              <a:endParaRPr lang="it-IT" sz="1400" b="1" dirty="0">
                <a:sym typeface="Wingdings" panose="05000000000000000000" pitchFamily="2" charset="2"/>
              </a:endParaRPr>
            </a:p>
            <a:p>
              <a:pPr lvl="0"/>
              <a:r>
                <a:rPr lang="it-IT" sz="1400" b="1" dirty="0" err="1" smtClean="0">
                  <a:solidFill>
                    <a:srgbClr val="0000FF"/>
                  </a:solidFill>
                  <a:sym typeface="Wingdings" panose="05000000000000000000" pitchFamily="2" charset="2"/>
                </a:rPr>
                <a:t>Odd</a:t>
              </a:r>
              <a:r>
                <a:rPr lang="it-IT" sz="1400" b="1" dirty="0" smtClean="0">
                  <a:sym typeface="Wingdings" panose="05000000000000000000" pitchFamily="2" charset="2"/>
                </a:rPr>
                <a:t> </a:t>
              </a:r>
              <a:r>
                <a:rPr lang="it-IT" sz="1400" b="1" dirty="0" err="1" smtClean="0">
                  <a:sym typeface="Wingdings" panose="05000000000000000000" pitchFamily="2" charset="2"/>
                </a:rPr>
                <a:t>terms</a:t>
              </a:r>
              <a:r>
                <a:rPr lang="it-IT" sz="1400" b="1" dirty="0" smtClean="0">
                  <a:sym typeface="Wingdings" panose="05000000000000000000" pitchFamily="2" charset="2"/>
                </a:rPr>
                <a:t>  </a:t>
              </a:r>
              <a:r>
                <a:rPr lang="it-IT" sz="1400" b="1" i="1" dirty="0" err="1" smtClean="0">
                  <a:solidFill>
                    <a:srgbClr val="FF0066"/>
                  </a:solidFill>
                  <a:sym typeface="Wingdings" panose="05000000000000000000" pitchFamily="2" charset="2"/>
                </a:rPr>
                <a:t>interference</a:t>
              </a:r>
              <a:r>
                <a:rPr lang="it-IT" sz="1400" b="1" dirty="0" smtClean="0">
                  <a:sym typeface="Wingdings" panose="05000000000000000000" pitchFamily="2" charset="2"/>
                </a:rPr>
                <a:t> </a:t>
              </a:r>
              <a:r>
                <a:rPr lang="it-IT" sz="1400" b="1" dirty="0" err="1" smtClean="0">
                  <a:sym typeface="Wingdings" panose="05000000000000000000" pitchFamily="2" charset="2"/>
                </a:rPr>
                <a:t>between</a:t>
              </a:r>
              <a:r>
                <a:rPr lang="it-IT" sz="1400" b="1" dirty="0" smtClean="0">
                  <a:sym typeface="Wingdings" panose="05000000000000000000" pitchFamily="2" charset="2"/>
                </a:rPr>
                <a:t> </a:t>
              </a:r>
              <a:r>
                <a:rPr lang="it-IT" sz="1400" b="1" i="1" dirty="0" smtClean="0">
                  <a:solidFill>
                    <a:srgbClr val="CC3300"/>
                  </a:solidFill>
                  <a:sym typeface="Wingdings" panose="05000000000000000000" pitchFamily="2" charset="2"/>
                </a:rPr>
                <a:t>opposite – </a:t>
              </a:r>
              <a:r>
                <a:rPr lang="it-IT" sz="1400" b="1" i="1" dirty="0" err="1" smtClean="0">
                  <a:solidFill>
                    <a:srgbClr val="CC3300"/>
                  </a:solidFill>
                  <a:sym typeface="Wingdings" panose="05000000000000000000" pitchFamily="2" charset="2"/>
                </a:rPr>
                <a:t>parity</a:t>
              </a:r>
              <a:r>
                <a:rPr lang="it-IT" sz="1400" b="1" dirty="0" smtClean="0">
                  <a:sym typeface="Wingdings" panose="05000000000000000000" pitchFamily="2" charset="2"/>
                </a:rPr>
                <a:t> </a:t>
              </a:r>
              <a:r>
                <a:rPr lang="it-IT" sz="1400" b="1" dirty="0" err="1" smtClean="0">
                  <a:sym typeface="Wingdings" panose="05000000000000000000" pitchFamily="2" charset="2"/>
                </a:rPr>
                <a:t>close</a:t>
              </a:r>
              <a:r>
                <a:rPr lang="it-IT" sz="1400" b="1" dirty="0" smtClean="0">
                  <a:sym typeface="Wingdings" panose="05000000000000000000" pitchFamily="2" charset="2"/>
                </a:rPr>
                <a:t> </a:t>
              </a:r>
              <a:r>
                <a:rPr lang="it-IT" sz="1400" b="1" dirty="0" err="1" smtClean="0">
                  <a:sym typeface="Wingdings" panose="05000000000000000000" pitchFamily="2" charset="2"/>
                </a:rPr>
                <a:t>lying</a:t>
              </a:r>
              <a:r>
                <a:rPr lang="it-IT" sz="1400" b="1" dirty="0" smtClean="0">
                  <a:sym typeface="Wingdings" panose="05000000000000000000" pitchFamily="2" charset="2"/>
                </a:rPr>
                <a:t> </a:t>
              </a:r>
              <a:r>
                <a:rPr lang="it-IT" sz="1400" b="1" dirty="0" err="1" smtClean="0">
                  <a:sym typeface="Wingdings" panose="05000000000000000000" pitchFamily="2" charset="2"/>
                </a:rPr>
                <a:t>states</a:t>
              </a:r>
              <a:r>
                <a:rPr lang="it-IT" sz="1400" b="1" dirty="0" smtClean="0">
                  <a:sym typeface="Wingdings" panose="05000000000000000000" pitchFamily="2" charset="2"/>
                </a:rPr>
                <a:t> </a:t>
              </a:r>
              <a:endParaRPr lang="it-IT" sz="1400" b="1" dirty="0">
                <a:sym typeface="Wingdings" panose="05000000000000000000" pitchFamily="2" charset="2"/>
              </a:endParaRPr>
            </a:p>
          </p:txBody>
        </p:sp>
      </p:grpSp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323528" y="2658398"/>
            <a:ext cx="3908168" cy="3290882"/>
            <a:chOff x="323528" y="2658398"/>
            <a:chExt cx="3908168" cy="3290882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212976"/>
              <a:ext cx="3908168" cy="273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asellaDiTesto 2"/>
            <p:cNvSpPr txBox="1"/>
            <p:nvPr/>
          </p:nvSpPr>
          <p:spPr>
            <a:xfrm>
              <a:off x="683568" y="2658398"/>
              <a:ext cx="3096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>
                  <a:solidFill>
                    <a:srgbClr val="008000"/>
                  </a:solidFill>
                </a:rPr>
                <a:t>p</a:t>
              </a:r>
              <a:r>
                <a:rPr lang="it-IT" sz="1600" b="1" dirty="0" smtClean="0"/>
                <a:t> + </a:t>
              </a:r>
              <a:r>
                <a:rPr lang="it-IT" sz="1600" b="1" baseline="30000" dirty="0" smtClean="0">
                  <a:solidFill>
                    <a:srgbClr val="FF0000"/>
                  </a:solidFill>
                </a:rPr>
                <a:t>19</a:t>
              </a:r>
              <a:r>
                <a:rPr lang="it-IT" sz="1600" b="1" dirty="0" smtClean="0">
                  <a:solidFill>
                    <a:srgbClr val="FF0000"/>
                  </a:solidFill>
                </a:rPr>
                <a:t>F</a:t>
              </a:r>
              <a:r>
                <a:rPr lang="it-IT" sz="1600" b="1" dirty="0" smtClean="0"/>
                <a:t> </a:t>
              </a:r>
              <a:r>
                <a:rPr lang="it-IT" sz="1600" b="1" dirty="0" smtClean="0">
                  <a:sym typeface="Wingdings" panose="05000000000000000000" pitchFamily="2" charset="2"/>
                </a:rPr>
                <a:t></a:t>
              </a:r>
              <a:r>
                <a:rPr lang="it-IT" sz="1600" b="1" baseline="30000" dirty="0" smtClean="0">
                  <a:sym typeface="Wingdings" panose="05000000000000000000" pitchFamily="2" charset="2"/>
                </a:rPr>
                <a:t>20</a:t>
              </a:r>
              <a:r>
                <a:rPr lang="it-IT" sz="1600" b="1" dirty="0" smtClean="0">
                  <a:sym typeface="Wingdings" panose="05000000000000000000" pitchFamily="2" charset="2"/>
                </a:rPr>
                <a:t>Ne*  </a:t>
              </a:r>
              <a:r>
                <a:rPr lang="it-IT" sz="1600" b="1" dirty="0" smtClean="0">
                  <a:solidFill>
                    <a:srgbClr val="0000FF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a</a:t>
              </a:r>
              <a:r>
                <a:rPr lang="it-IT" sz="1600" b="1" dirty="0" smtClean="0">
                  <a:sym typeface="Wingdings" panose="05000000000000000000" pitchFamily="2" charset="2"/>
                </a:rPr>
                <a:t> +</a:t>
              </a:r>
              <a:r>
                <a:rPr lang="it-IT" sz="1600" b="1" baseline="30000" dirty="0" smtClean="0">
                  <a:solidFill>
                    <a:srgbClr val="CC3300"/>
                  </a:solidFill>
                  <a:sym typeface="Wingdings" panose="05000000000000000000" pitchFamily="2" charset="2"/>
                </a:rPr>
                <a:t>16</a:t>
              </a:r>
              <a:r>
                <a:rPr lang="it-IT" sz="1600" b="1" dirty="0" smtClean="0">
                  <a:solidFill>
                    <a:srgbClr val="CC3300"/>
                  </a:solidFill>
                  <a:sym typeface="Wingdings" panose="05000000000000000000" pitchFamily="2" charset="2"/>
                </a:rPr>
                <a:t>O</a:t>
              </a:r>
              <a:r>
                <a:rPr lang="it-IT" sz="1600" b="1" baseline="-25000" dirty="0" smtClean="0">
                  <a:solidFill>
                    <a:srgbClr val="CC3300"/>
                  </a:solidFill>
                  <a:sym typeface="Wingdings" panose="05000000000000000000" pitchFamily="2" charset="2"/>
                </a:rPr>
                <a:t>gs</a:t>
              </a:r>
              <a:r>
                <a:rPr lang="it-IT" sz="1600" b="1" dirty="0" smtClean="0"/>
                <a:t> </a:t>
              </a:r>
              <a:endParaRPr lang="it-IT" sz="1600" b="1" dirty="0"/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77" y="457200"/>
            <a:ext cx="3840091" cy="181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149617" y="35332"/>
            <a:ext cx="2958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[3]: </a:t>
            </a:r>
            <a:r>
              <a:rPr lang="it-IT" b="1" dirty="0" err="1" smtClean="0">
                <a:solidFill>
                  <a:schemeClr val="bg1"/>
                </a:solidFill>
              </a:rPr>
              <a:t>Angular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Distributions</a:t>
            </a:r>
            <a:endParaRPr lang="it-IT" b="1" i="1" dirty="0">
              <a:solidFill>
                <a:schemeClr val="bg1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218820" y="3112009"/>
            <a:ext cx="3365271" cy="2837271"/>
            <a:chOff x="5218820" y="3112009"/>
            <a:chExt cx="3365271" cy="2837271"/>
          </a:xfrm>
        </p:grpSpPr>
        <p:pic>
          <p:nvPicPr>
            <p:cNvPr id="25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27" t="21093" r="42754" b="18107"/>
            <a:stretch/>
          </p:blipFill>
          <p:spPr bwMode="auto">
            <a:xfrm>
              <a:off x="5218820" y="3112009"/>
              <a:ext cx="3097596" cy="2837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CasellaDiTesto 25"/>
            <p:cNvSpPr txBox="1"/>
            <p:nvPr/>
          </p:nvSpPr>
          <p:spPr>
            <a:xfrm rot="5400000">
              <a:off x="7348496" y="4388375"/>
              <a:ext cx="22172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I. Lombardo et al, JPG 40 (2013)</a:t>
              </a:r>
              <a:endParaRPr lang="it-IT" sz="105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50081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FFFF"/>
                </a:solidFill>
              </a:rPr>
              <a:t>R – matrix</a:t>
            </a:r>
            <a:r>
              <a:rPr lang="en-US" sz="2000" b="1" dirty="0" smtClean="0">
                <a:solidFill>
                  <a:srgbClr val="FFFFFF"/>
                </a:solidFill>
              </a:rPr>
              <a:t> theory for </a:t>
            </a:r>
            <a:r>
              <a:rPr lang="en-US" sz="2000" b="1" i="1" dirty="0" smtClean="0">
                <a:solidFill>
                  <a:srgbClr val="FFFFFF"/>
                </a:solidFill>
              </a:rPr>
              <a:t>data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763537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467544" y="188640"/>
            <a:ext cx="8728187" cy="2899484"/>
            <a:chOff x="467544" y="188640"/>
            <a:chExt cx="8728187" cy="2899484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88640"/>
              <a:ext cx="3237278" cy="224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uppo 6"/>
            <p:cNvGrpSpPr/>
            <p:nvPr/>
          </p:nvGrpSpPr>
          <p:grpSpPr>
            <a:xfrm>
              <a:off x="3995936" y="548680"/>
              <a:ext cx="4968552" cy="1929480"/>
              <a:chOff x="3995936" y="548680"/>
              <a:chExt cx="4968552" cy="1460138"/>
            </a:xfrm>
          </p:grpSpPr>
          <p:sp>
            <p:nvSpPr>
              <p:cNvPr id="32" name="CasellaDiTesto 31"/>
              <p:cNvSpPr txBox="1"/>
              <p:nvPr/>
            </p:nvSpPr>
            <p:spPr>
              <a:xfrm>
                <a:off x="3995936" y="548680"/>
                <a:ext cx="4752528" cy="232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/>
                  <a:t>F</a:t>
                </a:r>
                <a:r>
                  <a:rPr lang="it-IT" sz="1400" b="1" dirty="0" smtClean="0"/>
                  <a:t>rom </a:t>
                </a:r>
                <a:r>
                  <a:rPr lang="it-IT" sz="1400" b="1" dirty="0" err="1" smtClean="0"/>
                  <a:t>available</a:t>
                </a:r>
                <a:r>
                  <a:rPr lang="it-IT" sz="1400" b="1" dirty="0" smtClean="0"/>
                  <a:t> </a:t>
                </a:r>
                <a:r>
                  <a:rPr lang="it-IT" sz="1400" b="1" dirty="0" err="1" smtClean="0"/>
                  <a:t>experimental</a:t>
                </a:r>
                <a:r>
                  <a:rPr lang="it-IT" sz="1400" b="1" dirty="0" smtClean="0"/>
                  <a:t> </a:t>
                </a:r>
                <a:r>
                  <a:rPr lang="it-IT" sz="1400" b="1" i="1" dirty="0" err="1" smtClean="0">
                    <a:solidFill>
                      <a:srgbClr val="FF0000"/>
                    </a:solidFill>
                  </a:rPr>
                  <a:t>angular</a:t>
                </a:r>
                <a:r>
                  <a:rPr lang="it-IT" sz="1400" b="1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sz="1400" b="1" i="1" dirty="0" err="1" smtClean="0">
                    <a:solidFill>
                      <a:srgbClr val="FF0000"/>
                    </a:solidFill>
                  </a:rPr>
                  <a:t>distributions</a:t>
                </a:r>
                <a:r>
                  <a:rPr lang="it-IT" sz="1400" b="1" dirty="0" smtClean="0"/>
                  <a:t>:</a:t>
                </a:r>
              </a:p>
            </p:txBody>
          </p:sp>
          <p:sp>
            <p:nvSpPr>
              <p:cNvPr id="34" name="Rettangolo 33"/>
              <p:cNvSpPr/>
              <p:nvPr/>
            </p:nvSpPr>
            <p:spPr>
              <a:xfrm>
                <a:off x="3995936" y="1449833"/>
                <a:ext cx="4968552" cy="558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it-IT" sz="1400" b="1" dirty="0" err="1" smtClean="0">
                    <a:sym typeface="Wingdings" panose="05000000000000000000" pitchFamily="2" charset="2"/>
                  </a:rPr>
                  <a:t>Very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 </a:t>
                </a:r>
                <a:r>
                  <a:rPr lang="it-IT" sz="1400" b="1" dirty="0" err="1" smtClean="0">
                    <a:sym typeface="Wingdings" panose="05000000000000000000" pitchFamily="2" charset="2"/>
                  </a:rPr>
                  <a:t>useful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 to </a:t>
                </a:r>
                <a:r>
                  <a:rPr lang="it-IT" sz="1400" b="1" dirty="0" err="1" smtClean="0">
                    <a:sym typeface="Wingdings" panose="05000000000000000000" pitchFamily="2" charset="2"/>
                  </a:rPr>
                  <a:t>determine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 the </a:t>
                </a:r>
                <a:r>
                  <a:rPr lang="it-IT" sz="1400" b="1" dirty="0" err="1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partial</a:t>
                </a:r>
                <a:r>
                  <a:rPr lang="it-IT" sz="1400" b="1" dirty="0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400" b="1" dirty="0" err="1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decay</a:t>
                </a:r>
                <a:r>
                  <a:rPr lang="it-IT" sz="1400" b="1" dirty="0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400" b="1" dirty="0" err="1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widths</a:t>
                </a:r>
                <a:r>
                  <a:rPr lang="it-IT" sz="1400" b="1" dirty="0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400" b="1" i="1" dirty="0" err="1" smtClean="0">
                    <a:solidFill>
                      <a:srgbClr val="0000FF"/>
                    </a:solidFill>
                    <a:latin typeface="Symbol" panose="05050102010706020507" pitchFamily="18" charset="2"/>
                    <a:sym typeface="Wingdings" panose="05000000000000000000" pitchFamily="2" charset="2"/>
                  </a:rPr>
                  <a:t>G</a:t>
                </a:r>
                <a:r>
                  <a:rPr lang="it-IT" sz="1400" b="1" baseline="-25000" dirty="0" err="1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i</a:t>
                </a:r>
                <a:endParaRPr lang="it-IT" sz="1400" b="1" baseline="-25000" dirty="0" smtClean="0">
                  <a:solidFill>
                    <a:srgbClr val="0000FF"/>
                  </a:solidFill>
                  <a:sym typeface="Wingdings" panose="05000000000000000000" pitchFamily="2" charset="2"/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it-IT" sz="1400" b="1" dirty="0" err="1" smtClean="0">
                    <a:solidFill>
                      <a:srgbClr val="FF0066"/>
                    </a:solidFill>
                    <a:sym typeface="Wingdings" panose="05000000000000000000" pitchFamily="2" charset="2"/>
                  </a:rPr>
                  <a:t>Applied</a:t>
                </a:r>
                <a:r>
                  <a:rPr lang="it-IT" sz="1400" b="1" dirty="0" smtClean="0">
                    <a:solidFill>
                      <a:srgbClr val="FF0066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400" b="1" dirty="0" err="1" smtClean="0">
                    <a:solidFill>
                      <a:srgbClr val="FF0066"/>
                    </a:solidFill>
                    <a:sym typeface="Wingdings" panose="05000000000000000000" pitchFamily="2" charset="2"/>
                  </a:rPr>
                  <a:t>physics</a:t>
                </a:r>
                <a:r>
                  <a:rPr lang="it-IT" sz="1400" b="1" dirty="0" smtClean="0">
                    <a:solidFill>
                      <a:srgbClr val="FF0066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 </a:t>
                </a:r>
                <a:r>
                  <a:rPr lang="it-IT" sz="1400" b="1" dirty="0" err="1" smtClean="0">
                    <a:sym typeface="Wingdings" panose="05000000000000000000" pitchFamily="2" charset="2"/>
                  </a:rPr>
                  <a:t>overall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 </a:t>
                </a:r>
                <a:r>
                  <a:rPr lang="it-IT" sz="1400" b="1" dirty="0" err="1" smtClean="0">
                    <a:solidFill>
                      <a:srgbClr val="008000"/>
                    </a:solidFill>
                    <a:sym typeface="Wingdings" panose="05000000000000000000" pitchFamily="2" charset="2"/>
                  </a:rPr>
                  <a:t>yield</a:t>
                </a:r>
                <a:r>
                  <a:rPr lang="it-IT" sz="1400" b="1" dirty="0" smtClean="0">
                    <a:solidFill>
                      <a:srgbClr val="008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of </a:t>
                </a:r>
                <a:r>
                  <a:rPr lang="it-IT" sz="1400" b="1" dirty="0" err="1" smtClean="0">
                    <a:sym typeface="Wingdings" panose="05000000000000000000" pitchFamily="2" charset="2"/>
                  </a:rPr>
                  <a:t>reaction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 </a:t>
                </a:r>
                <a:r>
                  <a:rPr lang="it-IT" sz="1400" b="1" dirty="0" err="1" smtClean="0">
                    <a:sym typeface="Wingdings" panose="05000000000000000000" pitchFamily="2" charset="2"/>
                  </a:rPr>
                  <a:t>products</a:t>
                </a:r>
                <a:endParaRPr lang="it-IT" sz="1400" b="1" dirty="0" smtClean="0">
                  <a:sym typeface="Wingdings" panose="05000000000000000000" pitchFamily="2" charset="2"/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it-IT" sz="1400" b="1" dirty="0" err="1" smtClean="0">
                    <a:solidFill>
                      <a:srgbClr val="008000"/>
                    </a:solidFill>
                    <a:sym typeface="Wingdings" panose="05000000000000000000" pitchFamily="2" charset="2"/>
                  </a:rPr>
                  <a:t>Nuclear</a:t>
                </a:r>
                <a:r>
                  <a:rPr lang="it-IT" sz="1400" b="1" dirty="0" smtClean="0">
                    <a:solidFill>
                      <a:srgbClr val="008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400" b="1" dirty="0" err="1" smtClean="0">
                    <a:solidFill>
                      <a:srgbClr val="008000"/>
                    </a:solidFill>
                    <a:sym typeface="Wingdings" panose="05000000000000000000" pitchFamily="2" charset="2"/>
                  </a:rPr>
                  <a:t>Astrophysics</a:t>
                </a:r>
                <a:r>
                  <a:rPr lang="it-IT" sz="1400" b="1" dirty="0" smtClean="0">
                    <a:solidFill>
                      <a:srgbClr val="008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400" b="1" dirty="0" smtClean="0">
                    <a:sym typeface="Wingdings" panose="05000000000000000000" pitchFamily="2" charset="2"/>
                  </a:rPr>
                  <a:t> </a:t>
                </a:r>
                <a:r>
                  <a:rPr lang="it-IT" sz="1400" b="1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reaction</a:t>
                </a:r>
                <a:r>
                  <a:rPr lang="it-IT" sz="1400" b="1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rate !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CasellaDiTesto 1"/>
                <p:cNvSpPr txBox="1"/>
                <p:nvPr/>
              </p:nvSpPr>
              <p:spPr>
                <a:xfrm>
                  <a:off x="3851920" y="885122"/>
                  <a:ext cx="5343811" cy="8544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smtClean="0"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nary>
                          <m:naryPr>
                            <m:ctrlPr>
                              <a:rPr lang="it-IT" b="0" i="1" smtClean="0">
                                <a:latin typeface="Cambria Math"/>
                                <a:ea typeface="Cambria Math"/>
                              </a:rPr>
                            </m:ctrlPr>
                          </m:naryPr>
                          <m:sub>
                            <m:eqArr>
                              <m:eqArrPr>
                                <m:ctrlPr>
                                  <a:rPr lang="it-IT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eqArrPr>
                              <m:e>
                                <m:r>
                                  <a:rPr lang="it-IT" b="0" i="1" smtClean="0">
                                    <a:latin typeface="Cambria Math"/>
                                    <a:ea typeface="Cambria Math"/>
                                  </a:rPr>
                                  <m:t>𝑎𝑙𝑙</m:t>
                                </m:r>
                                <m:r>
                                  <a:rPr lang="it-IT" b="0" i="1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/>
                                    <a:ea typeface="Cambria Math"/>
                                  </a:rPr>
                                  <m:t>𝑠𝑝𝑎𝑐𝑒</m:t>
                                </m:r>
                              </m:e>
                              <m:e/>
                            </m:eqArr>
                          </m:sub>
                          <m:sup/>
                          <m:e>
                            <m:f>
                              <m:fPr>
                                <m:ctrlPr>
                                  <a:rPr lang="it-IT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it-IT" b="0" i="1" smtClean="0"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it-IT" b="0" i="0" smtClean="0">
                                    <a:latin typeface="Cambria Math"/>
                                    <a:ea typeface="Cambria Math"/>
                                  </a:rPr>
                                  <m:t>dΩ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it-IT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it-IT" b="0" i="0" smtClean="0">
                                <a:latin typeface="Cambria Math"/>
                                <a:ea typeface="Cambria Math"/>
                              </a:rPr>
                              <m:t>Ω</m:t>
                            </m:r>
                          </m:e>
                        </m:nary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nary>
                          <m:naryPr>
                            <m:ctrlPr>
                              <a:rPr lang="it-IT" b="0" i="1" smtClean="0">
                                <a:latin typeface="Cambria Math"/>
                                <a:ea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sup>
                          <m:e>
                            <m:f>
                              <m:fPr>
                                <m:ctrlPr>
                                  <a:rPr lang="it-IT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it-IT">
                                    <a:latin typeface="Cambria Math"/>
                                    <a:ea typeface="Cambria Math"/>
                                  </a:rPr>
                                  <m:t>dΩ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it-IT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it-IT" i="1" smtClean="0">
                                <a:latin typeface="Cambria Math"/>
                                <a:ea typeface="Cambria Math"/>
                              </a:rPr>
                              <m:t>×</m:t>
                            </m:r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𝑠𝑖𝑛</m:t>
                            </m:r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nary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" name="CasellaDiTesto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1920" y="885122"/>
                  <a:ext cx="5343811" cy="85440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CasellaDiTesto 5"/>
            <p:cNvSpPr txBox="1"/>
            <p:nvPr/>
          </p:nvSpPr>
          <p:spPr>
            <a:xfrm>
              <a:off x="4211960" y="2564904"/>
              <a:ext cx="4968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i="1" dirty="0" err="1" smtClean="0"/>
                <a:t>Resonances</a:t>
              </a:r>
              <a:r>
                <a:rPr lang="it-IT" sz="1400" b="1" dirty="0" smtClean="0"/>
                <a:t> </a:t>
              </a:r>
              <a:r>
                <a:rPr lang="it-IT" sz="1400" b="1" dirty="0" smtClean="0">
                  <a:sym typeface="Wingdings" panose="05000000000000000000" pitchFamily="2" charset="2"/>
                </a:rPr>
                <a:t> </a:t>
              </a:r>
              <a:r>
                <a:rPr lang="it-IT" sz="1400" b="1" dirty="0" smtClean="0">
                  <a:solidFill>
                    <a:srgbClr val="008000"/>
                  </a:solidFill>
                  <a:sym typeface="Wingdings" panose="05000000000000000000" pitchFamily="2" charset="2"/>
                </a:rPr>
                <a:t>BW </a:t>
              </a:r>
              <a:r>
                <a:rPr lang="it-IT" sz="1400" b="1" dirty="0" err="1" smtClean="0">
                  <a:solidFill>
                    <a:srgbClr val="008000"/>
                  </a:solidFill>
                  <a:sym typeface="Wingdings" panose="05000000000000000000" pitchFamily="2" charset="2"/>
                </a:rPr>
                <a:t>shapes</a:t>
              </a:r>
              <a:r>
                <a:rPr lang="it-IT" sz="1400" b="1" dirty="0" smtClean="0">
                  <a:solidFill>
                    <a:srgbClr val="00800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400" b="1" dirty="0" smtClean="0">
                  <a:sym typeface="Wingdings" panose="05000000000000000000" pitchFamily="2" charset="2"/>
                </a:rPr>
                <a:t>(NOT in the case of </a:t>
              </a:r>
              <a:r>
                <a:rPr lang="it-IT" sz="1400" b="1" i="1" dirty="0" err="1" smtClean="0">
                  <a:solidFill>
                    <a:srgbClr val="7030A0"/>
                  </a:solidFill>
                  <a:sym typeface="Wingdings" panose="05000000000000000000" pitchFamily="2" charset="2"/>
                </a:rPr>
                <a:t>two</a:t>
              </a:r>
              <a:r>
                <a:rPr lang="it-IT" sz="1400" b="1" i="1" dirty="0" smtClean="0">
                  <a:solidFill>
                    <a:srgbClr val="7030A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400" b="1" i="1" dirty="0" err="1" smtClean="0">
                  <a:solidFill>
                    <a:srgbClr val="7030A0"/>
                  </a:solidFill>
                  <a:sym typeface="Wingdings" panose="05000000000000000000" pitchFamily="2" charset="2"/>
                </a:rPr>
                <a:t>close</a:t>
              </a:r>
              <a:r>
                <a:rPr lang="it-IT" sz="1400" b="1" i="1" dirty="0" smtClean="0">
                  <a:solidFill>
                    <a:srgbClr val="7030A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400" b="1" i="1" dirty="0" err="1" smtClean="0">
                  <a:solidFill>
                    <a:srgbClr val="7030A0"/>
                  </a:solidFill>
                  <a:sym typeface="Wingdings" panose="05000000000000000000" pitchFamily="2" charset="2"/>
                </a:rPr>
                <a:t>resonances</a:t>
              </a:r>
              <a:r>
                <a:rPr lang="it-IT" sz="1400" b="1" i="1" dirty="0" smtClean="0">
                  <a:solidFill>
                    <a:srgbClr val="7030A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400" b="1" dirty="0" smtClean="0">
                  <a:sym typeface="Wingdings" panose="05000000000000000000" pitchFamily="2" charset="2"/>
                </a:rPr>
                <a:t>with </a:t>
              </a:r>
              <a:r>
                <a:rPr lang="it-IT" sz="1400" b="1" dirty="0" err="1" smtClean="0">
                  <a:sym typeface="Wingdings" panose="05000000000000000000" pitchFamily="2" charset="2"/>
                </a:rPr>
                <a:t>same</a:t>
              </a:r>
              <a:r>
                <a:rPr lang="it-IT" sz="1400" b="1" dirty="0" smtClean="0">
                  <a:sym typeface="Wingdings" panose="05000000000000000000" pitchFamily="2" charset="2"/>
                </a:rPr>
                <a:t> </a:t>
              </a:r>
              <a:r>
                <a:rPr lang="it-IT" sz="1400" b="1" dirty="0" err="1" smtClean="0">
                  <a:solidFill>
                    <a:srgbClr val="7030A0"/>
                  </a:solidFill>
                  <a:sym typeface="Wingdings" panose="05000000000000000000" pitchFamily="2" charset="2"/>
                </a:rPr>
                <a:t>J</a:t>
              </a:r>
              <a:r>
                <a:rPr lang="it-IT" sz="1400" b="1" baseline="30000" dirty="0" err="1" smtClean="0">
                  <a:solidFill>
                    <a:srgbClr val="7030A0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p</a:t>
              </a:r>
              <a:r>
                <a:rPr lang="it-IT" sz="1400" b="1" dirty="0" smtClean="0">
                  <a:sym typeface="Wingdings" panose="05000000000000000000" pitchFamily="2" charset="2"/>
                </a:rPr>
                <a:t> </a:t>
              </a:r>
              <a:r>
                <a:rPr lang="it-IT" sz="1400" b="1" dirty="0" err="1" smtClean="0">
                  <a:sym typeface="Wingdings" panose="05000000000000000000" pitchFamily="2" charset="2"/>
                </a:rPr>
                <a:t>values</a:t>
              </a:r>
              <a:r>
                <a:rPr lang="it-IT" sz="1400" b="1" dirty="0" smtClean="0">
                  <a:sym typeface="Wingdings" panose="05000000000000000000" pitchFamily="2" charset="2"/>
                </a:rPr>
                <a:t>  </a:t>
              </a:r>
              <a:r>
                <a:rPr lang="it-IT" sz="1400" b="1" dirty="0" err="1" smtClean="0">
                  <a:solidFill>
                    <a:srgbClr val="CC3300"/>
                  </a:solidFill>
                  <a:sym typeface="Wingdings" panose="05000000000000000000" pitchFamily="2" charset="2"/>
                </a:rPr>
                <a:t>interference</a:t>
              </a:r>
              <a:r>
                <a:rPr lang="it-IT" sz="1400" b="1" dirty="0" smtClean="0">
                  <a:sym typeface="Wingdings" panose="05000000000000000000" pitchFamily="2" charset="2"/>
                </a:rPr>
                <a:t>)</a:t>
              </a:r>
              <a:endParaRPr lang="it-IT" sz="1400" b="1" dirty="0"/>
            </a:p>
          </p:txBody>
        </p:sp>
      </p:grpSp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dirty="0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5777016" y="35332"/>
            <a:ext cx="3403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[4]: </a:t>
            </a:r>
            <a:r>
              <a:rPr lang="it-IT" b="1" dirty="0" err="1" smtClean="0">
                <a:solidFill>
                  <a:schemeClr val="bg1"/>
                </a:solidFill>
              </a:rPr>
              <a:t>Integrated</a:t>
            </a:r>
            <a:r>
              <a:rPr lang="it-IT" b="1" dirty="0" smtClean="0">
                <a:solidFill>
                  <a:schemeClr val="bg1"/>
                </a:solidFill>
              </a:rPr>
              <a:t> Cross </a:t>
            </a:r>
            <a:r>
              <a:rPr lang="it-IT" b="1" dirty="0" err="1" smtClean="0">
                <a:solidFill>
                  <a:schemeClr val="bg1"/>
                </a:solidFill>
              </a:rPr>
              <a:t>Section</a:t>
            </a:r>
            <a:endParaRPr lang="it-IT" b="1" i="1" dirty="0">
              <a:solidFill>
                <a:schemeClr val="bg1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395536" y="2802414"/>
            <a:ext cx="3888432" cy="3218874"/>
            <a:chOff x="467544" y="2874422"/>
            <a:chExt cx="3888432" cy="3218874"/>
          </a:xfrm>
        </p:grpSpPr>
        <p:sp>
          <p:nvSpPr>
            <p:cNvPr id="3" name="CasellaDiTesto 2"/>
            <p:cNvSpPr txBox="1"/>
            <p:nvPr/>
          </p:nvSpPr>
          <p:spPr>
            <a:xfrm>
              <a:off x="1259632" y="2874422"/>
              <a:ext cx="3096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>
                  <a:solidFill>
                    <a:srgbClr val="008000"/>
                  </a:solidFill>
                </a:rPr>
                <a:t>p</a:t>
              </a:r>
              <a:r>
                <a:rPr lang="it-IT" sz="1600" b="1" dirty="0" smtClean="0"/>
                <a:t> + </a:t>
              </a:r>
              <a:r>
                <a:rPr lang="it-IT" sz="1600" b="1" baseline="30000" dirty="0" smtClean="0">
                  <a:solidFill>
                    <a:srgbClr val="FF0000"/>
                  </a:solidFill>
                </a:rPr>
                <a:t>19</a:t>
              </a:r>
              <a:r>
                <a:rPr lang="it-IT" sz="1600" b="1" dirty="0" smtClean="0">
                  <a:solidFill>
                    <a:srgbClr val="FF0000"/>
                  </a:solidFill>
                </a:rPr>
                <a:t>F</a:t>
              </a:r>
              <a:r>
                <a:rPr lang="it-IT" sz="1600" b="1" dirty="0" smtClean="0"/>
                <a:t> </a:t>
              </a:r>
              <a:r>
                <a:rPr lang="it-IT" sz="1600" b="1" dirty="0" smtClean="0">
                  <a:sym typeface="Wingdings" panose="05000000000000000000" pitchFamily="2" charset="2"/>
                </a:rPr>
                <a:t></a:t>
              </a:r>
              <a:r>
                <a:rPr lang="it-IT" sz="1600" b="1" baseline="30000" dirty="0" smtClean="0">
                  <a:sym typeface="Wingdings" panose="05000000000000000000" pitchFamily="2" charset="2"/>
                </a:rPr>
                <a:t>20</a:t>
              </a:r>
              <a:r>
                <a:rPr lang="it-IT" sz="1600" b="1" dirty="0" smtClean="0">
                  <a:sym typeface="Wingdings" panose="05000000000000000000" pitchFamily="2" charset="2"/>
                </a:rPr>
                <a:t>Ne*  </a:t>
              </a:r>
              <a:r>
                <a:rPr lang="it-IT" sz="1600" b="1" dirty="0" smtClean="0">
                  <a:solidFill>
                    <a:srgbClr val="0000FF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a</a:t>
              </a:r>
              <a:r>
                <a:rPr lang="it-IT" sz="1600" b="1" dirty="0" smtClean="0">
                  <a:sym typeface="Wingdings" panose="05000000000000000000" pitchFamily="2" charset="2"/>
                </a:rPr>
                <a:t> +</a:t>
              </a:r>
              <a:r>
                <a:rPr lang="it-IT" sz="1600" b="1" baseline="30000" dirty="0" smtClean="0">
                  <a:solidFill>
                    <a:srgbClr val="CC3300"/>
                  </a:solidFill>
                  <a:sym typeface="Wingdings" panose="05000000000000000000" pitchFamily="2" charset="2"/>
                </a:rPr>
                <a:t>16</a:t>
              </a:r>
              <a:r>
                <a:rPr lang="it-IT" sz="1600" b="1" dirty="0" smtClean="0">
                  <a:solidFill>
                    <a:srgbClr val="CC3300"/>
                  </a:solidFill>
                  <a:sym typeface="Wingdings" panose="05000000000000000000" pitchFamily="2" charset="2"/>
                </a:rPr>
                <a:t>O</a:t>
              </a:r>
              <a:r>
                <a:rPr lang="it-IT" sz="1600" b="1" baseline="-25000" dirty="0" smtClean="0">
                  <a:solidFill>
                    <a:srgbClr val="CC3300"/>
                  </a:solidFill>
                  <a:sym typeface="Wingdings" panose="05000000000000000000" pitchFamily="2" charset="2"/>
                </a:rPr>
                <a:t>gs</a:t>
              </a:r>
              <a:r>
                <a:rPr lang="it-IT" sz="1600" b="1" dirty="0" smtClean="0"/>
                <a:t> </a:t>
              </a:r>
              <a:endParaRPr lang="it-IT" sz="1600" b="1" dirty="0"/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467544" y="3158346"/>
              <a:ext cx="3710300" cy="2934950"/>
              <a:chOff x="467544" y="3158346"/>
              <a:chExt cx="3710300" cy="2934950"/>
            </a:xfrm>
          </p:grpSpPr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3158346"/>
                <a:ext cx="3539909" cy="2934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CasellaDiTesto 15"/>
              <p:cNvSpPr txBox="1"/>
              <p:nvPr/>
            </p:nvSpPr>
            <p:spPr>
              <a:xfrm rot="5400000">
                <a:off x="2942249" y="4338671"/>
                <a:ext cx="221727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5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I. Lombardo et al, JPG 40 (2013)</a:t>
                </a:r>
                <a:endParaRPr lang="it-IT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7" t="38548" r="35789" b="33688"/>
          <a:stretch/>
        </p:blipFill>
        <p:spPr bwMode="auto">
          <a:xfrm>
            <a:off x="5580112" y="3284984"/>
            <a:ext cx="2963093" cy="310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50081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FFFF"/>
                </a:solidFill>
              </a:rPr>
              <a:t>R – matrix</a:t>
            </a:r>
            <a:r>
              <a:rPr lang="en-US" sz="2000" b="1" dirty="0" smtClean="0">
                <a:solidFill>
                  <a:srgbClr val="FFFFFF"/>
                </a:solidFill>
              </a:rPr>
              <a:t> theory for data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3686867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440377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NACRE and NACRE2 </a:t>
            </a:r>
            <a:r>
              <a:rPr lang="en-US" sz="2000" b="1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en-US" sz="2000" b="1" i="1" dirty="0" smtClean="0">
                <a:solidFill>
                  <a:srgbClr val="FFFFFF"/>
                </a:solidFill>
                <a:sym typeface="Wingdings" pitchFamily="2" charset="2"/>
              </a:rPr>
              <a:t>databases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084168" y="35332"/>
            <a:ext cx="3061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[5]: </a:t>
            </a:r>
            <a:r>
              <a:rPr lang="it-IT" b="1" dirty="0" err="1" smtClean="0">
                <a:solidFill>
                  <a:schemeClr val="bg1"/>
                </a:solidFill>
              </a:rPr>
              <a:t>Astrophysical</a:t>
            </a:r>
            <a:r>
              <a:rPr lang="it-IT" b="1" dirty="0" smtClean="0">
                <a:solidFill>
                  <a:schemeClr val="bg1"/>
                </a:solidFill>
              </a:rPr>
              <a:t> S-</a:t>
            </a:r>
            <a:r>
              <a:rPr lang="it-IT" b="1" dirty="0" err="1" smtClean="0">
                <a:solidFill>
                  <a:schemeClr val="bg1"/>
                </a:solidFill>
              </a:rPr>
              <a:t>factor</a:t>
            </a:r>
            <a:endParaRPr lang="it-IT" b="1" i="1" dirty="0">
              <a:solidFill>
                <a:schemeClr val="bg1"/>
              </a:solidFill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628080" y="2636912"/>
            <a:ext cx="7256288" cy="3763888"/>
            <a:chOff x="628080" y="2636912"/>
            <a:chExt cx="7256288" cy="3763888"/>
          </a:xfrm>
        </p:grpSpPr>
        <p:grpSp>
          <p:nvGrpSpPr>
            <p:cNvPr id="14" name="Gruppo 13"/>
            <p:cNvGrpSpPr/>
            <p:nvPr/>
          </p:nvGrpSpPr>
          <p:grpSpPr>
            <a:xfrm>
              <a:off x="4644008" y="2636912"/>
              <a:ext cx="3240360" cy="1008112"/>
              <a:chOff x="4644008" y="2636912"/>
              <a:chExt cx="3240360" cy="10081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CasellaDiTesto 3"/>
                  <p:cNvSpPr txBox="1"/>
                  <p:nvPr/>
                </p:nvSpPr>
                <p:spPr>
                  <a:xfrm>
                    <a:off x="5574761" y="3034088"/>
                    <a:ext cx="2309607" cy="6109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  <m:d>
                            <m:dPr>
                              <m:ctrlP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</m:e>
                          </m:d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𝑺</m:t>
                          </m:r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𝑬</m:t>
                          </m:r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  <m:f>
                            <m:fPr>
                              <m:ctrlP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</m:den>
                          </m:f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𝝅𝜼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" name="CasellaDiTesto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4761" y="3034088"/>
                    <a:ext cx="2309607" cy="610936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" name="CasellaDiTesto 4"/>
              <p:cNvSpPr txBox="1"/>
              <p:nvPr/>
            </p:nvSpPr>
            <p:spPr>
              <a:xfrm>
                <a:off x="4644008" y="2636912"/>
                <a:ext cx="2432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err="1" smtClean="0">
                    <a:solidFill>
                      <a:srgbClr val="008000"/>
                    </a:solidFill>
                  </a:rPr>
                  <a:t>Astrophysical</a:t>
                </a:r>
                <a:r>
                  <a:rPr lang="it-IT" sz="1400" b="1" dirty="0" smtClean="0">
                    <a:solidFill>
                      <a:srgbClr val="008000"/>
                    </a:solidFill>
                  </a:rPr>
                  <a:t> </a:t>
                </a:r>
                <a:r>
                  <a:rPr lang="it-IT" sz="1400" b="1" dirty="0" err="1" smtClean="0">
                    <a:solidFill>
                      <a:srgbClr val="008000"/>
                    </a:solidFill>
                  </a:rPr>
                  <a:t>Factor</a:t>
                </a:r>
                <a:r>
                  <a:rPr lang="it-IT" sz="1400" b="1" dirty="0" smtClean="0">
                    <a:solidFill>
                      <a:srgbClr val="008000"/>
                    </a:solidFill>
                  </a:rPr>
                  <a:t> S(E):</a:t>
                </a:r>
                <a:endParaRPr lang="it-IT" sz="1400" b="1" dirty="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45" name="Group 38"/>
            <p:cNvGrpSpPr>
              <a:grpSpLocks/>
            </p:cNvGrpSpPr>
            <p:nvPr/>
          </p:nvGrpSpPr>
          <p:grpSpPr bwMode="auto">
            <a:xfrm>
              <a:off x="628080" y="3428999"/>
              <a:ext cx="5313363" cy="2971801"/>
              <a:chOff x="848" y="1152"/>
              <a:chExt cx="3347" cy="1728"/>
            </a:xfrm>
          </p:grpSpPr>
          <p:sp>
            <p:nvSpPr>
              <p:cNvPr id="46" name="Rectangle 39" descr="Diagonal dunkel nach oben"/>
              <p:cNvSpPr>
                <a:spLocks noChangeArrowheads="1"/>
              </p:cNvSpPr>
              <p:nvPr/>
            </p:nvSpPr>
            <p:spPr bwMode="auto">
              <a:xfrm>
                <a:off x="1488" y="1680"/>
                <a:ext cx="192" cy="960"/>
              </a:xfrm>
              <a:prstGeom prst="rect">
                <a:avLst/>
              </a:prstGeom>
              <a:pattFill prst="ltUpDiag">
                <a:fgClr>
                  <a:srgbClr val="003300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Line 40"/>
              <p:cNvSpPr>
                <a:spLocks noChangeShapeType="1"/>
              </p:cNvSpPr>
              <p:nvPr/>
            </p:nvSpPr>
            <p:spPr bwMode="auto">
              <a:xfrm flipV="1">
                <a:off x="1392" y="1152"/>
                <a:ext cx="0" cy="14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8" name="Line 41"/>
              <p:cNvSpPr>
                <a:spLocks noChangeShapeType="1"/>
              </p:cNvSpPr>
              <p:nvPr/>
            </p:nvSpPr>
            <p:spPr bwMode="auto">
              <a:xfrm>
                <a:off x="1392" y="2640"/>
                <a:ext cx="216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9" name="Freeform 42"/>
              <p:cNvSpPr>
                <a:spLocks/>
              </p:cNvSpPr>
              <p:nvPr/>
            </p:nvSpPr>
            <p:spPr bwMode="auto">
              <a:xfrm>
                <a:off x="2128" y="1572"/>
                <a:ext cx="1168" cy="756"/>
              </a:xfrm>
              <a:custGeom>
                <a:avLst/>
                <a:gdLst>
                  <a:gd name="T0" fmla="*/ 0 w 1168"/>
                  <a:gd name="T1" fmla="*/ 756 h 756"/>
                  <a:gd name="T2" fmla="*/ 364 w 1168"/>
                  <a:gd name="T3" fmla="*/ 692 h 756"/>
                  <a:gd name="T4" fmla="*/ 656 w 1168"/>
                  <a:gd name="T5" fmla="*/ 588 h 756"/>
                  <a:gd name="T6" fmla="*/ 949 w 1168"/>
                  <a:gd name="T7" fmla="*/ 365 h 756"/>
                  <a:gd name="T8" fmla="*/ 1168 w 1168"/>
                  <a:gd name="T9" fmla="*/ 0 h 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8" h="756">
                    <a:moveTo>
                      <a:pt x="0" y="756"/>
                    </a:moveTo>
                    <a:cubicBezTo>
                      <a:pt x="61" y="745"/>
                      <a:pt x="255" y="720"/>
                      <a:pt x="364" y="692"/>
                    </a:cubicBezTo>
                    <a:cubicBezTo>
                      <a:pt x="473" y="664"/>
                      <a:pt x="559" y="642"/>
                      <a:pt x="656" y="588"/>
                    </a:cubicBezTo>
                    <a:cubicBezTo>
                      <a:pt x="753" y="534"/>
                      <a:pt x="864" y="463"/>
                      <a:pt x="949" y="365"/>
                    </a:cubicBezTo>
                    <a:cubicBezTo>
                      <a:pt x="1034" y="267"/>
                      <a:pt x="1123" y="76"/>
                      <a:pt x="1168" y="0"/>
                    </a:cubicBezTo>
                  </a:path>
                </a:pathLst>
              </a:custGeom>
              <a:noFill/>
              <a:ln w="15875" cap="flat" cmpd="sng">
                <a:solidFill>
                  <a:srgbClr val="00006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0" name="Freeform 43"/>
              <p:cNvSpPr>
                <a:spLocks/>
              </p:cNvSpPr>
              <p:nvPr/>
            </p:nvSpPr>
            <p:spPr bwMode="auto">
              <a:xfrm>
                <a:off x="1392" y="2336"/>
                <a:ext cx="700" cy="84"/>
              </a:xfrm>
              <a:custGeom>
                <a:avLst/>
                <a:gdLst>
                  <a:gd name="T0" fmla="*/ 700 w 700"/>
                  <a:gd name="T1" fmla="*/ 0 h 84"/>
                  <a:gd name="T2" fmla="*/ 380 w 700"/>
                  <a:gd name="T3" fmla="*/ 48 h 84"/>
                  <a:gd name="T4" fmla="*/ 0 w 700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00" h="84">
                    <a:moveTo>
                      <a:pt x="700" y="0"/>
                    </a:moveTo>
                    <a:cubicBezTo>
                      <a:pt x="647" y="7"/>
                      <a:pt x="497" y="34"/>
                      <a:pt x="380" y="48"/>
                    </a:cubicBezTo>
                    <a:cubicBezTo>
                      <a:pt x="263" y="62"/>
                      <a:pt x="79" y="77"/>
                      <a:pt x="0" y="84"/>
                    </a:cubicBezTo>
                  </a:path>
                </a:pathLst>
              </a:custGeom>
              <a:noFill/>
              <a:ln w="15875" cap="flat" cmpd="sng">
                <a:solidFill>
                  <a:srgbClr val="000066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1" name="Freeform 44"/>
              <p:cNvSpPr>
                <a:spLocks/>
              </p:cNvSpPr>
              <p:nvPr/>
            </p:nvSpPr>
            <p:spPr bwMode="auto">
              <a:xfrm>
                <a:off x="2148" y="2428"/>
                <a:ext cx="1116" cy="88"/>
              </a:xfrm>
              <a:custGeom>
                <a:avLst/>
                <a:gdLst>
                  <a:gd name="T0" fmla="*/ 0 w 1116"/>
                  <a:gd name="T1" fmla="*/ 88 h 88"/>
                  <a:gd name="T2" fmla="*/ 504 w 1116"/>
                  <a:gd name="T3" fmla="*/ 56 h 88"/>
                  <a:gd name="T4" fmla="*/ 1116 w 1116"/>
                  <a:gd name="T5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16" h="88">
                    <a:moveTo>
                      <a:pt x="0" y="88"/>
                    </a:moveTo>
                    <a:cubicBezTo>
                      <a:pt x="84" y="83"/>
                      <a:pt x="318" y="71"/>
                      <a:pt x="504" y="56"/>
                    </a:cubicBezTo>
                    <a:cubicBezTo>
                      <a:pt x="690" y="41"/>
                      <a:pt x="989" y="12"/>
                      <a:pt x="1116" y="0"/>
                    </a:cubicBezTo>
                  </a:path>
                </a:pathLst>
              </a:custGeom>
              <a:noFill/>
              <a:ln w="15875" cap="flat" cmpd="sng">
                <a:solidFill>
                  <a:srgbClr val="8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2" name="Freeform 45"/>
              <p:cNvSpPr>
                <a:spLocks/>
              </p:cNvSpPr>
              <p:nvPr/>
            </p:nvSpPr>
            <p:spPr bwMode="auto">
              <a:xfrm>
                <a:off x="1396" y="2516"/>
                <a:ext cx="716" cy="19"/>
              </a:xfrm>
              <a:custGeom>
                <a:avLst/>
                <a:gdLst>
                  <a:gd name="T0" fmla="*/ 716 w 716"/>
                  <a:gd name="T1" fmla="*/ 0 h 19"/>
                  <a:gd name="T2" fmla="*/ 360 w 716"/>
                  <a:gd name="T3" fmla="*/ 16 h 19"/>
                  <a:gd name="T4" fmla="*/ 0 w 716"/>
                  <a:gd name="T5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6" h="19">
                    <a:moveTo>
                      <a:pt x="716" y="0"/>
                    </a:moveTo>
                    <a:cubicBezTo>
                      <a:pt x="657" y="2"/>
                      <a:pt x="479" y="13"/>
                      <a:pt x="360" y="16"/>
                    </a:cubicBezTo>
                    <a:cubicBezTo>
                      <a:pt x="241" y="19"/>
                      <a:pt x="75" y="16"/>
                      <a:pt x="0" y="16"/>
                    </a:cubicBezTo>
                  </a:path>
                </a:pathLst>
              </a:custGeom>
              <a:noFill/>
              <a:ln w="15875" cap="flat" cmpd="sng">
                <a:solidFill>
                  <a:srgbClr val="8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3" name="Freeform 46"/>
              <p:cNvSpPr>
                <a:spLocks/>
              </p:cNvSpPr>
              <p:nvPr/>
            </p:nvSpPr>
            <p:spPr bwMode="auto">
              <a:xfrm>
                <a:off x="1680" y="1743"/>
                <a:ext cx="319" cy="895"/>
              </a:xfrm>
              <a:custGeom>
                <a:avLst/>
                <a:gdLst>
                  <a:gd name="T0" fmla="*/ 319 w 319"/>
                  <a:gd name="T1" fmla="*/ 895 h 895"/>
                  <a:gd name="T2" fmla="*/ 239 w 319"/>
                  <a:gd name="T3" fmla="*/ 831 h 895"/>
                  <a:gd name="T4" fmla="*/ 199 w 319"/>
                  <a:gd name="T5" fmla="*/ 555 h 895"/>
                  <a:gd name="T6" fmla="*/ 187 w 319"/>
                  <a:gd name="T7" fmla="*/ 279 h 895"/>
                  <a:gd name="T8" fmla="*/ 172 w 319"/>
                  <a:gd name="T9" fmla="*/ 1 h 895"/>
                  <a:gd name="T10" fmla="*/ 155 w 319"/>
                  <a:gd name="T11" fmla="*/ 275 h 895"/>
                  <a:gd name="T12" fmla="*/ 135 w 319"/>
                  <a:gd name="T13" fmla="*/ 555 h 895"/>
                  <a:gd name="T14" fmla="*/ 99 w 319"/>
                  <a:gd name="T15" fmla="*/ 831 h 895"/>
                  <a:gd name="T16" fmla="*/ 0 w 319"/>
                  <a:gd name="T17" fmla="*/ 893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9" h="895">
                    <a:moveTo>
                      <a:pt x="319" y="895"/>
                    </a:moveTo>
                    <a:cubicBezTo>
                      <a:pt x="306" y="884"/>
                      <a:pt x="259" y="888"/>
                      <a:pt x="239" y="831"/>
                    </a:cubicBezTo>
                    <a:cubicBezTo>
                      <a:pt x="219" y="774"/>
                      <a:pt x="208" y="647"/>
                      <a:pt x="199" y="555"/>
                    </a:cubicBezTo>
                    <a:cubicBezTo>
                      <a:pt x="190" y="463"/>
                      <a:pt x="192" y="371"/>
                      <a:pt x="187" y="279"/>
                    </a:cubicBezTo>
                    <a:cubicBezTo>
                      <a:pt x="182" y="187"/>
                      <a:pt x="177" y="2"/>
                      <a:pt x="172" y="1"/>
                    </a:cubicBezTo>
                    <a:cubicBezTo>
                      <a:pt x="167" y="0"/>
                      <a:pt x="161" y="183"/>
                      <a:pt x="155" y="275"/>
                    </a:cubicBezTo>
                    <a:cubicBezTo>
                      <a:pt x="149" y="367"/>
                      <a:pt x="144" y="462"/>
                      <a:pt x="135" y="555"/>
                    </a:cubicBezTo>
                    <a:cubicBezTo>
                      <a:pt x="126" y="648"/>
                      <a:pt x="121" y="775"/>
                      <a:pt x="99" y="831"/>
                    </a:cubicBezTo>
                    <a:cubicBezTo>
                      <a:pt x="77" y="887"/>
                      <a:pt x="21" y="880"/>
                      <a:pt x="0" y="893"/>
                    </a:cubicBezTo>
                  </a:path>
                </a:pathLst>
              </a:custGeom>
              <a:noFill/>
              <a:ln w="15875" cap="flat" cmpd="sng">
                <a:solidFill>
                  <a:srgbClr val="0033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4" name="Line 47"/>
              <p:cNvSpPr>
                <a:spLocks noChangeShapeType="1"/>
              </p:cNvSpPr>
              <p:nvPr/>
            </p:nvSpPr>
            <p:spPr bwMode="auto">
              <a:xfrm flipH="1">
                <a:off x="864" y="2640"/>
                <a:ext cx="52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5" name="Freeform 48"/>
              <p:cNvSpPr>
                <a:spLocks/>
              </p:cNvSpPr>
              <p:nvPr/>
            </p:nvSpPr>
            <p:spPr bwMode="auto">
              <a:xfrm>
                <a:off x="1396" y="2120"/>
                <a:ext cx="628" cy="452"/>
              </a:xfrm>
              <a:custGeom>
                <a:avLst/>
                <a:gdLst>
                  <a:gd name="T0" fmla="*/ 628 w 628"/>
                  <a:gd name="T1" fmla="*/ 452 h 452"/>
                  <a:gd name="T2" fmla="*/ 308 w 628"/>
                  <a:gd name="T3" fmla="*/ 348 h 452"/>
                  <a:gd name="T4" fmla="*/ 108 w 628"/>
                  <a:gd name="T5" fmla="*/ 196 h 452"/>
                  <a:gd name="T6" fmla="*/ 0 w 628"/>
                  <a:gd name="T7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8" h="452">
                    <a:moveTo>
                      <a:pt x="628" y="452"/>
                    </a:moveTo>
                    <a:cubicBezTo>
                      <a:pt x="575" y="435"/>
                      <a:pt x="395" y="391"/>
                      <a:pt x="308" y="348"/>
                    </a:cubicBezTo>
                    <a:cubicBezTo>
                      <a:pt x="221" y="305"/>
                      <a:pt x="159" y="254"/>
                      <a:pt x="108" y="196"/>
                    </a:cubicBezTo>
                    <a:cubicBezTo>
                      <a:pt x="57" y="138"/>
                      <a:pt x="22" y="41"/>
                      <a:pt x="0" y="0"/>
                    </a:cubicBezTo>
                  </a:path>
                </a:pathLst>
              </a:custGeom>
              <a:noFill/>
              <a:ln w="15875" cap="flat" cmpd="sng">
                <a:solidFill>
                  <a:srgbClr val="FF66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6" name="Freeform 49"/>
              <p:cNvSpPr>
                <a:spLocks/>
              </p:cNvSpPr>
              <p:nvPr/>
            </p:nvSpPr>
            <p:spPr bwMode="auto">
              <a:xfrm>
                <a:off x="1008" y="1611"/>
                <a:ext cx="384" cy="577"/>
              </a:xfrm>
              <a:custGeom>
                <a:avLst/>
                <a:gdLst>
                  <a:gd name="T0" fmla="*/ 384 w 384"/>
                  <a:gd name="T1" fmla="*/ 501 h 577"/>
                  <a:gd name="T2" fmla="*/ 292 w 384"/>
                  <a:gd name="T3" fmla="*/ 269 h 577"/>
                  <a:gd name="T4" fmla="*/ 248 w 384"/>
                  <a:gd name="T5" fmla="*/ 137 h 577"/>
                  <a:gd name="T6" fmla="*/ 196 w 384"/>
                  <a:gd name="T7" fmla="*/ 1 h 577"/>
                  <a:gd name="T8" fmla="*/ 156 w 384"/>
                  <a:gd name="T9" fmla="*/ 141 h 577"/>
                  <a:gd name="T10" fmla="*/ 124 w 384"/>
                  <a:gd name="T11" fmla="*/ 265 h 577"/>
                  <a:gd name="T12" fmla="*/ 64 w 384"/>
                  <a:gd name="T13" fmla="*/ 441 h 577"/>
                  <a:gd name="T14" fmla="*/ 0 w 384"/>
                  <a:gd name="T15" fmla="*/ 577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4" h="577">
                    <a:moveTo>
                      <a:pt x="384" y="501"/>
                    </a:moveTo>
                    <a:cubicBezTo>
                      <a:pt x="369" y="462"/>
                      <a:pt x="315" y="330"/>
                      <a:pt x="292" y="269"/>
                    </a:cubicBezTo>
                    <a:cubicBezTo>
                      <a:pt x="269" y="208"/>
                      <a:pt x="264" y="182"/>
                      <a:pt x="248" y="137"/>
                    </a:cubicBezTo>
                    <a:cubicBezTo>
                      <a:pt x="232" y="92"/>
                      <a:pt x="211" y="0"/>
                      <a:pt x="196" y="1"/>
                    </a:cubicBezTo>
                    <a:cubicBezTo>
                      <a:pt x="181" y="2"/>
                      <a:pt x="168" y="97"/>
                      <a:pt x="156" y="141"/>
                    </a:cubicBezTo>
                    <a:cubicBezTo>
                      <a:pt x="144" y="185"/>
                      <a:pt x="139" y="215"/>
                      <a:pt x="124" y="265"/>
                    </a:cubicBezTo>
                    <a:cubicBezTo>
                      <a:pt x="109" y="315"/>
                      <a:pt x="85" y="389"/>
                      <a:pt x="64" y="441"/>
                    </a:cubicBezTo>
                    <a:cubicBezTo>
                      <a:pt x="43" y="493"/>
                      <a:pt x="13" y="549"/>
                      <a:pt x="0" y="577"/>
                    </a:cubicBezTo>
                  </a:path>
                </a:pathLst>
              </a:custGeom>
              <a:noFill/>
              <a:ln w="15875" cap="flat" cmpd="sng">
                <a:solidFill>
                  <a:srgbClr val="FF66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7" name="Line 50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672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8" name="Line 51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124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9" name="Text Box 52"/>
              <p:cNvSpPr txBox="1">
                <a:spLocks noChangeArrowheads="1"/>
              </p:cNvSpPr>
              <p:nvPr/>
            </p:nvSpPr>
            <p:spPr bwMode="auto">
              <a:xfrm>
                <a:off x="3072" y="1728"/>
                <a:ext cx="1123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66"/>
                    </a:solidFill>
                  </a:rPr>
                  <a:t>low-energy tail</a:t>
                </a:r>
              </a:p>
              <a:p>
                <a:pPr algn="ctr" eaLnBrk="0" hangingPunct="0"/>
                <a:r>
                  <a:rPr lang="en-US" sz="1400">
                    <a:solidFill>
                      <a:srgbClr val="000066"/>
                    </a:solidFill>
                  </a:rPr>
                  <a:t>of broad resonance</a:t>
                </a:r>
                <a:endParaRPr lang="en-US">
                  <a:solidFill>
                    <a:srgbClr val="000066"/>
                  </a:solidFill>
                </a:endParaRPr>
              </a:p>
            </p:txBody>
          </p:sp>
          <p:sp>
            <p:nvSpPr>
              <p:cNvPr id="60" name="Text Box 53"/>
              <p:cNvSpPr txBox="1">
                <a:spLocks noChangeArrowheads="1"/>
              </p:cNvSpPr>
              <p:nvPr/>
            </p:nvSpPr>
            <p:spPr bwMode="auto">
              <a:xfrm>
                <a:off x="3168" y="2208"/>
                <a:ext cx="816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800000"/>
                    </a:solidFill>
                  </a:rPr>
                  <a:t>non resonant </a:t>
                </a:r>
              </a:p>
              <a:p>
                <a:pPr algn="ctr" eaLnBrk="0" hangingPunct="0"/>
                <a:r>
                  <a:rPr lang="en-US" sz="1400">
                    <a:solidFill>
                      <a:srgbClr val="800000"/>
                    </a:solidFill>
                  </a:rPr>
                  <a:t>process</a:t>
                </a:r>
                <a:endParaRPr lang="en-US">
                  <a:solidFill>
                    <a:srgbClr val="800000"/>
                  </a:solidFill>
                </a:endParaRPr>
              </a:p>
            </p:txBody>
          </p:sp>
          <p:sp>
            <p:nvSpPr>
              <p:cNvPr id="61" name="Text Box 54"/>
              <p:cNvSpPr txBox="1">
                <a:spLocks noChangeArrowheads="1"/>
              </p:cNvSpPr>
              <p:nvPr/>
            </p:nvSpPr>
            <p:spPr bwMode="auto">
              <a:xfrm>
                <a:off x="1056" y="2688"/>
                <a:ext cx="26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FF6600"/>
                    </a:solidFill>
                  </a:rPr>
                  <a:t>-E</a:t>
                </a:r>
                <a:r>
                  <a:rPr lang="en-US" sz="1400" baseline="-25000">
                    <a:solidFill>
                      <a:srgbClr val="FF6600"/>
                    </a:solidFill>
                  </a:rPr>
                  <a:t>r</a:t>
                </a:r>
                <a:endParaRPr lang="en-US" sz="1400">
                  <a:solidFill>
                    <a:srgbClr val="FF6600"/>
                  </a:solidFill>
                </a:endParaRPr>
              </a:p>
            </p:txBody>
          </p:sp>
          <p:sp>
            <p:nvSpPr>
              <p:cNvPr id="62" name="Line 55"/>
              <p:cNvSpPr>
                <a:spLocks noChangeShapeType="1"/>
              </p:cNvSpPr>
              <p:nvPr/>
            </p:nvSpPr>
            <p:spPr bwMode="auto">
              <a:xfrm>
                <a:off x="1200" y="1680"/>
                <a:ext cx="0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3" name="Line 56"/>
              <p:cNvSpPr>
                <a:spLocks noChangeShapeType="1"/>
              </p:cNvSpPr>
              <p:nvPr/>
            </p:nvSpPr>
            <p:spPr bwMode="auto">
              <a:xfrm>
                <a:off x="2064" y="139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" name="Text Box 57"/>
              <p:cNvSpPr txBox="1">
                <a:spLocks noChangeArrowheads="1"/>
              </p:cNvSpPr>
              <p:nvPr/>
            </p:nvSpPr>
            <p:spPr bwMode="auto">
              <a:xfrm>
                <a:off x="1776" y="2688"/>
                <a:ext cx="22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/>
                  <a:t>E</a:t>
                </a:r>
                <a:r>
                  <a:rPr lang="en-US" sz="1400" baseline="-25000"/>
                  <a:t>r</a:t>
                </a:r>
                <a:endParaRPr lang="en-US" sz="1400"/>
              </a:p>
            </p:txBody>
          </p:sp>
          <p:sp>
            <p:nvSpPr>
              <p:cNvPr id="65" name="Line 58"/>
              <p:cNvSpPr>
                <a:spLocks noChangeShapeType="1"/>
              </p:cNvSpPr>
              <p:nvPr/>
            </p:nvSpPr>
            <p:spPr bwMode="auto">
              <a:xfrm flipV="1">
                <a:off x="1847" y="2592"/>
                <a:ext cx="0" cy="48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6" name="Line 59"/>
              <p:cNvSpPr>
                <a:spLocks noChangeShapeType="1"/>
              </p:cNvSpPr>
              <p:nvPr/>
            </p:nvSpPr>
            <p:spPr bwMode="auto">
              <a:xfrm flipV="1">
                <a:off x="1200" y="2592"/>
                <a:ext cx="0" cy="48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7" name="Text Box 60"/>
              <p:cNvSpPr txBox="1">
                <a:spLocks noChangeArrowheads="1"/>
              </p:cNvSpPr>
              <p:nvPr/>
            </p:nvSpPr>
            <p:spPr bwMode="auto">
              <a:xfrm>
                <a:off x="2400" y="2688"/>
                <a:ext cx="117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/>
                  <a:t>interaction energy E</a:t>
                </a:r>
              </a:p>
            </p:txBody>
          </p:sp>
          <p:sp>
            <p:nvSpPr>
              <p:cNvPr id="68" name="Text Box 61"/>
              <p:cNvSpPr txBox="1">
                <a:spLocks noChangeArrowheads="1"/>
              </p:cNvSpPr>
              <p:nvPr/>
            </p:nvSpPr>
            <p:spPr bwMode="auto">
              <a:xfrm>
                <a:off x="1392" y="1200"/>
                <a:ext cx="81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/>
                  <a:t>extrapolation</a:t>
                </a:r>
              </a:p>
            </p:txBody>
          </p:sp>
          <p:sp>
            <p:nvSpPr>
              <p:cNvPr id="69" name="Text Box 62"/>
              <p:cNvSpPr txBox="1">
                <a:spLocks noChangeArrowheads="1"/>
              </p:cNvSpPr>
              <p:nvPr/>
            </p:nvSpPr>
            <p:spPr bwMode="auto">
              <a:xfrm>
                <a:off x="2160" y="1296"/>
                <a:ext cx="116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/>
                  <a:t>direct measurement</a:t>
                </a:r>
              </a:p>
            </p:txBody>
          </p:sp>
          <p:sp>
            <p:nvSpPr>
              <p:cNvPr id="70" name="Text Box 63"/>
              <p:cNvSpPr txBox="1">
                <a:spLocks noChangeArrowheads="1"/>
              </p:cNvSpPr>
              <p:nvPr/>
            </p:nvSpPr>
            <p:spPr bwMode="auto">
              <a:xfrm rot="16200000">
                <a:off x="285" y="1923"/>
                <a:ext cx="129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1200" b="1" dirty="0" smtClean="0">
                    <a:solidFill>
                      <a:srgbClr val="FF6600"/>
                    </a:solidFill>
                  </a:rPr>
                  <a:t>sub-threshold resonance</a:t>
                </a:r>
                <a:endParaRPr lang="en-US" sz="1200" b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71" name="Text Box 64"/>
              <p:cNvSpPr txBox="1">
                <a:spLocks noChangeArrowheads="1"/>
              </p:cNvSpPr>
              <p:nvPr/>
            </p:nvSpPr>
            <p:spPr bwMode="auto">
              <a:xfrm>
                <a:off x="1296" y="2688"/>
                <a:ext cx="18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/>
                  <a:t>0</a:t>
                </a:r>
              </a:p>
            </p:txBody>
          </p:sp>
          <p:sp>
            <p:nvSpPr>
              <p:cNvPr id="72" name="Text Box 65"/>
              <p:cNvSpPr txBox="1">
                <a:spLocks noChangeArrowheads="1"/>
              </p:cNvSpPr>
              <p:nvPr/>
            </p:nvSpPr>
            <p:spPr bwMode="auto">
              <a:xfrm>
                <a:off x="1056" y="1248"/>
                <a:ext cx="34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/>
                  <a:t>S(E)</a:t>
                </a:r>
              </a:p>
            </p:txBody>
          </p:sp>
        </p:grpSp>
      </p:grpSp>
      <p:grpSp>
        <p:nvGrpSpPr>
          <p:cNvPr id="10" name="Gruppo 9"/>
          <p:cNvGrpSpPr/>
          <p:nvPr/>
        </p:nvGrpSpPr>
        <p:grpSpPr>
          <a:xfrm>
            <a:off x="396081" y="416719"/>
            <a:ext cx="9144471" cy="2954337"/>
            <a:chOff x="396081" y="416719"/>
            <a:chExt cx="9144471" cy="2954337"/>
          </a:xfrm>
        </p:grpSpPr>
        <p:sp>
          <p:nvSpPr>
            <p:cNvPr id="32" name="CasellaDiTesto 31"/>
            <p:cNvSpPr txBox="1"/>
            <p:nvPr/>
          </p:nvSpPr>
          <p:spPr>
            <a:xfrm>
              <a:off x="4362673" y="496704"/>
              <a:ext cx="517787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it-IT" sz="1400" b="1" i="1" dirty="0" smtClean="0">
                  <a:solidFill>
                    <a:srgbClr val="7030A0"/>
                  </a:solidFill>
                </a:rPr>
                <a:t>Sub-Coulomb</a:t>
              </a:r>
              <a:r>
                <a:rPr lang="it-IT" sz="1400" b="1" dirty="0" smtClean="0"/>
                <a:t> </a:t>
              </a:r>
              <a:r>
                <a:rPr lang="it-IT" sz="1400" b="1" dirty="0" err="1" smtClean="0"/>
                <a:t>energies</a:t>
              </a:r>
              <a:r>
                <a:rPr lang="it-IT" sz="1400" b="1" dirty="0" smtClean="0"/>
                <a:t> </a:t>
              </a:r>
              <a:r>
                <a:rPr lang="it-IT" sz="1400" b="1" dirty="0" smtClean="0">
                  <a:sym typeface="Wingdings" pitchFamily="2" charset="2"/>
                </a:rPr>
                <a:t> </a:t>
              </a:r>
              <a:r>
                <a:rPr lang="it-IT" sz="1400" b="1" dirty="0" err="1" smtClean="0">
                  <a:sym typeface="Wingdings" pitchFamily="2" charset="2"/>
                </a:rPr>
                <a:t>Astrophysics</a:t>
              </a:r>
              <a:r>
                <a:rPr lang="it-IT" sz="1400" b="1" dirty="0" smtClean="0">
                  <a:sym typeface="Wingdings" pitchFamily="2" charset="2"/>
                </a:rPr>
                <a:t> and Fusion</a:t>
              </a:r>
            </a:p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it-IT" sz="1400" b="1" dirty="0" smtClean="0">
                  <a:sym typeface="Wingdings" pitchFamily="2" charset="2"/>
                </a:rPr>
                <a:t>X-</a:t>
              </a:r>
              <a:r>
                <a:rPr lang="it-IT" sz="1400" b="1" dirty="0" err="1" smtClean="0">
                  <a:sym typeface="Wingdings" pitchFamily="2" charset="2"/>
                </a:rPr>
                <a:t>sect</a:t>
              </a:r>
              <a:r>
                <a:rPr lang="it-IT" sz="1400" b="1" dirty="0" smtClean="0">
                  <a:sym typeface="Wingdings" pitchFamily="2" charset="2"/>
                </a:rPr>
                <a:t>.  </a:t>
              </a:r>
              <a:r>
                <a:rPr lang="it-IT" sz="1400" b="1" dirty="0" err="1" smtClean="0">
                  <a:sym typeface="Wingdings" pitchFamily="2" charset="2"/>
                </a:rPr>
                <a:t>suppressed</a:t>
              </a:r>
              <a:r>
                <a:rPr lang="it-IT" sz="1400" b="1" dirty="0" smtClean="0">
                  <a:sym typeface="Wingdings" pitchFamily="2" charset="2"/>
                </a:rPr>
                <a:t> by the </a:t>
              </a:r>
              <a:r>
                <a:rPr lang="it-IT" sz="1400" b="1" i="1" dirty="0" err="1" smtClean="0">
                  <a:solidFill>
                    <a:srgbClr val="008000"/>
                  </a:solidFill>
                  <a:sym typeface="Wingdings" pitchFamily="2" charset="2"/>
                </a:rPr>
                <a:t>barrier</a:t>
              </a:r>
              <a:r>
                <a:rPr lang="it-IT" sz="1400" b="1" i="1" dirty="0" smtClean="0">
                  <a:solidFill>
                    <a:srgbClr val="008000"/>
                  </a:solidFill>
                  <a:sym typeface="Wingdings" pitchFamily="2" charset="2"/>
                </a:rPr>
                <a:t>  </a:t>
              </a:r>
              <a:r>
                <a:rPr lang="it-IT" sz="1400" b="1" i="1" dirty="0" err="1" smtClean="0">
                  <a:solidFill>
                    <a:srgbClr val="008000"/>
                  </a:solidFill>
                  <a:sym typeface="Wingdings" pitchFamily="2" charset="2"/>
                </a:rPr>
                <a:t>transparency</a:t>
              </a:r>
              <a:endParaRPr lang="it-IT" sz="1400" b="1" i="1" dirty="0" smtClean="0">
                <a:solidFill>
                  <a:srgbClr val="008000"/>
                </a:solidFill>
                <a:sym typeface="Wingdings" pitchFamily="2" charset="2"/>
              </a:endParaRPr>
            </a:p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it-IT" sz="1400" b="1" dirty="0" err="1" smtClean="0">
                  <a:sym typeface="Wingdings" pitchFamily="2" charset="2"/>
                </a:rPr>
                <a:t>Typically</a:t>
              </a:r>
              <a:r>
                <a:rPr lang="it-IT" sz="1400" b="1" dirty="0" smtClean="0">
                  <a:sym typeface="Wingdings" pitchFamily="2" charset="2"/>
                </a:rPr>
                <a:t>: </a:t>
              </a:r>
              <a:r>
                <a:rPr lang="it-IT" sz="1400" b="1" dirty="0" err="1" smtClean="0">
                  <a:solidFill>
                    <a:srgbClr val="FF0000"/>
                  </a:solidFill>
                  <a:sym typeface="Wingdings" pitchFamily="2" charset="2"/>
                </a:rPr>
                <a:t>exoergic</a:t>
              </a:r>
              <a:r>
                <a:rPr lang="it-IT" sz="1400" b="1" dirty="0" smtClean="0">
                  <a:solidFill>
                    <a:srgbClr val="FF0000"/>
                  </a:solidFill>
                  <a:sym typeface="Wingdings" pitchFamily="2" charset="2"/>
                </a:rPr>
                <a:t> </a:t>
              </a:r>
              <a:r>
                <a:rPr lang="it-IT" sz="1400" b="1" dirty="0" err="1" smtClean="0">
                  <a:solidFill>
                    <a:srgbClr val="FF0000"/>
                  </a:solidFill>
                  <a:sym typeface="Wingdings" pitchFamily="2" charset="2"/>
                </a:rPr>
                <a:t>reactions</a:t>
              </a:r>
              <a:r>
                <a:rPr lang="it-IT" sz="1400" b="1" dirty="0" smtClean="0">
                  <a:sym typeface="Wingdings" pitchFamily="2" charset="2"/>
                </a:rPr>
                <a:t> (Q&gt;0)</a:t>
              </a:r>
            </a:p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it-IT" sz="1400" b="1" dirty="0" smtClean="0">
                  <a:solidFill>
                    <a:srgbClr val="0000FF"/>
                  </a:solidFill>
                  <a:sym typeface="Wingdings" pitchFamily="2" charset="2"/>
                </a:rPr>
                <a:t>BW</a:t>
              </a:r>
              <a:r>
                <a:rPr lang="it-IT" sz="1400" b="1" dirty="0" smtClean="0">
                  <a:sym typeface="Wingdings" pitchFamily="2" charset="2"/>
                </a:rPr>
                <a:t> formula  </a:t>
              </a:r>
              <a:r>
                <a:rPr lang="it-IT" sz="1400" b="1" dirty="0" err="1" smtClean="0">
                  <a:solidFill>
                    <a:srgbClr val="CC3300"/>
                  </a:solidFill>
                  <a:sym typeface="Wingdings" pitchFamily="2" charset="2"/>
                </a:rPr>
                <a:t>not</a:t>
              </a:r>
              <a:r>
                <a:rPr lang="it-IT" sz="1400" b="1" dirty="0" smtClean="0">
                  <a:sym typeface="Wingdings" pitchFamily="2" charset="2"/>
                </a:rPr>
                <a:t> more a </a:t>
              </a:r>
              <a:r>
                <a:rPr lang="it-IT" sz="1400" b="1" dirty="0" err="1" smtClean="0">
                  <a:solidFill>
                    <a:srgbClr val="CC3300"/>
                  </a:solidFill>
                  <a:sym typeface="Wingdings" pitchFamily="2" charset="2"/>
                </a:rPr>
                <a:t>Lorentzian</a:t>
              </a:r>
              <a:r>
                <a:rPr lang="it-IT" sz="1400" b="1" dirty="0" smtClean="0">
                  <a:sym typeface="Wingdings" pitchFamily="2" charset="2"/>
                </a:rPr>
                <a:t>:  </a:t>
              </a:r>
              <a:r>
                <a:rPr lang="it-IT" sz="1400" b="1" dirty="0" err="1" smtClean="0">
                  <a:solidFill>
                    <a:srgbClr val="FF0000"/>
                  </a:solidFill>
                  <a:latin typeface="Symbol" pitchFamily="18" charset="2"/>
                  <a:sym typeface="Wingdings" pitchFamily="2" charset="2"/>
                </a:rPr>
                <a:t>G</a:t>
              </a:r>
              <a:r>
                <a:rPr lang="it-IT" sz="1400" b="1" baseline="-25000" dirty="0" err="1" smtClean="0">
                  <a:solidFill>
                    <a:srgbClr val="FF0000"/>
                  </a:solidFill>
                  <a:sym typeface="Wingdings" pitchFamily="2" charset="2"/>
                </a:rPr>
                <a:t>a</a:t>
              </a:r>
              <a:r>
                <a:rPr lang="it-IT" sz="1400" b="1" dirty="0" smtClean="0">
                  <a:solidFill>
                    <a:srgbClr val="FF0000"/>
                  </a:solidFill>
                  <a:sym typeface="Wingdings" pitchFamily="2" charset="2"/>
                </a:rPr>
                <a:t>(E)</a:t>
              </a:r>
              <a:r>
                <a:rPr lang="it-IT" sz="1400" b="1" dirty="0" smtClean="0">
                  <a:sym typeface="Wingdings" pitchFamily="2" charset="2"/>
                </a:rPr>
                <a:t>   </a:t>
              </a: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396081" y="416719"/>
              <a:ext cx="4038600" cy="2954337"/>
              <a:chOff x="1258888" y="776288"/>
              <a:chExt cx="4038600" cy="2954337"/>
            </a:xfrm>
          </p:grpSpPr>
          <p:sp>
            <p:nvSpPr>
              <p:cNvPr id="15" name="Rectangle 4" descr="Diagonal dunkel nach oben"/>
              <p:cNvSpPr>
                <a:spLocks noChangeArrowheads="1"/>
              </p:cNvSpPr>
              <p:nvPr/>
            </p:nvSpPr>
            <p:spPr bwMode="auto">
              <a:xfrm>
                <a:off x="1981200" y="1120775"/>
                <a:ext cx="420688" cy="2339975"/>
              </a:xfrm>
              <a:prstGeom prst="rect">
                <a:avLst/>
              </a:prstGeom>
              <a:pattFill prst="ltUpDiag">
                <a:fgClr>
                  <a:srgbClr val="003300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 rot="16200000">
                <a:off x="838929" y="2060535"/>
                <a:ext cx="1860549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it-IT" sz="1200" dirty="0" smtClean="0"/>
                  <a:t>LOGARITMIC SCALE </a:t>
                </a:r>
                <a:endParaRPr lang="it-IT" sz="1200" dirty="0"/>
              </a:p>
            </p:txBody>
          </p:sp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2644775" y="873125"/>
                <a:ext cx="2386013" cy="1365250"/>
              </a:xfrm>
              <a:custGeom>
                <a:avLst/>
                <a:gdLst>
                  <a:gd name="T0" fmla="*/ 1503 w 1503"/>
                  <a:gd name="T1" fmla="*/ 380 h 860"/>
                  <a:gd name="T2" fmla="*/ 1314 w 1503"/>
                  <a:gd name="T3" fmla="*/ 404 h 860"/>
                  <a:gd name="T4" fmla="*/ 1161 w 1503"/>
                  <a:gd name="T5" fmla="*/ 383 h 860"/>
                  <a:gd name="T6" fmla="*/ 1134 w 1503"/>
                  <a:gd name="T7" fmla="*/ 2 h 860"/>
                  <a:gd name="T8" fmla="*/ 1113 w 1503"/>
                  <a:gd name="T9" fmla="*/ 392 h 860"/>
                  <a:gd name="T10" fmla="*/ 987 w 1503"/>
                  <a:gd name="T11" fmla="*/ 455 h 860"/>
                  <a:gd name="T12" fmla="*/ 873 w 1503"/>
                  <a:gd name="T13" fmla="*/ 467 h 860"/>
                  <a:gd name="T14" fmla="*/ 861 w 1503"/>
                  <a:gd name="T15" fmla="*/ 350 h 860"/>
                  <a:gd name="T16" fmla="*/ 849 w 1503"/>
                  <a:gd name="T17" fmla="*/ 476 h 860"/>
                  <a:gd name="T18" fmla="*/ 717 w 1503"/>
                  <a:gd name="T19" fmla="*/ 524 h 860"/>
                  <a:gd name="T20" fmla="*/ 600 w 1503"/>
                  <a:gd name="T21" fmla="*/ 623 h 860"/>
                  <a:gd name="T22" fmla="*/ 495 w 1503"/>
                  <a:gd name="T23" fmla="*/ 470 h 860"/>
                  <a:gd name="T24" fmla="*/ 423 w 1503"/>
                  <a:gd name="T25" fmla="*/ 593 h 860"/>
                  <a:gd name="T26" fmla="*/ 324 w 1503"/>
                  <a:gd name="T27" fmla="*/ 662 h 860"/>
                  <a:gd name="T28" fmla="*/ 192 w 1503"/>
                  <a:gd name="T29" fmla="*/ 671 h 860"/>
                  <a:gd name="T30" fmla="*/ 147 w 1503"/>
                  <a:gd name="T31" fmla="*/ 257 h 860"/>
                  <a:gd name="T32" fmla="*/ 120 w 1503"/>
                  <a:gd name="T33" fmla="*/ 695 h 860"/>
                  <a:gd name="T34" fmla="*/ 0 w 1503"/>
                  <a:gd name="T35" fmla="*/ 860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03" h="860">
                    <a:moveTo>
                      <a:pt x="1503" y="380"/>
                    </a:moveTo>
                    <a:cubicBezTo>
                      <a:pt x="1472" y="384"/>
                      <a:pt x="1371" y="404"/>
                      <a:pt x="1314" y="404"/>
                    </a:cubicBezTo>
                    <a:cubicBezTo>
                      <a:pt x="1257" y="404"/>
                      <a:pt x="1191" y="450"/>
                      <a:pt x="1161" y="383"/>
                    </a:cubicBezTo>
                    <a:cubicBezTo>
                      <a:pt x="1131" y="316"/>
                      <a:pt x="1142" y="0"/>
                      <a:pt x="1134" y="2"/>
                    </a:cubicBezTo>
                    <a:cubicBezTo>
                      <a:pt x="1126" y="4"/>
                      <a:pt x="1137" y="317"/>
                      <a:pt x="1113" y="392"/>
                    </a:cubicBezTo>
                    <a:cubicBezTo>
                      <a:pt x="1089" y="467"/>
                      <a:pt x="1027" y="443"/>
                      <a:pt x="987" y="455"/>
                    </a:cubicBezTo>
                    <a:cubicBezTo>
                      <a:pt x="947" y="467"/>
                      <a:pt x="894" y="484"/>
                      <a:pt x="873" y="467"/>
                    </a:cubicBezTo>
                    <a:cubicBezTo>
                      <a:pt x="852" y="450"/>
                      <a:pt x="865" y="349"/>
                      <a:pt x="861" y="350"/>
                    </a:cubicBezTo>
                    <a:cubicBezTo>
                      <a:pt x="857" y="351"/>
                      <a:pt x="873" y="447"/>
                      <a:pt x="849" y="476"/>
                    </a:cubicBezTo>
                    <a:cubicBezTo>
                      <a:pt x="825" y="505"/>
                      <a:pt x="758" y="500"/>
                      <a:pt x="717" y="524"/>
                    </a:cubicBezTo>
                    <a:cubicBezTo>
                      <a:pt x="676" y="548"/>
                      <a:pt x="637" y="632"/>
                      <a:pt x="600" y="623"/>
                    </a:cubicBezTo>
                    <a:cubicBezTo>
                      <a:pt x="563" y="614"/>
                      <a:pt x="524" y="475"/>
                      <a:pt x="495" y="470"/>
                    </a:cubicBezTo>
                    <a:cubicBezTo>
                      <a:pt x="466" y="465"/>
                      <a:pt x="451" y="561"/>
                      <a:pt x="423" y="593"/>
                    </a:cubicBezTo>
                    <a:cubicBezTo>
                      <a:pt x="395" y="625"/>
                      <a:pt x="362" y="649"/>
                      <a:pt x="324" y="662"/>
                    </a:cubicBezTo>
                    <a:cubicBezTo>
                      <a:pt x="286" y="675"/>
                      <a:pt x="221" y="738"/>
                      <a:pt x="192" y="671"/>
                    </a:cubicBezTo>
                    <a:cubicBezTo>
                      <a:pt x="163" y="604"/>
                      <a:pt x="159" y="253"/>
                      <a:pt x="147" y="257"/>
                    </a:cubicBezTo>
                    <a:cubicBezTo>
                      <a:pt x="135" y="261"/>
                      <a:pt x="144" y="595"/>
                      <a:pt x="120" y="695"/>
                    </a:cubicBezTo>
                    <a:cubicBezTo>
                      <a:pt x="96" y="795"/>
                      <a:pt x="25" y="826"/>
                      <a:pt x="0" y="860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auto">
              <a:xfrm>
                <a:off x="2222500" y="1476375"/>
                <a:ext cx="2813050" cy="1933575"/>
              </a:xfrm>
              <a:custGeom>
                <a:avLst/>
                <a:gdLst>
                  <a:gd name="T0" fmla="*/ 1772 w 1772"/>
                  <a:gd name="T1" fmla="*/ 0 h 1218"/>
                  <a:gd name="T2" fmla="*/ 1442 w 1772"/>
                  <a:gd name="T3" fmla="*/ 48 h 1218"/>
                  <a:gd name="T4" fmla="*/ 1307 w 1772"/>
                  <a:gd name="T5" fmla="*/ 66 h 1218"/>
                  <a:gd name="T6" fmla="*/ 947 w 1772"/>
                  <a:gd name="T7" fmla="*/ 156 h 1218"/>
                  <a:gd name="T8" fmla="*/ 779 w 1772"/>
                  <a:gd name="T9" fmla="*/ 207 h 1218"/>
                  <a:gd name="T10" fmla="*/ 503 w 1772"/>
                  <a:gd name="T11" fmla="*/ 327 h 1218"/>
                  <a:gd name="T12" fmla="*/ 260 w 1772"/>
                  <a:gd name="T13" fmla="*/ 489 h 1218"/>
                  <a:gd name="T14" fmla="*/ 110 w 1772"/>
                  <a:gd name="T15" fmla="*/ 687 h 1218"/>
                  <a:gd name="T16" fmla="*/ 50 w 1772"/>
                  <a:gd name="T17" fmla="*/ 867 h 1218"/>
                  <a:gd name="T18" fmla="*/ 29 w 1772"/>
                  <a:gd name="T19" fmla="*/ 974 h 1218"/>
                  <a:gd name="T20" fmla="*/ 17 w 1772"/>
                  <a:gd name="T21" fmla="*/ 1052 h 1218"/>
                  <a:gd name="T22" fmla="*/ 1 w 1772"/>
                  <a:gd name="T23" fmla="*/ 1208 h 1218"/>
                  <a:gd name="T24" fmla="*/ 9 w 1772"/>
                  <a:gd name="T25" fmla="*/ 1113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72" h="1218">
                    <a:moveTo>
                      <a:pt x="1772" y="0"/>
                    </a:moveTo>
                    <a:cubicBezTo>
                      <a:pt x="1717" y="8"/>
                      <a:pt x="1519" y="37"/>
                      <a:pt x="1442" y="48"/>
                    </a:cubicBezTo>
                    <a:cubicBezTo>
                      <a:pt x="1365" y="59"/>
                      <a:pt x="1389" y="48"/>
                      <a:pt x="1307" y="66"/>
                    </a:cubicBezTo>
                    <a:cubicBezTo>
                      <a:pt x="1225" y="84"/>
                      <a:pt x="1035" y="132"/>
                      <a:pt x="947" y="156"/>
                    </a:cubicBezTo>
                    <a:cubicBezTo>
                      <a:pt x="859" y="180"/>
                      <a:pt x="853" y="179"/>
                      <a:pt x="779" y="207"/>
                    </a:cubicBezTo>
                    <a:cubicBezTo>
                      <a:pt x="705" y="235"/>
                      <a:pt x="589" y="280"/>
                      <a:pt x="503" y="327"/>
                    </a:cubicBezTo>
                    <a:cubicBezTo>
                      <a:pt x="417" y="374"/>
                      <a:pt x="325" y="429"/>
                      <a:pt x="260" y="489"/>
                    </a:cubicBezTo>
                    <a:cubicBezTo>
                      <a:pt x="195" y="549"/>
                      <a:pt x="145" y="624"/>
                      <a:pt x="110" y="687"/>
                    </a:cubicBezTo>
                    <a:cubicBezTo>
                      <a:pt x="75" y="750"/>
                      <a:pt x="63" y="819"/>
                      <a:pt x="50" y="867"/>
                    </a:cubicBezTo>
                    <a:cubicBezTo>
                      <a:pt x="37" y="915"/>
                      <a:pt x="34" y="943"/>
                      <a:pt x="29" y="974"/>
                    </a:cubicBezTo>
                    <a:cubicBezTo>
                      <a:pt x="24" y="1005"/>
                      <a:pt x="22" y="1013"/>
                      <a:pt x="17" y="1052"/>
                    </a:cubicBezTo>
                    <a:cubicBezTo>
                      <a:pt x="12" y="1091"/>
                      <a:pt x="2" y="1199"/>
                      <a:pt x="1" y="1208"/>
                    </a:cubicBezTo>
                    <a:cubicBezTo>
                      <a:pt x="0" y="1218"/>
                      <a:pt x="7" y="1132"/>
                      <a:pt x="9" y="1113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4459288" y="3208338"/>
                <a:ext cx="2762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1200">
                    <a:solidFill>
                      <a:srgbClr val="800000"/>
                    </a:solidFill>
                    <a:sym typeface="Symbol" pitchFamily="18" charset="2"/>
                  </a:rPr>
                  <a:t></a:t>
                </a:r>
                <a:endParaRPr lang="it-IT" sz="1200"/>
              </a:p>
            </p:txBody>
          </p:sp>
          <p:sp>
            <p:nvSpPr>
              <p:cNvPr id="21" name="Text Box 10"/>
              <p:cNvSpPr txBox="1">
                <a:spLocks noChangeArrowheads="1"/>
              </p:cNvSpPr>
              <p:nvPr/>
            </p:nvSpPr>
            <p:spPr bwMode="auto">
              <a:xfrm>
                <a:off x="3340100" y="2895600"/>
                <a:ext cx="1689100" cy="27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1200"/>
                  <a:t>direct measurements</a:t>
                </a:r>
              </a:p>
            </p:txBody>
          </p:sp>
          <p:sp>
            <p:nvSpPr>
              <p:cNvPr id="23" name="Line 11"/>
              <p:cNvSpPr>
                <a:spLocks noChangeShapeType="1"/>
              </p:cNvSpPr>
              <p:nvPr/>
            </p:nvSpPr>
            <p:spPr bwMode="auto">
              <a:xfrm flipH="1">
                <a:off x="2997200" y="3043238"/>
                <a:ext cx="3556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Text Box 12"/>
              <p:cNvSpPr txBox="1">
                <a:spLocks noChangeArrowheads="1"/>
              </p:cNvSpPr>
              <p:nvPr/>
            </p:nvSpPr>
            <p:spPr bwMode="auto">
              <a:xfrm>
                <a:off x="2097088" y="3455988"/>
                <a:ext cx="341312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1200">
                    <a:solidFill>
                      <a:srgbClr val="003300"/>
                    </a:solidFill>
                  </a:rPr>
                  <a:t>E</a:t>
                </a:r>
                <a:r>
                  <a:rPr lang="it-IT" sz="1200" baseline="-25000">
                    <a:solidFill>
                      <a:srgbClr val="003300"/>
                    </a:solidFill>
                  </a:rPr>
                  <a:t>0</a:t>
                </a:r>
                <a:endParaRPr lang="it-IT" sz="1200"/>
              </a:p>
            </p:txBody>
          </p:sp>
          <p:sp>
            <p:nvSpPr>
              <p:cNvPr id="25" name="Text Box 13"/>
              <p:cNvSpPr txBox="1">
                <a:spLocks noChangeArrowheads="1"/>
              </p:cNvSpPr>
              <p:nvPr/>
            </p:nvSpPr>
            <p:spPr bwMode="auto">
              <a:xfrm>
                <a:off x="4459288" y="3455988"/>
                <a:ext cx="4667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1200">
                    <a:solidFill>
                      <a:srgbClr val="800000"/>
                    </a:solidFill>
                  </a:rPr>
                  <a:t>E</a:t>
                </a:r>
                <a:r>
                  <a:rPr lang="it-IT" sz="1200" baseline="-25000">
                    <a:solidFill>
                      <a:srgbClr val="800000"/>
                    </a:solidFill>
                  </a:rPr>
                  <a:t>coul</a:t>
                </a:r>
                <a:endParaRPr lang="it-IT" sz="1200"/>
              </a:p>
            </p:txBody>
          </p:sp>
          <p:sp>
            <p:nvSpPr>
              <p:cNvPr id="26" name="Line 15"/>
              <p:cNvSpPr>
                <a:spLocks noChangeShapeType="1"/>
              </p:cNvSpPr>
              <p:nvPr/>
            </p:nvSpPr>
            <p:spPr bwMode="auto">
              <a:xfrm>
                <a:off x="1944688" y="3455988"/>
                <a:ext cx="33528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" name="Line 16"/>
              <p:cNvSpPr>
                <a:spLocks noChangeShapeType="1"/>
              </p:cNvSpPr>
              <p:nvPr/>
            </p:nvSpPr>
            <p:spPr bwMode="auto">
              <a:xfrm flipV="1">
                <a:off x="1944688" y="776288"/>
                <a:ext cx="0" cy="26987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" name="Text Box 19"/>
              <p:cNvSpPr txBox="1">
                <a:spLocks noChangeArrowheads="1"/>
              </p:cNvSpPr>
              <p:nvPr/>
            </p:nvSpPr>
            <p:spPr bwMode="auto">
              <a:xfrm>
                <a:off x="1258888" y="996950"/>
                <a:ext cx="533400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ym typeface="Symbol" pitchFamily="18" charset="2"/>
                  </a:rPr>
                  <a:t>(E)</a:t>
                </a:r>
                <a:endParaRPr lang="en-US" sz="1400"/>
              </a:p>
            </p:txBody>
          </p:sp>
          <p:sp>
            <p:nvSpPr>
              <p:cNvPr id="30" name="Line 21"/>
              <p:cNvSpPr>
                <a:spLocks noChangeShapeType="1"/>
              </p:cNvSpPr>
              <p:nvPr/>
            </p:nvSpPr>
            <p:spPr bwMode="auto">
              <a:xfrm>
                <a:off x="3163888" y="1981200"/>
                <a:ext cx="76200" cy="2286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" name="Text Box 22"/>
              <p:cNvSpPr txBox="1">
                <a:spLocks noChangeArrowheads="1"/>
              </p:cNvSpPr>
              <p:nvPr/>
            </p:nvSpPr>
            <p:spPr bwMode="auto">
              <a:xfrm>
                <a:off x="3240088" y="2157413"/>
                <a:ext cx="1104900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/>
                  <a:t>non-resonant</a:t>
                </a:r>
                <a:endParaRPr lang="en-US" sz="1200"/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 flipH="1">
                <a:off x="2935288" y="1143000"/>
                <a:ext cx="228600" cy="1524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" name="Text Box 27"/>
              <p:cNvSpPr txBox="1">
                <a:spLocks noChangeArrowheads="1"/>
              </p:cNvSpPr>
              <p:nvPr/>
            </p:nvSpPr>
            <p:spPr bwMode="auto">
              <a:xfrm>
                <a:off x="3184525" y="944563"/>
                <a:ext cx="893763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/>
                  <a:t>resonance</a:t>
                </a:r>
                <a:endParaRPr lang="en-US" sz="1200"/>
              </a:p>
            </p:txBody>
          </p:sp>
          <p:sp>
            <p:nvSpPr>
              <p:cNvPr id="36" name="Line 58"/>
              <p:cNvSpPr>
                <a:spLocks noChangeShapeType="1"/>
              </p:cNvSpPr>
              <p:nvPr/>
            </p:nvSpPr>
            <p:spPr bwMode="auto">
              <a:xfrm>
                <a:off x="2971800" y="2870200"/>
                <a:ext cx="0" cy="330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CasellaDiTesto 41"/>
                <p:cNvSpPr txBox="1"/>
                <p:nvPr/>
              </p:nvSpPr>
              <p:spPr>
                <a:xfrm>
                  <a:off x="4355976" y="1916832"/>
                  <a:ext cx="4732514" cy="568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latin typeface="Cambria Math"/>
                            <a:ea typeface="Cambria Math"/>
                          </a:rPr>
                          <m:t>𝝈</m:t>
                        </m:r>
                        <m:d>
                          <m:dPr>
                            <m:ctrlPr>
                              <a:rPr lang="it-IT" sz="1400" b="1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sz="1400" b="1" i="1" smtClean="0">
                                <a:latin typeface="Cambria Math"/>
                                <a:ea typeface="Cambria Math"/>
                              </a:rPr>
                              <m:t>𝑬</m:t>
                            </m:r>
                          </m:e>
                        </m:d>
                        <m:r>
                          <a:rPr lang="it-IT" sz="14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sz="1400" b="1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it-IT" sz="1400" b="1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it-IT" sz="1400" b="1" i="1" smtClean="0">
                                    <a:latin typeface="Cambria Math"/>
                                    <a:ea typeface="Cambria Math"/>
                                  </a:rPr>
                                  <m:t>𝝀</m:t>
                                </m:r>
                              </m:e>
                              <m:sup>
                                <m:r>
                                  <a:rPr lang="it-IT" sz="1400" b="1" i="1" smtClean="0">
                                    <a:latin typeface="Cambria Math"/>
                                    <a:ea typeface="Cambria Math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r>
                              <a:rPr lang="it-IT" sz="1400" b="1" i="1" smtClean="0">
                                <a:latin typeface="Cambria Math"/>
                                <a:ea typeface="Cambria Math"/>
                              </a:rPr>
                              <m:t>𝟒</m:t>
                            </m:r>
                            <m:r>
                              <a:rPr lang="it-IT" sz="1400" b="1" i="1" smtClean="0">
                                <a:latin typeface="Cambria Math"/>
                                <a:ea typeface="Cambria Math"/>
                              </a:rPr>
                              <m:t>𝝅</m:t>
                            </m:r>
                          </m:den>
                        </m:f>
                        <m:f>
                          <m:fPr>
                            <m:ctrlPr>
                              <a:rPr lang="it-IT" sz="1400" b="1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it-IT" sz="1400" b="1" i="1" smtClean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  <m:r>
                              <a:rPr lang="it-IT" sz="1400" b="1" i="1" smtClean="0">
                                <a:latin typeface="Cambria Math"/>
                                <a:ea typeface="Cambria Math"/>
                              </a:rPr>
                              <m:t>𝑱</m:t>
                            </m:r>
                            <m:r>
                              <a:rPr lang="it-IT" sz="1400" b="1" i="1" smtClean="0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it-IT" sz="14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d>
                              <m:dPr>
                                <m:ctrlPr>
                                  <a:rPr lang="it-IT" sz="1400" b="1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it-IT" sz="1400" b="1" i="1" smtClean="0">
                                    <a:latin typeface="Cambria Math"/>
                                    <a:ea typeface="Cambria Math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lang="it-IT" sz="1400" b="1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smtClean="0">
                                        <a:latin typeface="Cambria Math"/>
                                        <a:ea typeface="Cambria Math"/>
                                      </a:rPr>
                                      <m:t>𝑱</m:t>
                                    </m:r>
                                  </m:e>
                                  <m:sub>
                                    <m:r>
                                      <a:rPr lang="it-IT" sz="1400" b="1" i="1" smtClean="0">
                                        <a:latin typeface="Cambria Math"/>
                                        <a:ea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it-IT" sz="1400" b="1" i="1" smtClean="0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it-IT" sz="1400" b="1" i="1" smtClean="0">
                                    <a:latin typeface="Cambria Math"/>
                                    <a:ea typeface="Cambria Math"/>
                                  </a:rPr>
                                  <m:t>𝟏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it-IT" sz="1400" b="1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it-IT" sz="1400" b="1" i="1" smtClean="0">
                                    <a:latin typeface="Cambria Math"/>
                                    <a:ea typeface="Cambria Math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lang="it-IT" sz="1400" b="1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smtClean="0">
                                        <a:latin typeface="Cambria Math"/>
                                        <a:ea typeface="Cambria Math"/>
                                      </a:rPr>
                                      <m:t>𝑱</m:t>
                                    </m:r>
                                  </m:e>
                                  <m:sub>
                                    <m:r>
                                      <a:rPr lang="it-IT" sz="1400" b="1" i="1" smtClean="0">
                                        <a:latin typeface="Cambria Math"/>
                                        <a:ea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it-IT" sz="1400" b="1" i="1" smtClean="0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it-IT" sz="1400" b="1" i="1" smtClean="0">
                                    <a:latin typeface="Cambria Math"/>
                                    <a:ea typeface="Cambria Math"/>
                                  </a:rPr>
                                  <m:t>𝟏</m:t>
                                </m:r>
                              </m:e>
                            </m:d>
                          </m:den>
                        </m:f>
                        <m:r>
                          <a:rPr lang="it-IT" sz="1400" b="1" i="0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it-IT" sz="1400" b="1" i="0" smtClean="0"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it-IT" sz="1400" b="1" i="0" smtClean="0">
                            <a:latin typeface="Cambria Math"/>
                            <a:ea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it-IT" sz="1400" b="1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1400" b="1" i="1" smtClean="0">
                                <a:latin typeface="Cambria Math"/>
                                <a:ea typeface="Cambria Math"/>
                              </a:rPr>
                              <m:t>𝜹</m:t>
                            </m:r>
                          </m:e>
                          <m:sub>
                            <m:r>
                              <a:rPr lang="it-IT" sz="1400" b="1" i="1" smtClean="0">
                                <a:latin typeface="Cambria Math"/>
                                <a:ea typeface="Cambria Math"/>
                              </a:rPr>
                              <m:t>𝟏𝟐</m:t>
                            </m:r>
                          </m:sub>
                        </m:sSub>
                        <m:r>
                          <a:rPr lang="it-IT" sz="1400" b="1" i="1" smtClean="0">
                            <a:latin typeface="Cambria Math"/>
                            <a:ea typeface="Cambria Math"/>
                          </a:rPr>
                          <m:t>)</m:t>
                        </m:r>
                        <m:f>
                          <m:fPr>
                            <m:ctrlPr>
                              <a:rPr lang="it-IT" sz="1400" b="1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4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a:rPr lang="it-IT" sz="14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𝒂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1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it-IT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400" b="1" i="0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𝐄</m:t>
                                    </m:r>
                                  </m:e>
                                </m:d>
                                <m:r>
                                  <a:rPr lang="it-IT" sz="1400" b="1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it-IT" sz="1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it-IT" sz="14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a:rPr lang="it-IT" sz="1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𝒃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it-IT" sz="1400" b="1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it-IT" sz="1400" b="1" i="1">
                                    <a:latin typeface="Cambria Math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it-IT" sz="1400" b="1" i="1">
                                    <a:latin typeface="Cambria Math"/>
                                    <a:ea typeface="Cambria Math"/>
                                  </a:rPr>
                                  <m:t>𝑬</m:t>
                                </m:r>
                                <m:r>
                                  <a:rPr lang="it-IT" sz="1400" b="1" i="1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it-IT" sz="1400" b="1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>
                                        <a:latin typeface="Cambria Math"/>
                                        <a:ea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it-IT" sz="1400" b="1" i="1">
                                        <a:latin typeface="Cambria Math"/>
                                        <a:ea typeface="Cambria Math"/>
                                      </a:rPr>
                                      <m:t>𝑹</m:t>
                                    </m:r>
                                  </m:sub>
                                </m:sSub>
                                <m:r>
                                  <a:rPr lang="it-IT" sz="1400" b="1" i="1">
                                    <a:latin typeface="Cambria Math"/>
                                    <a:ea typeface="Cambria Math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it-IT" sz="1400" b="1" i="1" smtClean="0">
                                    <a:latin typeface="Cambria Math"/>
                                    <a:ea typeface="Cambria Math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it-IT" sz="1400" b="1" i="1" smtClean="0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f>
                              <m:fPr>
                                <m:type m:val="lin"/>
                                <m:ctrlPr>
                                  <a:rPr lang="it-IT" sz="1400" b="1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it-IT" sz="1400" b="1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1" i="0" smtClean="0">
                                        <a:latin typeface="Cambria Math"/>
                                        <a:ea typeface="Cambria Math"/>
                                      </a:rPr>
                                      <m:t>𝚪</m:t>
                                    </m:r>
                                  </m:e>
                                  <m:sup>
                                    <m:r>
                                      <a:rPr lang="it-IT" sz="1400" b="1" i="1" smtClean="0">
                                        <a:latin typeface="Cambria Math"/>
                                        <a:ea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it-IT" sz="1400" b="1" i="1" smtClean="0">
                                    <a:latin typeface="Cambria Math"/>
                                    <a:ea typeface="Cambria Math"/>
                                  </a:rPr>
                                  <m:t>𝟒</m:t>
                                </m:r>
                              </m:den>
                            </m:f>
                          </m:den>
                        </m:f>
                      </m:oMath>
                    </m:oMathPara>
                  </a14:m>
                  <a:endParaRPr lang="it-IT" sz="1400" b="1" dirty="0"/>
                </a:p>
              </p:txBody>
            </p:sp>
          </mc:Choice>
          <mc:Fallback xmlns="">
            <p:sp>
              <p:nvSpPr>
                <p:cNvPr id="42" name="CasellaDiTesto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5976" y="1916832"/>
                  <a:ext cx="4732514" cy="56829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uppo 12"/>
          <p:cNvGrpSpPr/>
          <p:nvPr/>
        </p:nvGrpSpPr>
        <p:grpSpPr>
          <a:xfrm>
            <a:off x="2710881" y="1850231"/>
            <a:ext cx="6253608" cy="4531097"/>
            <a:chOff x="2452118" y="2229504"/>
            <a:chExt cx="5890603" cy="4171296"/>
          </a:xfrm>
        </p:grpSpPr>
        <p:grpSp>
          <p:nvGrpSpPr>
            <p:cNvPr id="11" name="Gruppo 10"/>
            <p:cNvGrpSpPr/>
            <p:nvPr/>
          </p:nvGrpSpPr>
          <p:grpSpPr>
            <a:xfrm>
              <a:off x="2452118" y="2229504"/>
              <a:ext cx="5890603" cy="4171296"/>
              <a:chOff x="2452118" y="2229504"/>
              <a:chExt cx="5890603" cy="4171296"/>
            </a:xfrm>
          </p:grpSpPr>
          <p:grpSp>
            <p:nvGrpSpPr>
              <p:cNvPr id="9" name="Gruppo 8"/>
              <p:cNvGrpSpPr/>
              <p:nvPr/>
            </p:nvGrpSpPr>
            <p:grpSpPr>
              <a:xfrm>
                <a:off x="2452118" y="2229504"/>
                <a:ext cx="5890603" cy="4171296"/>
                <a:chOff x="2452118" y="2229504"/>
                <a:chExt cx="5890603" cy="4171296"/>
              </a:xfrm>
            </p:grpSpPr>
            <p:grpSp>
              <p:nvGrpSpPr>
                <p:cNvPr id="6" name="Gruppo 5"/>
                <p:cNvGrpSpPr/>
                <p:nvPr/>
              </p:nvGrpSpPr>
              <p:grpSpPr>
                <a:xfrm>
                  <a:off x="2452118" y="2229504"/>
                  <a:ext cx="5890598" cy="4171296"/>
                  <a:chOff x="536882" y="2204864"/>
                  <a:chExt cx="5890598" cy="4171296"/>
                </a:xfrm>
              </p:grpSpPr>
              <p:pic>
                <p:nvPicPr>
                  <p:cNvPr id="1027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6882" y="2204864"/>
                    <a:ext cx="5890598" cy="417129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" name="CasellaDiTesto 2"/>
                  <p:cNvSpPr txBox="1"/>
                  <p:nvPr/>
                </p:nvSpPr>
                <p:spPr>
                  <a:xfrm>
                    <a:off x="1310883" y="5445224"/>
                    <a:ext cx="309634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600" b="1" dirty="0" smtClean="0">
                        <a:solidFill>
                          <a:srgbClr val="008000"/>
                        </a:solidFill>
                      </a:rPr>
                      <a:t>p</a:t>
                    </a:r>
                    <a:r>
                      <a:rPr lang="it-IT" sz="1600" b="1" dirty="0" smtClean="0"/>
                      <a:t> + </a:t>
                    </a:r>
                    <a:r>
                      <a:rPr lang="it-IT" sz="1600" b="1" baseline="30000" dirty="0" smtClean="0">
                        <a:solidFill>
                          <a:srgbClr val="FF0000"/>
                        </a:solidFill>
                      </a:rPr>
                      <a:t>19</a:t>
                    </a:r>
                    <a:r>
                      <a:rPr lang="it-IT" sz="1600" b="1" dirty="0" smtClean="0">
                        <a:solidFill>
                          <a:srgbClr val="FF0000"/>
                        </a:solidFill>
                      </a:rPr>
                      <a:t>F</a:t>
                    </a:r>
                    <a:r>
                      <a:rPr lang="it-IT" sz="1600" b="1" dirty="0" smtClean="0"/>
                      <a:t> </a:t>
                    </a:r>
                    <a:r>
                      <a:rPr lang="it-IT" sz="1600" b="1" dirty="0" smtClean="0">
                        <a:sym typeface="Wingdings" panose="05000000000000000000" pitchFamily="2" charset="2"/>
                      </a:rPr>
                      <a:t></a:t>
                    </a:r>
                    <a:r>
                      <a:rPr lang="it-IT" sz="1600" b="1" baseline="30000" dirty="0" smtClean="0">
                        <a:sym typeface="Wingdings" panose="05000000000000000000" pitchFamily="2" charset="2"/>
                      </a:rPr>
                      <a:t>20</a:t>
                    </a:r>
                    <a:r>
                      <a:rPr lang="it-IT" sz="1600" b="1" dirty="0" smtClean="0">
                        <a:sym typeface="Wingdings" panose="05000000000000000000" pitchFamily="2" charset="2"/>
                      </a:rPr>
                      <a:t>Ne*  </a:t>
                    </a:r>
                    <a:r>
                      <a:rPr lang="it-IT" sz="1600" b="1" dirty="0" smtClean="0">
                        <a:solidFill>
                          <a:srgbClr val="0000FF"/>
                        </a:solidFill>
                        <a:latin typeface="Symbol" panose="05050102010706020507" pitchFamily="18" charset="2"/>
                        <a:sym typeface="Wingdings" panose="05000000000000000000" pitchFamily="2" charset="2"/>
                      </a:rPr>
                      <a:t>a</a:t>
                    </a:r>
                    <a:r>
                      <a:rPr lang="it-IT" sz="1600" b="1" dirty="0" smtClean="0">
                        <a:sym typeface="Wingdings" panose="05000000000000000000" pitchFamily="2" charset="2"/>
                      </a:rPr>
                      <a:t> +</a:t>
                    </a:r>
                    <a:r>
                      <a:rPr lang="it-IT" sz="1600" b="1" baseline="30000" dirty="0" smtClean="0">
                        <a:solidFill>
                          <a:srgbClr val="CC3300"/>
                        </a:solidFill>
                        <a:sym typeface="Wingdings" panose="05000000000000000000" pitchFamily="2" charset="2"/>
                      </a:rPr>
                      <a:t>16</a:t>
                    </a:r>
                    <a:r>
                      <a:rPr lang="it-IT" sz="1600" b="1" dirty="0" smtClean="0">
                        <a:solidFill>
                          <a:srgbClr val="CC3300"/>
                        </a:solidFill>
                        <a:sym typeface="Wingdings" panose="05000000000000000000" pitchFamily="2" charset="2"/>
                      </a:rPr>
                      <a:t>O</a:t>
                    </a:r>
                    <a:r>
                      <a:rPr lang="it-IT" sz="1600" b="1" baseline="-25000" dirty="0" smtClean="0">
                        <a:solidFill>
                          <a:srgbClr val="CC3300"/>
                        </a:solidFill>
                        <a:sym typeface="Wingdings" panose="05000000000000000000" pitchFamily="2" charset="2"/>
                      </a:rPr>
                      <a:t>gs</a:t>
                    </a:r>
                    <a:r>
                      <a:rPr lang="it-IT" sz="1600" b="1" dirty="0" smtClean="0"/>
                      <a:t> </a:t>
                    </a:r>
                    <a:endParaRPr lang="it-IT" sz="1600" b="1" dirty="0"/>
                  </a:p>
                </p:txBody>
              </p:sp>
            </p:grpSp>
            <p:sp>
              <p:nvSpPr>
                <p:cNvPr id="75" name="CasellaDiTesto 74"/>
                <p:cNvSpPr txBox="1"/>
                <p:nvPr/>
              </p:nvSpPr>
              <p:spPr>
                <a:xfrm rot="5400000">
                  <a:off x="6760076" y="4081073"/>
                  <a:ext cx="2911374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05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I. Lombardo et al, </a:t>
                  </a:r>
                  <a:r>
                    <a:rPr lang="it-IT" sz="1050" b="1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Phys</a:t>
                  </a:r>
                  <a:r>
                    <a:rPr lang="it-IT" sz="105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. </a:t>
                  </a:r>
                  <a:r>
                    <a:rPr lang="it-IT" sz="1050" b="1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Lett</a:t>
                  </a:r>
                  <a:r>
                    <a:rPr lang="it-IT" sz="105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. B  748  (2015)</a:t>
                  </a:r>
                  <a:endParaRPr lang="it-IT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8" name="CasellaDiTesto 7"/>
              <p:cNvSpPr txBox="1"/>
              <p:nvPr/>
            </p:nvSpPr>
            <p:spPr>
              <a:xfrm>
                <a:off x="3563888" y="3068960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/>
                  <a:t>2</a:t>
                </a:r>
                <a:r>
                  <a:rPr lang="it-IT" b="1" baseline="30000" dirty="0" smtClean="0"/>
                  <a:t>+</a:t>
                </a:r>
                <a:endParaRPr lang="it-IT" b="1" baseline="30000" dirty="0"/>
              </a:p>
            </p:txBody>
          </p:sp>
          <p:sp>
            <p:nvSpPr>
              <p:cNvPr id="74" name="CasellaDiTesto 73"/>
              <p:cNvSpPr txBox="1"/>
              <p:nvPr/>
            </p:nvSpPr>
            <p:spPr>
              <a:xfrm>
                <a:off x="4283968" y="3635732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/>
                  <a:t>2</a:t>
                </a:r>
                <a:r>
                  <a:rPr lang="it-IT" b="1" baseline="30000" dirty="0" smtClean="0"/>
                  <a:t>+</a:t>
                </a:r>
                <a:endParaRPr lang="it-IT" b="1" baseline="30000" dirty="0"/>
              </a:p>
            </p:txBody>
          </p:sp>
        </p:grpSp>
        <p:sp>
          <p:nvSpPr>
            <p:cNvPr id="12" name="CasellaDiTesto 11"/>
            <p:cNvSpPr txBox="1"/>
            <p:nvPr/>
          </p:nvSpPr>
          <p:spPr>
            <a:xfrm>
              <a:off x="3121442" y="4610919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THM</a:t>
              </a:r>
              <a:endParaRPr lang="it-IT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081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5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6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58711" y="1083508"/>
            <a:ext cx="813556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4000" b="1" dirty="0" err="1">
                <a:latin typeface="BatangChe" panose="02030609000101010101" pitchFamily="49" charset="-127"/>
                <a:ea typeface="BatangChe" panose="02030609000101010101" pitchFamily="49" charset="-127"/>
              </a:rPr>
              <a:t>E</a:t>
            </a:r>
            <a:r>
              <a:rPr lang="it-IT" sz="4000" b="1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xamples</a:t>
            </a:r>
            <a:r>
              <a:rPr lang="it-IT" sz="40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of (some) </a:t>
            </a:r>
            <a:r>
              <a:rPr lang="it-IT" sz="4000" b="1" i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best </a:t>
            </a:r>
            <a:r>
              <a:rPr lang="it-IT" sz="4000" b="1" i="1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suited</a:t>
            </a:r>
            <a:r>
              <a:rPr lang="it-IT" sz="40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it-IT" sz="4000" b="1" dirty="0" err="1" smtClean="0">
                <a:solidFill>
                  <a:srgbClr val="FF00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Nuclear</a:t>
            </a:r>
            <a:r>
              <a:rPr lang="it-IT" sz="4000" b="1" dirty="0" smtClean="0">
                <a:solidFill>
                  <a:srgbClr val="FF00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Reactions</a:t>
            </a:r>
            <a:endParaRPr lang="it-IT" sz="4000" b="1" dirty="0" smtClean="0"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algn="ctr">
              <a:lnSpc>
                <a:spcPct val="200000"/>
              </a:lnSpc>
            </a:pPr>
            <a:r>
              <a:rPr lang="it-IT" sz="40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for </a:t>
            </a:r>
            <a:r>
              <a:rPr lang="it-IT" sz="4000" b="1" dirty="0" err="1" smtClean="0">
                <a:solidFill>
                  <a:srgbClr val="0000FF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Nuclear</a:t>
            </a:r>
            <a:r>
              <a:rPr lang="it-IT" sz="4000" b="1" dirty="0" smtClean="0">
                <a:solidFill>
                  <a:srgbClr val="0000FF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 Cluster</a:t>
            </a:r>
            <a:r>
              <a:rPr lang="it-IT" sz="40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</a:t>
            </a:r>
            <a:r>
              <a:rPr lang="it-IT" sz="4000" b="1" dirty="0" err="1" smtClean="0">
                <a:latin typeface="BatangChe" panose="02030609000101010101" pitchFamily="49" charset="-127"/>
                <a:ea typeface="BatangChe" panose="02030609000101010101" pitchFamily="49" charset="-127"/>
              </a:rPr>
              <a:t>studies</a:t>
            </a:r>
            <a:endParaRPr lang="it-IT" sz="4000" b="1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1298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543809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Very </a:t>
            </a:r>
            <a:r>
              <a:rPr lang="en-US" sz="2000" b="1" i="1" dirty="0" smtClean="0">
                <a:solidFill>
                  <a:srgbClr val="FFFFFF"/>
                </a:solidFill>
              </a:rPr>
              <a:t>complex</a:t>
            </a:r>
            <a:r>
              <a:rPr lang="en-US" sz="2000" b="1" dirty="0" smtClean="0">
                <a:solidFill>
                  <a:srgbClr val="FFFFFF"/>
                </a:solidFill>
              </a:rPr>
              <a:t> detectors </a:t>
            </a:r>
            <a:r>
              <a:rPr lang="en-US" sz="20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 ANASEN @ FSU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508104" y="35332"/>
            <a:ext cx="3685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Resonant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Elastic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Scattering</a:t>
            </a:r>
            <a:r>
              <a:rPr lang="it-IT" b="1" dirty="0" smtClean="0">
                <a:solidFill>
                  <a:schemeClr val="bg1"/>
                </a:solidFill>
              </a:rPr>
              <a:t> – 1</a:t>
            </a:r>
            <a:endParaRPr lang="it-IT" b="1" i="1" dirty="0">
              <a:solidFill>
                <a:schemeClr val="bg1"/>
              </a:solidFill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467544" y="404664"/>
            <a:ext cx="78486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/>
              <a:t>1 – </a:t>
            </a:r>
            <a:r>
              <a:rPr lang="en-US" sz="1600" b="1" i="1" dirty="0" smtClean="0">
                <a:solidFill>
                  <a:srgbClr val="008000"/>
                </a:solidFill>
              </a:rPr>
              <a:t>Resonant elastic scattering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 smtClean="0"/>
              <a:t>with </a:t>
            </a:r>
            <a:r>
              <a:rPr lang="en-US" sz="16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1600" b="1" dirty="0" smtClean="0">
                <a:solidFill>
                  <a:srgbClr val="FF0000"/>
                </a:solidFill>
              </a:rPr>
              <a:t>-particles</a:t>
            </a:r>
            <a:r>
              <a:rPr lang="en-US" sz="1600" b="1" dirty="0" smtClean="0"/>
              <a:t> (</a:t>
            </a:r>
            <a:r>
              <a:rPr lang="en-US" sz="1600" b="1" i="1" dirty="0" smtClean="0">
                <a:solidFill>
                  <a:srgbClr val="0000FF"/>
                </a:solidFill>
              </a:rPr>
              <a:t>direct</a:t>
            </a:r>
            <a:r>
              <a:rPr lang="en-US" sz="1600" b="1" dirty="0" smtClean="0"/>
              <a:t> and </a:t>
            </a:r>
            <a:r>
              <a:rPr lang="en-US" sz="1600" b="1" dirty="0" smtClean="0">
                <a:solidFill>
                  <a:srgbClr val="CC3300"/>
                </a:solidFill>
              </a:rPr>
              <a:t>inverse</a:t>
            </a:r>
            <a:r>
              <a:rPr lang="en-US" sz="1600" b="1" dirty="0" smtClean="0"/>
              <a:t> kinematics):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i="1" dirty="0" smtClean="0">
                <a:solidFill>
                  <a:srgbClr val="FF0066"/>
                </a:solidFill>
              </a:rPr>
              <a:t>Compound nucleus</a:t>
            </a:r>
            <a:r>
              <a:rPr lang="en-US" sz="1600" b="1" dirty="0" smtClean="0"/>
              <a:t> states characterized by </a:t>
            </a:r>
            <a:r>
              <a:rPr lang="en-US" sz="1600" b="1" dirty="0" smtClean="0">
                <a:solidFill>
                  <a:srgbClr val="008000"/>
                </a:solidFill>
              </a:rPr>
              <a:t>pronounced large </a:t>
            </a:r>
            <a:r>
              <a:rPr lang="en-US" sz="1600" b="1" dirty="0" smtClean="0">
                <a:solidFill>
                  <a:srgbClr val="008000"/>
                </a:solidFill>
                <a:latin typeface="Symbol" panose="05050102010706020507" pitchFamily="18" charset="2"/>
              </a:rPr>
              <a:t>a</a:t>
            </a:r>
            <a:r>
              <a:rPr lang="en-US" sz="1600" b="1" dirty="0" smtClean="0">
                <a:solidFill>
                  <a:srgbClr val="008000"/>
                </a:solidFill>
              </a:rPr>
              <a:t>-width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Simultaneous analysis of </a:t>
            </a:r>
            <a:r>
              <a:rPr lang="en-US" sz="1600" b="1" dirty="0" smtClean="0">
                <a:solidFill>
                  <a:srgbClr val="0000FF"/>
                </a:solidFill>
              </a:rPr>
              <a:t>scattering</a:t>
            </a:r>
            <a:r>
              <a:rPr lang="en-US" sz="1600" b="1" dirty="0" smtClean="0"/>
              <a:t> and reaction channels </a:t>
            </a:r>
            <a:r>
              <a:rPr lang="en-US" sz="1600" b="1" dirty="0" smtClean="0">
                <a:sym typeface="Wingdings" panose="05000000000000000000" pitchFamily="2" charset="2"/>
              </a:rPr>
              <a:t> </a:t>
            </a:r>
            <a:r>
              <a:rPr lang="en-US" sz="1600" b="1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US" sz="1600" b="1" baseline="-2500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en-US" sz="1600" b="1" dirty="0" smtClean="0">
                <a:sym typeface="Wingdings" panose="05000000000000000000" pitchFamily="2" charset="2"/>
              </a:rPr>
              <a:t>  </a:t>
            </a:r>
            <a:r>
              <a:rPr lang="en-US" sz="1600" b="1" dirty="0" smtClean="0">
                <a:solidFill>
                  <a:srgbClr val="7030A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US" sz="1600" b="1" baseline="30000" dirty="0" smtClean="0">
                <a:solidFill>
                  <a:srgbClr val="7030A0"/>
                </a:solidFill>
                <a:sym typeface="Wingdings" panose="05000000000000000000" pitchFamily="2" charset="2"/>
              </a:rPr>
              <a:t>2</a:t>
            </a:r>
            <a:r>
              <a:rPr lang="en-US" sz="1600" b="1" baseline="-25000" dirty="0" smtClean="0">
                <a:solidFill>
                  <a:srgbClr val="7030A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endParaRPr lang="en-US" sz="1600" b="1" baseline="-25000" dirty="0">
              <a:solidFill>
                <a:srgbClr val="7030A0"/>
              </a:solidFill>
              <a:latin typeface="Symbol" panose="05050102010706020507" pitchFamily="18" charset="2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531857" y="1772816"/>
            <a:ext cx="4184159" cy="3906830"/>
            <a:chOff x="459723" y="1548847"/>
            <a:chExt cx="4184159" cy="3906830"/>
          </a:xfrm>
        </p:grpSpPr>
        <p:grpSp>
          <p:nvGrpSpPr>
            <p:cNvPr id="6" name="Gruppo 5"/>
            <p:cNvGrpSpPr/>
            <p:nvPr/>
          </p:nvGrpSpPr>
          <p:grpSpPr>
            <a:xfrm>
              <a:off x="1331640" y="1548847"/>
              <a:ext cx="1885453" cy="1016057"/>
              <a:chOff x="1331640" y="1157158"/>
              <a:chExt cx="1885453" cy="1016057"/>
            </a:xfrm>
          </p:grpSpPr>
          <p:cxnSp>
            <p:nvCxnSpPr>
              <p:cNvPr id="3" name="Connettore 2 2"/>
              <p:cNvCxnSpPr/>
              <p:nvPr/>
            </p:nvCxnSpPr>
            <p:spPr>
              <a:xfrm>
                <a:off x="2302418" y="1777171"/>
                <a:ext cx="0" cy="3960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CasellaDiTesto 3"/>
              <p:cNvSpPr txBox="1"/>
              <p:nvPr/>
            </p:nvSpPr>
            <p:spPr>
              <a:xfrm>
                <a:off x="1331640" y="1157158"/>
                <a:ext cx="188545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b="1" dirty="0" smtClean="0">
                    <a:solidFill>
                      <a:srgbClr val="FF0000"/>
                    </a:solidFill>
                  </a:rPr>
                  <a:t>Direct </a:t>
                </a:r>
                <a:r>
                  <a:rPr lang="it-IT" sz="1600" b="1" dirty="0" err="1" smtClean="0">
                    <a:solidFill>
                      <a:srgbClr val="FF0000"/>
                    </a:solidFill>
                  </a:rPr>
                  <a:t>kinematics</a:t>
                </a:r>
                <a:endParaRPr lang="it-IT" sz="16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it-IT" sz="1600" b="1" dirty="0" smtClean="0">
                    <a:solidFill>
                      <a:srgbClr val="FF0000"/>
                    </a:solidFill>
                  </a:rPr>
                  <a:t>(</a:t>
                </a:r>
                <a:r>
                  <a:rPr lang="it-IT" sz="1600" b="1" dirty="0" err="1" smtClean="0">
                    <a:solidFill>
                      <a:srgbClr val="FF0000"/>
                    </a:solidFill>
                  </a:rPr>
                  <a:t>old</a:t>
                </a:r>
                <a:r>
                  <a:rPr lang="it-IT" sz="1600" b="1" dirty="0" smtClean="0">
                    <a:solidFill>
                      <a:srgbClr val="FF0000"/>
                    </a:solidFill>
                  </a:rPr>
                  <a:t> style)</a:t>
                </a:r>
                <a:endParaRPr lang="it-IT" sz="16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" name="Rettangolo 18"/>
            <p:cNvSpPr/>
            <p:nvPr/>
          </p:nvSpPr>
          <p:spPr>
            <a:xfrm>
              <a:off x="2274366" y="3283338"/>
              <a:ext cx="45719" cy="361686"/>
            </a:xfrm>
            <a:prstGeom prst="rect">
              <a:avLst/>
            </a:prstGeom>
            <a:solidFill>
              <a:srgbClr val="33CC33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9"/>
            <p:cNvSpPr/>
            <p:nvPr/>
          </p:nvSpPr>
          <p:spPr>
            <a:xfrm>
              <a:off x="1505137" y="2672916"/>
              <a:ext cx="1584176" cy="16561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4" name="Connettore 2 33"/>
            <p:cNvCxnSpPr/>
            <p:nvPr/>
          </p:nvCxnSpPr>
          <p:spPr>
            <a:xfrm>
              <a:off x="1763688" y="3464181"/>
              <a:ext cx="432048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e 35"/>
            <p:cNvSpPr/>
            <p:nvPr/>
          </p:nvSpPr>
          <p:spPr>
            <a:xfrm>
              <a:off x="1622414" y="3390900"/>
              <a:ext cx="141274" cy="14401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1622414" y="3121223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baseline="30000" dirty="0" smtClean="0">
                  <a:solidFill>
                    <a:srgbClr val="0000FF"/>
                  </a:solidFill>
                </a:rPr>
                <a:t>4</a:t>
              </a:r>
              <a:r>
                <a:rPr lang="it-IT" sz="1400" b="1" dirty="0" smtClean="0">
                  <a:solidFill>
                    <a:srgbClr val="0000FF"/>
                  </a:solidFill>
                </a:rPr>
                <a:t>He</a:t>
              </a:r>
              <a:r>
                <a:rPr lang="it-IT" sz="1400" b="1" baseline="30000" dirty="0" smtClean="0">
                  <a:solidFill>
                    <a:srgbClr val="0000FF"/>
                  </a:solidFill>
                </a:rPr>
                <a:t>++</a:t>
              </a:r>
              <a:endParaRPr lang="it-IT" sz="1400" b="1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39" name="CasellaDiTesto 38"/>
            <p:cNvSpPr txBox="1"/>
            <p:nvPr/>
          </p:nvSpPr>
          <p:spPr>
            <a:xfrm rot="5400000">
              <a:off x="1956695" y="3777056"/>
              <a:ext cx="6110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rgbClr val="008000"/>
                  </a:solidFill>
                </a:rPr>
                <a:t>target</a:t>
              </a:r>
              <a:endParaRPr lang="it-IT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2195736" y="2780928"/>
              <a:ext cx="194761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Rettangolo 40"/>
            <p:cNvSpPr/>
            <p:nvPr/>
          </p:nvSpPr>
          <p:spPr>
            <a:xfrm rot="19647172">
              <a:off x="1859954" y="2902433"/>
              <a:ext cx="194761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Rettangolo 41"/>
            <p:cNvSpPr/>
            <p:nvPr/>
          </p:nvSpPr>
          <p:spPr>
            <a:xfrm rot="14575957">
              <a:off x="1601639" y="3813079"/>
              <a:ext cx="194761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Rettangolo 42"/>
            <p:cNvSpPr/>
            <p:nvPr/>
          </p:nvSpPr>
          <p:spPr>
            <a:xfrm rot="1923270">
              <a:off x="2537469" y="2903036"/>
              <a:ext cx="194761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4" name="Gruppo 23"/>
            <p:cNvGrpSpPr/>
            <p:nvPr/>
          </p:nvGrpSpPr>
          <p:grpSpPr>
            <a:xfrm rot="10800000">
              <a:off x="1883947" y="4077072"/>
              <a:ext cx="872276" cy="167827"/>
              <a:chOff x="3388931" y="2976069"/>
              <a:chExt cx="872276" cy="167827"/>
            </a:xfrm>
          </p:grpSpPr>
          <p:sp>
            <p:nvSpPr>
              <p:cNvPr id="44" name="Rettangolo 43"/>
              <p:cNvSpPr/>
              <p:nvPr/>
            </p:nvSpPr>
            <p:spPr>
              <a:xfrm>
                <a:off x="3724713" y="2976069"/>
                <a:ext cx="194761" cy="4571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Rettangolo 44"/>
              <p:cNvSpPr/>
              <p:nvPr/>
            </p:nvSpPr>
            <p:spPr>
              <a:xfrm rot="19647172">
                <a:off x="3388931" y="3097574"/>
                <a:ext cx="194761" cy="4571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" name="Rettangolo 45"/>
              <p:cNvSpPr/>
              <p:nvPr/>
            </p:nvSpPr>
            <p:spPr>
              <a:xfrm rot="1923270">
                <a:off x="4066446" y="3098177"/>
                <a:ext cx="194761" cy="4571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48" name="Connettore 2 47"/>
            <p:cNvCxnSpPr>
              <a:endCxn id="43" idx="2"/>
            </p:cNvCxnSpPr>
            <p:nvPr/>
          </p:nvCxnSpPr>
          <p:spPr>
            <a:xfrm flipV="1">
              <a:off x="2325114" y="2945270"/>
              <a:ext cx="297604" cy="51891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459724" y="4437112"/>
              <a:ext cx="4184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 smtClean="0">
                  <a:solidFill>
                    <a:srgbClr val="008000"/>
                  </a:solidFill>
                </a:rPr>
                <a:t>Pros</a:t>
              </a:r>
              <a:r>
                <a:rPr lang="it-IT" sz="1200" b="1" dirty="0" smtClean="0"/>
                <a:t>: </a:t>
              </a:r>
              <a:r>
                <a:rPr lang="it-IT" sz="1200" b="1" dirty="0" err="1" smtClean="0"/>
                <a:t>excellent</a:t>
              </a:r>
              <a:r>
                <a:rPr lang="it-IT" sz="1200" b="1" dirty="0" smtClean="0"/>
                <a:t> </a:t>
              </a:r>
              <a:r>
                <a:rPr lang="it-IT" sz="1200" b="1" i="1" dirty="0" err="1" smtClean="0">
                  <a:solidFill>
                    <a:srgbClr val="0000FF"/>
                  </a:solidFill>
                </a:rPr>
                <a:t>energy</a:t>
              </a:r>
              <a:r>
                <a:rPr lang="it-IT" sz="1200" b="1" i="1" dirty="0" smtClean="0">
                  <a:solidFill>
                    <a:srgbClr val="0000FF"/>
                  </a:solidFill>
                </a:rPr>
                <a:t> </a:t>
              </a:r>
              <a:r>
                <a:rPr lang="it-IT" sz="1200" b="1" i="1" dirty="0" err="1" smtClean="0">
                  <a:solidFill>
                    <a:srgbClr val="0000FF"/>
                  </a:solidFill>
                </a:rPr>
                <a:t>resolution</a:t>
              </a:r>
              <a:r>
                <a:rPr lang="it-IT" sz="1200" b="1" i="1" dirty="0" smtClean="0">
                  <a:solidFill>
                    <a:srgbClr val="0000FF"/>
                  </a:solidFill>
                </a:rPr>
                <a:t> </a:t>
              </a:r>
              <a:r>
                <a:rPr lang="it-IT" sz="1200" b="1" dirty="0" smtClean="0"/>
                <a:t>(</a:t>
              </a:r>
              <a:r>
                <a:rPr lang="it-IT" sz="1200" b="1" dirty="0" err="1" smtClean="0"/>
                <a:t>VdG</a:t>
              </a:r>
              <a:r>
                <a:rPr lang="it-IT" sz="1200" b="1" dirty="0" smtClean="0"/>
                <a:t>, tandem…)</a:t>
              </a:r>
            </a:p>
            <a:p>
              <a:r>
                <a:rPr lang="it-IT" sz="1200" b="1" dirty="0" err="1" smtClean="0"/>
                <a:t>Angular</a:t>
              </a:r>
              <a:r>
                <a:rPr lang="it-IT" sz="1200" b="1" dirty="0" smtClean="0"/>
                <a:t> </a:t>
              </a:r>
              <a:r>
                <a:rPr lang="it-IT" sz="1200" b="1" dirty="0" err="1" smtClean="0"/>
                <a:t>Distributions</a:t>
              </a:r>
              <a:r>
                <a:rPr lang="it-IT" sz="1200" b="1" dirty="0" smtClean="0"/>
                <a:t> </a:t>
              </a:r>
              <a:r>
                <a:rPr lang="it-IT" sz="1200" b="1" dirty="0" smtClean="0">
                  <a:sym typeface="Wingdings" pitchFamily="2" charset="2"/>
                </a:rPr>
                <a:t> </a:t>
              </a:r>
              <a:r>
                <a:rPr lang="it-IT" sz="1200" b="1" i="1" dirty="0" smtClean="0">
                  <a:solidFill>
                    <a:srgbClr val="FF0000"/>
                  </a:solidFill>
                </a:rPr>
                <a:t>Simple</a:t>
              </a:r>
              <a:r>
                <a:rPr lang="it-IT" sz="1200" b="1" dirty="0" smtClean="0"/>
                <a:t> to be </a:t>
              </a:r>
              <a:r>
                <a:rPr lang="it-IT" sz="1200" b="1" dirty="0" err="1" smtClean="0"/>
                <a:t>obtained</a:t>
              </a:r>
              <a:endParaRPr lang="it-IT" sz="1200" b="1" dirty="0"/>
            </a:p>
          </p:txBody>
        </p:sp>
        <p:sp>
          <p:nvSpPr>
            <p:cNvPr id="53" name="CasellaDiTesto 52"/>
            <p:cNvSpPr txBox="1"/>
            <p:nvPr/>
          </p:nvSpPr>
          <p:spPr>
            <a:xfrm>
              <a:off x="459723" y="4994012"/>
              <a:ext cx="4081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err="1" smtClean="0">
                  <a:solidFill>
                    <a:srgbClr val="FF0000"/>
                  </a:solidFill>
                </a:rPr>
                <a:t>Cons</a:t>
              </a:r>
              <a:r>
                <a:rPr lang="it-IT" sz="1200" b="1" dirty="0" smtClean="0"/>
                <a:t>: </a:t>
              </a:r>
              <a:r>
                <a:rPr lang="it-IT" sz="1200" b="1" dirty="0" smtClean="0">
                  <a:latin typeface="Symbol" panose="05050102010706020507" pitchFamily="18" charset="2"/>
                </a:rPr>
                <a:t>a</a:t>
              </a:r>
              <a:r>
                <a:rPr lang="it-IT" sz="1200" b="1" dirty="0" smtClean="0"/>
                <a:t>-</a:t>
              </a:r>
              <a:r>
                <a:rPr lang="it-IT" sz="1200" b="1" dirty="0" err="1" smtClean="0"/>
                <a:t>beams</a:t>
              </a:r>
              <a:r>
                <a:rPr lang="it-IT" sz="1200" b="1" dirty="0" smtClean="0"/>
                <a:t> </a:t>
              </a:r>
              <a:r>
                <a:rPr lang="it-IT" sz="1200" b="1" dirty="0" smtClean="0">
                  <a:sym typeface="Wingdings" panose="05000000000000000000" pitchFamily="2" charset="2"/>
                </a:rPr>
                <a:t> </a:t>
              </a:r>
              <a:r>
                <a:rPr lang="it-IT" sz="1200" b="1" dirty="0" err="1" smtClean="0">
                  <a:sym typeface="Wingdings" panose="05000000000000000000" pitchFamily="2" charset="2"/>
                </a:rPr>
                <a:t>not</a:t>
              </a:r>
              <a:r>
                <a:rPr lang="it-IT" sz="1200" b="1" dirty="0" smtClean="0">
                  <a:sym typeface="Wingdings" panose="05000000000000000000" pitchFamily="2" charset="2"/>
                </a:rPr>
                <a:t> easy</a:t>
              </a:r>
              <a:endParaRPr lang="it-IT" sz="1200" b="1" dirty="0" smtClean="0"/>
            </a:p>
            <a:p>
              <a:r>
                <a:rPr lang="it-IT" sz="1200" b="1" dirty="0" err="1" smtClean="0"/>
                <a:t>Excitation</a:t>
              </a:r>
              <a:r>
                <a:rPr lang="it-IT" sz="1200" b="1" dirty="0" smtClean="0"/>
                <a:t> </a:t>
              </a:r>
              <a:r>
                <a:rPr lang="it-IT" sz="1200" b="1" dirty="0" err="1" smtClean="0"/>
                <a:t>function</a:t>
              </a:r>
              <a:r>
                <a:rPr lang="it-IT" sz="1200" b="1" dirty="0" smtClean="0"/>
                <a:t> </a:t>
              </a:r>
              <a:r>
                <a:rPr lang="it-IT" sz="1200" b="1" dirty="0" smtClean="0">
                  <a:sym typeface="Wingdings" pitchFamily="2" charset="2"/>
                </a:rPr>
                <a:t> </a:t>
              </a:r>
              <a:r>
                <a:rPr lang="it-IT" sz="1200" b="1" dirty="0" smtClean="0">
                  <a:solidFill>
                    <a:srgbClr val="CC3300"/>
                  </a:solidFill>
                </a:rPr>
                <a:t>HUNDREDS</a:t>
              </a:r>
              <a:r>
                <a:rPr lang="it-IT" sz="1200" b="1" dirty="0" smtClean="0"/>
                <a:t> of </a:t>
              </a:r>
              <a:r>
                <a:rPr lang="it-IT" sz="1200" b="1" dirty="0" err="1" smtClean="0"/>
                <a:t>energy</a:t>
              </a:r>
              <a:r>
                <a:rPr lang="it-IT" sz="1200" b="1" dirty="0" smtClean="0"/>
                <a:t> </a:t>
              </a:r>
              <a:r>
                <a:rPr lang="it-IT" sz="1200" b="1" dirty="0" err="1" smtClean="0"/>
                <a:t>changes</a:t>
              </a:r>
              <a:endParaRPr lang="it-IT" sz="1200" b="1" dirty="0"/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4996353" y="1772816"/>
            <a:ext cx="4184159" cy="3906830"/>
            <a:chOff x="4852211" y="1548847"/>
            <a:chExt cx="4184159" cy="3906830"/>
          </a:xfrm>
        </p:grpSpPr>
        <p:grpSp>
          <p:nvGrpSpPr>
            <p:cNvPr id="197" name="Gruppo 196"/>
            <p:cNvGrpSpPr/>
            <p:nvPr/>
          </p:nvGrpSpPr>
          <p:grpSpPr>
            <a:xfrm>
              <a:off x="5574629" y="1548847"/>
              <a:ext cx="2046907" cy="1016057"/>
              <a:chOff x="1331640" y="1157158"/>
              <a:chExt cx="2046907" cy="1016057"/>
            </a:xfrm>
          </p:grpSpPr>
          <p:cxnSp>
            <p:nvCxnSpPr>
              <p:cNvPr id="198" name="Connettore 2 197"/>
              <p:cNvCxnSpPr/>
              <p:nvPr/>
            </p:nvCxnSpPr>
            <p:spPr>
              <a:xfrm>
                <a:off x="2302418" y="1777171"/>
                <a:ext cx="0" cy="396044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CasellaDiTesto 198"/>
              <p:cNvSpPr txBox="1"/>
              <p:nvPr/>
            </p:nvSpPr>
            <p:spPr>
              <a:xfrm>
                <a:off x="1331640" y="1157158"/>
                <a:ext cx="204690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b="1" dirty="0" smtClean="0">
                    <a:solidFill>
                      <a:srgbClr val="0000FF"/>
                    </a:solidFill>
                  </a:rPr>
                  <a:t>Inverse </a:t>
                </a:r>
                <a:r>
                  <a:rPr lang="it-IT" sz="1600" b="1" dirty="0" err="1" smtClean="0">
                    <a:solidFill>
                      <a:srgbClr val="0000FF"/>
                    </a:solidFill>
                  </a:rPr>
                  <a:t>kinematics</a:t>
                </a:r>
                <a:endParaRPr lang="it-IT" sz="1600" b="1" dirty="0">
                  <a:solidFill>
                    <a:srgbClr val="0000FF"/>
                  </a:solidFill>
                </a:endParaRPr>
              </a:p>
              <a:p>
                <a:pPr algn="ctr"/>
                <a:r>
                  <a:rPr lang="it-IT" sz="1600" b="1" dirty="0" smtClean="0">
                    <a:solidFill>
                      <a:srgbClr val="0000FF"/>
                    </a:solidFill>
                  </a:rPr>
                  <a:t>(K.P. </a:t>
                </a:r>
                <a:r>
                  <a:rPr lang="it-IT" sz="1600" b="1" dirty="0" err="1" smtClean="0">
                    <a:solidFill>
                      <a:srgbClr val="0000FF"/>
                    </a:solidFill>
                  </a:rPr>
                  <a:t>Artemov</a:t>
                </a:r>
                <a:r>
                  <a:rPr lang="it-IT" sz="1600" b="1" dirty="0" smtClean="0">
                    <a:solidFill>
                      <a:srgbClr val="0000FF"/>
                    </a:solidFill>
                  </a:rPr>
                  <a:t> et al)</a:t>
                </a:r>
                <a:endParaRPr lang="it-IT" sz="1600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8" name="Gruppo 27"/>
            <p:cNvGrpSpPr/>
            <p:nvPr/>
          </p:nvGrpSpPr>
          <p:grpSpPr>
            <a:xfrm>
              <a:off x="5148064" y="2708920"/>
              <a:ext cx="2581255" cy="1440160"/>
              <a:chOff x="5148064" y="2708920"/>
              <a:chExt cx="2581255" cy="1440160"/>
            </a:xfrm>
          </p:grpSpPr>
          <p:grpSp>
            <p:nvGrpSpPr>
              <p:cNvPr id="18" name="Gruppo 17"/>
              <p:cNvGrpSpPr/>
              <p:nvPr/>
            </p:nvGrpSpPr>
            <p:grpSpPr>
              <a:xfrm>
                <a:off x="5292080" y="2708920"/>
                <a:ext cx="2437239" cy="1440160"/>
                <a:chOff x="5148064" y="2708920"/>
                <a:chExt cx="2437239" cy="1440160"/>
              </a:xfrm>
            </p:grpSpPr>
            <p:sp>
              <p:nvSpPr>
                <p:cNvPr id="5" name="Ovale 4"/>
                <p:cNvSpPr/>
                <p:nvPr/>
              </p:nvSpPr>
              <p:spPr>
                <a:xfrm>
                  <a:off x="5868144" y="2708920"/>
                  <a:ext cx="1368152" cy="1440160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cxnSp>
              <p:nvCxnSpPr>
                <p:cNvPr id="10" name="Connettore 2 9"/>
                <p:cNvCxnSpPr/>
                <p:nvPr/>
              </p:nvCxnSpPr>
              <p:spPr>
                <a:xfrm>
                  <a:off x="5436096" y="3429000"/>
                  <a:ext cx="936104" cy="0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CasellaDiTesto 10"/>
                <p:cNvSpPr txBox="1"/>
                <p:nvPr/>
              </p:nvSpPr>
              <p:spPr>
                <a:xfrm>
                  <a:off x="6109573" y="3769295"/>
                  <a:ext cx="8386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400" b="1" baseline="30000" dirty="0" smtClean="0">
                      <a:solidFill>
                        <a:schemeClr val="accent6"/>
                      </a:solidFill>
                    </a:rPr>
                    <a:t>4</a:t>
                  </a:r>
                  <a:r>
                    <a:rPr lang="it-IT" sz="1400" b="1" dirty="0" smtClean="0">
                      <a:solidFill>
                        <a:schemeClr val="accent6"/>
                      </a:solidFill>
                    </a:rPr>
                    <a:t>He gas</a:t>
                  </a:r>
                  <a:endParaRPr lang="it-IT" sz="1400" b="1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13" name="Ovale 12"/>
                <p:cNvSpPr/>
                <p:nvPr/>
              </p:nvSpPr>
              <p:spPr>
                <a:xfrm>
                  <a:off x="6444208" y="3356992"/>
                  <a:ext cx="141274" cy="14401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6" name="Ovale 25"/>
                <p:cNvSpPr/>
                <p:nvPr/>
              </p:nvSpPr>
              <p:spPr>
                <a:xfrm>
                  <a:off x="5148064" y="3284984"/>
                  <a:ext cx="275077" cy="28803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" name="Rettangolo 13"/>
                <p:cNvSpPr/>
                <p:nvPr/>
              </p:nvSpPr>
              <p:spPr>
                <a:xfrm>
                  <a:off x="7092280" y="3140968"/>
                  <a:ext cx="83068" cy="557965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16" name="Connettore 2 15"/>
                <p:cNvCxnSpPr>
                  <a:endCxn id="14" idx="1"/>
                </p:cNvCxnSpPr>
                <p:nvPr/>
              </p:nvCxnSpPr>
              <p:spPr>
                <a:xfrm>
                  <a:off x="6660232" y="3419950"/>
                  <a:ext cx="432048" cy="1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CasellaDiTesto 16"/>
                <p:cNvSpPr txBox="1"/>
                <p:nvPr/>
              </p:nvSpPr>
              <p:spPr>
                <a:xfrm rot="5400000">
                  <a:off x="7051503" y="3290500"/>
                  <a:ext cx="79060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200" b="1" dirty="0" smtClean="0"/>
                    <a:t>detector</a:t>
                  </a:r>
                  <a:endParaRPr lang="it-IT" sz="1200" b="1" dirty="0"/>
                </a:p>
              </p:txBody>
            </p:sp>
          </p:grpSp>
          <p:sp>
            <p:nvSpPr>
              <p:cNvPr id="27" name="CasellaDiTesto 26"/>
              <p:cNvSpPr txBox="1"/>
              <p:nvPr/>
            </p:nvSpPr>
            <p:spPr>
              <a:xfrm>
                <a:off x="5148064" y="2996952"/>
                <a:ext cx="6527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err="1" smtClean="0">
                    <a:solidFill>
                      <a:srgbClr val="008000"/>
                    </a:solidFill>
                  </a:rPr>
                  <a:t>beam</a:t>
                </a:r>
                <a:endParaRPr lang="it-IT" sz="1400" b="1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47" name="CasellaDiTesto 46"/>
            <p:cNvSpPr txBox="1"/>
            <p:nvPr/>
          </p:nvSpPr>
          <p:spPr>
            <a:xfrm>
              <a:off x="4852212" y="4437112"/>
              <a:ext cx="4184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 smtClean="0">
                  <a:solidFill>
                    <a:srgbClr val="008000"/>
                  </a:solidFill>
                </a:rPr>
                <a:t>Pros</a:t>
              </a:r>
              <a:r>
                <a:rPr lang="it-IT" sz="1200" b="1" dirty="0" smtClean="0"/>
                <a:t>: short time </a:t>
              </a:r>
              <a:r>
                <a:rPr lang="it-IT" sz="1200" b="1" dirty="0" err="1" smtClean="0"/>
                <a:t>exp</a:t>
              </a:r>
              <a:r>
                <a:rPr lang="it-IT" sz="1200" b="1" dirty="0" smtClean="0"/>
                <a:t>. </a:t>
              </a:r>
              <a:r>
                <a:rPr lang="it-IT" sz="1200" b="1" dirty="0" err="1" smtClean="0"/>
                <a:t>Excitation</a:t>
              </a:r>
              <a:r>
                <a:rPr lang="it-IT" sz="1200" b="1" dirty="0" smtClean="0"/>
                <a:t> </a:t>
              </a:r>
              <a:r>
                <a:rPr lang="it-IT" sz="1200" b="1" dirty="0" err="1" smtClean="0"/>
                <a:t>Function</a:t>
              </a:r>
              <a:r>
                <a:rPr lang="it-IT" sz="1200" b="1" dirty="0" smtClean="0"/>
                <a:t> </a:t>
              </a:r>
              <a:r>
                <a:rPr lang="it-IT" sz="1200" b="1" dirty="0" smtClean="0">
                  <a:sym typeface="Wingdings" panose="05000000000000000000" pitchFamily="2" charset="2"/>
                </a:rPr>
                <a:t> </a:t>
              </a:r>
              <a:r>
                <a:rPr lang="it-IT" sz="1200" b="1" dirty="0" err="1" smtClean="0">
                  <a:solidFill>
                    <a:srgbClr val="0000FF"/>
                  </a:solidFill>
                  <a:sym typeface="Wingdings" panose="05000000000000000000" pitchFamily="2" charset="2"/>
                </a:rPr>
                <a:t>one</a:t>
              </a:r>
              <a:r>
                <a:rPr lang="it-IT" sz="1200" b="1" dirty="0" smtClean="0">
                  <a:solidFill>
                    <a:srgbClr val="0000FF"/>
                  </a:solidFill>
                  <a:sym typeface="Wingdings" panose="05000000000000000000" pitchFamily="2" charset="2"/>
                </a:rPr>
                <a:t> </a:t>
              </a:r>
              <a:r>
                <a:rPr lang="it-IT" sz="1200" b="1" dirty="0" err="1" smtClean="0">
                  <a:solidFill>
                    <a:srgbClr val="0000FF"/>
                  </a:solidFill>
                  <a:sym typeface="Wingdings" panose="05000000000000000000" pitchFamily="2" charset="2"/>
                </a:rPr>
                <a:t>shot</a:t>
              </a:r>
              <a:endParaRPr lang="it-IT" sz="1200" b="1" dirty="0" smtClean="0">
                <a:solidFill>
                  <a:srgbClr val="0000FF"/>
                </a:solidFill>
              </a:endParaRPr>
            </a:p>
            <a:p>
              <a:r>
                <a:rPr lang="it-IT" sz="1200" b="1" dirty="0" err="1" smtClean="0">
                  <a:solidFill>
                    <a:srgbClr val="FF0066"/>
                  </a:solidFill>
                </a:rPr>
                <a:t>Radioactive</a:t>
              </a:r>
              <a:r>
                <a:rPr lang="it-IT" sz="1200" b="1" dirty="0" smtClean="0">
                  <a:solidFill>
                    <a:srgbClr val="FF0066"/>
                  </a:solidFill>
                </a:rPr>
                <a:t> </a:t>
              </a:r>
              <a:r>
                <a:rPr lang="it-IT" sz="1200" b="1" dirty="0" err="1" smtClean="0">
                  <a:solidFill>
                    <a:srgbClr val="FF0066"/>
                  </a:solidFill>
                </a:rPr>
                <a:t>ion</a:t>
              </a:r>
              <a:r>
                <a:rPr lang="it-IT" sz="1200" b="1" dirty="0" smtClean="0">
                  <a:solidFill>
                    <a:srgbClr val="FF0066"/>
                  </a:solidFill>
                </a:rPr>
                <a:t> </a:t>
              </a:r>
              <a:r>
                <a:rPr lang="it-IT" sz="1200" b="1" dirty="0" err="1" smtClean="0">
                  <a:solidFill>
                    <a:srgbClr val="FF0066"/>
                  </a:solidFill>
                </a:rPr>
                <a:t>beams</a:t>
              </a:r>
              <a:r>
                <a:rPr lang="it-IT" sz="1200" b="1" dirty="0" smtClean="0">
                  <a:solidFill>
                    <a:srgbClr val="FF0066"/>
                  </a:solidFill>
                </a:rPr>
                <a:t> </a:t>
              </a:r>
              <a:r>
                <a:rPr lang="it-IT" sz="1200" b="1" dirty="0" smtClean="0">
                  <a:sym typeface="Wingdings" panose="05000000000000000000" pitchFamily="2" charset="2"/>
                </a:rPr>
                <a:t> can be </a:t>
              </a:r>
              <a:r>
                <a:rPr lang="it-IT" sz="1200" b="1" dirty="0" err="1" smtClean="0">
                  <a:sym typeface="Wingdings" panose="05000000000000000000" pitchFamily="2" charset="2"/>
                </a:rPr>
                <a:t>used</a:t>
              </a:r>
              <a:r>
                <a:rPr lang="it-IT" sz="1200" b="1" dirty="0" smtClean="0">
                  <a:sym typeface="Wingdings" panose="05000000000000000000" pitchFamily="2" charset="2"/>
                </a:rPr>
                <a:t>!</a:t>
              </a:r>
              <a:endParaRPr lang="it-IT" sz="1200" b="1" dirty="0"/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4852211" y="4994012"/>
              <a:ext cx="3433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err="1" smtClean="0">
                  <a:solidFill>
                    <a:srgbClr val="FF0000"/>
                  </a:solidFill>
                </a:rPr>
                <a:t>Cons</a:t>
              </a:r>
              <a:r>
                <a:rPr lang="it-IT" sz="1200" b="1" dirty="0" smtClean="0"/>
                <a:t>: </a:t>
              </a:r>
              <a:r>
                <a:rPr lang="it-IT" sz="1200" b="1" dirty="0" err="1" smtClean="0">
                  <a:solidFill>
                    <a:srgbClr val="0000FF"/>
                  </a:solidFill>
                </a:rPr>
                <a:t>stopping</a:t>
              </a:r>
              <a:r>
                <a:rPr lang="it-IT" sz="1200" b="1" dirty="0" smtClean="0">
                  <a:solidFill>
                    <a:srgbClr val="0000FF"/>
                  </a:solidFill>
                </a:rPr>
                <a:t> </a:t>
              </a:r>
              <a:r>
                <a:rPr lang="it-IT" sz="1200" b="1" dirty="0" err="1" smtClean="0">
                  <a:solidFill>
                    <a:srgbClr val="0000FF"/>
                  </a:solidFill>
                </a:rPr>
                <a:t>power</a:t>
              </a:r>
              <a:r>
                <a:rPr lang="it-IT" sz="1200" b="1" dirty="0" smtClean="0">
                  <a:solidFill>
                    <a:srgbClr val="0000FF"/>
                  </a:solidFill>
                </a:rPr>
                <a:t> </a:t>
              </a:r>
              <a:r>
                <a:rPr lang="it-IT" sz="1200" b="1" dirty="0" smtClean="0"/>
                <a:t>in the </a:t>
              </a:r>
              <a:r>
                <a:rPr lang="it-IT" sz="1200" b="1" dirty="0" smtClean="0">
                  <a:solidFill>
                    <a:srgbClr val="0000FF"/>
                  </a:solidFill>
                </a:rPr>
                <a:t>gas</a:t>
              </a:r>
              <a:r>
                <a:rPr lang="it-IT" sz="1200" b="1" dirty="0" smtClean="0"/>
                <a:t>!</a:t>
              </a:r>
            </a:p>
            <a:p>
              <a:r>
                <a:rPr lang="it-IT" sz="1200" b="1" dirty="0" err="1" smtClean="0"/>
                <a:t>Angular</a:t>
              </a:r>
              <a:r>
                <a:rPr lang="it-IT" sz="1200" b="1" dirty="0" smtClean="0"/>
                <a:t> </a:t>
              </a:r>
              <a:r>
                <a:rPr lang="it-IT" sz="1200" b="1" dirty="0" err="1" smtClean="0"/>
                <a:t>distributions</a:t>
              </a:r>
              <a:r>
                <a:rPr lang="it-IT" sz="1200" b="1" dirty="0" smtClean="0"/>
                <a:t> </a:t>
              </a:r>
              <a:r>
                <a:rPr lang="it-IT" sz="1200" b="1" dirty="0" smtClean="0">
                  <a:sym typeface="Wingdings" panose="05000000000000000000" pitchFamily="2" charset="2"/>
                </a:rPr>
                <a:t> </a:t>
              </a:r>
              <a:r>
                <a:rPr lang="it-IT" sz="1200" b="1" dirty="0" err="1" smtClean="0">
                  <a:solidFill>
                    <a:srgbClr val="CC3300"/>
                  </a:solidFill>
                  <a:sym typeface="Wingdings" panose="05000000000000000000" pitchFamily="2" charset="2"/>
                </a:rPr>
                <a:t>complex</a:t>
              </a:r>
              <a:r>
                <a:rPr lang="it-IT" sz="1200" b="1" dirty="0" smtClean="0">
                  <a:solidFill>
                    <a:srgbClr val="CC330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200" b="1" dirty="0" err="1" smtClean="0">
                  <a:solidFill>
                    <a:srgbClr val="CC3300"/>
                  </a:solidFill>
                  <a:sym typeface="Wingdings" panose="05000000000000000000" pitchFamily="2" charset="2"/>
                </a:rPr>
                <a:t>apparatus</a:t>
              </a:r>
              <a:r>
                <a:rPr lang="it-IT" sz="1200" b="1" dirty="0" smtClean="0">
                  <a:sym typeface="Wingdings" panose="05000000000000000000" pitchFamily="2" charset="2"/>
                </a:rPr>
                <a:t>!</a:t>
              </a:r>
              <a:endParaRPr lang="it-IT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19075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45817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Structure </a:t>
            </a:r>
            <a:r>
              <a:rPr lang="en-US" sz="20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  <a:r>
              <a:rPr lang="en-US" sz="2000" b="1" i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Nuclear Spectroscopy</a:t>
            </a:r>
            <a:r>
              <a:rPr lang="en-US" sz="20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!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508104" y="0"/>
            <a:ext cx="3621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Exotic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structures</a:t>
            </a:r>
            <a:r>
              <a:rPr lang="it-IT" b="1" dirty="0" smtClean="0">
                <a:solidFill>
                  <a:schemeClr val="bg1"/>
                </a:solidFill>
              </a:rPr>
              <a:t> in light nuclei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539750" y="487680"/>
            <a:ext cx="86042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6600"/>
                </a:solidFill>
              </a:rPr>
              <a:t>Complexity of nuclear force </a:t>
            </a:r>
            <a:r>
              <a:rPr lang="en-US" sz="1600" b="1" dirty="0" smtClean="0">
                <a:sym typeface="Wingdings" pitchFamily="2" charset="2"/>
              </a:rPr>
              <a:t> </a:t>
            </a:r>
            <a:r>
              <a:rPr lang="en-US" sz="1600" b="1" dirty="0" smtClean="0">
                <a:solidFill>
                  <a:srgbClr val="FF0000"/>
                </a:solidFill>
                <a:sym typeface="Wingdings" pitchFamily="2" charset="2"/>
              </a:rPr>
              <a:t>dominant </a:t>
            </a:r>
            <a:r>
              <a:rPr lang="en-US" sz="1600" b="1" dirty="0" smtClean="0">
                <a:sym typeface="Wingdings" pitchFamily="2" charset="2"/>
              </a:rPr>
              <a:t>phenomena of nucleon-nucleon </a:t>
            </a:r>
            <a:r>
              <a:rPr lang="en-US" sz="1600" b="1" i="1" dirty="0" smtClean="0">
                <a:solidFill>
                  <a:srgbClr val="0070C0"/>
                </a:solidFill>
                <a:sym typeface="Wingdings" pitchFamily="2" charset="2"/>
              </a:rPr>
              <a:t>correlations</a:t>
            </a:r>
            <a:r>
              <a:rPr lang="en-US" sz="1600" b="1" dirty="0" smtClean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1600" b="1" dirty="0" smtClean="0">
                <a:sym typeface="Wingdings" pitchFamily="2" charset="2"/>
              </a:rPr>
              <a:t>which determine a spatial re-organization of the nucleons in bounded </a:t>
            </a:r>
            <a:r>
              <a:rPr lang="en-US" sz="1600" b="1" dirty="0" smtClean="0">
                <a:solidFill>
                  <a:srgbClr val="7030A0"/>
                </a:solidFill>
                <a:sym typeface="Wingdings" pitchFamily="2" charset="2"/>
              </a:rPr>
              <a:t>sub-units</a:t>
            </a:r>
            <a:r>
              <a:rPr lang="en-US" sz="1600" b="1" dirty="0" smtClean="0">
                <a:sym typeface="Wingdings" pitchFamily="2" charset="2"/>
              </a:rPr>
              <a:t>  the </a:t>
            </a:r>
            <a:r>
              <a:rPr lang="en-US" sz="1600" b="1" i="1" dirty="0" smtClean="0">
                <a:solidFill>
                  <a:srgbClr val="C00000"/>
                </a:solidFill>
                <a:sym typeface="Wingdings" pitchFamily="2" charset="2"/>
              </a:rPr>
              <a:t>constituent clusters</a:t>
            </a:r>
            <a:r>
              <a:rPr lang="en-US" sz="1600" b="1" dirty="0" smtClean="0">
                <a:sym typeface="Wingdings" pitchFamily="2" charset="2"/>
              </a:rPr>
              <a:t>.</a:t>
            </a:r>
            <a:endParaRPr lang="en-US" sz="1600" b="1" dirty="0">
              <a:solidFill>
                <a:srgbClr val="FF33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635228" y="1570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 baseline="30000"/>
          </a:p>
        </p:txBody>
      </p:sp>
      <p:sp>
        <p:nvSpPr>
          <p:cNvPr id="11" name="Rettangolo 10"/>
          <p:cNvSpPr/>
          <p:nvPr/>
        </p:nvSpPr>
        <p:spPr>
          <a:xfrm>
            <a:off x="3067228" y="1570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3499228" y="1570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931228" y="1570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4363228" y="1570930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4795228" y="1570930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5227228" y="1570930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5659228" y="1570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6091228" y="1570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6523228" y="1570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6955228" y="1570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2635228" y="2002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3067228" y="2002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3499228" y="2002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3931228" y="2002930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4363228" y="2002930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4795228" y="2002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/>
        </p:nvSpPr>
        <p:spPr>
          <a:xfrm>
            <a:off x="5227228" y="2002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5659228" y="2002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/>
          <p:cNvSpPr/>
          <p:nvPr/>
        </p:nvSpPr>
        <p:spPr>
          <a:xfrm>
            <a:off x="6091228" y="2002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/>
          <p:cNvSpPr/>
          <p:nvPr/>
        </p:nvSpPr>
        <p:spPr>
          <a:xfrm>
            <a:off x="6523228" y="2002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/>
          <p:cNvSpPr/>
          <p:nvPr/>
        </p:nvSpPr>
        <p:spPr>
          <a:xfrm>
            <a:off x="6955228" y="2002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1771006" y="2434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/>
          <p:cNvSpPr/>
          <p:nvPr/>
        </p:nvSpPr>
        <p:spPr>
          <a:xfrm>
            <a:off x="2203006" y="2434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/>
          <p:cNvSpPr/>
          <p:nvPr/>
        </p:nvSpPr>
        <p:spPr>
          <a:xfrm>
            <a:off x="2635006" y="2434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/>
          <p:cNvSpPr/>
          <p:nvPr/>
        </p:nvSpPr>
        <p:spPr>
          <a:xfrm>
            <a:off x="3067006" y="2434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/>
          <p:cNvSpPr/>
          <p:nvPr/>
        </p:nvSpPr>
        <p:spPr>
          <a:xfrm>
            <a:off x="3499006" y="2434930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3931006" y="2434930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/>
          <p:cNvSpPr/>
          <p:nvPr/>
        </p:nvSpPr>
        <p:spPr>
          <a:xfrm>
            <a:off x="4363006" y="2434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4795006" y="2434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/>
          <p:cNvSpPr/>
          <p:nvPr/>
        </p:nvSpPr>
        <p:spPr>
          <a:xfrm>
            <a:off x="5227006" y="2434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/>
          <p:cNvSpPr/>
          <p:nvPr/>
        </p:nvSpPr>
        <p:spPr>
          <a:xfrm>
            <a:off x="5659006" y="2434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/>
          <p:cNvSpPr/>
          <p:nvPr/>
        </p:nvSpPr>
        <p:spPr>
          <a:xfrm>
            <a:off x="6091006" y="2434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/>
          <p:cNvSpPr/>
          <p:nvPr/>
        </p:nvSpPr>
        <p:spPr>
          <a:xfrm>
            <a:off x="6523006" y="2434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/>
          <p:cNvSpPr/>
          <p:nvPr/>
        </p:nvSpPr>
        <p:spPr>
          <a:xfrm>
            <a:off x="6955006" y="2434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/>
          <p:cNvSpPr/>
          <p:nvPr/>
        </p:nvSpPr>
        <p:spPr>
          <a:xfrm>
            <a:off x="2203228" y="2866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/>
          <p:cNvSpPr/>
          <p:nvPr/>
        </p:nvSpPr>
        <p:spPr>
          <a:xfrm>
            <a:off x="2635228" y="2866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/>
          <p:cNvSpPr/>
          <p:nvPr/>
        </p:nvSpPr>
        <p:spPr>
          <a:xfrm>
            <a:off x="3067228" y="2866930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Rettangolo 47"/>
          <p:cNvSpPr/>
          <p:nvPr/>
        </p:nvSpPr>
        <p:spPr>
          <a:xfrm>
            <a:off x="3499228" y="2866930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/>
          <p:cNvSpPr/>
          <p:nvPr/>
        </p:nvSpPr>
        <p:spPr>
          <a:xfrm>
            <a:off x="3931228" y="2866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49"/>
          <p:cNvSpPr/>
          <p:nvPr/>
        </p:nvSpPr>
        <p:spPr>
          <a:xfrm>
            <a:off x="4363228" y="2866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50"/>
          <p:cNvSpPr/>
          <p:nvPr/>
        </p:nvSpPr>
        <p:spPr>
          <a:xfrm>
            <a:off x="4795228" y="2866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ttangolo 51"/>
          <p:cNvSpPr/>
          <p:nvPr/>
        </p:nvSpPr>
        <p:spPr>
          <a:xfrm>
            <a:off x="5227228" y="2866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52"/>
          <p:cNvSpPr/>
          <p:nvPr/>
        </p:nvSpPr>
        <p:spPr>
          <a:xfrm>
            <a:off x="6091228" y="2866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53"/>
          <p:cNvSpPr/>
          <p:nvPr/>
        </p:nvSpPr>
        <p:spPr>
          <a:xfrm>
            <a:off x="6955228" y="2866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54"/>
          <p:cNvSpPr/>
          <p:nvPr/>
        </p:nvSpPr>
        <p:spPr>
          <a:xfrm>
            <a:off x="2203228" y="3298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ttangolo 55"/>
          <p:cNvSpPr/>
          <p:nvPr/>
        </p:nvSpPr>
        <p:spPr>
          <a:xfrm>
            <a:off x="2635228" y="3298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ttangolo 56"/>
          <p:cNvSpPr/>
          <p:nvPr/>
        </p:nvSpPr>
        <p:spPr>
          <a:xfrm>
            <a:off x="3067228" y="3298930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ttangolo 57"/>
          <p:cNvSpPr/>
          <p:nvPr/>
        </p:nvSpPr>
        <p:spPr>
          <a:xfrm>
            <a:off x="3499228" y="3298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/>
          <p:cNvSpPr/>
          <p:nvPr/>
        </p:nvSpPr>
        <p:spPr>
          <a:xfrm>
            <a:off x="3931228" y="3298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/>
          <p:cNvSpPr/>
          <p:nvPr/>
        </p:nvSpPr>
        <p:spPr>
          <a:xfrm>
            <a:off x="4363228" y="3298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60"/>
          <p:cNvSpPr/>
          <p:nvPr/>
        </p:nvSpPr>
        <p:spPr>
          <a:xfrm>
            <a:off x="5227228" y="3298930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Rettangolo 61"/>
          <p:cNvSpPr/>
          <p:nvPr/>
        </p:nvSpPr>
        <p:spPr>
          <a:xfrm>
            <a:off x="2203228" y="3731135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/>
          <p:cNvSpPr/>
          <p:nvPr/>
        </p:nvSpPr>
        <p:spPr>
          <a:xfrm>
            <a:off x="2635228" y="3731135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63"/>
          <p:cNvSpPr/>
          <p:nvPr/>
        </p:nvSpPr>
        <p:spPr>
          <a:xfrm>
            <a:off x="3067228" y="3731135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Rettangolo 64"/>
          <p:cNvSpPr/>
          <p:nvPr/>
        </p:nvSpPr>
        <p:spPr>
          <a:xfrm>
            <a:off x="3499228" y="3731135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Rettangolo 65"/>
          <p:cNvSpPr/>
          <p:nvPr/>
        </p:nvSpPr>
        <p:spPr>
          <a:xfrm>
            <a:off x="4363228" y="3731135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66"/>
          <p:cNvSpPr/>
          <p:nvPr/>
        </p:nvSpPr>
        <p:spPr>
          <a:xfrm>
            <a:off x="1339006" y="4163135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Rettangolo 67"/>
          <p:cNvSpPr/>
          <p:nvPr/>
        </p:nvSpPr>
        <p:spPr>
          <a:xfrm>
            <a:off x="1771006" y="4163135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Rettangolo 68"/>
          <p:cNvSpPr/>
          <p:nvPr/>
        </p:nvSpPr>
        <p:spPr>
          <a:xfrm>
            <a:off x="2635006" y="4163135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Rettangolo 69"/>
          <p:cNvSpPr/>
          <p:nvPr/>
        </p:nvSpPr>
        <p:spPr>
          <a:xfrm>
            <a:off x="3499006" y="4163135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70"/>
          <p:cNvSpPr/>
          <p:nvPr/>
        </p:nvSpPr>
        <p:spPr>
          <a:xfrm>
            <a:off x="907006" y="4595135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Rettangolo 71"/>
          <p:cNvSpPr/>
          <p:nvPr/>
        </p:nvSpPr>
        <p:spPr>
          <a:xfrm>
            <a:off x="1339006" y="4595135"/>
            <a:ext cx="432000" cy="432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Rettangolo 72"/>
          <p:cNvSpPr/>
          <p:nvPr/>
        </p:nvSpPr>
        <p:spPr>
          <a:xfrm>
            <a:off x="1771228" y="4595135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Rettangolo 73"/>
          <p:cNvSpPr/>
          <p:nvPr/>
        </p:nvSpPr>
        <p:spPr>
          <a:xfrm>
            <a:off x="1339006" y="5027135"/>
            <a:ext cx="432000" cy="43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CasellaDiTesto 74"/>
          <p:cNvSpPr txBox="1"/>
          <p:nvPr/>
        </p:nvSpPr>
        <p:spPr>
          <a:xfrm>
            <a:off x="2635005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12</a:t>
            </a:r>
            <a:r>
              <a:rPr lang="it-IT" sz="1600" b="1" smtClean="0"/>
              <a:t>O</a:t>
            </a:r>
          </a:p>
        </p:txBody>
      </p:sp>
      <p:sp>
        <p:nvSpPr>
          <p:cNvPr id="76" name="CasellaDiTesto 75"/>
          <p:cNvSpPr txBox="1"/>
          <p:nvPr/>
        </p:nvSpPr>
        <p:spPr>
          <a:xfrm>
            <a:off x="3930555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15</a:t>
            </a:r>
            <a:r>
              <a:rPr lang="it-IT" sz="1600" b="1" smtClean="0"/>
              <a:t>O</a:t>
            </a:r>
          </a:p>
        </p:txBody>
      </p:sp>
      <p:sp>
        <p:nvSpPr>
          <p:cNvPr id="77" name="CasellaDiTesto 76"/>
          <p:cNvSpPr txBox="1"/>
          <p:nvPr/>
        </p:nvSpPr>
        <p:spPr>
          <a:xfrm>
            <a:off x="3067006" y="1617653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13</a:t>
            </a:r>
            <a:r>
              <a:rPr lang="it-IT" sz="1600" b="1" smtClean="0"/>
              <a:t>O	</a:t>
            </a:r>
          </a:p>
        </p:txBody>
      </p:sp>
      <p:sp>
        <p:nvSpPr>
          <p:cNvPr id="78" name="CasellaDiTesto 77"/>
          <p:cNvSpPr txBox="1"/>
          <p:nvPr/>
        </p:nvSpPr>
        <p:spPr>
          <a:xfrm>
            <a:off x="3499228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14</a:t>
            </a:r>
            <a:r>
              <a:rPr lang="it-IT" sz="1600" b="1" smtClean="0"/>
              <a:t>O</a:t>
            </a:r>
          </a:p>
        </p:txBody>
      </p:sp>
      <p:sp>
        <p:nvSpPr>
          <p:cNvPr id="79" name="CasellaDiTesto 78"/>
          <p:cNvSpPr txBox="1"/>
          <p:nvPr/>
        </p:nvSpPr>
        <p:spPr>
          <a:xfrm>
            <a:off x="4795228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>
                <a:solidFill>
                  <a:schemeClr val="bg1"/>
                </a:solidFill>
                <a:latin typeface="+mj-lt"/>
              </a:rPr>
              <a:t>17</a:t>
            </a:r>
            <a:r>
              <a:rPr lang="it-IT" sz="1600" b="1" smtClean="0">
                <a:solidFill>
                  <a:schemeClr val="bg1"/>
                </a:solidFill>
                <a:latin typeface="+mj-lt"/>
              </a:rPr>
              <a:t>O</a:t>
            </a:r>
          </a:p>
        </p:txBody>
      </p:sp>
      <p:sp>
        <p:nvSpPr>
          <p:cNvPr id="80" name="CasellaDiTesto 79"/>
          <p:cNvSpPr txBox="1"/>
          <p:nvPr/>
        </p:nvSpPr>
        <p:spPr>
          <a:xfrm>
            <a:off x="4363228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>
                <a:solidFill>
                  <a:schemeClr val="bg1"/>
                </a:solidFill>
                <a:latin typeface="+mj-lt"/>
              </a:rPr>
              <a:t>16</a:t>
            </a:r>
            <a:r>
              <a:rPr lang="it-IT" sz="1600" b="1" smtClean="0">
                <a:solidFill>
                  <a:schemeClr val="bg1"/>
                </a:solidFill>
                <a:latin typeface="+mj-lt"/>
              </a:rPr>
              <a:t>O</a:t>
            </a:r>
          </a:p>
        </p:txBody>
      </p:sp>
      <p:sp>
        <p:nvSpPr>
          <p:cNvPr id="81" name="CasellaDiTesto 80"/>
          <p:cNvSpPr txBox="1"/>
          <p:nvPr/>
        </p:nvSpPr>
        <p:spPr>
          <a:xfrm>
            <a:off x="5659228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19</a:t>
            </a:r>
            <a:r>
              <a:rPr lang="it-IT" sz="1600" b="1" smtClean="0"/>
              <a:t>O</a:t>
            </a:r>
          </a:p>
        </p:txBody>
      </p:sp>
      <p:sp>
        <p:nvSpPr>
          <p:cNvPr id="82" name="CasellaDiTesto 81"/>
          <p:cNvSpPr txBox="1"/>
          <p:nvPr/>
        </p:nvSpPr>
        <p:spPr>
          <a:xfrm>
            <a:off x="5227228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>
                <a:solidFill>
                  <a:schemeClr val="bg1"/>
                </a:solidFill>
                <a:latin typeface="+mj-lt"/>
              </a:rPr>
              <a:t>18</a:t>
            </a:r>
            <a:r>
              <a:rPr lang="it-IT" sz="1600" b="1" smtClean="0">
                <a:solidFill>
                  <a:schemeClr val="bg1"/>
                </a:solidFill>
                <a:latin typeface="+mj-lt"/>
              </a:rPr>
              <a:t>O</a:t>
            </a:r>
          </a:p>
        </p:txBody>
      </p:sp>
      <p:sp>
        <p:nvSpPr>
          <p:cNvPr id="83" name="CasellaDiTesto 82"/>
          <p:cNvSpPr txBox="1"/>
          <p:nvPr/>
        </p:nvSpPr>
        <p:spPr>
          <a:xfrm>
            <a:off x="6091228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20</a:t>
            </a:r>
            <a:r>
              <a:rPr lang="it-IT" sz="1600" b="1" smtClean="0"/>
              <a:t>O</a:t>
            </a:r>
          </a:p>
        </p:txBody>
      </p:sp>
      <p:sp>
        <p:nvSpPr>
          <p:cNvPr id="84" name="CasellaDiTesto 83"/>
          <p:cNvSpPr txBox="1"/>
          <p:nvPr/>
        </p:nvSpPr>
        <p:spPr>
          <a:xfrm>
            <a:off x="6491452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21</a:t>
            </a:r>
            <a:r>
              <a:rPr lang="it-IT" sz="1600" b="1" smtClean="0"/>
              <a:t>O</a:t>
            </a:r>
          </a:p>
        </p:txBody>
      </p:sp>
      <p:sp>
        <p:nvSpPr>
          <p:cNvPr id="85" name="CasellaDiTesto 84"/>
          <p:cNvSpPr txBox="1"/>
          <p:nvPr/>
        </p:nvSpPr>
        <p:spPr>
          <a:xfrm>
            <a:off x="6955228" y="1617653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22</a:t>
            </a:r>
            <a:r>
              <a:rPr lang="it-IT" sz="1600" b="1" smtClean="0"/>
              <a:t>O</a:t>
            </a:r>
          </a:p>
        </p:txBody>
      </p:sp>
      <p:sp>
        <p:nvSpPr>
          <p:cNvPr id="86" name="CasellaDiTesto 85"/>
          <p:cNvSpPr txBox="1"/>
          <p:nvPr/>
        </p:nvSpPr>
        <p:spPr>
          <a:xfrm>
            <a:off x="2635005" y="2049653"/>
            <a:ext cx="472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11</a:t>
            </a:r>
            <a:r>
              <a:rPr lang="it-IT" sz="1600" b="1"/>
              <a:t>N</a:t>
            </a:r>
          </a:p>
        </p:txBody>
      </p:sp>
      <p:sp>
        <p:nvSpPr>
          <p:cNvPr id="87" name="CasellaDiTesto 86"/>
          <p:cNvSpPr txBox="1"/>
          <p:nvPr/>
        </p:nvSpPr>
        <p:spPr>
          <a:xfrm>
            <a:off x="3067006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12</a:t>
            </a:r>
            <a:r>
              <a:rPr lang="it-IT" sz="1600" b="1" smtClean="0"/>
              <a:t>N</a:t>
            </a:r>
            <a:endParaRPr lang="it-IT" sz="1600" b="1"/>
          </a:p>
        </p:txBody>
      </p:sp>
      <p:sp>
        <p:nvSpPr>
          <p:cNvPr id="88" name="CasellaDiTesto 87"/>
          <p:cNvSpPr txBox="1"/>
          <p:nvPr/>
        </p:nvSpPr>
        <p:spPr>
          <a:xfrm>
            <a:off x="3499228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13</a:t>
            </a:r>
            <a:r>
              <a:rPr lang="it-IT" sz="1600" b="1" smtClean="0"/>
              <a:t>N</a:t>
            </a:r>
            <a:endParaRPr lang="it-IT" sz="1600" b="1"/>
          </a:p>
        </p:txBody>
      </p:sp>
      <p:sp>
        <p:nvSpPr>
          <p:cNvPr id="89" name="CasellaDiTesto 88"/>
          <p:cNvSpPr txBox="1"/>
          <p:nvPr/>
        </p:nvSpPr>
        <p:spPr>
          <a:xfrm>
            <a:off x="3930555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>
                <a:solidFill>
                  <a:schemeClr val="bg1"/>
                </a:solidFill>
                <a:latin typeface="+mj-lt"/>
              </a:rPr>
              <a:t>14</a:t>
            </a:r>
            <a:r>
              <a:rPr lang="it-IT" sz="1600" b="1" smtClean="0">
                <a:solidFill>
                  <a:schemeClr val="bg1"/>
                </a:solidFill>
                <a:latin typeface="+mj-lt"/>
              </a:rPr>
              <a:t>N</a:t>
            </a:r>
            <a:endParaRPr lang="it-IT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90" name="CasellaDiTesto 89"/>
          <p:cNvSpPr txBox="1"/>
          <p:nvPr/>
        </p:nvSpPr>
        <p:spPr>
          <a:xfrm>
            <a:off x="4363006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>
                <a:solidFill>
                  <a:schemeClr val="bg1"/>
                </a:solidFill>
                <a:latin typeface="+mj-lt"/>
              </a:rPr>
              <a:t>15</a:t>
            </a:r>
            <a:r>
              <a:rPr lang="it-IT" sz="1600" b="1" smtClean="0">
                <a:solidFill>
                  <a:schemeClr val="bg1"/>
                </a:solidFill>
                <a:latin typeface="+mj-lt"/>
              </a:rPr>
              <a:t>N</a:t>
            </a:r>
            <a:endParaRPr lang="it-IT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91" name="CasellaDiTesto 90"/>
          <p:cNvSpPr txBox="1"/>
          <p:nvPr/>
        </p:nvSpPr>
        <p:spPr>
          <a:xfrm>
            <a:off x="4795228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16</a:t>
            </a:r>
            <a:r>
              <a:rPr lang="it-IT" sz="1600" b="1" smtClean="0"/>
              <a:t>N</a:t>
            </a:r>
            <a:endParaRPr lang="it-IT" sz="1600" b="1"/>
          </a:p>
        </p:txBody>
      </p:sp>
      <p:sp>
        <p:nvSpPr>
          <p:cNvPr id="92" name="CasellaDiTesto 91"/>
          <p:cNvSpPr txBox="1"/>
          <p:nvPr/>
        </p:nvSpPr>
        <p:spPr>
          <a:xfrm>
            <a:off x="5227006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17</a:t>
            </a:r>
            <a:r>
              <a:rPr lang="it-IT" sz="1600" b="1" smtClean="0"/>
              <a:t>N</a:t>
            </a:r>
            <a:endParaRPr lang="it-IT" sz="1600" b="1"/>
          </a:p>
        </p:txBody>
      </p:sp>
      <p:sp>
        <p:nvSpPr>
          <p:cNvPr id="93" name="CasellaDiTesto 92"/>
          <p:cNvSpPr txBox="1"/>
          <p:nvPr/>
        </p:nvSpPr>
        <p:spPr>
          <a:xfrm>
            <a:off x="5659228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18</a:t>
            </a:r>
            <a:r>
              <a:rPr lang="it-IT" sz="1600" b="1" smtClean="0"/>
              <a:t>N</a:t>
            </a:r>
            <a:endParaRPr lang="it-IT" sz="1600" b="1"/>
          </a:p>
        </p:txBody>
      </p:sp>
      <p:sp>
        <p:nvSpPr>
          <p:cNvPr id="94" name="CasellaDiTesto 93"/>
          <p:cNvSpPr txBox="1"/>
          <p:nvPr/>
        </p:nvSpPr>
        <p:spPr>
          <a:xfrm>
            <a:off x="6093555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19</a:t>
            </a:r>
            <a:r>
              <a:rPr lang="it-IT" sz="1600" b="1" smtClean="0"/>
              <a:t>N</a:t>
            </a:r>
            <a:endParaRPr lang="it-IT" sz="1600" b="1"/>
          </a:p>
        </p:txBody>
      </p:sp>
      <p:sp>
        <p:nvSpPr>
          <p:cNvPr id="95" name="CasellaDiTesto 94"/>
          <p:cNvSpPr txBox="1"/>
          <p:nvPr/>
        </p:nvSpPr>
        <p:spPr>
          <a:xfrm>
            <a:off x="6523006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20</a:t>
            </a:r>
            <a:r>
              <a:rPr lang="it-IT" sz="1600" b="1" smtClean="0"/>
              <a:t>N</a:t>
            </a:r>
            <a:endParaRPr lang="it-IT" sz="1600" b="1"/>
          </a:p>
        </p:txBody>
      </p:sp>
      <p:sp>
        <p:nvSpPr>
          <p:cNvPr id="96" name="CasellaDiTesto 95"/>
          <p:cNvSpPr txBox="1"/>
          <p:nvPr/>
        </p:nvSpPr>
        <p:spPr>
          <a:xfrm>
            <a:off x="6957777" y="2049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21</a:t>
            </a:r>
            <a:r>
              <a:rPr lang="it-IT" sz="1600" b="1" smtClean="0"/>
              <a:t>N</a:t>
            </a:r>
            <a:endParaRPr lang="it-IT" sz="1600" b="1"/>
          </a:p>
        </p:txBody>
      </p:sp>
      <p:sp>
        <p:nvSpPr>
          <p:cNvPr id="97" name="CasellaDiTesto 96"/>
          <p:cNvSpPr txBox="1"/>
          <p:nvPr/>
        </p:nvSpPr>
        <p:spPr>
          <a:xfrm>
            <a:off x="1771006" y="2481653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/>
              <a:t>8</a:t>
            </a:r>
            <a:r>
              <a:rPr lang="it-IT" sz="1600" b="1" smtClean="0"/>
              <a:t>C</a:t>
            </a:r>
            <a:endParaRPr lang="it-IT" sz="1600" b="1"/>
          </a:p>
        </p:txBody>
      </p:sp>
      <p:sp>
        <p:nvSpPr>
          <p:cNvPr id="98" name="CasellaDiTesto 97"/>
          <p:cNvSpPr txBox="1"/>
          <p:nvPr/>
        </p:nvSpPr>
        <p:spPr>
          <a:xfrm>
            <a:off x="2203006" y="2481653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9</a:t>
            </a:r>
            <a:r>
              <a:rPr lang="it-IT" sz="1600" b="1" smtClean="0"/>
              <a:t>C</a:t>
            </a:r>
            <a:endParaRPr lang="it-IT" sz="1600" b="1"/>
          </a:p>
        </p:txBody>
      </p:sp>
      <p:sp>
        <p:nvSpPr>
          <p:cNvPr id="99" name="CasellaDiTesto 98"/>
          <p:cNvSpPr txBox="1"/>
          <p:nvPr/>
        </p:nvSpPr>
        <p:spPr>
          <a:xfrm>
            <a:off x="2635228" y="2481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10</a:t>
            </a:r>
            <a:r>
              <a:rPr lang="it-IT" sz="1600" b="1" smtClean="0"/>
              <a:t>C</a:t>
            </a:r>
            <a:endParaRPr lang="it-IT" sz="1600" b="1"/>
          </a:p>
        </p:txBody>
      </p:sp>
      <p:sp>
        <p:nvSpPr>
          <p:cNvPr id="100" name="CasellaDiTesto 99"/>
          <p:cNvSpPr txBox="1"/>
          <p:nvPr/>
        </p:nvSpPr>
        <p:spPr>
          <a:xfrm>
            <a:off x="3067006" y="2481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11</a:t>
            </a:r>
            <a:r>
              <a:rPr lang="it-IT" sz="1600" b="1" smtClean="0"/>
              <a:t>C</a:t>
            </a:r>
            <a:endParaRPr lang="it-IT" sz="1600" b="1"/>
          </a:p>
        </p:txBody>
      </p:sp>
      <p:sp>
        <p:nvSpPr>
          <p:cNvPr id="101" name="CasellaDiTesto 100"/>
          <p:cNvSpPr txBox="1"/>
          <p:nvPr/>
        </p:nvSpPr>
        <p:spPr>
          <a:xfrm>
            <a:off x="3473594" y="2482460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>
                <a:solidFill>
                  <a:schemeClr val="bg1"/>
                </a:solidFill>
                <a:latin typeface="+mj-lt"/>
              </a:rPr>
              <a:t>12</a:t>
            </a:r>
            <a:r>
              <a:rPr lang="it-IT" sz="1600" b="1" smtClean="0">
                <a:solidFill>
                  <a:schemeClr val="bg1"/>
                </a:solidFill>
                <a:latin typeface="+mj-lt"/>
              </a:rPr>
              <a:t>C</a:t>
            </a:r>
            <a:endParaRPr lang="it-IT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2" name="CasellaDiTesto 101"/>
          <p:cNvSpPr txBox="1"/>
          <p:nvPr/>
        </p:nvSpPr>
        <p:spPr>
          <a:xfrm>
            <a:off x="3925490" y="2481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>
                <a:solidFill>
                  <a:schemeClr val="bg1"/>
                </a:solidFill>
                <a:latin typeface="+mj-lt"/>
              </a:rPr>
              <a:t>13</a:t>
            </a:r>
            <a:r>
              <a:rPr lang="it-IT" sz="1600" b="1" smtClean="0">
                <a:solidFill>
                  <a:schemeClr val="bg1"/>
                </a:solidFill>
                <a:latin typeface="+mj-lt"/>
              </a:rPr>
              <a:t>C</a:t>
            </a:r>
            <a:endParaRPr lang="it-IT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3" name="CasellaDiTesto 102"/>
          <p:cNvSpPr txBox="1"/>
          <p:nvPr/>
        </p:nvSpPr>
        <p:spPr>
          <a:xfrm>
            <a:off x="4363006" y="2482460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14</a:t>
            </a:r>
            <a:r>
              <a:rPr lang="it-IT" sz="1600" b="1" smtClean="0"/>
              <a:t>C</a:t>
            </a:r>
            <a:endParaRPr lang="it-IT" sz="1600" b="1"/>
          </a:p>
        </p:txBody>
      </p:sp>
      <p:sp>
        <p:nvSpPr>
          <p:cNvPr id="104" name="CasellaDiTesto 103"/>
          <p:cNvSpPr txBox="1"/>
          <p:nvPr/>
        </p:nvSpPr>
        <p:spPr>
          <a:xfrm>
            <a:off x="4790163" y="2482460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15</a:t>
            </a:r>
            <a:r>
              <a:rPr lang="it-IT" sz="1600" b="1" smtClean="0"/>
              <a:t>C</a:t>
            </a:r>
            <a:endParaRPr lang="it-IT" sz="1600" b="1"/>
          </a:p>
        </p:txBody>
      </p:sp>
      <p:sp>
        <p:nvSpPr>
          <p:cNvPr id="105" name="CasellaDiTesto 104"/>
          <p:cNvSpPr txBox="1"/>
          <p:nvPr/>
        </p:nvSpPr>
        <p:spPr>
          <a:xfrm>
            <a:off x="5227228" y="2482460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16</a:t>
            </a:r>
            <a:r>
              <a:rPr lang="it-IT" sz="1600" b="1" smtClean="0"/>
              <a:t>C</a:t>
            </a:r>
            <a:endParaRPr lang="it-IT" sz="1600" b="1"/>
          </a:p>
        </p:txBody>
      </p:sp>
      <p:sp>
        <p:nvSpPr>
          <p:cNvPr id="106" name="CasellaDiTesto 105"/>
          <p:cNvSpPr txBox="1"/>
          <p:nvPr/>
        </p:nvSpPr>
        <p:spPr>
          <a:xfrm>
            <a:off x="5665640" y="2481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17</a:t>
            </a:r>
            <a:r>
              <a:rPr lang="it-IT" sz="1600" b="1" smtClean="0"/>
              <a:t>C</a:t>
            </a:r>
            <a:endParaRPr lang="it-IT" sz="1600" b="1"/>
          </a:p>
        </p:txBody>
      </p:sp>
      <p:sp>
        <p:nvSpPr>
          <p:cNvPr id="107" name="CasellaDiTesto 106"/>
          <p:cNvSpPr txBox="1"/>
          <p:nvPr/>
        </p:nvSpPr>
        <p:spPr>
          <a:xfrm>
            <a:off x="6094454" y="2481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18</a:t>
            </a:r>
            <a:r>
              <a:rPr lang="it-IT" sz="1600" b="1" smtClean="0"/>
              <a:t>C</a:t>
            </a:r>
            <a:endParaRPr lang="it-IT" sz="1600" b="1"/>
          </a:p>
        </p:txBody>
      </p:sp>
      <p:sp>
        <p:nvSpPr>
          <p:cNvPr id="108" name="CasellaDiTesto 107"/>
          <p:cNvSpPr txBox="1"/>
          <p:nvPr/>
        </p:nvSpPr>
        <p:spPr>
          <a:xfrm>
            <a:off x="6523228" y="2481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19</a:t>
            </a:r>
            <a:r>
              <a:rPr lang="it-IT" sz="1600" b="1" smtClean="0"/>
              <a:t>C</a:t>
            </a:r>
            <a:endParaRPr lang="it-IT" sz="1600" b="1"/>
          </a:p>
        </p:txBody>
      </p:sp>
      <p:sp>
        <p:nvSpPr>
          <p:cNvPr id="109" name="CasellaDiTesto 108"/>
          <p:cNvSpPr txBox="1"/>
          <p:nvPr/>
        </p:nvSpPr>
        <p:spPr>
          <a:xfrm>
            <a:off x="6955003" y="2481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20</a:t>
            </a:r>
            <a:r>
              <a:rPr lang="it-IT" sz="1600" b="1" smtClean="0"/>
              <a:t>C</a:t>
            </a:r>
            <a:endParaRPr lang="it-IT" sz="1600" b="1"/>
          </a:p>
        </p:txBody>
      </p:sp>
      <p:sp>
        <p:nvSpPr>
          <p:cNvPr id="110" name="CasellaDiTesto 109"/>
          <p:cNvSpPr txBox="1"/>
          <p:nvPr/>
        </p:nvSpPr>
        <p:spPr>
          <a:xfrm>
            <a:off x="2203228" y="2913653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8</a:t>
            </a:r>
            <a:r>
              <a:rPr lang="it-IT" sz="1600" b="1" smtClean="0"/>
              <a:t>B</a:t>
            </a:r>
            <a:endParaRPr lang="it-IT" sz="1600" b="1"/>
          </a:p>
        </p:txBody>
      </p:sp>
      <p:sp>
        <p:nvSpPr>
          <p:cNvPr id="111" name="CasellaDiTesto 110"/>
          <p:cNvSpPr txBox="1"/>
          <p:nvPr/>
        </p:nvSpPr>
        <p:spPr>
          <a:xfrm>
            <a:off x="2629940" y="2913653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9</a:t>
            </a:r>
            <a:r>
              <a:rPr lang="it-IT" sz="1600" b="1" smtClean="0"/>
              <a:t>B</a:t>
            </a:r>
            <a:endParaRPr lang="it-IT" sz="1600" b="1"/>
          </a:p>
        </p:txBody>
      </p:sp>
      <p:sp>
        <p:nvSpPr>
          <p:cNvPr id="112" name="CasellaDiTesto 111"/>
          <p:cNvSpPr txBox="1"/>
          <p:nvPr/>
        </p:nvSpPr>
        <p:spPr>
          <a:xfrm>
            <a:off x="3041594" y="2913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>
                <a:solidFill>
                  <a:schemeClr val="bg1"/>
                </a:solidFill>
              </a:rPr>
              <a:t>10</a:t>
            </a:r>
            <a:r>
              <a:rPr lang="it-IT" sz="16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13" name="CasellaDiTesto 112"/>
          <p:cNvSpPr txBox="1"/>
          <p:nvPr/>
        </p:nvSpPr>
        <p:spPr>
          <a:xfrm>
            <a:off x="3473594" y="2913653"/>
            <a:ext cx="475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>
                <a:solidFill>
                  <a:schemeClr val="bg1"/>
                </a:solidFill>
                <a:latin typeface="+mj-lt"/>
              </a:rPr>
              <a:t>11</a:t>
            </a:r>
            <a:r>
              <a:rPr lang="it-IT" sz="1600" b="1" smtClean="0">
                <a:solidFill>
                  <a:schemeClr val="bg1"/>
                </a:solidFill>
                <a:latin typeface="+mj-lt"/>
              </a:rPr>
              <a:t>B</a:t>
            </a:r>
            <a:endParaRPr lang="it-IT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4" name="CasellaDiTesto 113"/>
          <p:cNvSpPr txBox="1"/>
          <p:nvPr/>
        </p:nvSpPr>
        <p:spPr>
          <a:xfrm>
            <a:off x="3905594" y="2913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12</a:t>
            </a:r>
            <a:r>
              <a:rPr lang="it-IT" sz="1600" b="1" smtClean="0"/>
              <a:t>B</a:t>
            </a:r>
            <a:endParaRPr lang="it-IT" sz="1600" b="1"/>
          </a:p>
        </p:txBody>
      </p:sp>
      <p:sp>
        <p:nvSpPr>
          <p:cNvPr id="115" name="CasellaDiTesto 114"/>
          <p:cNvSpPr txBox="1"/>
          <p:nvPr/>
        </p:nvSpPr>
        <p:spPr>
          <a:xfrm>
            <a:off x="4337594" y="2913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13</a:t>
            </a:r>
            <a:r>
              <a:rPr lang="it-IT" sz="1600" b="1" smtClean="0"/>
              <a:t>B</a:t>
            </a:r>
            <a:endParaRPr lang="it-IT" sz="1600" b="1"/>
          </a:p>
        </p:txBody>
      </p:sp>
      <p:sp>
        <p:nvSpPr>
          <p:cNvPr id="116" name="CasellaDiTesto 115"/>
          <p:cNvSpPr txBox="1"/>
          <p:nvPr/>
        </p:nvSpPr>
        <p:spPr>
          <a:xfrm>
            <a:off x="4769816" y="2913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14</a:t>
            </a:r>
            <a:r>
              <a:rPr lang="it-IT" sz="1600" b="1" smtClean="0"/>
              <a:t>B</a:t>
            </a:r>
            <a:endParaRPr lang="it-IT" sz="1600" b="1"/>
          </a:p>
        </p:txBody>
      </p:sp>
      <p:sp>
        <p:nvSpPr>
          <p:cNvPr id="117" name="CasellaDiTesto 116"/>
          <p:cNvSpPr txBox="1"/>
          <p:nvPr/>
        </p:nvSpPr>
        <p:spPr>
          <a:xfrm>
            <a:off x="5221941" y="2913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15</a:t>
            </a:r>
            <a:r>
              <a:rPr lang="it-IT" sz="1600" b="1" smtClean="0"/>
              <a:t>B</a:t>
            </a:r>
            <a:endParaRPr lang="it-IT" sz="1600" b="1"/>
          </a:p>
        </p:txBody>
      </p:sp>
      <p:sp>
        <p:nvSpPr>
          <p:cNvPr id="118" name="CasellaDiTesto 117"/>
          <p:cNvSpPr txBox="1"/>
          <p:nvPr/>
        </p:nvSpPr>
        <p:spPr>
          <a:xfrm>
            <a:off x="6065955" y="2913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17</a:t>
            </a:r>
            <a:r>
              <a:rPr lang="it-IT" sz="1600" b="1" smtClean="0"/>
              <a:t>B</a:t>
            </a:r>
            <a:endParaRPr lang="it-IT" sz="1600" b="1"/>
          </a:p>
        </p:txBody>
      </p:sp>
      <p:sp>
        <p:nvSpPr>
          <p:cNvPr id="119" name="CasellaDiTesto 118"/>
          <p:cNvSpPr txBox="1"/>
          <p:nvPr/>
        </p:nvSpPr>
        <p:spPr>
          <a:xfrm>
            <a:off x="6955003" y="2913653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19</a:t>
            </a:r>
            <a:r>
              <a:rPr lang="it-IT" sz="1600" b="1" smtClean="0"/>
              <a:t>B</a:t>
            </a:r>
            <a:endParaRPr lang="it-IT" sz="1600" b="1"/>
          </a:p>
        </p:txBody>
      </p:sp>
      <p:sp>
        <p:nvSpPr>
          <p:cNvPr id="120" name="CasellaDiTesto 119"/>
          <p:cNvSpPr txBox="1"/>
          <p:nvPr/>
        </p:nvSpPr>
        <p:spPr>
          <a:xfrm>
            <a:off x="2164922" y="3344969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7</a:t>
            </a:r>
            <a:r>
              <a:rPr lang="it-IT" sz="1600" b="1" smtClean="0"/>
              <a:t>Be</a:t>
            </a:r>
            <a:endParaRPr lang="it-IT" sz="1600" b="1"/>
          </a:p>
        </p:txBody>
      </p:sp>
      <p:sp>
        <p:nvSpPr>
          <p:cNvPr id="121" name="CasellaDiTesto 120"/>
          <p:cNvSpPr txBox="1"/>
          <p:nvPr/>
        </p:nvSpPr>
        <p:spPr>
          <a:xfrm>
            <a:off x="2590579" y="3345858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8</a:t>
            </a:r>
            <a:r>
              <a:rPr lang="it-IT" sz="1600" b="1" smtClean="0"/>
              <a:t>Be</a:t>
            </a:r>
            <a:endParaRPr lang="it-IT" sz="1600" b="1"/>
          </a:p>
        </p:txBody>
      </p:sp>
      <p:sp>
        <p:nvSpPr>
          <p:cNvPr id="122" name="CasellaDiTesto 121"/>
          <p:cNvSpPr txBox="1"/>
          <p:nvPr/>
        </p:nvSpPr>
        <p:spPr>
          <a:xfrm>
            <a:off x="3022357" y="3345653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>
                <a:solidFill>
                  <a:schemeClr val="bg1"/>
                </a:solidFill>
                <a:latin typeface="+mj-lt"/>
              </a:rPr>
              <a:t>9</a:t>
            </a:r>
            <a:r>
              <a:rPr lang="it-IT" sz="1600" b="1" smtClean="0">
                <a:solidFill>
                  <a:schemeClr val="bg1"/>
                </a:solidFill>
                <a:latin typeface="+mj-lt"/>
              </a:rPr>
              <a:t>Be</a:t>
            </a:r>
            <a:endParaRPr lang="it-IT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3" name="CasellaDiTesto 122"/>
          <p:cNvSpPr txBox="1"/>
          <p:nvPr/>
        </p:nvSpPr>
        <p:spPr>
          <a:xfrm>
            <a:off x="3416687" y="3345858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10</a:t>
            </a:r>
            <a:r>
              <a:rPr lang="it-IT" sz="1600" b="1" smtClean="0"/>
              <a:t>Be</a:t>
            </a:r>
            <a:endParaRPr lang="it-IT" sz="1600" b="1"/>
          </a:p>
        </p:txBody>
      </p:sp>
      <p:sp>
        <p:nvSpPr>
          <p:cNvPr id="124" name="CasellaDiTesto 123"/>
          <p:cNvSpPr txBox="1"/>
          <p:nvPr/>
        </p:nvSpPr>
        <p:spPr>
          <a:xfrm>
            <a:off x="3848909" y="3345653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11</a:t>
            </a:r>
            <a:r>
              <a:rPr lang="it-IT" sz="1600" b="1" smtClean="0"/>
              <a:t>Be</a:t>
            </a:r>
            <a:endParaRPr lang="it-IT" sz="1600" b="1"/>
          </a:p>
        </p:txBody>
      </p:sp>
      <p:sp>
        <p:nvSpPr>
          <p:cNvPr id="125" name="CasellaDiTesto 124"/>
          <p:cNvSpPr txBox="1"/>
          <p:nvPr/>
        </p:nvSpPr>
        <p:spPr>
          <a:xfrm>
            <a:off x="4301034" y="3345653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12</a:t>
            </a:r>
            <a:r>
              <a:rPr lang="it-IT" sz="1600" b="1" smtClean="0"/>
              <a:t>Be</a:t>
            </a:r>
            <a:endParaRPr lang="it-IT" sz="1600" b="1"/>
          </a:p>
        </p:txBody>
      </p:sp>
      <p:sp>
        <p:nvSpPr>
          <p:cNvPr id="126" name="CasellaDiTesto 125"/>
          <p:cNvSpPr txBox="1"/>
          <p:nvPr/>
        </p:nvSpPr>
        <p:spPr>
          <a:xfrm>
            <a:off x="5144687" y="3345653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14</a:t>
            </a:r>
            <a:r>
              <a:rPr lang="it-IT" sz="1600" b="1" smtClean="0"/>
              <a:t>Be</a:t>
            </a:r>
            <a:endParaRPr lang="it-IT" sz="1600" b="1"/>
          </a:p>
        </p:txBody>
      </p:sp>
      <p:sp>
        <p:nvSpPr>
          <p:cNvPr id="127" name="CasellaDiTesto 126"/>
          <p:cNvSpPr txBox="1"/>
          <p:nvPr/>
        </p:nvSpPr>
        <p:spPr>
          <a:xfrm>
            <a:off x="2204196" y="3777858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>
                <a:solidFill>
                  <a:schemeClr val="bg1"/>
                </a:solidFill>
                <a:latin typeface="+mj-lt"/>
              </a:rPr>
              <a:t>6</a:t>
            </a:r>
            <a:r>
              <a:rPr lang="it-IT" sz="1600" b="1" smtClean="0">
                <a:solidFill>
                  <a:schemeClr val="bg1"/>
                </a:solidFill>
                <a:latin typeface="+mj-lt"/>
              </a:rPr>
              <a:t>Li</a:t>
            </a:r>
            <a:endParaRPr lang="it-IT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8" name="CasellaDiTesto 127"/>
          <p:cNvSpPr txBox="1"/>
          <p:nvPr/>
        </p:nvSpPr>
        <p:spPr>
          <a:xfrm>
            <a:off x="2646946" y="3777858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>
                <a:solidFill>
                  <a:schemeClr val="bg1"/>
                </a:solidFill>
                <a:latin typeface="+mj-lt"/>
              </a:rPr>
              <a:t>7</a:t>
            </a:r>
            <a:r>
              <a:rPr lang="it-IT" sz="1600" b="1" smtClean="0">
                <a:solidFill>
                  <a:schemeClr val="bg1"/>
                </a:solidFill>
                <a:latin typeface="+mj-lt"/>
              </a:rPr>
              <a:t>Li</a:t>
            </a:r>
            <a:endParaRPr lang="it-IT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9" name="CasellaDiTesto 128"/>
          <p:cNvSpPr txBox="1"/>
          <p:nvPr/>
        </p:nvSpPr>
        <p:spPr>
          <a:xfrm>
            <a:off x="3061631" y="3777858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8</a:t>
            </a:r>
            <a:r>
              <a:rPr lang="it-IT" sz="1600" b="1" smtClean="0"/>
              <a:t>Li</a:t>
            </a:r>
            <a:endParaRPr lang="it-IT" sz="1600" b="1"/>
          </a:p>
        </p:txBody>
      </p:sp>
      <p:sp>
        <p:nvSpPr>
          <p:cNvPr id="130" name="CasellaDiTesto 129"/>
          <p:cNvSpPr txBox="1"/>
          <p:nvPr/>
        </p:nvSpPr>
        <p:spPr>
          <a:xfrm>
            <a:off x="3499228" y="3777858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9</a:t>
            </a:r>
            <a:r>
              <a:rPr lang="it-IT" sz="1600" b="1" smtClean="0"/>
              <a:t>Li</a:t>
            </a:r>
            <a:endParaRPr lang="it-IT" sz="1600" b="1"/>
          </a:p>
        </p:txBody>
      </p:sp>
      <p:sp>
        <p:nvSpPr>
          <p:cNvPr id="131" name="CasellaDiTesto 130"/>
          <p:cNvSpPr txBox="1"/>
          <p:nvPr/>
        </p:nvSpPr>
        <p:spPr>
          <a:xfrm>
            <a:off x="4357631" y="3777858"/>
            <a:ext cx="510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11</a:t>
            </a:r>
            <a:r>
              <a:rPr lang="it-IT" sz="1600" b="1" smtClean="0"/>
              <a:t>Li</a:t>
            </a:r>
            <a:endParaRPr lang="it-IT" sz="1600" b="1"/>
          </a:p>
        </p:txBody>
      </p:sp>
      <p:sp>
        <p:nvSpPr>
          <p:cNvPr id="132" name="CasellaDiTesto 131"/>
          <p:cNvSpPr txBox="1"/>
          <p:nvPr/>
        </p:nvSpPr>
        <p:spPr>
          <a:xfrm>
            <a:off x="1294357" y="4209858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it-IT" sz="1600" b="1" smtClean="0">
                <a:solidFill>
                  <a:schemeClr val="bg1"/>
                </a:solidFill>
                <a:latin typeface="+mj-lt"/>
              </a:rPr>
              <a:t>He</a:t>
            </a:r>
            <a:endParaRPr lang="it-IT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3" name="CasellaDiTesto 132"/>
          <p:cNvSpPr txBox="1"/>
          <p:nvPr/>
        </p:nvSpPr>
        <p:spPr>
          <a:xfrm>
            <a:off x="1751769" y="4209858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>
                <a:solidFill>
                  <a:schemeClr val="bg1"/>
                </a:solidFill>
                <a:latin typeface="+mj-lt"/>
              </a:rPr>
              <a:t>4</a:t>
            </a:r>
            <a:r>
              <a:rPr lang="it-IT" sz="1600" b="1" smtClean="0">
                <a:solidFill>
                  <a:schemeClr val="bg1"/>
                </a:solidFill>
                <a:latin typeface="+mj-lt"/>
              </a:rPr>
              <a:t>He</a:t>
            </a:r>
            <a:endParaRPr lang="it-IT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4" name="CasellaDiTesto 133"/>
          <p:cNvSpPr txBox="1"/>
          <p:nvPr/>
        </p:nvSpPr>
        <p:spPr>
          <a:xfrm>
            <a:off x="2590357" y="4209858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6</a:t>
            </a:r>
            <a:r>
              <a:rPr lang="it-IT" sz="1600" b="1" smtClean="0"/>
              <a:t>He</a:t>
            </a:r>
            <a:endParaRPr lang="it-IT" sz="1600" b="1"/>
          </a:p>
        </p:txBody>
      </p:sp>
      <p:sp>
        <p:nvSpPr>
          <p:cNvPr id="135" name="CasellaDiTesto 134"/>
          <p:cNvSpPr txBox="1"/>
          <p:nvPr/>
        </p:nvSpPr>
        <p:spPr>
          <a:xfrm>
            <a:off x="3486403" y="4209858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8</a:t>
            </a:r>
            <a:r>
              <a:rPr lang="it-IT" sz="1600" b="1" smtClean="0"/>
              <a:t>He</a:t>
            </a:r>
            <a:endParaRPr lang="it-IT" sz="1600" b="1"/>
          </a:p>
        </p:txBody>
      </p:sp>
      <p:sp>
        <p:nvSpPr>
          <p:cNvPr id="136" name="CasellaDiTesto 135"/>
          <p:cNvSpPr txBox="1"/>
          <p:nvPr/>
        </p:nvSpPr>
        <p:spPr>
          <a:xfrm>
            <a:off x="919561" y="4641858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>
                <a:solidFill>
                  <a:schemeClr val="bg1"/>
                </a:solidFill>
                <a:latin typeface="+mj-lt"/>
              </a:rPr>
              <a:t>1</a:t>
            </a:r>
            <a:r>
              <a:rPr lang="it-IT" sz="1600" b="1" smtClean="0">
                <a:solidFill>
                  <a:schemeClr val="bg1"/>
                </a:solidFill>
                <a:latin typeface="+mj-lt"/>
              </a:rPr>
              <a:t>H</a:t>
            </a:r>
            <a:endParaRPr lang="it-IT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7" name="CasellaDiTesto 136"/>
          <p:cNvSpPr txBox="1"/>
          <p:nvPr/>
        </p:nvSpPr>
        <p:spPr>
          <a:xfrm>
            <a:off x="1339006" y="4641858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it-IT" sz="1600" b="1" smtClean="0">
                <a:solidFill>
                  <a:schemeClr val="bg1"/>
                </a:solidFill>
                <a:latin typeface="+mj-lt"/>
              </a:rPr>
              <a:t>H</a:t>
            </a:r>
            <a:endParaRPr lang="it-IT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8" name="CasellaDiTesto 137"/>
          <p:cNvSpPr txBox="1"/>
          <p:nvPr/>
        </p:nvSpPr>
        <p:spPr>
          <a:xfrm>
            <a:off x="1783486" y="4641858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baseline="30000" smtClean="0"/>
              <a:t>3</a:t>
            </a:r>
            <a:r>
              <a:rPr lang="it-IT" sz="1600" b="1" smtClean="0"/>
              <a:t>H</a:t>
            </a:r>
            <a:endParaRPr lang="it-IT" sz="1600" b="1"/>
          </a:p>
        </p:txBody>
      </p:sp>
      <p:sp>
        <p:nvSpPr>
          <p:cNvPr id="139" name="CasellaDiTesto 138"/>
          <p:cNvSpPr txBox="1"/>
          <p:nvPr/>
        </p:nvSpPr>
        <p:spPr>
          <a:xfrm>
            <a:off x="1387898" y="507385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smtClean="0"/>
              <a:t>n</a:t>
            </a:r>
            <a:endParaRPr lang="it-IT" sz="1600" b="1"/>
          </a:p>
        </p:txBody>
      </p:sp>
      <p:sp>
        <p:nvSpPr>
          <p:cNvPr id="140" name="CasellaDiTesto 139"/>
          <p:cNvSpPr txBox="1"/>
          <p:nvPr/>
        </p:nvSpPr>
        <p:spPr>
          <a:xfrm>
            <a:off x="503154" y="464185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smtClean="0">
                <a:solidFill>
                  <a:schemeClr val="accent2"/>
                </a:solidFill>
              </a:rPr>
              <a:t>H</a:t>
            </a:r>
            <a:endParaRPr lang="it-IT" sz="1600" b="1">
              <a:solidFill>
                <a:schemeClr val="accent2"/>
              </a:solidFill>
            </a:endParaRPr>
          </a:p>
        </p:txBody>
      </p:sp>
      <p:sp>
        <p:nvSpPr>
          <p:cNvPr id="141" name="CasellaDiTesto 140"/>
          <p:cNvSpPr txBox="1"/>
          <p:nvPr/>
        </p:nvSpPr>
        <p:spPr>
          <a:xfrm>
            <a:off x="1764028" y="3352116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smtClean="0">
                <a:solidFill>
                  <a:schemeClr val="accent2"/>
                </a:solidFill>
              </a:rPr>
              <a:t>Be</a:t>
            </a:r>
            <a:endParaRPr lang="it-IT" sz="1600" b="1">
              <a:solidFill>
                <a:schemeClr val="accent2"/>
              </a:solidFill>
            </a:endParaRPr>
          </a:p>
        </p:txBody>
      </p:sp>
      <p:sp>
        <p:nvSpPr>
          <p:cNvPr id="142" name="CasellaDiTesto 141"/>
          <p:cNvSpPr txBox="1"/>
          <p:nvPr/>
        </p:nvSpPr>
        <p:spPr>
          <a:xfrm>
            <a:off x="1782662" y="291365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smtClean="0">
                <a:solidFill>
                  <a:schemeClr val="accent2"/>
                </a:solidFill>
              </a:rPr>
              <a:t>B</a:t>
            </a:r>
            <a:endParaRPr lang="it-IT" sz="1600" b="1">
              <a:solidFill>
                <a:schemeClr val="accent2"/>
              </a:solidFill>
            </a:endParaRPr>
          </a:p>
        </p:txBody>
      </p:sp>
      <p:sp>
        <p:nvSpPr>
          <p:cNvPr id="143" name="CasellaDiTesto 142"/>
          <p:cNvSpPr txBox="1"/>
          <p:nvPr/>
        </p:nvSpPr>
        <p:spPr>
          <a:xfrm>
            <a:off x="1788767" y="3731135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smtClean="0">
                <a:solidFill>
                  <a:schemeClr val="accent2"/>
                </a:solidFill>
              </a:rPr>
              <a:t>Li</a:t>
            </a:r>
            <a:endParaRPr lang="it-IT" sz="1600" b="1">
              <a:solidFill>
                <a:schemeClr val="accent2"/>
              </a:solidFill>
            </a:endParaRPr>
          </a:p>
        </p:txBody>
      </p:sp>
      <p:sp>
        <p:nvSpPr>
          <p:cNvPr id="144" name="CasellaDiTesto 143"/>
          <p:cNvSpPr txBox="1"/>
          <p:nvPr/>
        </p:nvSpPr>
        <p:spPr>
          <a:xfrm>
            <a:off x="919561" y="4209858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smtClean="0">
                <a:solidFill>
                  <a:schemeClr val="accent2"/>
                </a:solidFill>
              </a:rPr>
              <a:t>He</a:t>
            </a:r>
            <a:endParaRPr lang="it-IT" sz="1600" b="1">
              <a:solidFill>
                <a:schemeClr val="accent2"/>
              </a:solidFill>
            </a:endParaRPr>
          </a:p>
        </p:txBody>
      </p:sp>
      <p:sp>
        <p:nvSpPr>
          <p:cNvPr id="145" name="CasellaDiTesto 144"/>
          <p:cNvSpPr txBox="1"/>
          <p:nvPr/>
        </p:nvSpPr>
        <p:spPr>
          <a:xfrm>
            <a:off x="1326148" y="248165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smtClean="0">
                <a:solidFill>
                  <a:schemeClr val="accent2"/>
                </a:solidFill>
              </a:rPr>
              <a:t>C</a:t>
            </a:r>
            <a:endParaRPr lang="it-IT" sz="1600" b="1">
              <a:solidFill>
                <a:schemeClr val="accent2"/>
              </a:solidFill>
            </a:endParaRPr>
          </a:p>
        </p:txBody>
      </p:sp>
      <p:cxnSp>
        <p:nvCxnSpPr>
          <p:cNvPr id="146" name="Connettore 2 145"/>
          <p:cNvCxnSpPr>
            <a:endCxn id="66" idx="2"/>
          </p:cNvCxnSpPr>
          <p:nvPr/>
        </p:nvCxnSpPr>
        <p:spPr>
          <a:xfrm flipV="1">
            <a:off x="3347571" y="4163135"/>
            <a:ext cx="1231657" cy="108000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e 146"/>
          <p:cNvSpPr/>
          <p:nvPr/>
        </p:nvSpPr>
        <p:spPr>
          <a:xfrm>
            <a:off x="2047517" y="4793135"/>
            <a:ext cx="1800000" cy="1800000"/>
          </a:xfrm>
          <a:prstGeom prst="ellipse">
            <a:avLst/>
          </a:prstGeom>
          <a:solidFill>
            <a:schemeClr val="accent5">
              <a:lumMod val="9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8" name="Ovale 147"/>
          <p:cNvSpPr/>
          <p:nvPr/>
        </p:nvSpPr>
        <p:spPr>
          <a:xfrm>
            <a:off x="2713517" y="5459135"/>
            <a:ext cx="468000" cy="4680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149" name="CasellaDiTesto 148"/>
          <p:cNvSpPr txBox="1"/>
          <p:nvPr/>
        </p:nvSpPr>
        <p:spPr>
          <a:xfrm>
            <a:off x="2660214" y="550846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1"/>
                </a:solidFill>
              </a:rPr>
              <a:t>core</a:t>
            </a:r>
            <a:endParaRPr lang="it-IT">
              <a:solidFill>
                <a:schemeClr val="bg1"/>
              </a:solidFill>
            </a:endParaRPr>
          </a:p>
        </p:txBody>
      </p:sp>
      <p:cxnSp>
        <p:nvCxnSpPr>
          <p:cNvPr id="150" name="Connettore 2 149"/>
          <p:cNvCxnSpPr>
            <a:endCxn id="69" idx="2"/>
          </p:cNvCxnSpPr>
          <p:nvPr/>
        </p:nvCxnSpPr>
        <p:spPr>
          <a:xfrm flipH="1" flipV="1">
            <a:off x="2851006" y="4595135"/>
            <a:ext cx="96511" cy="47872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Ovale 150"/>
          <p:cNvSpPr/>
          <p:nvPr/>
        </p:nvSpPr>
        <p:spPr>
          <a:xfrm>
            <a:off x="2654335" y="5204241"/>
            <a:ext cx="162000" cy="162000"/>
          </a:xfrm>
          <a:prstGeom prst="ellipse">
            <a:avLst/>
          </a:prstGeom>
          <a:solidFill>
            <a:srgbClr val="011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2" name="Ovale 151"/>
          <p:cNvSpPr/>
          <p:nvPr/>
        </p:nvSpPr>
        <p:spPr>
          <a:xfrm>
            <a:off x="3318512" y="5508469"/>
            <a:ext cx="162000" cy="162000"/>
          </a:xfrm>
          <a:prstGeom prst="ellipse">
            <a:avLst/>
          </a:prstGeom>
          <a:solidFill>
            <a:srgbClr val="011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3" name="CasellaDiTesto 152"/>
          <p:cNvSpPr txBox="1"/>
          <p:nvPr/>
        </p:nvSpPr>
        <p:spPr>
          <a:xfrm>
            <a:off x="1008626" y="5705768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err="1" smtClean="0">
                <a:solidFill>
                  <a:srgbClr val="0066FF"/>
                </a:solidFill>
              </a:rPr>
              <a:t>neutron</a:t>
            </a:r>
            <a:r>
              <a:rPr lang="it-IT" sz="1400" b="1" smtClean="0">
                <a:solidFill>
                  <a:srgbClr val="0066FF"/>
                </a:solidFill>
              </a:rPr>
              <a:t> </a:t>
            </a:r>
            <a:r>
              <a:rPr lang="it-IT" sz="1400" b="1" err="1" smtClean="0">
                <a:solidFill>
                  <a:srgbClr val="0066FF"/>
                </a:solidFill>
              </a:rPr>
              <a:t>halo</a:t>
            </a:r>
            <a:endParaRPr lang="it-IT" sz="1400" b="1" smtClean="0">
              <a:solidFill>
                <a:srgbClr val="0066FF"/>
              </a:solidFill>
            </a:endParaRPr>
          </a:p>
          <a:p>
            <a:pPr algn="ctr"/>
            <a:r>
              <a:rPr lang="it-IT" sz="1400" baseline="30000" smtClean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it-IT" sz="1400" smtClean="0">
                <a:solidFill>
                  <a:schemeClr val="bg1">
                    <a:lumMod val="65000"/>
                  </a:schemeClr>
                </a:solidFill>
              </a:rPr>
              <a:t>He,</a:t>
            </a:r>
            <a:r>
              <a:rPr lang="it-IT" sz="1400" baseline="30000" smtClean="0">
                <a:solidFill>
                  <a:schemeClr val="bg1">
                    <a:lumMod val="65000"/>
                  </a:schemeClr>
                </a:solidFill>
              </a:rPr>
              <a:t>11</a:t>
            </a:r>
            <a:r>
              <a:rPr lang="it-IT" sz="1400" smtClean="0">
                <a:solidFill>
                  <a:schemeClr val="bg1">
                    <a:lumMod val="65000"/>
                  </a:schemeClr>
                </a:solidFill>
              </a:rPr>
              <a:t>Li,</a:t>
            </a:r>
            <a:r>
              <a:rPr lang="it-IT" sz="1400" baseline="30000" smtClean="0">
                <a:solidFill>
                  <a:schemeClr val="bg1">
                    <a:lumMod val="65000"/>
                  </a:schemeClr>
                </a:solidFill>
              </a:rPr>
              <a:t>11</a:t>
            </a:r>
            <a:r>
              <a:rPr lang="it-IT" sz="1400" smtClean="0">
                <a:solidFill>
                  <a:schemeClr val="bg1">
                    <a:lumMod val="65000"/>
                  </a:schemeClr>
                </a:solidFill>
              </a:rPr>
              <a:t>Be</a:t>
            </a:r>
            <a:endParaRPr lang="it-IT" sz="1400" baseline="30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4" name="Ovale 153"/>
          <p:cNvSpPr/>
          <p:nvPr/>
        </p:nvSpPr>
        <p:spPr>
          <a:xfrm>
            <a:off x="4712549" y="4970241"/>
            <a:ext cx="468000" cy="4680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155" name="CasellaDiTesto 154"/>
          <p:cNvSpPr txBox="1"/>
          <p:nvPr/>
        </p:nvSpPr>
        <p:spPr>
          <a:xfrm>
            <a:off x="4636207" y="505436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1"/>
                </a:solidFill>
              </a:rPr>
              <a:t>core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56" name="CasellaDiTesto 155"/>
          <p:cNvSpPr txBox="1"/>
          <p:nvPr/>
        </p:nvSpPr>
        <p:spPr>
          <a:xfrm>
            <a:off x="4318012" y="5551489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err="1" smtClean="0">
                <a:solidFill>
                  <a:srgbClr val="CC0099"/>
                </a:solidFill>
              </a:rPr>
              <a:t>neutron</a:t>
            </a:r>
            <a:r>
              <a:rPr lang="it-IT" sz="1400" b="1" smtClean="0">
                <a:solidFill>
                  <a:srgbClr val="CC0099"/>
                </a:solidFill>
              </a:rPr>
              <a:t> </a:t>
            </a:r>
            <a:r>
              <a:rPr lang="it-IT" sz="1400" b="1" err="1" smtClean="0">
                <a:solidFill>
                  <a:srgbClr val="CC0099"/>
                </a:solidFill>
              </a:rPr>
              <a:t>skin</a:t>
            </a:r>
            <a:endParaRPr lang="it-IT" sz="1400" b="1" smtClean="0">
              <a:solidFill>
                <a:srgbClr val="CC0099"/>
              </a:solidFill>
            </a:endParaRPr>
          </a:p>
          <a:p>
            <a:pPr algn="ctr"/>
            <a:r>
              <a:rPr lang="it-IT" sz="1400" baseline="30000" smtClean="0">
                <a:solidFill>
                  <a:schemeClr val="bg1">
                    <a:lumMod val="65000"/>
                  </a:schemeClr>
                </a:solidFill>
              </a:rPr>
              <a:t>8</a:t>
            </a:r>
            <a:r>
              <a:rPr lang="it-IT" sz="1400" smtClean="0">
                <a:solidFill>
                  <a:schemeClr val="bg1">
                    <a:lumMod val="65000"/>
                  </a:schemeClr>
                </a:solidFill>
              </a:rPr>
              <a:t>He,C</a:t>
            </a:r>
            <a:endParaRPr lang="it-IT" sz="140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57" name="Connettore 2 156"/>
          <p:cNvCxnSpPr>
            <a:stCxn id="155" idx="1"/>
            <a:endCxn id="70" idx="2"/>
          </p:cNvCxnSpPr>
          <p:nvPr/>
        </p:nvCxnSpPr>
        <p:spPr>
          <a:xfrm flipH="1" flipV="1">
            <a:off x="3715006" y="4595135"/>
            <a:ext cx="921201" cy="64390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ttore 2 157"/>
          <p:cNvCxnSpPr>
            <a:stCxn id="154" idx="7"/>
          </p:cNvCxnSpPr>
          <p:nvPr/>
        </p:nvCxnSpPr>
        <p:spPr>
          <a:xfrm flipV="1">
            <a:off x="5112012" y="2820207"/>
            <a:ext cx="1875089" cy="221857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Ovale 158"/>
          <p:cNvSpPr/>
          <p:nvPr/>
        </p:nvSpPr>
        <p:spPr>
          <a:xfrm>
            <a:off x="6127006" y="4737085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0" name="CasellaDiTesto 159"/>
          <p:cNvSpPr txBox="1"/>
          <p:nvPr/>
        </p:nvSpPr>
        <p:spPr>
          <a:xfrm>
            <a:off x="6141736" y="472169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Symbol" pitchFamily="18" charset="2"/>
              </a:rPr>
              <a:t>a</a:t>
            </a:r>
            <a:endParaRPr lang="en-US" b="1">
              <a:latin typeface="Symbol" pitchFamily="18" charset="2"/>
            </a:endParaRPr>
          </a:p>
        </p:txBody>
      </p:sp>
      <p:sp>
        <p:nvSpPr>
          <p:cNvPr id="161" name="Ovale 160"/>
          <p:cNvSpPr/>
          <p:nvPr/>
        </p:nvSpPr>
        <p:spPr>
          <a:xfrm>
            <a:off x="6378892" y="4984419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2" name="CasellaDiTesto 161"/>
          <p:cNvSpPr txBox="1"/>
          <p:nvPr/>
        </p:nvSpPr>
        <p:spPr>
          <a:xfrm>
            <a:off x="6393622" y="496903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Symbol" pitchFamily="18" charset="2"/>
              </a:rPr>
              <a:t>a</a:t>
            </a:r>
            <a:endParaRPr lang="en-US" b="1">
              <a:latin typeface="Symbol" pitchFamily="18" charset="2"/>
            </a:endParaRPr>
          </a:p>
        </p:txBody>
      </p:sp>
      <p:sp>
        <p:nvSpPr>
          <p:cNvPr id="163" name="CasellaDiTesto 162"/>
          <p:cNvSpPr txBox="1"/>
          <p:nvPr/>
        </p:nvSpPr>
        <p:spPr>
          <a:xfrm>
            <a:off x="5906871" y="5449808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8000"/>
                </a:solidFill>
                <a:latin typeface="Symbol" pitchFamily="18" charset="2"/>
              </a:rPr>
              <a:t>a</a:t>
            </a:r>
            <a:r>
              <a:rPr lang="it-IT" sz="1400" b="1" smtClean="0">
                <a:solidFill>
                  <a:srgbClr val="008000"/>
                </a:solidFill>
              </a:rPr>
              <a:t>-cluster</a:t>
            </a:r>
          </a:p>
          <a:p>
            <a:pPr algn="ctr"/>
            <a:r>
              <a:rPr lang="it-IT" sz="1400" baseline="30000" smtClean="0">
                <a:solidFill>
                  <a:schemeClr val="bg1">
                    <a:lumMod val="65000"/>
                  </a:schemeClr>
                </a:solidFill>
              </a:rPr>
              <a:t>8</a:t>
            </a:r>
            <a:r>
              <a:rPr lang="it-IT" sz="1400" smtClean="0">
                <a:solidFill>
                  <a:schemeClr val="bg1">
                    <a:lumMod val="65000"/>
                  </a:schemeClr>
                </a:solidFill>
              </a:rPr>
              <a:t>Be</a:t>
            </a:r>
            <a:endParaRPr lang="it-IT" sz="140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64" name="Connettore 2 163"/>
          <p:cNvCxnSpPr>
            <a:stCxn id="159" idx="2"/>
            <a:endCxn id="121" idx="2"/>
          </p:cNvCxnSpPr>
          <p:nvPr/>
        </p:nvCxnSpPr>
        <p:spPr>
          <a:xfrm flipH="1" flipV="1">
            <a:off x="2851228" y="3684412"/>
            <a:ext cx="3275778" cy="123267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Ovale 164"/>
          <p:cNvSpPr/>
          <p:nvPr/>
        </p:nvSpPr>
        <p:spPr>
          <a:xfrm>
            <a:off x="7341470" y="4353858"/>
            <a:ext cx="1440000" cy="1440000"/>
          </a:xfrm>
          <a:prstGeom prst="ellipse">
            <a:avLst/>
          </a:pr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6" name="Ovale 165"/>
          <p:cNvSpPr/>
          <p:nvPr/>
        </p:nvSpPr>
        <p:spPr>
          <a:xfrm>
            <a:off x="7799934" y="4570629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7" name="CasellaDiTesto 166"/>
          <p:cNvSpPr txBox="1"/>
          <p:nvPr/>
        </p:nvSpPr>
        <p:spPr>
          <a:xfrm>
            <a:off x="7814664" y="455524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Symbol" pitchFamily="18" charset="2"/>
              </a:rPr>
              <a:t>a</a:t>
            </a:r>
            <a:endParaRPr lang="en-US" b="1">
              <a:latin typeface="Symbol" pitchFamily="18" charset="2"/>
            </a:endParaRPr>
          </a:p>
        </p:txBody>
      </p:sp>
      <p:sp>
        <p:nvSpPr>
          <p:cNvPr id="168" name="Ovale 167"/>
          <p:cNvSpPr/>
          <p:nvPr/>
        </p:nvSpPr>
        <p:spPr>
          <a:xfrm>
            <a:off x="7674755" y="5203240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9" name="CasellaDiTesto 168"/>
          <p:cNvSpPr txBox="1"/>
          <p:nvPr/>
        </p:nvSpPr>
        <p:spPr>
          <a:xfrm>
            <a:off x="7689485" y="5187851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Symbol" pitchFamily="18" charset="2"/>
              </a:rPr>
              <a:t>a</a:t>
            </a:r>
            <a:endParaRPr lang="en-US" b="1">
              <a:latin typeface="Symbol" pitchFamily="18" charset="2"/>
            </a:endParaRPr>
          </a:p>
        </p:txBody>
      </p:sp>
      <p:sp>
        <p:nvSpPr>
          <p:cNvPr id="170" name="Ovale 169"/>
          <p:cNvSpPr/>
          <p:nvPr/>
        </p:nvSpPr>
        <p:spPr>
          <a:xfrm>
            <a:off x="8288218" y="5022321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1" name="CasellaDiTesto 170"/>
          <p:cNvSpPr txBox="1"/>
          <p:nvPr/>
        </p:nvSpPr>
        <p:spPr>
          <a:xfrm>
            <a:off x="8302948" y="500693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Symbol" pitchFamily="18" charset="2"/>
              </a:rPr>
              <a:t>a</a:t>
            </a:r>
            <a:endParaRPr lang="en-US" b="1">
              <a:latin typeface="Symbol" pitchFamily="18" charset="2"/>
            </a:endParaRPr>
          </a:p>
        </p:txBody>
      </p:sp>
      <p:sp>
        <p:nvSpPr>
          <p:cNvPr id="172" name="CasellaDiTesto 171"/>
          <p:cNvSpPr txBox="1"/>
          <p:nvPr/>
        </p:nvSpPr>
        <p:spPr>
          <a:xfrm>
            <a:off x="7224064" y="5816160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err="1" smtClean="0">
                <a:solidFill>
                  <a:srgbClr val="FF0000"/>
                </a:solidFill>
              </a:rPr>
              <a:t>dilute</a:t>
            </a:r>
            <a:r>
              <a:rPr lang="it-IT" sz="1400" b="1" smtClean="0">
                <a:solidFill>
                  <a:srgbClr val="FF0000"/>
                </a:solidFill>
              </a:rPr>
              <a:t> gas</a:t>
            </a:r>
          </a:p>
          <a:p>
            <a:pPr algn="ctr"/>
            <a:r>
              <a:rPr lang="it-IT" sz="1400" baseline="30000" smtClean="0">
                <a:solidFill>
                  <a:schemeClr val="bg1">
                    <a:lumMod val="65000"/>
                  </a:schemeClr>
                </a:solidFill>
              </a:rPr>
              <a:t>12</a:t>
            </a:r>
            <a:r>
              <a:rPr lang="it-IT" sz="1400" smtClean="0">
                <a:solidFill>
                  <a:schemeClr val="bg1">
                    <a:lumMod val="65000"/>
                  </a:schemeClr>
                </a:solidFill>
              </a:rPr>
              <a:t>C 0</a:t>
            </a:r>
            <a:r>
              <a:rPr lang="it-IT" sz="1400" baseline="30000" smtClean="0">
                <a:solidFill>
                  <a:schemeClr val="bg1">
                    <a:lumMod val="65000"/>
                  </a:schemeClr>
                </a:solidFill>
              </a:rPr>
              <a:t>+</a:t>
            </a:r>
            <a:r>
              <a:rPr lang="it-IT" sz="1400" smtClean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it-IT" sz="1400" baseline="30000" smtClean="0">
                <a:solidFill>
                  <a:schemeClr val="bg1">
                    <a:lumMod val="65000"/>
                  </a:schemeClr>
                </a:solidFill>
              </a:rPr>
              <a:t>16</a:t>
            </a:r>
            <a:r>
              <a:rPr lang="it-IT" sz="1400" smtClean="0">
                <a:solidFill>
                  <a:schemeClr val="bg1">
                    <a:lumMod val="65000"/>
                  </a:schemeClr>
                </a:solidFill>
              </a:rPr>
              <a:t>O,</a:t>
            </a:r>
            <a:r>
              <a:rPr lang="it-IT" sz="1400" baseline="30000" smtClean="0">
                <a:solidFill>
                  <a:schemeClr val="bg1">
                    <a:lumMod val="65000"/>
                  </a:schemeClr>
                </a:solidFill>
              </a:rPr>
              <a:t>20</a:t>
            </a:r>
            <a:r>
              <a:rPr lang="it-IT" sz="1400" smtClean="0">
                <a:solidFill>
                  <a:schemeClr val="bg1">
                    <a:lumMod val="65000"/>
                  </a:schemeClr>
                </a:solidFill>
              </a:rPr>
              <a:t>Ne(?)</a:t>
            </a:r>
            <a:endParaRPr lang="it-IT" sz="140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73" name="Connettore 2 172"/>
          <p:cNvCxnSpPr>
            <a:stCxn id="165" idx="1"/>
          </p:cNvCxnSpPr>
          <p:nvPr/>
        </p:nvCxnSpPr>
        <p:spPr>
          <a:xfrm flipH="1" flipV="1">
            <a:off x="4769816" y="1956207"/>
            <a:ext cx="2782537" cy="260853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ttore 2 173"/>
          <p:cNvCxnSpPr>
            <a:stCxn id="165" idx="1"/>
          </p:cNvCxnSpPr>
          <p:nvPr/>
        </p:nvCxnSpPr>
        <p:spPr>
          <a:xfrm flipH="1" flipV="1">
            <a:off x="3905594" y="2820208"/>
            <a:ext cx="3646759" cy="174453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e 174"/>
          <p:cNvSpPr/>
          <p:nvPr/>
        </p:nvSpPr>
        <p:spPr>
          <a:xfrm>
            <a:off x="7754523" y="3292329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6" name="CasellaDiTesto 175"/>
          <p:cNvSpPr txBox="1"/>
          <p:nvPr/>
        </p:nvSpPr>
        <p:spPr>
          <a:xfrm>
            <a:off x="7805114" y="325595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Symbol" pitchFamily="18" charset="2"/>
              </a:rPr>
              <a:t>a</a:t>
            </a:r>
            <a:endParaRPr lang="en-US" b="1">
              <a:latin typeface="Symbol" pitchFamily="18" charset="2"/>
            </a:endParaRPr>
          </a:p>
        </p:txBody>
      </p:sp>
      <p:sp>
        <p:nvSpPr>
          <p:cNvPr id="177" name="Ovale 176"/>
          <p:cNvSpPr/>
          <p:nvPr/>
        </p:nvSpPr>
        <p:spPr>
          <a:xfrm>
            <a:off x="8087277" y="2882319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8" name="CasellaDiTesto 177"/>
          <p:cNvSpPr txBox="1"/>
          <p:nvPr/>
        </p:nvSpPr>
        <p:spPr>
          <a:xfrm>
            <a:off x="8102007" y="286693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Symbol" pitchFamily="18" charset="2"/>
              </a:rPr>
              <a:t>a</a:t>
            </a:r>
            <a:endParaRPr lang="en-US" b="1">
              <a:latin typeface="Symbol" pitchFamily="18" charset="2"/>
            </a:endParaRPr>
          </a:p>
        </p:txBody>
      </p:sp>
      <p:sp>
        <p:nvSpPr>
          <p:cNvPr id="179" name="Ovale 178"/>
          <p:cNvSpPr/>
          <p:nvPr/>
        </p:nvSpPr>
        <p:spPr>
          <a:xfrm>
            <a:off x="8418479" y="2497042"/>
            <a:ext cx="360000" cy="360000"/>
          </a:xfrm>
          <a:prstGeom prst="ellipse">
            <a:avLst/>
          </a:prstGeom>
          <a:gradFill flip="none" rotWithShape="1">
            <a:gsLst>
              <a:gs pos="91000">
                <a:srgbClr val="FF0B00"/>
              </a:gs>
              <a:gs pos="100000">
                <a:srgbClr val="C00000"/>
              </a:gs>
              <a:gs pos="100000">
                <a:srgbClr val="66008F"/>
              </a:gs>
              <a:gs pos="100000">
                <a:srgbClr val="BA0066"/>
              </a:gs>
              <a:gs pos="19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0" name="CasellaDiTesto 179"/>
          <p:cNvSpPr txBox="1"/>
          <p:nvPr/>
        </p:nvSpPr>
        <p:spPr>
          <a:xfrm>
            <a:off x="8433209" y="248165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Symbol" pitchFamily="18" charset="2"/>
              </a:rPr>
              <a:t>a</a:t>
            </a:r>
            <a:endParaRPr lang="en-US" b="1">
              <a:latin typeface="Symbol" pitchFamily="18" charset="2"/>
            </a:endParaRPr>
          </a:p>
        </p:txBody>
      </p:sp>
      <p:sp>
        <p:nvSpPr>
          <p:cNvPr id="181" name="Ovale 180"/>
          <p:cNvSpPr/>
          <p:nvPr/>
        </p:nvSpPr>
        <p:spPr>
          <a:xfrm>
            <a:off x="7934523" y="3130329"/>
            <a:ext cx="162000" cy="162000"/>
          </a:xfrm>
          <a:prstGeom prst="ellipse">
            <a:avLst/>
          </a:prstGeom>
          <a:solidFill>
            <a:srgbClr val="011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2" name="Ovale 181"/>
          <p:cNvSpPr/>
          <p:nvPr/>
        </p:nvSpPr>
        <p:spPr>
          <a:xfrm>
            <a:off x="8083236" y="3236262"/>
            <a:ext cx="162000" cy="162000"/>
          </a:xfrm>
          <a:prstGeom prst="ellipse">
            <a:avLst/>
          </a:prstGeom>
          <a:solidFill>
            <a:srgbClr val="011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3" name="Ovale 182"/>
          <p:cNvSpPr/>
          <p:nvPr/>
        </p:nvSpPr>
        <p:spPr>
          <a:xfrm>
            <a:off x="8306218" y="2751653"/>
            <a:ext cx="162000" cy="162000"/>
          </a:xfrm>
          <a:prstGeom prst="ellipse">
            <a:avLst/>
          </a:prstGeom>
          <a:solidFill>
            <a:srgbClr val="011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4" name="Ovale 183"/>
          <p:cNvSpPr/>
          <p:nvPr/>
        </p:nvSpPr>
        <p:spPr>
          <a:xfrm>
            <a:off x="8451393" y="2866930"/>
            <a:ext cx="162000" cy="162000"/>
          </a:xfrm>
          <a:prstGeom prst="ellipse">
            <a:avLst/>
          </a:prstGeom>
          <a:solidFill>
            <a:srgbClr val="011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5" name="CasellaDiTesto 184"/>
          <p:cNvSpPr txBox="1"/>
          <p:nvPr/>
        </p:nvSpPr>
        <p:spPr>
          <a:xfrm>
            <a:off x="7244753" y="3667882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>
                <a:solidFill>
                  <a:srgbClr val="F09010"/>
                </a:solidFill>
              </a:rPr>
              <a:t>l</a:t>
            </a:r>
            <a:r>
              <a:rPr lang="it-IT" sz="1400" b="1" smtClean="0">
                <a:solidFill>
                  <a:srgbClr val="F09010"/>
                </a:solidFill>
              </a:rPr>
              <a:t>inear </a:t>
            </a:r>
            <a:r>
              <a:rPr lang="it-IT" sz="1400" b="1" err="1" smtClean="0">
                <a:solidFill>
                  <a:srgbClr val="F09010"/>
                </a:solidFill>
              </a:rPr>
              <a:t>chain</a:t>
            </a:r>
            <a:endParaRPr lang="it-IT" sz="1400" b="1" smtClean="0">
              <a:solidFill>
                <a:srgbClr val="F09010"/>
              </a:solidFill>
            </a:endParaRPr>
          </a:p>
          <a:p>
            <a:pPr algn="ctr"/>
            <a:r>
              <a:rPr lang="it-IT" sz="1400" baseline="30000" smtClean="0">
                <a:solidFill>
                  <a:schemeClr val="bg1">
                    <a:lumMod val="65000"/>
                  </a:schemeClr>
                </a:solidFill>
              </a:rPr>
              <a:t>10</a:t>
            </a:r>
            <a:r>
              <a:rPr lang="it-IT" sz="1400" smtClean="0">
                <a:solidFill>
                  <a:schemeClr val="bg1">
                    <a:lumMod val="65000"/>
                  </a:schemeClr>
                </a:solidFill>
              </a:rPr>
              <a:t>Be,</a:t>
            </a:r>
            <a:r>
              <a:rPr lang="it-IT" sz="1400" baseline="30000" smtClean="0">
                <a:solidFill>
                  <a:schemeClr val="bg1">
                    <a:lumMod val="65000"/>
                  </a:schemeClr>
                </a:solidFill>
              </a:rPr>
              <a:t>13-14</a:t>
            </a:r>
            <a:r>
              <a:rPr lang="it-IT" sz="1400" smtClean="0">
                <a:solidFill>
                  <a:schemeClr val="bg1">
                    <a:lumMod val="65000"/>
                  </a:schemeClr>
                </a:solidFill>
              </a:rPr>
              <a:t>C,</a:t>
            </a:r>
            <a:r>
              <a:rPr lang="it-IT" sz="1400" baseline="30000" smtClean="0">
                <a:solidFill>
                  <a:schemeClr val="bg1">
                    <a:lumMod val="65000"/>
                  </a:schemeClr>
                </a:solidFill>
              </a:rPr>
              <a:t>16</a:t>
            </a:r>
            <a:r>
              <a:rPr lang="it-IT" sz="1400" smtClean="0">
                <a:solidFill>
                  <a:schemeClr val="bg1">
                    <a:lumMod val="65000"/>
                  </a:schemeClr>
                </a:solidFill>
              </a:rPr>
              <a:t>C(?),… </a:t>
            </a:r>
            <a:endParaRPr lang="it-IT" sz="140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86" name="Connettore 2 185"/>
          <p:cNvCxnSpPr>
            <a:stCxn id="176" idx="0"/>
          </p:cNvCxnSpPr>
          <p:nvPr/>
        </p:nvCxnSpPr>
        <p:spPr>
          <a:xfrm flipH="1" flipV="1">
            <a:off x="5659007" y="2832654"/>
            <a:ext cx="2311377" cy="42329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01714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147" grpId="0" animBg="1"/>
      <p:bldP spid="148" grpId="0" animBg="1"/>
      <p:bldP spid="149" grpId="0"/>
      <p:bldP spid="151" grpId="0" animBg="1"/>
      <p:bldP spid="152" grpId="0" animBg="1"/>
      <p:bldP spid="153" grpId="0"/>
      <p:bldP spid="154" grpId="0" animBg="1"/>
      <p:bldP spid="155" grpId="0"/>
      <p:bldP spid="156" grpId="0"/>
      <p:bldP spid="159" grpId="0" animBg="1"/>
      <p:bldP spid="160" grpId="0"/>
      <p:bldP spid="161" grpId="0" animBg="1"/>
      <p:bldP spid="162" grpId="0"/>
      <p:bldP spid="163" grpId="0"/>
      <p:bldP spid="165" grpId="0" animBg="1"/>
      <p:bldP spid="166" grpId="0" animBg="1"/>
      <p:bldP spid="167" grpId="0"/>
      <p:bldP spid="168" grpId="0" animBg="1"/>
      <p:bldP spid="169" grpId="0"/>
      <p:bldP spid="170" grpId="0" animBg="1"/>
      <p:bldP spid="171" grpId="0"/>
      <p:bldP spid="172" grpId="0"/>
      <p:bldP spid="175" grpId="0" animBg="1"/>
      <p:bldP spid="176" grpId="0"/>
      <p:bldP spid="177" grpId="0" animBg="1"/>
      <p:bldP spid="178" grpId="0"/>
      <p:bldP spid="179" grpId="0" animBg="1"/>
      <p:bldP spid="180" grpId="0"/>
      <p:bldP spid="181" grpId="0" animBg="1"/>
      <p:bldP spid="182" grpId="0" animBg="1"/>
      <p:bldP spid="183" grpId="0" animBg="1"/>
      <p:bldP spid="184" grpId="0" animBg="1"/>
      <p:bldP spid="18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467544" y="426150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Operative </a:t>
            </a:r>
            <a:r>
              <a:rPr lang="it-IT" sz="1600" b="1" i="1" dirty="0" err="1" smtClean="0">
                <a:solidFill>
                  <a:srgbClr val="FF0000"/>
                </a:solidFill>
              </a:rPr>
              <a:t>example</a:t>
            </a: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it-IT" sz="1600" b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a</a:t>
            </a:r>
            <a:r>
              <a:rPr lang="it-IT" sz="1600" b="1" dirty="0" smtClean="0">
                <a:solidFill>
                  <a:srgbClr val="0000FF"/>
                </a:solidFill>
              </a:rPr>
              <a:t> + </a:t>
            </a:r>
            <a:r>
              <a:rPr lang="it-IT" sz="1600" b="1" baseline="30000" dirty="0" smtClean="0">
                <a:solidFill>
                  <a:srgbClr val="0000FF"/>
                </a:solidFill>
              </a:rPr>
              <a:t>9</a:t>
            </a:r>
            <a:r>
              <a:rPr lang="it-IT" sz="1600" b="1" dirty="0" smtClean="0">
                <a:solidFill>
                  <a:srgbClr val="0000FF"/>
                </a:solidFill>
              </a:rPr>
              <a:t>Be</a:t>
            </a: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600" b="1" dirty="0" err="1" smtClean="0">
                <a:solidFill>
                  <a:srgbClr val="008000"/>
                </a:solidFill>
              </a:rPr>
              <a:t>elastic</a:t>
            </a:r>
            <a:r>
              <a:rPr lang="it-IT" sz="1600" b="1" dirty="0" smtClean="0">
                <a:solidFill>
                  <a:srgbClr val="008000"/>
                </a:solidFill>
              </a:rPr>
              <a:t> </a:t>
            </a:r>
            <a:r>
              <a:rPr lang="it-IT" sz="1600" b="1" dirty="0" err="1" smtClean="0">
                <a:solidFill>
                  <a:srgbClr val="008000"/>
                </a:solidFill>
              </a:rPr>
              <a:t>scattering</a:t>
            </a:r>
            <a:r>
              <a:rPr lang="it-IT" sz="1600" b="1" dirty="0" smtClean="0">
                <a:solidFill>
                  <a:srgbClr val="008000"/>
                </a:solidFill>
              </a:rPr>
              <a:t> </a:t>
            </a: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the </a:t>
            </a:r>
            <a:r>
              <a:rPr lang="it-IT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structure</a:t>
            </a: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it-IT" sz="1600" b="1" baseline="30000" dirty="0" smtClean="0">
                <a:solidFill>
                  <a:srgbClr val="FF0066"/>
                </a:solidFill>
              </a:rPr>
              <a:t>13</a:t>
            </a:r>
            <a:r>
              <a:rPr lang="it-IT" sz="1600" b="1" dirty="0" smtClean="0">
                <a:solidFill>
                  <a:srgbClr val="FF0066"/>
                </a:solidFill>
              </a:rPr>
              <a:t>C</a:t>
            </a:r>
            <a:endParaRPr lang="it-IT" sz="1600" b="1" dirty="0" smtClean="0">
              <a:solidFill>
                <a:srgbClr val="FF0066"/>
              </a:solidFill>
              <a:sym typeface="Wingdings" panose="05000000000000000000" pitchFamily="2" charset="2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494888" y="35332"/>
            <a:ext cx="3685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Resonant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Elastic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Scattering</a:t>
            </a:r>
            <a:r>
              <a:rPr lang="it-IT" b="1" dirty="0" smtClean="0">
                <a:solidFill>
                  <a:schemeClr val="bg1"/>
                </a:solidFill>
              </a:rPr>
              <a:t> – 2 </a:t>
            </a:r>
            <a:endParaRPr lang="it-IT" b="1" i="1" dirty="0">
              <a:solidFill>
                <a:schemeClr val="bg1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49926" y="984838"/>
            <a:ext cx="7334512" cy="3352800"/>
            <a:chOff x="475915" y="868288"/>
            <a:chExt cx="7334512" cy="3352800"/>
          </a:xfrm>
        </p:grpSpPr>
        <p:grpSp>
          <p:nvGrpSpPr>
            <p:cNvPr id="2" name="Gruppo 1"/>
            <p:cNvGrpSpPr/>
            <p:nvPr/>
          </p:nvGrpSpPr>
          <p:grpSpPr>
            <a:xfrm>
              <a:off x="475915" y="868288"/>
              <a:ext cx="7334512" cy="3352800"/>
              <a:chOff x="475915" y="827821"/>
              <a:chExt cx="7334512" cy="3352800"/>
            </a:xfrm>
          </p:grpSpPr>
          <p:grpSp>
            <p:nvGrpSpPr>
              <p:cNvPr id="20" name="Group 8"/>
              <p:cNvGrpSpPr>
                <a:grpSpLocks/>
              </p:cNvGrpSpPr>
              <p:nvPr/>
            </p:nvGrpSpPr>
            <p:grpSpPr bwMode="auto">
              <a:xfrm>
                <a:off x="2138289" y="827821"/>
                <a:ext cx="5672138" cy="3352800"/>
                <a:chOff x="2164" y="955"/>
                <a:chExt cx="3573" cy="2112"/>
              </a:xfrm>
            </p:grpSpPr>
            <p:pic>
              <p:nvPicPr>
                <p:cNvPr id="21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64" y="955"/>
                  <a:ext cx="2178" cy="21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2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422" y="1015"/>
                  <a:ext cx="1315" cy="8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399097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defTabSz="399097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defTabSz="399097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defTabSz="399097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defTabSz="399097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defTabSz="399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defTabSz="399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defTabSz="399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defTabSz="399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r>
                    <a:rPr lang="it-IT" sz="1400" b="1" dirty="0" err="1">
                      <a:solidFill>
                        <a:srgbClr val="009900"/>
                      </a:solidFill>
                    </a:rPr>
                    <a:t>Proposed</a:t>
                  </a:r>
                  <a:r>
                    <a:rPr lang="it-IT" sz="1400" b="1" dirty="0">
                      <a:solidFill>
                        <a:srgbClr val="009900"/>
                      </a:solidFill>
                    </a:rPr>
                    <a:t> </a:t>
                  </a:r>
                  <a:r>
                    <a:rPr lang="it-IT" sz="1400" b="1" dirty="0" err="1">
                      <a:solidFill>
                        <a:srgbClr val="009900"/>
                      </a:solidFill>
                    </a:rPr>
                    <a:t>J</a:t>
                  </a:r>
                  <a:r>
                    <a:rPr lang="it-IT" sz="1400" b="1" baseline="30000" dirty="0" err="1">
                      <a:solidFill>
                        <a:srgbClr val="009900"/>
                      </a:solidFill>
                      <a:latin typeface="Symbol" pitchFamily="18" charset="2"/>
                    </a:rPr>
                    <a:t>p</a:t>
                  </a:r>
                  <a:r>
                    <a:rPr lang="it-IT" sz="1400" b="1" dirty="0">
                      <a:solidFill>
                        <a:srgbClr val="292929"/>
                      </a:solidFill>
                    </a:rPr>
                    <a:t> </a:t>
                  </a:r>
                  <a:r>
                    <a:rPr lang="it-IT" sz="1400" b="1" dirty="0" err="1">
                      <a:solidFill>
                        <a:srgbClr val="292929"/>
                      </a:solidFill>
                    </a:rPr>
                    <a:t>assignment</a:t>
                  </a:r>
                  <a:r>
                    <a:rPr lang="it-IT" sz="1400" b="1" dirty="0">
                      <a:solidFill>
                        <a:srgbClr val="292929"/>
                      </a:solidFill>
                    </a:rPr>
                    <a:t> </a:t>
                  </a:r>
                  <a:r>
                    <a:rPr lang="it-IT" sz="1400" b="1" dirty="0" err="1">
                      <a:solidFill>
                        <a:srgbClr val="292929"/>
                      </a:solidFill>
                    </a:rPr>
                    <a:t>based</a:t>
                  </a:r>
                  <a:r>
                    <a:rPr lang="it-IT" sz="1400" b="1" dirty="0">
                      <a:solidFill>
                        <a:srgbClr val="292929"/>
                      </a:solidFill>
                    </a:rPr>
                    <a:t> on the </a:t>
                  </a:r>
                  <a:r>
                    <a:rPr lang="it-IT" sz="1400" b="1" dirty="0" err="1">
                      <a:solidFill>
                        <a:srgbClr val="292929"/>
                      </a:solidFill>
                    </a:rPr>
                    <a:t>possible</a:t>
                  </a:r>
                  <a:r>
                    <a:rPr lang="it-IT" sz="1400" b="1" dirty="0">
                      <a:solidFill>
                        <a:srgbClr val="292929"/>
                      </a:solidFill>
                    </a:rPr>
                    <a:t> </a:t>
                  </a:r>
                  <a:r>
                    <a:rPr lang="it-IT" sz="1400" b="1" dirty="0" err="1">
                      <a:solidFill>
                        <a:srgbClr val="292929"/>
                      </a:solidFill>
                    </a:rPr>
                    <a:t>existence</a:t>
                  </a:r>
                  <a:r>
                    <a:rPr lang="it-IT" sz="1400" b="1" dirty="0">
                      <a:solidFill>
                        <a:srgbClr val="292929"/>
                      </a:solidFill>
                    </a:rPr>
                    <a:t> of </a:t>
                  </a:r>
                  <a:r>
                    <a:rPr lang="it-IT" sz="1400" b="1" dirty="0" err="1">
                      <a:solidFill>
                        <a:srgbClr val="0000FF"/>
                      </a:solidFill>
                    </a:rPr>
                    <a:t>rotational</a:t>
                  </a:r>
                  <a:r>
                    <a:rPr lang="it-IT" sz="1400" b="1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it-IT" sz="1400" b="1" dirty="0" err="1">
                      <a:solidFill>
                        <a:srgbClr val="0000FF"/>
                      </a:solidFill>
                    </a:rPr>
                    <a:t>bands</a:t>
                  </a:r>
                  <a:r>
                    <a:rPr lang="it-IT" sz="1400" b="1" dirty="0">
                      <a:solidFill>
                        <a:srgbClr val="292929"/>
                      </a:solidFill>
                    </a:rPr>
                    <a:t> of </a:t>
                  </a:r>
                  <a:r>
                    <a:rPr lang="it-IT" sz="1400" b="1" dirty="0" err="1">
                      <a:solidFill>
                        <a:srgbClr val="FF0000"/>
                      </a:solidFill>
                    </a:rPr>
                    <a:t>molecular-like</a:t>
                  </a:r>
                  <a:r>
                    <a:rPr lang="it-IT" sz="1400" b="1" dirty="0">
                      <a:solidFill>
                        <a:srgbClr val="FF0000"/>
                      </a:solidFill>
                    </a:rPr>
                    <a:t> </a:t>
                  </a:r>
                </a:p>
                <a:p>
                  <a:pPr eaLnBrk="1" hangingPunct="1"/>
                  <a:r>
                    <a:rPr lang="it-IT" sz="1400" b="1" dirty="0">
                      <a:solidFill>
                        <a:srgbClr val="292929"/>
                      </a:solidFill>
                      <a:latin typeface="Symbol" pitchFamily="18" charset="2"/>
                    </a:rPr>
                    <a:t>a</a:t>
                  </a:r>
                  <a:r>
                    <a:rPr lang="it-IT" sz="1400" b="1" dirty="0">
                      <a:solidFill>
                        <a:srgbClr val="292929"/>
                      </a:solidFill>
                    </a:rPr>
                    <a:t>-</a:t>
                  </a:r>
                  <a:r>
                    <a:rPr lang="it-IT" sz="1400" b="1" dirty="0" err="1">
                      <a:solidFill>
                        <a:srgbClr val="292929"/>
                      </a:solidFill>
                    </a:rPr>
                    <a:t>states</a:t>
                  </a:r>
                  <a:r>
                    <a:rPr lang="it-IT" sz="1400" b="1" dirty="0">
                      <a:solidFill>
                        <a:srgbClr val="292929"/>
                      </a:solidFill>
                    </a:rPr>
                    <a:t>.</a:t>
                  </a:r>
                </a:p>
              </p:txBody>
            </p:sp>
          </p:grpSp>
          <p:pic>
            <p:nvPicPr>
              <p:cNvPr id="39" name="Picture 1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915" y="876438"/>
                <a:ext cx="1431789" cy="3200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CasellaDiTesto 2"/>
            <p:cNvSpPr txBox="1"/>
            <p:nvPr/>
          </p:nvSpPr>
          <p:spPr>
            <a:xfrm>
              <a:off x="2734188" y="3527430"/>
              <a:ext cx="27719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M.Milin</a:t>
              </a:r>
              <a:r>
                <a:rPr lang="it-IT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</a:t>
              </a:r>
              <a:r>
                <a:rPr lang="it-IT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sz="11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W.vonOertzen</a:t>
              </a:r>
              <a:r>
                <a:rPr lang="it-IT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EPJA 14 (2002)</a:t>
              </a:r>
              <a:endParaRPr lang="it-IT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371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467544" y="476672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a</a:t>
            </a:r>
            <a:r>
              <a:rPr lang="it-IT" sz="1600" b="1" dirty="0" smtClean="0">
                <a:solidFill>
                  <a:srgbClr val="0000FF"/>
                </a:solidFill>
              </a:rPr>
              <a:t> + </a:t>
            </a:r>
            <a:r>
              <a:rPr lang="it-IT" sz="1600" b="1" baseline="30000" dirty="0" smtClean="0">
                <a:solidFill>
                  <a:srgbClr val="0000FF"/>
                </a:solidFill>
              </a:rPr>
              <a:t>9</a:t>
            </a:r>
            <a:r>
              <a:rPr lang="it-IT" sz="1600" b="1" dirty="0" smtClean="0">
                <a:solidFill>
                  <a:srgbClr val="0000FF"/>
                </a:solidFill>
              </a:rPr>
              <a:t>Be</a:t>
            </a: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600" b="1" dirty="0" err="1" smtClean="0">
                <a:solidFill>
                  <a:srgbClr val="008000"/>
                </a:solidFill>
              </a:rPr>
              <a:t>elastic</a:t>
            </a:r>
            <a:r>
              <a:rPr lang="it-IT" sz="1600" b="1" dirty="0" smtClean="0">
                <a:solidFill>
                  <a:srgbClr val="008000"/>
                </a:solidFill>
              </a:rPr>
              <a:t> </a:t>
            </a:r>
            <a:r>
              <a:rPr lang="it-IT" sz="1600" b="1" dirty="0" err="1" smtClean="0">
                <a:solidFill>
                  <a:srgbClr val="008000"/>
                </a:solidFill>
              </a:rPr>
              <a:t>scattering</a:t>
            </a:r>
            <a:r>
              <a:rPr lang="it-IT" sz="1600" b="1" dirty="0" smtClean="0">
                <a:solidFill>
                  <a:srgbClr val="008000"/>
                </a:solidFill>
              </a:rPr>
              <a:t> </a:t>
            </a: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the </a:t>
            </a:r>
            <a:r>
              <a:rPr lang="it-IT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structure</a:t>
            </a: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it-IT" sz="1600" b="1" baseline="30000" dirty="0" smtClean="0">
                <a:solidFill>
                  <a:srgbClr val="FF0066"/>
                </a:solidFill>
              </a:rPr>
              <a:t>13</a:t>
            </a:r>
            <a:r>
              <a:rPr lang="it-IT" sz="1600" b="1" dirty="0" smtClean="0">
                <a:solidFill>
                  <a:srgbClr val="FF0066"/>
                </a:solidFill>
              </a:rPr>
              <a:t>C</a:t>
            </a:r>
            <a:endParaRPr lang="it-IT" sz="1600" b="1" dirty="0" smtClean="0">
              <a:solidFill>
                <a:srgbClr val="FF0066"/>
              </a:solidFill>
              <a:sym typeface="Wingdings" panose="05000000000000000000" pitchFamily="2" charset="2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494888" y="35332"/>
            <a:ext cx="3685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Resonant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Elastic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Scattering</a:t>
            </a:r>
            <a:r>
              <a:rPr lang="it-IT" b="1" dirty="0" smtClean="0">
                <a:solidFill>
                  <a:schemeClr val="bg1"/>
                </a:solidFill>
              </a:rPr>
              <a:t> – 3 </a:t>
            </a:r>
            <a:endParaRPr lang="it-IT" b="1" i="1" dirty="0">
              <a:solidFill>
                <a:schemeClr val="bg1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323528" y="836712"/>
            <a:ext cx="5475934" cy="4381455"/>
            <a:chOff x="323528" y="836712"/>
            <a:chExt cx="5475934" cy="438145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836712"/>
              <a:ext cx="5475934" cy="4125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611560" y="4941168"/>
              <a:ext cx="27254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I. Lombardo et al, NIM B 302 (2013)</a:t>
              </a:r>
              <a:endParaRPr lang="it-IT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4067944" y="2431921"/>
            <a:ext cx="4878626" cy="4097978"/>
            <a:chOff x="4067944" y="2431921"/>
            <a:chExt cx="4878626" cy="4097978"/>
          </a:xfrm>
        </p:grpSpPr>
        <p:grpSp>
          <p:nvGrpSpPr>
            <p:cNvPr id="3" name="Gruppo 2"/>
            <p:cNvGrpSpPr/>
            <p:nvPr/>
          </p:nvGrpSpPr>
          <p:grpSpPr>
            <a:xfrm>
              <a:off x="4067944" y="2708920"/>
              <a:ext cx="4878626" cy="3820979"/>
              <a:chOff x="5580112" y="2217440"/>
              <a:chExt cx="4878626" cy="3820979"/>
            </a:xfrm>
          </p:grpSpPr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0112" y="2217440"/>
                <a:ext cx="4878626" cy="3820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CasellaDiTesto 1"/>
              <p:cNvSpPr txBox="1"/>
              <p:nvPr/>
            </p:nvSpPr>
            <p:spPr>
              <a:xfrm>
                <a:off x="6192796" y="3779748"/>
                <a:ext cx="8515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b="1" dirty="0" smtClean="0"/>
                  <a:t>~180°</a:t>
                </a:r>
                <a:endParaRPr lang="it-IT" sz="1600" b="1" dirty="0"/>
              </a:p>
            </p:txBody>
          </p:sp>
        </p:grpSp>
        <p:sp>
          <p:nvSpPr>
            <p:cNvPr id="15" name="CasellaDiTesto 14"/>
            <p:cNvSpPr txBox="1"/>
            <p:nvPr/>
          </p:nvSpPr>
          <p:spPr>
            <a:xfrm>
              <a:off x="6516216" y="2431921"/>
              <a:ext cx="2234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M. </a:t>
              </a:r>
              <a:r>
                <a:rPr lang="it-IT" sz="1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</a:t>
              </a:r>
              <a:r>
                <a:rPr lang="it-IT" sz="12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reer</a:t>
              </a:r>
              <a:r>
                <a:rPr lang="it-IT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et al, PRC 84 (2011)</a:t>
              </a:r>
              <a:endParaRPr lang="it-IT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-20255" y="6413266"/>
            <a:ext cx="228799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FFFF"/>
                </a:solidFill>
              </a:rPr>
              <a:t>Work in progress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467544" y="2924944"/>
            <a:ext cx="5937984" cy="3124545"/>
            <a:chOff x="611560" y="3113112"/>
            <a:chExt cx="5937984" cy="3124545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356"/>
            <a:stretch/>
          </p:blipFill>
          <p:spPr bwMode="auto">
            <a:xfrm>
              <a:off x="611560" y="3113457"/>
              <a:ext cx="5789240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88"/>
            <a:stretch/>
          </p:blipFill>
          <p:spPr bwMode="auto">
            <a:xfrm>
              <a:off x="3707904" y="3113112"/>
              <a:ext cx="2841640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8139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345960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Several </a:t>
            </a:r>
            <a:r>
              <a:rPr lang="en-US" sz="2000" b="1" i="1" dirty="0" smtClean="0">
                <a:solidFill>
                  <a:srgbClr val="FFFFFF"/>
                </a:solidFill>
              </a:rPr>
              <a:t>tentative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</a:rPr>
              <a:t>J</a:t>
            </a:r>
            <a:r>
              <a:rPr lang="en-US" sz="2000" b="1" baseline="30000" dirty="0" err="1" smtClean="0">
                <a:solidFill>
                  <a:srgbClr val="FFFFFF"/>
                </a:solidFill>
                <a:latin typeface="Symbol" panose="05050102010706020507" pitchFamily="18" charset="2"/>
              </a:rPr>
              <a:t>p</a:t>
            </a:r>
            <a:r>
              <a:rPr lang="en-US" sz="2000" b="1" dirty="0" smtClean="0">
                <a:solidFill>
                  <a:srgbClr val="FFFFFF"/>
                </a:solidFill>
              </a:rPr>
              <a:t> values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220072" y="35332"/>
            <a:ext cx="38836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Compound </a:t>
            </a:r>
            <a:r>
              <a:rPr lang="it-IT" b="1" dirty="0" err="1" smtClean="0">
                <a:solidFill>
                  <a:schemeClr val="bg1"/>
                </a:solidFill>
              </a:rPr>
              <a:t>Nucleus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Reactions</a:t>
            </a:r>
            <a:r>
              <a:rPr lang="it-IT" b="1" dirty="0" smtClean="0">
                <a:solidFill>
                  <a:schemeClr val="bg1"/>
                </a:solidFill>
              </a:rPr>
              <a:t> – 1 </a:t>
            </a:r>
            <a:endParaRPr lang="it-IT" b="1" i="1" dirty="0">
              <a:solidFill>
                <a:schemeClr val="bg1"/>
              </a:solidFill>
            </a:endParaRPr>
          </a:p>
        </p:txBody>
      </p:sp>
      <p:sp>
        <p:nvSpPr>
          <p:cNvPr id="189" name="Text Box 17"/>
          <p:cNvSpPr txBox="1">
            <a:spLocks noChangeArrowheads="1"/>
          </p:cNvSpPr>
          <p:nvPr/>
        </p:nvSpPr>
        <p:spPr bwMode="auto">
          <a:xfrm>
            <a:off x="524719" y="476672"/>
            <a:ext cx="78486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Compound nucleus </a:t>
            </a:r>
            <a:r>
              <a:rPr lang="en-US" sz="1600" b="1" dirty="0" smtClean="0"/>
              <a:t>(</a:t>
            </a:r>
            <a:r>
              <a:rPr lang="en-US" sz="1600" b="1" i="1" dirty="0" smtClean="0"/>
              <a:t>low energy</a:t>
            </a:r>
            <a:r>
              <a:rPr lang="en-US" sz="1600" b="1" dirty="0" smtClean="0"/>
              <a:t>) nuclear reactions: </a:t>
            </a:r>
            <a:r>
              <a:rPr lang="en-US" sz="1600" b="1" dirty="0" smtClean="0">
                <a:solidFill>
                  <a:srgbClr val="0000FF"/>
                </a:solidFill>
              </a:rPr>
              <a:t>(</a:t>
            </a:r>
            <a:r>
              <a:rPr lang="en-US" sz="1600" b="1" dirty="0" err="1" smtClean="0">
                <a:solidFill>
                  <a:srgbClr val="0000FF"/>
                </a:solidFill>
              </a:rPr>
              <a:t>p,</a:t>
            </a:r>
            <a:r>
              <a:rPr lang="en-US" sz="1600" b="1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a</a:t>
            </a:r>
            <a:r>
              <a:rPr lang="en-US" sz="1600" b="1" dirty="0" smtClean="0">
                <a:solidFill>
                  <a:srgbClr val="0000FF"/>
                </a:solidFill>
              </a:rPr>
              <a:t>)</a:t>
            </a:r>
            <a:r>
              <a:rPr lang="en-US" sz="1600" b="1" dirty="0" smtClean="0"/>
              <a:t>, (</a:t>
            </a:r>
            <a:r>
              <a:rPr lang="en-US" sz="1600" b="1" dirty="0" err="1" smtClean="0"/>
              <a:t>n,</a:t>
            </a:r>
            <a:r>
              <a:rPr lang="en-US" sz="1600" b="1" dirty="0" err="1" smtClean="0">
                <a:latin typeface="Symbol" panose="05050102010706020507" pitchFamily="18" charset="2"/>
              </a:rPr>
              <a:t>a</a:t>
            </a:r>
            <a:r>
              <a:rPr lang="en-US" sz="1600" b="1" dirty="0" smtClean="0"/>
              <a:t>), </a:t>
            </a:r>
            <a:r>
              <a:rPr lang="en-US" sz="1600" b="1" dirty="0" smtClean="0">
                <a:solidFill>
                  <a:srgbClr val="7030A0"/>
                </a:solidFill>
              </a:rPr>
              <a:t>(</a:t>
            </a:r>
            <a:r>
              <a:rPr lang="en-US" sz="1600" b="1" dirty="0" err="1" smtClean="0">
                <a:solidFill>
                  <a:srgbClr val="7030A0"/>
                </a:solidFill>
              </a:rPr>
              <a:t>d,</a:t>
            </a:r>
            <a:r>
              <a:rPr lang="en-US" sz="1600" b="1" dirty="0" err="1" smtClean="0">
                <a:solidFill>
                  <a:srgbClr val="7030A0"/>
                </a:solidFill>
                <a:latin typeface="Symbol" panose="05050102010706020507" pitchFamily="18" charset="2"/>
              </a:rPr>
              <a:t>a</a:t>
            </a:r>
            <a:r>
              <a:rPr lang="en-US" sz="1600" b="1" dirty="0" smtClean="0">
                <a:solidFill>
                  <a:srgbClr val="7030A0"/>
                </a:solidFill>
              </a:rPr>
              <a:t>) </a:t>
            </a:r>
            <a:r>
              <a:rPr lang="en-US" sz="1600" b="1" dirty="0" smtClean="0"/>
              <a:t>etc.</a:t>
            </a:r>
            <a:endParaRPr lang="en-US" sz="1600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24719" y="83671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Operative </a:t>
            </a:r>
            <a:r>
              <a:rPr lang="it-IT" sz="1600" b="1" i="1" dirty="0" err="1" smtClean="0">
                <a:solidFill>
                  <a:srgbClr val="FF0000"/>
                </a:solidFill>
              </a:rPr>
              <a:t>example</a:t>
            </a: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it-IT" sz="1600" b="1" baseline="30000" dirty="0">
                <a:solidFill>
                  <a:srgbClr val="FF0000"/>
                </a:solidFill>
              </a:rPr>
              <a:t>10</a:t>
            </a:r>
            <a:r>
              <a:rPr lang="it-IT" sz="1600" b="1" dirty="0">
                <a:solidFill>
                  <a:srgbClr val="FF0000"/>
                </a:solidFill>
              </a:rPr>
              <a:t>B(</a:t>
            </a:r>
            <a:r>
              <a:rPr lang="it-IT" sz="1600" b="1" dirty="0" err="1">
                <a:solidFill>
                  <a:srgbClr val="FF0000"/>
                </a:solidFill>
              </a:rPr>
              <a:t>p,</a:t>
            </a:r>
            <a:r>
              <a:rPr lang="it-IT" sz="16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it-IT" sz="1600" b="1" dirty="0">
                <a:solidFill>
                  <a:srgbClr val="FF0000"/>
                </a:solidFill>
              </a:rPr>
              <a:t>)</a:t>
            </a:r>
            <a:r>
              <a:rPr lang="it-IT" sz="1600" b="1" baseline="30000" dirty="0">
                <a:solidFill>
                  <a:srgbClr val="FF0000"/>
                </a:solidFill>
              </a:rPr>
              <a:t> 7</a:t>
            </a:r>
            <a:r>
              <a:rPr lang="it-IT" sz="1600" b="1" dirty="0">
                <a:solidFill>
                  <a:srgbClr val="FF0000"/>
                </a:solidFill>
              </a:rPr>
              <a:t>Be</a:t>
            </a: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it-IT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nuclear</a:t>
            </a: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reaction</a:t>
            </a: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it-IT" sz="1600" b="1" dirty="0" smtClean="0">
              <a:solidFill>
                <a:srgbClr val="FF0066"/>
              </a:solidFill>
              <a:sym typeface="Wingdings" panose="05000000000000000000" pitchFamily="2" charset="2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40123" y="1301859"/>
            <a:ext cx="61921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1600" b="1" i="1" dirty="0" err="1" smtClean="0">
                <a:solidFill>
                  <a:srgbClr val="0000FF"/>
                </a:solidFill>
              </a:rPr>
              <a:t>Structure</a:t>
            </a:r>
            <a:r>
              <a:rPr lang="it-IT" sz="1600" b="1" dirty="0" smtClean="0"/>
              <a:t> of the compound </a:t>
            </a:r>
            <a:r>
              <a:rPr lang="it-IT" sz="1600" b="1" dirty="0" err="1" smtClean="0"/>
              <a:t>nucleus</a:t>
            </a:r>
            <a:r>
              <a:rPr lang="it-IT" sz="1600" b="1" dirty="0" smtClean="0"/>
              <a:t>, </a:t>
            </a:r>
            <a:r>
              <a:rPr lang="it-IT" sz="1600" b="1" baseline="30000" dirty="0" smtClean="0">
                <a:solidFill>
                  <a:srgbClr val="0000FF"/>
                </a:solidFill>
              </a:rPr>
              <a:t>11</a:t>
            </a:r>
            <a:r>
              <a:rPr lang="it-IT" sz="1600" b="1" dirty="0" smtClean="0">
                <a:solidFill>
                  <a:srgbClr val="0000FF"/>
                </a:solidFill>
              </a:rPr>
              <a:t>C</a:t>
            </a:r>
            <a:r>
              <a:rPr lang="it-IT" sz="1600" b="1" dirty="0" smtClean="0"/>
              <a:t> (</a:t>
            </a:r>
            <a:r>
              <a:rPr lang="it-IT" sz="1600" b="1" i="1" dirty="0" err="1" smtClean="0"/>
              <a:t>clustering</a:t>
            </a:r>
            <a:r>
              <a:rPr lang="it-IT" sz="1600" b="1" dirty="0" smtClean="0"/>
              <a:t>, </a:t>
            </a:r>
            <a:r>
              <a:rPr lang="it-IT" sz="1600" b="1" dirty="0" smtClean="0">
                <a:solidFill>
                  <a:srgbClr val="7030A0"/>
                </a:solidFill>
              </a:rPr>
              <a:t>IAS</a:t>
            </a:r>
            <a:r>
              <a:rPr lang="it-IT" sz="1600" b="1" dirty="0" smtClean="0"/>
              <a:t> …)</a:t>
            </a:r>
            <a:endParaRPr lang="it-IT" sz="1600" b="1" dirty="0"/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1600" b="1" i="1" dirty="0" err="1" smtClean="0">
                <a:solidFill>
                  <a:srgbClr val="FF0000"/>
                </a:solidFill>
              </a:rPr>
              <a:t>Astrophysical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importance</a:t>
            </a:r>
            <a:r>
              <a:rPr lang="it-IT" sz="1600" b="1" dirty="0" smtClean="0"/>
              <a:t> </a:t>
            </a:r>
            <a:r>
              <a:rPr lang="it-IT" sz="1600" b="1" dirty="0" smtClean="0">
                <a:sym typeface="Wingdings" panose="05000000000000000000" pitchFamily="2" charset="2"/>
              </a:rPr>
              <a:t> </a:t>
            </a:r>
            <a:r>
              <a:rPr lang="it-IT" sz="1600" b="1" baseline="30000" dirty="0" smtClean="0">
                <a:solidFill>
                  <a:srgbClr val="7030A0"/>
                </a:solidFill>
                <a:sym typeface="Wingdings" panose="05000000000000000000" pitchFamily="2" charset="2"/>
              </a:rPr>
              <a:t>10</a:t>
            </a:r>
            <a:r>
              <a:rPr lang="it-IT" sz="16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B</a:t>
            </a:r>
            <a:r>
              <a:rPr lang="it-IT" sz="1600" b="1" i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it-IT" sz="1600" b="1" i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destruction</a:t>
            </a:r>
            <a:r>
              <a:rPr lang="it-IT" sz="1600" b="1" dirty="0" smtClean="0">
                <a:sym typeface="Wingdings" panose="05000000000000000000" pitchFamily="2" charset="2"/>
              </a:rPr>
              <a:t> in </a:t>
            </a:r>
            <a:r>
              <a:rPr lang="it-IT" sz="1600" b="1" dirty="0" err="1" smtClean="0">
                <a:sym typeface="Wingdings" panose="05000000000000000000" pitchFamily="2" charset="2"/>
              </a:rPr>
              <a:t>stars</a:t>
            </a:r>
            <a:endParaRPr lang="it-IT" sz="1600" b="1" dirty="0">
              <a:sym typeface="Wingdings" panose="05000000000000000000" pitchFamily="2" charset="2"/>
            </a:endParaRP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1600" b="1" i="1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Applied</a:t>
            </a:r>
            <a:r>
              <a:rPr lang="it-IT" sz="1600" b="1" i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 </a:t>
            </a:r>
            <a:r>
              <a:rPr lang="it-IT" sz="1600" b="1" i="1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physics</a:t>
            </a:r>
            <a:r>
              <a:rPr lang="it-IT" sz="1600" b="1" i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 </a:t>
            </a:r>
            <a:r>
              <a:rPr lang="it-IT" sz="1600" b="1" dirty="0" err="1" smtClean="0">
                <a:sym typeface="Wingdings" panose="05000000000000000000" pitchFamily="2" charset="2"/>
              </a:rPr>
              <a:t>context</a:t>
            </a:r>
            <a:r>
              <a:rPr lang="it-IT" sz="1600" b="1" dirty="0" smtClean="0">
                <a:sym typeface="Wingdings" panose="05000000000000000000" pitchFamily="2" charset="2"/>
              </a:rPr>
              <a:t>  </a:t>
            </a:r>
            <a:r>
              <a:rPr lang="it-IT" sz="1600" b="1" i="1" dirty="0" smtClean="0">
                <a:solidFill>
                  <a:srgbClr val="CC3300"/>
                </a:solidFill>
                <a:sym typeface="Wingdings" panose="05000000000000000000" pitchFamily="2" charset="2"/>
              </a:rPr>
              <a:t>a-</a:t>
            </a:r>
            <a:r>
              <a:rPr lang="it-IT" sz="1600" b="1" i="1" dirty="0" err="1" smtClean="0">
                <a:solidFill>
                  <a:srgbClr val="CC3300"/>
                </a:solidFill>
                <a:sym typeface="Wingdings" panose="05000000000000000000" pitchFamily="2" charset="2"/>
              </a:rPr>
              <a:t>neutronic</a:t>
            </a:r>
            <a:r>
              <a:rPr lang="it-IT" sz="1600" b="1" i="1" dirty="0" smtClean="0">
                <a:solidFill>
                  <a:srgbClr val="CC3300"/>
                </a:solidFill>
                <a:sym typeface="Wingdings" panose="05000000000000000000" pitchFamily="2" charset="2"/>
              </a:rPr>
              <a:t> fusion</a:t>
            </a:r>
            <a:r>
              <a:rPr lang="it-IT" sz="1600" b="1" i="1" dirty="0" smtClean="0">
                <a:solidFill>
                  <a:srgbClr val="CC3300"/>
                </a:solidFill>
              </a:rPr>
              <a:t> </a:t>
            </a:r>
            <a:endParaRPr lang="it-IT" sz="1600" b="1" i="1" dirty="0">
              <a:solidFill>
                <a:srgbClr val="CC3300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605438" y="2492896"/>
            <a:ext cx="4686642" cy="3281363"/>
            <a:chOff x="533430" y="2420888"/>
            <a:chExt cx="4686642" cy="3281363"/>
          </a:xfrm>
        </p:grpSpPr>
        <p:grpSp>
          <p:nvGrpSpPr>
            <p:cNvPr id="14" name="Gruppo 13"/>
            <p:cNvGrpSpPr/>
            <p:nvPr/>
          </p:nvGrpSpPr>
          <p:grpSpPr>
            <a:xfrm>
              <a:off x="533430" y="2420888"/>
              <a:ext cx="4686642" cy="3281363"/>
              <a:chOff x="519119" y="2708920"/>
              <a:chExt cx="4686642" cy="3281363"/>
            </a:xfrm>
          </p:grpSpPr>
          <p:grpSp>
            <p:nvGrpSpPr>
              <p:cNvPr id="15" name="Gruppo 14"/>
              <p:cNvGrpSpPr/>
              <p:nvPr/>
            </p:nvGrpSpPr>
            <p:grpSpPr>
              <a:xfrm>
                <a:off x="519119" y="2708920"/>
                <a:ext cx="4686642" cy="3281363"/>
                <a:chOff x="519119" y="2739925"/>
                <a:chExt cx="4686642" cy="3281363"/>
              </a:xfrm>
            </p:grpSpPr>
            <p:grpSp>
              <p:nvGrpSpPr>
                <p:cNvPr id="17" name="Group 76"/>
                <p:cNvGrpSpPr>
                  <a:grpSpLocks/>
                </p:cNvGrpSpPr>
                <p:nvPr/>
              </p:nvGrpSpPr>
              <p:grpSpPr bwMode="auto">
                <a:xfrm>
                  <a:off x="519119" y="2739925"/>
                  <a:ext cx="4573588" cy="3281363"/>
                  <a:chOff x="150" y="1216"/>
                  <a:chExt cx="2881" cy="2067"/>
                </a:xfrm>
              </p:grpSpPr>
              <p:sp>
                <p:nvSpPr>
                  <p:cNvPr id="19" name="Rectangle 60" descr="Diagonali larghe verso l'alto"/>
                  <p:cNvSpPr>
                    <a:spLocks noChangeArrowheads="1"/>
                  </p:cNvSpPr>
                  <p:nvPr/>
                </p:nvSpPr>
                <p:spPr bwMode="auto">
                  <a:xfrm>
                    <a:off x="1401" y="1216"/>
                    <a:ext cx="499" cy="424"/>
                  </a:xfrm>
                  <a:prstGeom prst="rect">
                    <a:avLst/>
                  </a:prstGeom>
                  <a:pattFill prst="wdUpDiag">
                    <a:fgClr>
                      <a:srgbClr val="FF505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0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401" y="1307"/>
                    <a:ext cx="0" cy="1727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900" y="1307"/>
                    <a:ext cx="0" cy="1727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2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1401" y="3034"/>
                    <a:ext cx="499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75" y="1669"/>
                    <a:ext cx="499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4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126" y="1307"/>
                    <a:ext cx="0" cy="816"/>
                  </a:xfrm>
                  <a:prstGeom prst="line">
                    <a:avLst/>
                  </a:prstGeom>
                  <a:noFill/>
                  <a:ln w="19050">
                    <a:solidFill>
                      <a:srgbClr val="008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625" y="1307"/>
                    <a:ext cx="0" cy="816"/>
                  </a:xfrm>
                  <a:prstGeom prst="line">
                    <a:avLst/>
                  </a:prstGeom>
                  <a:noFill/>
                  <a:ln w="19050">
                    <a:solidFill>
                      <a:srgbClr val="008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174" y="1307"/>
                    <a:ext cx="0" cy="36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7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675" y="1307"/>
                    <a:ext cx="0" cy="36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8" name="Text 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1" y="1678"/>
                    <a:ext cx="375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b="1" dirty="0" smtClean="0">
                        <a:solidFill>
                          <a:srgbClr val="0000FF"/>
                        </a:solidFill>
                      </a:rPr>
                      <a:t>p+</a:t>
                    </a:r>
                    <a:r>
                      <a:rPr lang="en-US" sz="1200" b="1" baseline="30000" dirty="0" smtClean="0">
                        <a:solidFill>
                          <a:srgbClr val="0000FF"/>
                        </a:solidFill>
                      </a:rPr>
                      <a:t>10</a:t>
                    </a:r>
                    <a:r>
                      <a:rPr lang="en-US" sz="1200" b="1" dirty="0">
                        <a:solidFill>
                          <a:srgbClr val="0000FF"/>
                        </a:solidFill>
                      </a:rPr>
                      <a:t>B</a:t>
                    </a:r>
                  </a:p>
                </p:txBody>
              </p:sp>
              <p:sp>
                <p:nvSpPr>
                  <p:cNvPr id="29" name="Text 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95" y="3072"/>
                    <a:ext cx="255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b="1" baseline="30000" dirty="0" smtClean="0">
                        <a:solidFill>
                          <a:srgbClr val="FF0000"/>
                        </a:solidFill>
                      </a:rPr>
                      <a:t>11</a:t>
                    </a:r>
                    <a:r>
                      <a:rPr lang="en-US" sz="1200" b="1" dirty="0" smtClean="0">
                        <a:solidFill>
                          <a:srgbClr val="FF0000"/>
                        </a:solidFill>
                      </a:rPr>
                      <a:t>C</a:t>
                    </a:r>
                    <a:endParaRPr lang="en-US" sz="12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" name="Text Box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04" y="2149"/>
                    <a:ext cx="394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b="1" dirty="0" smtClean="0">
                        <a:solidFill>
                          <a:srgbClr val="008000"/>
                        </a:solidFill>
                        <a:latin typeface="Symbol" pitchFamily="18" charset="2"/>
                      </a:rPr>
                      <a:t>a</a:t>
                    </a:r>
                    <a:r>
                      <a:rPr lang="en-US" sz="1200" b="1" dirty="0" smtClean="0">
                        <a:solidFill>
                          <a:srgbClr val="008000"/>
                        </a:solidFill>
                      </a:rPr>
                      <a:t>+</a:t>
                    </a:r>
                    <a:r>
                      <a:rPr lang="en-US" sz="1200" b="1" baseline="30000" dirty="0" smtClean="0">
                        <a:solidFill>
                          <a:srgbClr val="008000"/>
                        </a:solidFill>
                      </a:rPr>
                      <a:t>7</a:t>
                    </a:r>
                    <a:r>
                      <a:rPr lang="en-US" sz="1200" b="1" dirty="0" smtClean="0">
                        <a:solidFill>
                          <a:srgbClr val="008000"/>
                        </a:solidFill>
                      </a:rPr>
                      <a:t>Be</a:t>
                    </a:r>
                    <a:endParaRPr lang="en-US" sz="1200" b="1" dirty="0">
                      <a:solidFill>
                        <a:srgbClr val="008000"/>
                      </a:solidFill>
                    </a:endParaRPr>
                  </a:p>
                </p:txBody>
              </p:sp>
              <p:sp>
                <p:nvSpPr>
                  <p:cNvPr id="31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5" y="1253"/>
                    <a:ext cx="0" cy="178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" name="Text 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0" y="3033"/>
                    <a:ext cx="290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b="1" dirty="0">
                        <a:solidFill>
                          <a:srgbClr val="000000"/>
                        </a:solidFill>
                      </a:rPr>
                      <a:t>E</a:t>
                    </a:r>
                    <a:r>
                      <a:rPr lang="en-US" sz="1200" b="1" baseline="-25000" dirty="0">
                        <a:solidFill>
                          <a:srgbClr val="000000"/>
                        </a:solidFill>
                      </a:rPr>
                      <a:t>x</a:t>
                    </a:r>
                  </a:p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b="1" baseline="-25000" dirty="0">
                        <a:solidFill>
                          <a:srgbClr val="000000"/>
                        </a:solidFill>
                      </a:rPr>
                      <a:t>(MeV)</a:t>
                    </a:r>
                  </a:p>
                </p:txBody>
              </p:sp>
              <p:sp>
                <p:nvSpPr>
                  <p:cNvPr id="33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2126" y="2123"/>
                    <a:ext cx="499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8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26" y="1922"/>
                    <a:ext cx="499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8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02" y="1352"/>
                    <a:ext cx="726" cy="31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6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1628" y="1352"/>
                    <a:ext cx="589" cy="77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7" name="Text 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7" y="1579"/>
                    <a:ext cx="304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b="1" dirty="0" smtClean="0">
                        <a:solidFill>
                          <a:srgbClr val="000000"/>
                        </a:solidFill>
                      </a:rPr>
                      <a:t>8.69</a:t>
                    </a:r>
                    <a:endParaRPr lang="en-US" sz="1200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8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7" y="2020"/>
                    <a:ext cx="304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b="1" dirty="0" smtClean="0">
                        <a:solidFill>
                          <a:srgbClr val="000000"/>
                        </a:solidFill>
                      </a:rPr>
                      <a:t>7.54</a:t>
                    </a:r>
                    <a:endParaRPr lang="en-US" sz="1200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9" name="Text 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5" y="2894"/>
                    <a:ext cx="169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b="1" dirty="0">
                        <a:solidFill>
                          <a:srgbClr val="00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40" name="Text 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48" y="1936"/>
                    <a:ext cx="227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400" b="1" dirty="0">
                        <a:solidFill>
                          <a:srgbClr val="000000"/>
                        </a:solidFill>
                        <a:latin typeface="Symbol" pitchFamily="18" charset="2"/>
                      </a:rPr>
                      <a:t>a</a:t>
                    </a:r>
                    <a:r>
                      <a:rPr lang="en-US" sz="1400" b="1" baseline="-25000" dirty="0">
                        <a:solidFill>
                          <a:srgbClr val="00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41" name="Text Box 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26" y="1640"/>
                    <a:ext cx="230" cy="19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400" b="1" dirty="0" smtClean="0">
                        <a:solidFill>
                          <a:srgbClr val="000000"/>
                        </a:solidFill>
                        <a:latin typeface="Symbol" pitchFamily="18" charset="2"/>
                      </a:rPr>
                      <a:t>a</a:t>
                    </a:r>
                    <a:r>
                      <a:rPr lang="en-US" sz="1400" b="1" baseline="-25000" dirty="0" smtClean="0">
                        <a:solidFill>
                          <a:srgbClr val="000000"/>
                        </a:solidFill>
                        <a:latin typeface="+mj-lt"/>
                      </a:rPr>
                      <a:t>1</a:t>
                    </a:r>
                    <a:endParaRPr lang="en-US" sz="1400" b="1" baseline="-25000" dirty="0">
                      <a:solidFill>
                        <a:srgbClr val="000000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42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1610" y="1344"/>
                    <a:ext cx="651" cy="53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3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25" y="2040"/>
                    <a:ext cx="406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000" b="1" dirty="0">
                        <a:solidFill>
                          <a:srgbClr val="008000"/>
                        </a:solidFill>
                      </a:rPr>
                      <a:t>GS  </a:t>
                    </a:r>
                    <a:r>
                      <a:rPr lang="en-US" sz="1000" b="1" dirty="0" smtClean="0">
                        <a:solidFill>
                          <a:srgbClr val="008000"/>
                        </a:solidFill>
                      </a:rPr>
                      <a:t>3/2</a:t>
                    </a:r>
                    <a:r>
                      <a:rPr lang="en-US" sz="1000" b="1" baseline="30000" dirty="0" smtClean="0">
                        <a:solidFill>
                          <a:srgbClr val="008000"/>
                        </a:solidFill>
                      </a:rPr>
                      <a:t>-</a:t>
                    </a:r>
                    <a:endParaRPr lang="en-US" sz="1000" b="1" baseline="30000" dirty="0">
                      <a:solidFill>
                        <a:srgbClr val="008000"/>
                      </a:solidFill>
                    </a:endParaRPr>
                  </a:p>
                </p:txBody>
              </p:sp>
            </p:grpSp>
            <p:sp>
              <p:nvSpPr>
                <p:cNvPr id="18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4427984" y="3758843"/>
                  <a:ext cx="777777" cy="2462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dirty="0" smtClean="0">
                      <a:solidFill>
                        <a:srgbClr val="008000"/>
                      </a:solidFill>
                    </a:rPr>
                    <a:t>0.429  </a:t>
                  </a:r>
                  <a:r>
                    <a:rPr lang="en-US" sz="1000" b="1" dirty="0">
                      <a:solidFill>
                        <a:srgbClr val="008000"/>
                      </a:solidFill>
                    </a:rPr>
                    <a:t>1</a:t>
                  </a:r>
                  <a:r>
                    <a:rPr lang="en-US" sz="1000" b="1" dirty="0" smtClean="0">
                      <a:solidFill>
                        <a:srgbClr val="008000"/>
                      </a:solidFill>
                    </a:rPr>
                    <a:t>/2</a:t>
                  </a:r>
                  <a:r>
                    <a:rPr lang="en-US" sz="1000" b="1" baseline="30000" dirty="0" smtClean="0">
                      <a:solidFill>
                        <a:srgbClr val="008000"/>
                      </a:solidFill>
                    </a:rPr>
                    <a:t>-</a:t>
                  </a:r>
                  <a:endParaRPr lang="en-US" sz="1000" b="1" baseline="30000" dirty="0">
                    <a:solidFill>
                      <a:srgbClr val="008000"/>
                    </a:solidFill>
                  </a:endParaRPr>
                </a:p>
              </p:txBody>
            </p:sp>
          </p:grpSp>
          <p:sp>
            <p:nvSpPr>
              <p:cNvPr id="16" name="Text Box 72"/>
              <p:cNvSpPr txBox="1">
                <a:spLocks noChangeArrowheads="1"/>
              </p:cNvSpPr>
              <p:nvPr/>
            </p:nvSpPr>
            <p:spPr bwMode="auto">
              <a:xfrm>
                <a:off x="1979712" y="3429000"/>
                <a:ext cx="304892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dirty="0" smtClean="0">
                    <a:solidFill>
                      <a:srgbClr val="0000FF"/>
                    </a:solidFill>
                  </a:rPr>
                  <a:t>3</a:t>
                </a:r>
                <a:r>
                  <a:rPr lang="en-US" sz="1000" b="1" baseline="30000" dirty="0" smtClean="0">
                    <a:solidFill>
                      <a:srgbClr val="0000FF"/>
                    </a:solidFill>
                  </a:rPr>
                  <a:t>+</a:t>
                </a:r>
                <a:endParaRPr lang="en-US" sz="1000" b="1" baseline="30000" dirty="0">
                  <a:solidFill>
                    <a:srgbClr val="0000FF"/>
                  </a:solidFill>
                </a:endParaRPr>
              </a:p>
            </p:txBody>
          </p:sp>
        </p:grpSp>
        <p:cxnSp>
          <p:nvCxnSpPr>
            <p:cNvPr id="44" name="Connettore 2 43"/>
            <p:cNvCxnSpPr/>
            <p:nvPr/>
          </p:nvCxnSpPr>
          <p:spPr>
            <a:xfrm>
              <a:off x="2836869" y="2780928"/>
              <a:ext cx="0" cy="782960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prstDash val="dash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nettore 2 44"/>
            <p:cNvCxnSpPr/>
            <p:nvPr/>
          </p:nvCxnSpPr>
          <p:spPr>
            <a:xfrm>
              <a:off x="2915816" y="3501008"/>
              <a:ext cx="0" cy="1077912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prstDash val="dash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CasellaDiTesto 45"/>
            <p:cNvSpPr txBox="1"/>
            <p:nvPr/>
          </p:nvSpPr>
          <p:spPr>
            <a:xfrm>
              <a:off x="2843808" y="3501008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latin typeface="Symbol" panose="05050102010706020507" pitchFamily="18" charset="2"/>
                </a:rPr>
                <a:t>g</a:t>
              </a:r>
              <a:endParaRPr lang="it-IT" b="1" dirty="0">
                <a:latin typeface="Symbol" panose="05050102010706020507" pitchFamily="18" charset="2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5" t="16857" r="29661" b="12917"/>
          <a:stretch/>
        </p:blipFill>
        <p:spPr bwMode="auto">
          <a:xfrm>
            <a:off x="5292080" y="2852936"/>
            <a:ext cx="3791497" cy="342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079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/>
          <p:cNvGrpSpPr/>
          <p:nvPr/>
        </p:nvGrpSpPr>
        <p:grpSpPr>
          <a:xfrm>
            <a:off x="467465" y="736294"/>
            <a:ext cx="4464575" cy="5717042"/>
            <a:chOff x="323528" y="736294"/>
            <a:chExt cx="4464575" cy="5717042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736294"/>
              <a:ext cx="4464575" cy="5717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CasellaDiTesto 25"/>
            <p:cNvSpPr txBox="1"/>
            <p:nvPr/>
          </p:nvSpPr>
          <p:spPr>
            <a:xfrm>
              <a:off x="1763688" y="3356992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Chiari</a:t>
              </a:r>
              <a:endParaRPr lang="it-IT" sz="11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1763688" y="4293096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Chiari</a:t>
              </a:r>
              <a:endParaRPr lang="it-IT" sz="11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1763688" y="5183614"/>
              <a:ext cx="63991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Cronin</a:t>
              </a:r>
              <a:endParaRPr lang="it-IT" sz="11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477887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I. Lombardo et al, J. Phys. G 43 (2016)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5220072" y="35332"/>
            <a:ext cx="38836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Compound </a:t>
            </a:r>
            <a:r>
              <a:rPr lang="it-IT" b="1" dirty="0" err="1" smtClean="0">
                <a:solidFill>
                  <a:schemeClr val="bg1"/>
                </a:solidFill>
              </a:rPr>
              <a:t>Nucleus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Reactions</a:t>
            </a:r>
            <a:r>
              <a:rPr lang="it-IT" b="1" dirty="0" smtClean="0">
                <a:solidFill>
                  <a:schemeClr val="bg1"/>
                </a:solidFill>
              </a:rPr>
              <a:t> – 2 </a:t>
            </a:r>
            <a:endParaRPr lang="it-IT" b="1" i="1" dirty="0">
              <a:solidFill>
                <a:schemeClr val="bg1"/>
              </a:solidFill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467705" y="426150"/>
            <a:ext cx="84967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600" b="1" baseline="30000" dirty="0" smtClean="0">
                <a:solidFill>
                  <a:srgbClr val="0000FF"/>
                </a:solidFill>
              </a:rPr>
              <a:t>11</a:t>
            </a:r>
            <a:r>
              <a:rPr lang="it-IT" sz="1600" b="1" dirty="0" smtClean="0">
                <a:solidFill>
                  <a:srgbClr val="0000FF"/>
                </a:solidFill>
              </a:rPr>
              <a:t>C</a:t>
            </a:r>
            <a:r>
              <a:rPr lang="it-IT" sz="1600" b="1" dirty="0" smtClean="0">
                <a:solidFill>
                  <a:srgbClr val="000000"/>
                </a:solidFill>
              </a:rPr>
              <a:t> </a:t>
            </a:r>
            <a:r>
              <a:rPr lang="it-IT" sz="1600" b="1" dirty="0" err="1" smtClean="0">
                <a:solidFill>
                  <a:srgbClr val="000000"/>
                </a:solidFill>
              </a:rPr>
              <a:t>spectroscopy</a:t>
            </a:r>
            <a:r>
              <a:rPr lang="it-IT" sz="1600" b="1" dirty="0" smtClean="0">
                <a:solidFill>
                  <a:srgbClr val="000000"/>
                </a:solidFill>
              </a:rPr>
              <a:t> </a:t>
            </a:r>
            <a:r>
              <a:rPr lang="it-IT" sz="1600" b="1" dirty="0" smtClean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it-IT" sz="1600" b="1" i="1" dirty="0" smtClean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it-IT" sz="1600" b="1" dirty="0" smtClean="0">
                <a:solidFill>
                  <a:srgbClr val="FF0000"/>
                </a:solidFill>
                <a:sym typeface="Wingdings" pitchFamily="2" charset="2"/>
              </a:rPr>
              <a:t> – </a:t>
            </a:r>
            <a:r>
              <a:rPr lang="it-IT" sz="1600" b="1" dirty="0" err="1" smtClean="0">
                <a:solidFill>
                  <a:srgbClr val="FF0000"/>
                </a:solidFill>
                <a:sym typeface="Wingdings" pitchFamily="2" charset="2"/>
              </a:rPr>
              <a:t>matrix</a:t>
            </a:r>
            <a:r>
              <a:rPr lang="it-IT" sz="1600" b="1" dirty="0" smtClean="0">
                <a:solidFill>
                  <a:srgbClr val="000000"/>
                </a:solidFill>
                <a:sym typeface="Wingdings" pitchFamily="2" charset="2"/>
              </a:rPr>
              <a:t>  </a:t>
            </a:r>
            <a:r>
              <a:rPr lang="it-IT" sz="1600" b="1" dirty="0" err="1" smtClean="0">
                <a:solidFill>
                  <a:srgbClr val="000000"/>
                </a:solidFill>
                <a:sym typeface="Wingdings" pitchFamily="2" charset="2"/>
              </a:rPr>
              <a:t>fit</a:t>
            </a:r>
            <a:r>
              <a:rPr lang="it-IT" sz="1600" b="1" dirty="0" smtClean="0">
                <a:solidFill>
                  <a:srgbClr val="000000"/>
                </a:solidFill>
                <a:sym typeface="Wingdings" pitchFamily="2" charset="2"/>
              </a:rPr>
              <a:t> of </a:t>
            </a:r>
            <a:r>
              <a:rPr lang="it-IT" sz="1600" b="1" dirty="0" err="1" smtClean="0">
                <a:solidFill>
                  <a:srgbClr val="000000"/>
                </a:solidFill>
                <a:sym typeface="Wingdings" pitchFamily="2" charset="2"/>
              </a:rPr>
              <a:t>several</a:t>
            </a:r>
            <a:r>
              <a:rPr lang="it-IT" sz="1600" b="1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it-IT" sz="1600" b="1" i="1" dirty="0" err="1" smtClean="0">
                <a:solidFill>
                  <a:srgbClr val="008000"/>
                </a:solidFill>
                <a:sym typeface="Wingdings" pitchFamily="2" charset="2"/>
              </a:rPr>
              <a:t>reaction</a:t>
            </a:r>
            <a:r>
              <a:rPr lang="it-IT" sz="1600" b="1" i="1" dirty="0" smtClean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it-IT" sz="1600" b="1" i="1" dirty="0" err="1" smtClean="0">
                <a:solidFill>
                  <a:srgbClr val="008000"/>
                </a:solidFill>
                <a:sym typeface="Wingdings" pitchFamily="2" charset="2"/>
              </a:rPr>
              <a:t>channels</a:t>
            </a:r>
            <a:r>
              <a:rPr lang="it-IT" sz="1600" b="1" i="1" dirty="0" smtClean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(AZURE</a:t>
            </a:r>
            <a:r>
              <a:rPr lang="it-IT" sz="1600" b="1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2</a:t>
            </a:r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)  </a:t>
            </a:r>
            <a:endParaRPr lang="it-IT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2" name="Gruppo 31"/>
          <p:cNvGrpSpPr/>
          <p:nvPr/>
        </p:nvGrpSpPr>
        <p:grpSpPr>
          <a:xfrm>
            <a:off x="5143822" y="980728"/>
            <a:ext cx="3676650" cy="5334000"/>
            <a:chOff x="5724128" y="978024"/>
            <a:chExt cx="3676650" cy="5334000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978024"/>
              <a:ext cx="3676650" cy="533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4" name="Connettore 1 33"/>
            <p:cNvCxnSpPr/>
            <p:nvPr/>
          </p:nvCxnSpPr>
          <p:spPr>
            <a:xfrm>
              <a:off x="5922000" y="4293096"/>
              <a:ext cx="12600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5922000" y="5229200"/>
              <a:ext cx="12600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sellaDiTesto 35"/>
            <p:cNvSpPr txBox="1"/>
            <p:nvPr/>
          </p:nvSpPr>
          <p:spPr>
            <a:xfrm>
              <a:off x="5812304" y="4273351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/>
                <a:t>9.820</a:t>
              </a:r>
              <a:endParaRPr lang="it-IT" sz="1400" b="1" dirty="0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5812304" y="5229200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/>
                <a:t>9.183</a:t>
              </a:r>
              <a:endParaRPr lang="it-IT" sz="1400" b="1" dirty="0"/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6660232" y="4273351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/>
                <a:t>(1/2</a:t>
              </a:r>
              <a:r>
                <a:rPr lang="it-IT" sz="1400" b="1" baseline="30000" dirty="0" smtClean="0"/>
                <a:t>+</a:t>
              </a:r>
              <a:r>
                <a:rPr lang="it-IT" sz="1400" b="1" dirty="0" smtClean="0"/>
                <a:t>)</a:t>
              </a:r>
              <a:endParaRPr lang="it-IT" sz="1400" b="1" dirty="0"/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6732632" y="5229200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/>
                <a:t>7/2</a:t>
              </a:r>
              <a:r>
                <a:rPr lang="it-IT" sz="1400" b="1" baseline="30000" dirty="0" smtClean="0"/>
                <a:t>+</a:t>
              </a:r>
              <a:endParaRPr lang="it-IT" sz="1400" b="1" dirty="0"/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43384" y="3140968"/>
            <a:ext cx="8633072" cy="3188097"/>
            <a:chOff x="35496" y="3193231"/>
            <a:chExt cx="8633072" cy="3188097"/>
          </a:xfrm>
        </p:grpSpPr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315982"/>
              <a:ext cx="7203925" cy="2065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2" name="Gruppo 41"/>
            <p:cNvGrpSpPr/>
            <p:nvPr/>
          </p:nvGrpSpPr>
          <p:grpSpPr>
            <a:xfrm>
              <a:off x="7267222" y="4705399"/>
              <a:ext cx="1337226" cy="307777"/>
              <a:chOff x="7267222" y="4705399"/>
              <a:chExt cx="1337226" cy="307777"/>
            </a:xfrm>
          </p:grpSpPr>
          <p:cxnSp>
            <p:nvCxnSpPr>
              <p:cNvPr id="46" name="Connettore 1 45"/>
              <p:cNvCxnSpPr/>
              <p:nvPr/>
            </p:nvCxnSpPr>
            <p:spPr>
              <a:xfrm>
                <a:off x="7308304" y="5013176"/>
                <a:ext cx="1224136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CasellaDiTesto 62"/>
              <p:cNvSpPr txBox="1"/>
              <p:nvPr/>
            </p:nvSpPr>
            <p:spPr>
              <a:xfrm>
                <a:off x="7267222" y="4705399"/>
                <a:ext cx="13372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solidFill>
                      <a:srgbClr val="FF0000"/>
                    </a:solidFill>
                  </a:rPr>
                  <a:t>9.36        (5/2</a:t>
                </a:r>
                <a:r>
                  <a:rPr lang="it-IT" sz="1400" baseline="30000" dirty="0" smtClean="0">
                    <a:solidFill>
                      <a:srgbClr val="FF0000"/>
                    </a:solidFill>
                  </a:rPr>
                  <a:t>-</a:t>
                </a:r>
                <a:r>
                  <a:rPr lang="it-IT" sz="1400" dirty="0" smtClean="0">
                    <a:solidFill>
                      <a:srgbClr val="FF0000"/>
                    </a:solidFill>
                  </a:rPr>
                  <a:t>)</a:t>
                </a:r>
                <a:endParaRPr lang="it-IT" sz="14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3" name="Gruppo 42"/>
            <p:cNvGrpSpPr/>
            <p:nvPr/>
          </p:nvGrpSpPr>
          <p:grpSpPr>
            <a:xfrm>
              <a:off x="7267222" y="3193231"/>
              <a:ext cx="1401346" cy="307777"/>
              <a:chOff x="7267222" y="3193231"/>
              <a:chExt cx="1401346" cy="307777"/>
            </a:xfrm>
          </p:grpSpPr>
          <p:cxnSp>
            <p:nvCxnSpPr>
              <p:cNvPr id="44" name="Connettore 1 43"/>
              <p:cNvCxnSpPr/>
              <p:nvPr/>
            </p:nvCxnSpPr>
            <p:spPr>
              <a:xfrm>
                <a:off x="7308304" y="3501008"/>
                <a:ext cx="1224136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asellaDiTesto 44"/>
              <p:cNvSpPr txBox="1"/>
              <p:nvPr/>
            </p:nvSpPr>
            <p:spPr>
              <a:xfrm>
                <a:off x="7267222" y="3193231"/>
                <a:ext cx="14013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solidFill>
                      <a:srgbClr val="FF0000"/>
                    </a:solidFill>
                  </a:rPr>
                  <a:t>10.1        (5/2</a:t>
                </a:r>
                <a:r>
                  <a:rPr lang="it-IT" sz="1400" baseline="30000" dirty="0" smtClean="0">
                    <a:solidFill>
                      <a:srgbClr val="FF0000"/>
                    </a:solidFill>
                  </a:rPr>
                  <a:t>+</a:t>
                </a:r>
                <a:r>
                  <a:rPr lang="it-IT" sz="1400" dirty="0" smtClean="0">
                    <a:solidFill>
                      <a:srgbClr val="FF0000"/>
                    </a:solidFill>
                  </a:rPr>
                  <a:t>)</a:t>
                </a:r>
                <a:endParaRPr lang="it-IT" sz="1400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3807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526939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Discovery of 0</a:t>
            </a:r>
            <a:r>
              <a:rPr lang="en-US" sz="2000" b="1" baseline="30000" dirty="0" smtClean="0">
                <a:solidFill>
                  <a:srgbClr val="FFFFFF"/>
                </a:solidFill>
              </a:rPr>
              <a:t>+</a:t>
            </a:r>
            <a:r>
              <a:rPr lang="en-US" sz="2000" b="1" dirty="0" smtClean="0">
                <a:solidFill>
                  <a:srgbClr val="FFFFFF"/>
                </a:solidFill>
              </a:rPr>
              <a:t>, 2</a:t>
            </a:r>
            <a:r>
              <a:rPr lang="en-US" sz="2000" b="1" baseline="30000" dirty="0" smtClean="0">
                <a:solidFill>
                  <a:srgbClr val="FFFFFF"/>
                </a:solidFill>
              </a:rPr>
              <a:t>+</a:t>
            </a:r>
            <a:r>
              <a:rPr lang="en-US" sz="2000" b="1" dirty="0" smtClean="0">
                <a:solidFill>
                  <a:srgbClr val="FFFFFF"/>
                </a:solidFill>
              </a:rPr>
              <a:t> … excited states of </a:t>
            </a:r>
            <a:r>
              <a:rPr lang="en-US" sz="2000" b="1" baseline="30000" dirty="0" smtClean="0">
                <a:solidFill>
                  <a:srgbClr val="FFFFFF"/>
                </a:solidFill>
              </a:rPr>
              <a:t>12</a:t>
            </a:r>
            <a:r>
              <a:rPr lang="en-US" sz="2000" b="1" dirty="0" smtClean="0">
                <a:solidFill>
                  <a:srgbClr val="FFFFFF"/>
                </a:solidFill>
              </a:rPr>
              <a:t>C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707904" y="35332"/>
            <a:ext cx="54296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Analysis of </a:t>
            </a:r>
            <a:r>
              <a:rPr lang="en-US" b="1" i="1" dirty="0" err="1">
                <a:solidFill>
                  <a:schemeClr val="bg1"/>
                </a:solidFill>
              </a:rPr>
              <a:t>ejectile</a:t>
            </a:r>
            <a:r>
              <a:rPr lang="en-US" b="1" i="1" dirty="0">
                <a:solidFill>
                  <a:schemeClr val="bg1"/>
                </a:solidFill>
              </a:rPr>
              <a:t> energy</a:t>
            </a:r>
            <a:r>
              <a:rPr lang="en-US" b="1" dirty="0">
                <a:solidFill>
                  <a:schemeClr val="bg1"/>
                </a:solidFill>
              </a:rPr>
              <a:t> in N</a:t>
            </a:r>
            <a:r>
              <a:rPr lang="en-US" b="1" dirty="0" smtClean="0">
                <a:solidFill>
                  <a:schemeClr val="bg1"/>
                </a:solidFill>
              </a:rPr>
              <a:t>uclear </a:t>
            </a:r>
            <a:r>
              <a:rPr lang="en-US" b="1" dirty="0">
                <a:solidFill>
                  <a:schemeClr val="bg1"/>
                </a:solidFill>
              </a:rPr>
              <a:t>R</a:t>
            </a:r>
            <a:r>
              <a:rPr lang="en-US" b="1" dirty="0" smtClean="0">
                <a:solidFill>
                  <a:schemeClr val="bg1"/>
                </a:solidFill>
              </a:rPr>
              <a:t>eactions</a:t>
            </a:r>
            <a:endParaRPr lang="it-IT" b="1" i="1" dirty="0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67544" y="478413"/>
            <a:ext cx="8480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 smtClean="0"/>
              <a:t>In a </a:t>
            </a:r>
            <a:r>
              <a:rPr lang="it-IT" sz="1600" b="1" i="1" dirty="0" err="1" smtClean="0">
                <a:solidFill>
                  <a:srgbClr val="FF0000"/>
                </a:solidFill>
              </a:rPr>
              <a:t>Nuclear</a:t>
            </a:r>
            <a:r>
              <a:rPr lang="it-IT" sz="1600" b="1" i="1" dirty="0" smtClean="0">
                <a:solidFill>
                  <a:srgbClr val="FF0000"/>
                </a:solidFill>
              </a:rPr>
              <a:t> </a:t>
            </a:r>
            <a:r>
              <a:rPr lang="it-IT" sz="1600" b="1" i="1" dirty="0" err="1" smtClean="0">
                <a:solidFill>
                  <a:srgbClr val="FF0000"/>
                </a:solidFill>
              </a:rPr>
              <a:t>Reaction</a:t>
            </a:r>
            <a:r>
              <a:rPr lang="it-IT" sz="1600" b="1" dirty="0" smtClean="0"/>
              <a:t>, </a:t>
            </a:r>
            <a:r>
              <a:rPr lang="it-IT" sz="1600" b="1" dirty="0" err="1" smtClean="0"/>
              <a:t>we</a:t>
            </a:r>
            <a:r>
              <a:rPr lang="it-IT" sz="1600" b="1" dirty="0" smtClean="0"/>
              <a:t> can </a:t>
            </a:r>
            <a:r>
              <a:rPr lang="it-IT" sz="1600" b="1" dirty="0" err="1" smtClean="0"/>
              <a:t>have</a:t>
            </a:r>
            <a:r>
              <a:rPr lang="it-IT" sz="1600" b="1" dirty="0" smtClean="0"/>
              <a:t>   </a:t>
            </a:r>
            <a:r>
              <a:rPr lang="it-IT" sz="1600" b="1" i="1" dirty="0">
                <a:solidFill>
                  <a:srgbClr val="008000"/>
                </a:solidFill>
              </a:rPr>
              <a:t>1</a:t>
            </a:r>
            <a:r>
              <a:rPr lang="it-IT" sz="1600" b="1" dirty="0" smtClean="0">
                <a:solidFill>
                  <a:srgbClr val="008000"/>
                </a:solidFill>
              </a:rPr>
              <a:t> + </a:t>
            </a:r>
            <a:r>
              <a:rPr lang="it-IT" sz="1600" b="1" i="1" dirty="0">
                <a:solidFill>
                  <a:srgbClr val="008000"/>
                </a:solidFill>
              </a:rPr>
              <a:t>2</a:t>
            </a:r>
            <a:r>
              <a:rPr lang="it-IT" sz="1600" b="1" dirty="0" smtClean="0">
                <a:solidFill>
                  <a:srgbClr val="008000"/>
                </a:solidFill>
              </a:rPr>
              <a:t> </a:t>
            </a:r>
            <a:r>
              <a:rPr lang="it-IT" sz="1600" b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 </a:t>
            </a:r>
            <a:r>
              <a:rPr lang="it-IT" sz="1600" b="1" i="1" dirty="0">
                <a:solidFill>
                  <a:srgbClr val="008000"/>
                </a:solidFill>
                <a:sym typeface="Wingdings" panose="05000000000000000000" pitchFamily="2" charset="2"/>
              </a:rPr>
              <a:t>3</a:t>
            </a:r>
            <a:r>
              <a:rPr lang="it-IT" sz="1600" b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 + </a:t>
            </a:r>
            <a:r>
              <a:rPr lang="it-IT" sz="1600" b="1" i="1" dirty="0">
                <a:solidFill>
                  <a:srgbClr val="008000"/>
                </a:solidFill>
                <a:sym typeface="Wingdings" panose="05000000000000000000" pitchFamily="2" charset="2"/>
              </a:rPr>
              <a:t>4</a:t>
            </a:r>
            <a:r>
              <a:rPr lang="it-IT" sz="1600" b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* </a:t>
            </a:r>
          </a:p>
          <a:p>
            <a:pPr>
              <a:lnSpc>
                <a:spcPct val="150000"/>
              </a:lnSpc>
            </a:pPr>
            <a:r>
              <a:rPr lang="it-IT" sz="1600" b="1" dirty="0" err="1" smtClean="0">
                <a:sym typeface="Wingdings" panose="05000000000000000000" pitchFamily="2" charset="2"/>
              </a:rPr>
              <a:t>If</a:t>
            </a:r>
            <a:r>
              <a:rPr lang="it-IT" sz="1600" b="1" dirty="0" smtClean="0">
                <a:sym typeface="Wingdings" panose="05000000000000000000" pitchFamily="2" charset="2"/>
              </a:rPr>
              <a:t> </a:t>
            </a:r>
            <a:r>
              <a:rPr lang="it-IT" sz="1600" b="1" i="1" dirty="0">
                <a:solidFill>
                  <a:srgbClr val="0000FF"/>
                </a:solidFill>
                <a:sym typeface="Wingdings" panose="05000000000000000000" pitchFamily="2" charset="2"/>
              </a:rPr>
              <a:t>4</a:t>
            </a:r>
            <a:r>
              <a:rPr lang="it-IT" sz="1600" b="1" dirty="0" smtClean="0">
                <a:sym typeface="Wingdings" panose="05000000000000000000" pitchFamily="2" charset="2"/>
              </a:rPr>
              <a:t> </a:t>
            </a:r>
            <a:r>
              <a:rPr lang="it-IT" sz="1600" b="1" dirty="0" err="1" smtClean="0">
                <a:sym typeface="Wingdings" panose="05000000000000000000" pitchFamily="2" charset="2"/>
              </a:rPr>
              <a:t>is</a:t>
            </a:r>
            <a:r>
              <a:rPr lang="it-IT" sz="1600" b="1" dirty="0" smtClean="0">
                <a:sym typeface="Wingdings" panose="05000000000000000000" pitchFamily="2" charset="2"/>
              </a:rPr>
              <a:t> a </a:t>
            </a:r>
            <a:r>
              <a:rPr lang="it-IT" sz="1600" b="1" i="1" dirty="0" smtClean="0">
                <a:solidFill>
                  <a:srgbClr val="CC3300"/>
                </a:solidFill>
                <a:sym typeface="Wingdings" panose="05000000000000000000" pitchFamily="2" charset="2"/>
              </a:rPr>
              <a:t>cluster – </a:t>
            </a:r>
            <a:r>
              <a:rPr lang="it-IT" sz="1600" b="1" i="1" dirty="0" err="1" smtClean="0">
                <a:solidFill>
                  <a:srgbClr val="CC3300"/>
                </a:solidFill>
                <a:sym typeface="Wingdings" panose="05000000000000000000" pitchFamily="2" charset="2"/>
              </a:rPr>
              <a:t>interesting</a:t>
            </a:r>
            <a:r>
              <a:rPr lang="it-IT" sz="1600" b="1" i="1" dirty="0" smtClean="0">
                <a:solidFill>
                  <a:srgbClr val="CC3300"/>
                </a:solidFill>
                <a:sym typeface="Wingdings" panose="05000000000000000000" pitchFamily="2" charset="2"/>
              </a:rPr>
              <a:t> </a:t>
            </a:r>
            <a:r>
              <a:rPr lang="it-IT" sz="1600" b="1" dirty="0" err="1" smtClean="0">
                <a:sym typeface="Wingdings" panose="05000000000000000000" pitchFamily="2" charset="2"/>
              </a:rPr>
              <a:t>nucleus</a:t>
            </a:r>
            <a:r>
              <a:rPr lang="it-IT" sz="1600" b="1" dirty="0" smtClean="0">
                <a:sym typeface="Wingdings" panose="05000000000000000000" pitchFamily="2" charset="2"/>
              </a:rPr>
              <a:t>  </a:t>
            </a:r>
            <a:r>
              <a:rPr lang="it-IT" sz="1600" b="1" dirty="0" err="1" smtClean="0">
                <a:sym typeface="Wingdings" panose="05000000000000000000" pitchFamily="2" charset="2"/>
              </a:rPr>
              <a:t>spectroscopy</a:t>
            </a:r>
            <a:r>
              <a:rPr lang="it-IT" sz="1600" b="1" dirty="0" smtClean="0">
                <a:sym typeface="Wingdings" panose="05000000000000000000" pitchFamily="2" charset="2"/>
              </a:rPr>
              <a:t> via </a:t>
            </a:r>
            <a:r>
              <a:rPr lang="it-IT" sz="1600" b="1" i="1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outgoing</a:t>
            </a:r>
            <a:r>
              <a:rPr lang="it-IT" sz="1600" b="1" i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 </a:t>
            </a:r>
            <a:r>
              <a:rPr lang="it-IT" sz="1600" b="1" i="1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channel</a:t>
            </a:r>
            <a:r>
              <a:rPr lang="it-IT" sz="1600" b="1" i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 </a:t>
            </a:r>
            <a:r>
              <a:rPr lang="it-IT" sz="1600" b="1" i="1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analysis</a:t>
            </a:r>
            <a:r>
              <a:rPr lang="it-IT" sz="1600" b="1" i="1" dirty="0" smtClean="0">
                <a:solidFill>
                  <a:srgbClr val="008000"/>
                </a:solidFill>
              </a:rPr>
              <a:t> </a:t>
            </a:r>
            <a:endParaRPr lang="it-IT" sz="1600" b="1" i="1" dirty="0">
              <a:solidFill>
                <a:srgbClr val="008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1" y="4850641"/>
            <a:ext cx="4043165" cy="59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467544" y="1412776"/>
            <a:ext cx="3974865" cy="3074858"/>
            <a:chOff x="467544" y="1578278"/>
            <a:chExt cx="3974865" cy="3074858"/>
          </a:xfrm>
        </p:grpSpPr>
        <p:sp>
          <p:nvSpPr>
            <p:cNvPr id="3" name="CasellaDiTesto 2"/>
            <p:cNvSpPr txBox="1"/>
            <p:nvPr/>
          </p:nvSpPr>
          <p:spPr>
            <a:xfrm>
              <a:off x="755576" y="1578278"/>
              <a:ext cx="34884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Operative </a:t>
              </a:r>
              <a:r>
                <a:rPr lang="it-IT" sz="1600" b="1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example</a:t>
              </a:r>
              <a:r>
                <a:rPr lang="it-IT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1</a:t>
              </a:r>
              <a:r>
                <a:rPr lang="it-IT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</a:t>
              </a:r>
              <a:r>
                <a:rPr lang="it-IT" sz="1600" b="1" dirty="0" smtClean="0">
                  <a:solidFill>
                    <a:srgbClr val="0000FF"/>
                  </a:solidFill>
                </a:rPr>
                <a:t> </a:t>
              </a:r>
              <a:r>
                <a:rPr lang="it-IT" sz="1600" b="1" baseline="30000" dirty="0" smtClean="0">
                  <a:solidFill>
                    <a:srgbClr val="0000FF"/>
                  </a:solidFill>
                </a:rPr>
                <a:t>12</a:t>
              </a:r>
              <a:r>
                <a:rPr lang="it-IT" sz="1600" b="1" dirty="0" smtClean="0">
                  <a:solidFill>
                    <a:srgbClr val="0000FF"/>
                  </a:solidFill>
                </a:rPr>
                <a:t>C(</a:t>
              </a:r>
              <a:r>
                <a:rPr lang="it-IT" sz="1600" b="1" dirty="0" err="1" smtClean="0">
                  <a:solidFill>
                    <a:srgbClr val="0000FF"/>
                  </a:solidFill>
                </a:rPr>
                <a:t>p,p</a:t>
              </a:r>
              <a:r>
                <a:rPr lang="it-IT" sz="1600" b="1" dirty="0" smtClean="0">
                  <a:solidFill>
                    <a:srgbClr val="0000FF"/>
                  </a:solidFill>
                </a:rPr>
                <a:t>’)</a:t>
              </a:r>
              <a:r>
                <a:rPr lang="it-IT" sz="1600" b="1" baseline="30000" dirty="0" smtClean="0">
                  <a:solidFill>
                    <a:srgbClr val="0000FF"/>
                  </a:solidFill>
                </a:rPr>
                <a:t>12</a:t>
              </a:r>
              <a:r>
                <a:rPr lang="it-IT" sz="1600" b="1" dirty="0" smtClean="0">
                  <a:solidFill>
                    <a:srgbClr val="0000FF"/>
                  </a:solidFill>
                </a:rPr>
                <a:t>C*</a:t>
              </a:r>
              <a:endParaRPr lang="it-IT" sz="16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467544" y="1844824"/>
              <a:ext cx="3974865" cy="2808312"/>
              <a:chOff x="638923" y="1844824"/>
              <a:chExt cx="3974865" cy="2808312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42" t="26835" r="20091" b="16318"/>
              <a:stretch/>
            </p:blipFill>
            <p:spPr bwMode="auto">
              <a:xfrm>
                <a:off x="638923" y="1844824"/>
                <a:ext cx="3931637" cy="2808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CasellaDiTesto 3"/>
              <p:cNvSpPr txBox="1"/>
              <p:nvPr/>
            </p:nvSpPr>
            <p:spPr>
              <a:xfrm rot="5400000">
                <a:off x="3543944" y="2935220"/>
                <a:ext cx="189346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M. </a:t>
                </a:r>
                <a:r>
                  <a:rPr lang="it-IT" sz="10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Freer</a:t>
                </a:r>
                <a:r>
                  <a:rPr lang="it-IT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et al, PRC 86 (2012)</a:t>
                </a:r>
                <a:endParaRPr lang="it-IT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9" name="Gruppo 8"/>
          <p:cNvGrpSpPr/>
          <p:nvPr/>
        </p:nvGrpSpPr>
        <p:grpSpPr>
          <a:xfrm>
            <a:off x="4883809" y="2276872"/>
            <a:ext cx="4041388" cy="4132142"/>
            <a:chOff x="4883809" y="2276872"/>
            <a:chExt cx="4041388" cy="4132142"/>
          </a:xfrm>
        </p:grpSpPr>
        <p:grpSp>
          <p:nvGrpSpPr>
            <p:cNvPr id="7" name="Gruppo 6"/>
            <p:cNvGrpSpPr/>
            <p:nvPr/>
          </p:nvGrpSpPr>
          <p:grpSpPr>
            <a:xfrm>
              <a:off x="4883809" y="2276872"/>
              <a:ext cx="3813497" cy="4132142"/>
              <a:chOff x="4883809" y="2226350"/>
              <a:chExt cx="3813497" cy="4132142"/>
            </a:xfrm>
          </p:grpSpPr>
          <p:grpSp>
            <p:nvGrpSpPr>
              <p:cNvPr id="17" name="Gruppo 16"/>
              <p:cNvGrpSpPr/>
              <p:nvPr/>
            </p:nvGrpSpPr>
            <p:grpSpPr>
              <a:xfrm>
                <a:off x="4883809" y="2564904"/>
                <a:ext cx="3795216" cy="3793588"/>
                <a:chOff x="4056087" y="1721520"/>
                <a:chExt cx="4638962" cy="4636972"/>
              </a:xfrm>
            </p:grpSpPr>
            <p:pic>
              <p:nvPicPr>
                <p:cNvPr id="1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33366" r="5405" b="-139"/>
                <a:stretch/>
              </p:blipFill>
              <p:spPr bwMode="auto">
                <a:xfrm>
                  <a:off x="4056087" y="1721520"/>
                  <a:ext cx="4638962" cy="46369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9" name="CasellaDiTesto 18"/>
                <p:cNvSpPr txBox="1"/>
                <p:nvPr/>
              </p:nvSpPr>
              <p:spPr>
                <a:xfrm rot="18786588">
                  <a:off x="7034788" y="4725144"/>
                  <a:ext cx="156966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400" b="1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very</a:t>
                  </a:r>
                  <a:r>
                    <a:rPr lang="it-IT" sz="14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</a:t>
                  </a:r>
                  <a:r>
                    <a:rPr lang="it-IT" sz="1400" b="1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preliminary</a:t>
                  </a:r>
                  <a:endPara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20" name="CasellaDiTesto 19"/>
              <p:cNvSpPr txBox="1"/>
              <p:nvPr/>
            </p:nvSpPr>
            <p:spPr>
              <a:xfrm>
                <a:off x="5220072" y="2226350"/>
                <a:ext cx="34772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b="1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Operative </a:t>
                </a:r>
                <a:r>
                  <a:rPr lang="it-IT" sz="1600" b="1" i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example</a:t>
                </a:r>
                <a:r>
                  <a:rPr lang="it-IT" sz="1600" b="1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2</a:t>
                </a:r>
                <a:r>
                  <a:rPr lang="it-IT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</a:t>
                </a:r>
                <a:r>
                  <a:rPr lang="it-IT" sz="16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it-IT" sz="1600" b="1" baseline="30000" dirty="0" smtClean="0">
                    <a:solidFill>
                      <a:srgbClr val="FF0000"/>
                    </a:solidFill>
                  </a:rPr>
                  <a:t>14</a:t>
                </a:r>
                <a:r>
                  <a:rPr lang="it-IT" sz="1600" b="1" dirty="0" smtClean="0">
                    <a:solidFill>
                      <a:srgbClr val="FF0000"/>
                    </a:solidFill>
                  </a:rPr>
                  <a:t>N(</a:t>
                </a:r>
                <a:r>
                  <a:rPr lang="it-IT" sz="1600" b="1" dirty="0" err="1" smtClean="0">
                    <a:solidFill>
                      <a:srgbClr val="FF0000"/>
                    </a:solidFill>
                  </a:rPr>
                  <a:t>d,</a:t>
                </a:r>
                <a:r>
                  <a:rPr lang="it-IT" sz="1600" b="1" dirty="0" err="1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it-IT" sz="1600" b="1" dirty="0" smtClean="0">
                    <a:solidFill>
                      <a:srgbClr val="FF0000"/>
                    </a:solidFill>
                  </a:rPr>
                  <a:t>)</a:t>
                </a:r>
                <a:r>
                  <a:rPr lang="it-IT" sz="1600" b="1" baseline="30000" dirty="0" smtClean="0">
                    <a:solidFill>
                      <a:srgbClr val="FF0000"/>
                    </a:solidFill>
                  </a:rPr>
                  <a:t>12</a:t>
                </a:r>
                <a:r>
                  <a:rPr lang="it-IT" sz="1600" b="1" dirty="0" smtClean="0">
                    <a:solidFill>
                      <a:srgbClr val="FF0000"/>
                    </a:solidFill>
                  </a:rPr>
                  <a:t>C*</a:t>
                </a:r>
                <a:endParaRPr lang="it-IT" sz="16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CasellaDiTesto 21"/>
            <p:cNvSpPr txBox="1"/>
            <p:nvPr/>
          </p:nvSpPr>
          <p:spPr>
            <a:xfrm rot="5400000">
              <a:off x="7736731" y="3523487"/>
              <a:ext cx="213071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I. Lombardo et al, </a:t>
              </a:r>
              <a:r>
                <a:rPr lang="it-IT" sz="10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</a:t>
              </a:r>
              <a:r>
                <a:rPr lang="it-IT" sz="1000" b="1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preparation</a:t>
              </a:r>
              <a:endParaRPr lang="it-IT" sz="1000" b="1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841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4355976" y="2636912"/>
            <a:ext cx="4673074" cy="3888432"/>
            <a:chOff x="4355976" y="2636912"/>
            <a:chExt cx="4673074" cy="388843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0" t="24051" r="34603" b="11596"/>
            <a:stretch/>
          </p:blipFill>
          <p:spPr bwMode="auto">
            <a:xfrm>
              <a:off x="4608576" y="3119440"/>
              <a:ext cx="3851856" cy="3405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CasellaDiTesto 16"/>
            <p:cNvSpPr txBox="1"/>
            <p:nvPr/>
          </p:nvSpPr>
          <p:spPr>
            <a:xfrm>
              <a:off x="4355976" y="2636912"/>
              <a:ext cx="4673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baseline="30000" dirty="0" smtClean="0">
                  <a:solidFill>
                    <a:srgbClr val="FF0000"/>
                  </a:solidFill>
                </a:rPr>
                <a:t>12</a:t>
              </a:r>
              <a:r>
                <a:rPr lang="it-IT" sz="2000" b="1" dirty="0" smtClean="0">
                  <a:solidFill>
                    <a:srgbClr val="FF0000"/>
                  </a:solidFill>
                </a:rPr>
                <a:t>C(</a:t>
              </a:r>
              <a:r>
                <a:rPr lang="it-IT" sz="2000" b="1" baseline="30000" dirty="0" smtClean="0">
                  <a:solidFill>
                    <a:srgbClr val="FF0000"/>
                  </a:solidFill>
                </a:rPr>
                <a:t>6</a:t>
              </a:r>
              <a:r>
                <a:rPr lang="it-IT" sz="2000" b="1" dirty="0" smtClean="0">
                  <a:solidFill>
                    <a:srgbClr val="FF0000"/>
                  </a:solidFill>
                </a:rPr>
                <a:t>Li,d)</a:t>
              </a:r>
              <a:r>
                <a:rPr lang="it-IT" sz="2000" b="1" baseline="30000" dirty="0" smtClean="0">
                  <a:solidFill>
                    <a:srgbClr val="FF0000"/>
                  </a:solidFill>
                </a:rPr>
                <a:t>16</a:t>
              </a:r>
              <a:r>
                <a:rPr lang="it-IT" sz="2000" b="1" dirty="0" smtClean="0">
                  <a:solidFill>
                    <a:srgbClr val="FF0000"/>
                  </a:solidFill>
                </a:rPr>
                <a:t>O*</a:t>
              </a:r>
              <a:r>
                <a:rPr lang="it-IT" sz="2000" b="1" dirty="0" smtClean="0">
                  <a:solidFill>
                    <a:srgbClr val="008000"/>
                  </a:solidFill>
                  <a:sym typeface="Wingdings" panose="05000000000000000000" pitchFamily="2" charset="2"/>
                </a:rPr>
                <a:t></a:t>
              </a:r>
              <a:r>
                <a:rPr lang="it-IT" sz="2000" b="1" dirty="0" smtClean="0">
                  <a:solidFill>
                    <a:srgbClr val="008000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a</a:t>
              </a:r>
              <a:r>
                <a:rPr lang="it-IT" sz="2000" b="1" dirty="0" smtClean="0">
                  <a:solidFill>
                    <a:srgbClr val="008000"/>
                  </a:solidFill>
                  <a:sym typeface="Wingdings" panose="05000000000000000000" pitchFamily="2" charset="2"/>
                </a:rPr>
                <a:t>+</a:t>
              </a:r>
              <a:r>
                <a:rPr lang="it-IT" sz="2000" b="1" baseline="30000" dirty="0" smtClean="0">
                  <a:solidFill>
                    <a:srgbClr val="008000"/>
                  </a:solidFill>
                  <a:sym typeface="Wingdings" panose="05000000000000000000" pitchFamily="2" charset="2"/>
                </a:rPr>
                <a:t>12</a:t>
              </a:r>
              <a:r>
                <a:rPr lang="it-IT" sz="2000" b="1" dirty="0" smtClean="0">
                  <a:solidFill>
                    <a:srgbClr val="008000"/>
                  </a:solidFill>
                  <a:sym typeface="Wingdings" panose="05000000000000000000" pitchFamily="2" charset="2"/>
                </a:rPr>
                <a:t>C </a:t>
              </a:r>
              <a:r>
                <a:rPr lang="it-IT" sz="1400" b="1" dirty="0" smtClean="0">
                  <a:solidFill>
                    <a:srgbClr val="0000FF"/>
                  </a:solidFill>
                  <a:sym typeface="Wingdings" panose="05000000000000000000" pitchFamily="2" charset="2"/>
                </a:rPr>
                <a:t>(</a:t>
              </a:r>
              <a:r>
                <a:rPr lang="it-IT" sz="1400" b="1" dirty="0" err="1" smtClean="0">
                  <a:solidFill>
                    <a:srgbClr val="0000FF"/>
                  </a:solidFill>
                  <a:sym typeface="Wingdings" panose="05000000000000000000" pitchFamily="2" charset="2"/>
                </a:rPr>
                <a:t>angular</a:t>
              </a:r>
              <a:r>
                <a:rPr lang="it-IT" sz="1400" b="1" dirty="0" smtClean="0">
                  <a:solidFill>
                    <a:srgbClr val="0000FF"/>
                  </a:solidFill>
                  <a:sym typeface="Wingdings" panose="05000000000000000000" pitchFamily="2" charset="2"/>
                </a:rPr>
                <a:t> </a:t>
              </a:r>
              <a:r>
                <a:rPr lang="it-IT" sz="1400" b="1" dirty="0" err="1" smtClean="0">
                  <a:solidFill>
                    <a:srgbClr val="0000FF"/>
                  </a:solidFill>
                  <a:sym typeface="Wingdings" panose="05000000000000000000" pitchFamily="2" charset="2"/>
                </a:rPr>
                <a:t>correlations</a:t>
              </a:r>
              <a:r>
                <a:rPr lang="it-IT" sz="1400" b="1" dirty="0" smtClean="0">
                  <a:solidFill>
                    <a:srgbClr val="0000FF"/>
                  </a:solidFill>
                  <a:sym typeface="Wingdings" panose="05000000000000000000" pitchFamily="2" charset="2"/>
                </a:rPr>
                <a:t>)</a:t>
              </a:r>
              <a:endParaRPr lang="it-IT" sz="20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505298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FFFF"/>
                </a:solidFill>
              </a:rPr>
              <a:t>Fantastic</a:t>
            </a:r>
            <a:r>
              <a:rPr lang="en-US" sz="2000" b="1" dirty="0" smtClean="0">
                <a:solidFill>
                  <a:srgbClr val="FFFFFF"/>
                </a:solidFill>
              </a:rPr>
              <a:t> tool </a:t>
            </a:r>
            <a:r>
              <a:rPr lang="en-US" sz="20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  <a:r>
              <a:rPr lang="en-US" sz="2000" b="1" dirty="0" err="1" smtClean="0">
                <a:solidFill>
                  <a:srgbClr val="FFFFFF"/>
                </a:solidFill>
                <a:sym typeface="Wingdings" panose="05000000000000000000" pitchFamily="2" charset="2"/>
              </a:rPr>
              <a:t>Magn</a:t>
            </a:r>
            <a:r>
              <a:rPr lang="en-US" sz="20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. </a:t>
            </a:r>
            <a:r>
              <a:rPr lang="en-US" sz="2000" b="1" dirty="0" err="1" smtClean="0">
                <a:solidFill>
                  <a:srgbClr val="FFFFFF"/>
                </a:solidFill>
                <a:sym typeface="Wingdings" panose="05000000000000000000" pitchFamily="2" charset="2"/>
              </a:rPr>
              <a:t>Spect</a:t>
            </a:r>
            <a:r>
              <a:rPr lang="en-US" sz="20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. + Si array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743480" y="35332"/>
            <a:ext cx="3365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en-US" b="1" dirty="0" smtClean="0">
                <a:solidFill>
                  <a:schemeClr val="bg1"/>
                </a:solidFill>
              </a:rPr>
              <a:t> – </a:t>
            </a:r>
            <a:r>
              <a:rPr lang="en-US" b="1" dirty="0">
                <a:solidFill>
                  <a:schemeClr val="bg1"/>
                </a:solidFill>
              </a:rPr>
              <a:t>transfer (direct) </a:t>
            </a:r>
            <a:r>
              <a:rPr lang="en-US" b="1" dirty="0" smtClean="0">
                <a:solidFill>
                  <a:schemeClr val="bg1"/>
                </a:solidFill>
              </a:rPr>
              <a:t>reactions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467544" y="467961"/>
            <a:ext cx="84249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Some </a:t>
            </a:r>
            <a:r>
              <a:rPr lang="en-US" sz="1600" b="1" i="1" dirty="0" smtClean="0">
                <a:solidFill>
                  <a:srgbClr val="FF0000"/>
                </a:solidFill>
              </a:rPr>
              <a:t>light nuclei </a:t>
            </a:r>
            <a:r>
              <a:rPr lang="en-US" sz="1600" b="1" dirty="0" smtClean="0"/>
              <a:t>[</a:t>
            </a:r>
            <a:r>
              <a:rPr lang="en-US" sz="1600" b="1" baseline="30000" dirty="0" smtClean="0">
                <a:solidFill>
                  <a:srgbClr val="0000FF"/>
                </a:solidFill>
              </a:rPr>
              <a:t>6</a:t>
            </a:r>
            <a:r>
              <a:rPr lang="en-US" sz="1600" b="1" dirty="0" smtClean="0">
                <a:solidFill>
                  <a:srgbClr val="0000FF"/>
                </a:solidFill>
              </a:rPr>
              <a:t>Li</a:t>
            </a:r>
            <a:r>
              <a:rPr lang="en-US" sz="1600" b="1" dirty="0" smtClean="0"/>
              <a:t>, </a:t>
            </a:r>
            <a:r>
              <a:rPr lang="en-US" sz="1600" b="1" baseline="30000" dirty="0" smtClean="0">
                <a:solidFill>
                  <a:srgbClr val="008000"/>
                </a:solidFill>
              </a:rPr>
              <a:t>7</a:t>
            </a:r>
            <a:r>
              <a:rPr lang="en-US" sz="1600" b="1" dirty="0" smtClean="0">
                <a:solidFill>
                  <a:srgbClr val="008000"/>
                </a:solidFill>
              </a:rPr>
              <a:t>Li</a:t>
            </a:r>
            <a:r>
              <a:rPr lang="en-US" sz="1600" b="1" dirty="0" smtClean="0"/>
              <a:t>] </a:t>
            </a:r>
            <a:r>
              <a:rPr lang="en-US" sz="1600" b="1" dirty="0" smtClean="0">
                <a:sym typeface="Wingdings" panose="05000000000000000000" pitchFamily="2" charset="2"/>
              </a:rPr>
              <a:t> </a:t>
            </a:r>
            <a:r>
              <a:rPr lang="en-US" sz="1600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very low </a:t>
            </a:r>
            <a:r>
              <a:rPr lang="en-US" sz="1600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en-US" sz="1600" b="1" dirty="0" smtClean="0">
                <a:sym typeface="Wingdings" panose="05000000000000000000" pitchFamily="2" charset="2"/>
              </a:rPr>
              <a:t>-separation threshold (1.47 – 2.47 MeV)  pronounced </a:t>
            </a:r>
            <a:r>
              <a:rPr lang="en-US" sz="1600" b="1" dirty="0" err="1" smtClean="0">
                <a:solidFill>
                  <a:srgbClr val="CC33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en-US" sz="1600" b="1" dirty="0" err="1" smtClean="0">
                <a:solidFill>
                  <a:srgbClr val="CC3300"/>
                </a:solidFill>
                <a:sym typeface="Wingdings" panose="05000000000000000000" pitchFamily="2" charset="2"/>
              </a:rPr>
              <a:t>+d</a:t>
            </a:r>
            <a:r>
              <a:rPr lang="en-US" sz="1600" b="1" dirty="0" smtClean="0">
                <a:sym typeface="Wingdings" panose="05000000000000000000" pitchFamily="2" charset="2"/>
              </a:rPr>
              <a:t> and </a:t>
            </a:r>
            <a:r>
              <a:rPr lang="en-US" sz="1600" b="1" dirty="0" err="1" smtClean="0">
                <a:solidFill>
                  <a:srgbClr val="FF0066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en-US" sz="1600" b="1" dirty="0" err="1" smtClean="0">
                <a:solidFill>
                  <a:srgbClr val="FF0066"/>
                </a:solidFill>
                <a:sym typeface="Wingdings" panose="05000000000000000000" pitchFamily="2" charset="2"/>
              </a:rPr>
              <a:t>+t</a:t>
            </a:r>
            <a:r>
              <a:rPr lang="en-US" sz="1600" b="1" dirty="0" smtClean="0">
                <a:sym typeface="Wingdings" panose="05000000000000000000" pitchFamily="2" charset="2"/>
              </a:rPr>
              <a:t> structure  well suited for </a:t>
            </a:r>
            <a:r>
              <a:rPr lang="en-US" sz="1600" b="1" i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direct </a:t>
            </a:r>
            <a:r>
              <a:rPr lang="en-US" sz="1600" b="1" i="1" dirty="0" smtClean="0">
                <a:solidFill>
                  <a:srgbClr val="008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en-US" sz="1600" b="1" i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-transfer</a:t>
            </a:r>
            <a:r>
              <a:rPr lang="en-US" sz="1600" b="1" dirty="0" smtClean="0">
                <a:sym typeface="Wingdings" panose="05000000000000000000" pitchFamily="2" charset="2"/>
              </a:rPr>
              <a:t> reactions</a:t>
            </a:r>
            <a:endParaRPr lang="en-US" sz="1600" b="1" dirty="0"/>
          </a:p>
        </p:txBody>
      </p:sp>
      <p:grpSp>
        <p:nvGrpSpPr>
          <p:cNvPr id="7" name="Gruppo 6"/>
          <p:cNvGrpSpPr/>
          <p:nvPr/>
        </p:nvGrpSpPr>
        <p:grpSpPr>
          <a:xfrm>
            <a:off x="498799" y="1093966"/>
            <a:ext cx="8466673" cy="2336819"/>
            <a:chOff x="498799" y="1093966"/>
            <a:chExt cx="8466673" cy="233681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1" t="24452" r="32980" b="30788"/>
            <a:stretch/>
          </p:blipFill>
          <p:spPr bwMode="auto">
            <a:xfrm>
              <a:off x="498799" y="1124745"/>
              <a:ext cx="3532634" cy="230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4427984" y="1124744"/>
              <a:ext cx="1766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baseline="30000" dirty="0" smtClean="0">
                  <a:solidFill>
                    <a:srgbClr val="FF0000"/>
                  </a:solidFill>
                </a:rPr>
                <a:t>12</a:t>
              </a:r>
              <a:r>
                <a:rPr lang="it-IT" sz="2000" b="1" dirty="0" smtClean="0">
                  <a:solidFill>
                    <a:srgbClr val="FF0000"/>
                  </a:solidFill>
                </a:rPr>
                <a:t>C(</a:t>
              </a:r>
              <a:r>
                <a:rPr lang="it-IT" sz="2000" b="1" baseline="30000" dirty="0" smtClean="0">
                  <a:solidFill>
                    <a:srgbClr val="FF0000"/>
                  </a:solidFill>
                </a:rPr>
                <a:t>6</a:t>
              </a:r>
              <a:r>
                <a:rPr lang="it-IT" sz="2000" b="1" dirty="0" smtClean="0">
                  <a:solidFill>
                    <a:srgbClr val="FF0000"/>
                  </a:solidFill>
                </a:rPr>
                <a:t>Li,d)</a:t>
              </a:r>
              <a:r>
                <a:rPr lang="it-IT" sz="2000" b="1" baseline="30000" dirty="0" smtClean="0">
                  <a:solidFill>
                    <a:srgbClr val="FF0000"/>
                  </a:solidFill>
                </a:rPr>
                <a:t>16</a:t>
              </a:r>
              <a:r>
                <a:rPr lang="it-IT" sz="2000" b="1" dirty="0" smtClean="0">
                  <a:solidFill>
                    <a:srgbClr val="FF0000"/>
                  </a:solidFill>
                </a:rPr>
                <a:t>O*</a:t>
              </a:r>
              <a:endParaRPr lang="it-IT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6462864" y="1093966"/>
              <a:ext cx="25026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A. </a:t>
              </a:r>
              <a:r>
                <a:rPr lang="it-IT" sz="12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Cunsolo</a:t>
              </a:r>
              <a:r>
                <a:rPr lang="it-IT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et al, PRC 18 (1978)</a:t>
              </a:r>
            </a:p>
            <a:p>
              <a:r>
                <a:rPr lang="it-IT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A. </a:t>
              </a:r>
              <a:r>
                <a:rPr lang="it-IT" sz="12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Cunsolo</a:t>
              </a:r>
              <a:r>
                <a:rPr lang="it-IT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et al, PRC 21 (1980) </a:t>
              </a:r>
              <a:endPara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sellaDiTesto 3"/>
                <p:cNvSpPr txBox="1"/>
                <p:nvPr/>
              </p:nvSpPr>
              <p:spPr>
                <a:xfrm>
                  <a:off x="4396859" y="1578535"/>
                  <a:ext cx="2553648" cy="410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it-IT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it-IT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𝑱</m:t>
                            </m:r>
                          </m:e>
                        </m:acc>
                        <m:r>
                          <a:rPr lang="it-IT" b="1" i="1" smtClean="0">
                            <a:latin typeface="Cambria Math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it-IT" b="1" i="1" smtClean="0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b="1" i="1">
                                    <a:latin typeface="Cambria Math"/>
                                  </a:rPr>
                                  <m:t>𝑱</m:t>
                                </m:r>
                              </m:e>
                              <m:sub>
                                <m:r>
                                  <a:rPr lang="it-IT" b="1" i="1" smtClean="0">
                                    <a:latin typeface="Cambria Math"/>
                                  </a:rPr>
                                  <m:t>𝜶</m:t>
                                </m:r>
                              </m:sub>
                            </m:sSub>
                          </m:e>
                        </m:acc>
                        <m:r>
                          <a:rPr lang="it-IT" b="1" i="0" smtClean="0">
                            <a:latin typeface="Cambria Math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it-IT" b="1" i="1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b="1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b="1" i="1">
                                    <a:latin typeface="Cambria Math"/>
                                  </a:rPr>
                                  <m:t>𝑱</m:t>
                                </m:r>
                              </m:e>
                              <m:sub>
                                <m:r>
                                  <a:rPr lang="it-IT" b="1" i="1" smtClean="0">
                                    <a:latin typeface="Cambria Math"/>
                                  </a:rPr>
                                  <m:t>𝟏𝟐</m:t>
                                </m:r>
                                <m:r>
                                  <a:rPr lang="it-IT" b="1" i="1" smtClean="0">
                                    <a:latin typeface="Cambria Math"/>
                                  </a:rPr>
                                  <m:t>𝑪</m:t>
                                </m:r>
                              </m:sub>
                            </m:sSub>
                          </m:e>
                        </m:acc>
                        <m:r>
                          <a:rPr lang="it-IT" b="1" i="1" smtClean="0">
                            <a:latin typeface="Cambria Math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it-IT" b="1" i="1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b="1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b="1" i="1" smtClean="0">
                                    <a:latin typeface="Cambria Math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it-IT" b="1" i="1">
                                    <a:latin typeface="Cambria Math"/>
                                  </a:rPr>
                                  <m:t>𝜶</m:t>
                                </m:r>
                              </m:sub>
                            </m:sSub>
                          </m:e>
                        </m:acc>
                        <m:r>
                          <a:rPr lang="it-IT" b="1" i="1" smtClean="0">
                            <a:latin typeface="Cambria Math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it-IT" b="1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b="1" i="1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b="1" i="1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it-IT" b="1" i="1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𝜶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it-IT" b="1" dirty="0"/>
                </a:p>
              </p:txBody>
            </p:sp>
          </mc:Choice>
          <mc:Fallback xmlns="">
            <p:sp>
              <p:nvSpPr>
                <p:cNvPr id="4" name="CasellaDiTes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6859" y="1578535"/>
                  <a:ext cx="2553648" cy="41049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19403" b="-1044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/>
                <p:cNvSpPr txBox="1"/>
                <p:nvPr/>
              </p:nvSpPr>
              <p:spPr>
                <a:xfrm>
                  <a:off x="4427984" y="1988840"/>
                  <a:ext cx="3199209" cy="3478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1600" b="1" i="1" smtClean="0">
                          <a:latin typeface="Cambria Math"/>
                        </a:rPr>
                        <m:t>𝝅</m:t>
                      </m:r>
                      <m:r>
                        <a:rPr lang="it-IT" sz="1600" b="1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it-IT" sz="1600" b="1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6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it-IT" sz="16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it-IT" sz="1600" b="1" i="1" smtClean="0">
                                  <a:latin typeface="Cambria Math"/>
                                </a:rPr>
                                <m:t>𝟏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it-IT" sz="16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it-IT" sz="1600" b="1" i="1" smtClean="0">
                                  <a:latin typeface="Cambria Math"/>
                                </a:rPr>
                                <m:t>𝒍</m:t>
                              </m:r>
                            </m:e>
                            <m:sub>
                              <m:r>
                                <a:rPr lang="it-IT" sz="1600" b="1" i="1" smtClean="0">
                                  <a:latin typeface="Cambria Math"/>
                                </a:rPr>
                                <m:t>𝒂</m:t>
                              </m:r>
                            </m:sub>
                          </m:sSub>
                        </m:sup>
                      </m:sSup>
                    </m:oMath>
                  </a14:m>
                  <a:r>
                    <a:rPr lang="it-IT" sz="1600" b="1" dirty="0" smtClean="0"/>
                    <a:t> </a:t>
                  </a:r>
                  <a:r>
                    <a:rPr lang="it-IT" sz="1600" b="1" i="1" dirty="0" err="1" smtClean="0">
                      <a:solidFill>
                        <a:srgbClr val="0000FF"/>
                      </a:solidFill>
                    </a:rPr>
                    <a:t>natural</a:t>
                  </a:r>
                  <a:r>
                    <a:rPr lang="it-IT" sz="1600" b="1" i="1" dirty="0" smtClean="0">
                      <a:solidFill>
                        <a:srgbClr val="0000FF"/>
                      </a:solidFill>
                    </a:rPr>
                    <a:t> </a:t>
                  </a:r>
                  <a:r>
                    <a:rPr lang="it-IT" sz="1600" b="1" i="1" dirty="0" err="1" smtClean="0">
                      <a:solidFill>
                        <a:srgbClr val="0000FF"/>
                      </a:solidFill>
                    </a:rPr>
                    <a:t>parity</a:t>
                  </a:r>
                  <a:r>
                    <a:rPr lang="it-IT" sz="1600" b="1" dirty="0" smtClean="0"/>
                    <a:t> </a:t>
                  </a:r>
                  <a:r>
                    <a:rPr lang="it-IT" sz="1600" b="1" dirty="0" err="1" smtClean="0"/>
                    <a:t>states</a:t>
                  </a:r>
                  <a:endParaRPr lang="it-IT" sz="1600" b="1" dirty="0" smtClean="0"/>
                </a:p>
              </p:txBody>
            </p:sp>
          </mc:Choice>
          <mc:Fallback xmlns="">
            <p:sp>
              <p:nvSpPr>
                <p:cNvPr id="16" name="CasellaDiTesto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7984" y="1988840"/>
                  <a:ext cx="3199209" cy="34785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1754" b="-2280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uppo 5"/>
          <p:cNvGrpSpPr/>
          <p:nvPr/>
        </p:nvGrpSpPr>
        <p:grpSpPr>
          <a:xfrm>
            <a:off x="504055" y="1124744"/>
            <a:ext cx="3563889" cy="4643441"/>
            <a:chOff x="467543" y="1124744"/>
            <a:chExt cx="3563889" cy="4643441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24058" r="49410" b="16666"/>
            <a:stretch/>
          </p:blipFill>
          <p:spPr bwMode="auto">
            <a:xfrm>
              <a:off x="467543" y="1124744"/>
              <a:ext cx="3563889" cy="4643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sellaDiTesto 4"/>
            <p:cNvSpPr txBox="1"/>
            <p:nvPr/>
          </p:nvSpPr>
          <p:spPr>
            <a:xfrm>
              <a:off x="1714260" y="4895582"/>
              <a:ext cx="6254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 smtClean="0">
                  <a:solidFill>
                    <a:srgbClr val="FF0000"/>
                  </a:solidFill>
                </a:rPr>
                <a:t>DWBA</a:t>
              </a:r>
              <a:endParaRPr lang="it-IT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957820" y="4725144"/>
              <a:ext cx="3738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 smtClean="0">
                  <a:solidFill>
                    <a:srgbClr val="008000"/>
                  </a:solidFill>
                </a:rPr>
                <a:t>HF</a:t>
              </a:r>
              <a:endParaRPr lang="it-IT" sz="1100" b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774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73" y="3501008"/>
            <a:ext cx="2953831" cy="30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323528" y="1052736"/>
            <a:ext cx="4320480" cy="2704545"/>
            <a:chOff x="467544" y="1196752"/>
            <a:chExt cx="4320480" cy="2704545"/>
          </a:xfrm>
        </p:grpSpPr>
        <p:grpSp>
          <p:nvGrpSpPr>
            <p:cNvPr id="6" name="Gruppo 5"/>
            <p:cNvGrpSpPr/>
            <p:nvPr/>
          </p:nvGrpSpPr>
          <p:grpSpPr>
            <a:xfrm>
              <a:off x="467544" y="1196752"/>
              <a:ext cx="4320480" cy="2704545"/>
              <a:chOff x="4833809" y="1988840"/>
              <a:chExt cx="4320480" cy="2704545"/>
            </a:xfrm>
          </p:grpSpPr>
          <p:grpSp>
            <p:nvGrpSpPr>
              <p:cNvPr id="4" name="Gruppo 3"/>
              <p:cNvGrpSpPr/>
              <p:nvPr/>
            </p:nvGrpSpPr>
            <p:grpSpPr>
              <a:xfrm>
                <a:off x="4833809" y="1988840"/>
                <a:ext cx="4320480" cy="2704545"/>
                <a:chOff x="539552" y="1556792"/>
                <a:chExt cx="4320480" cy="2704545"/>
              </a:xfrm>
            </p:grpSpPr>
            <p:pic>
              <p:nvPicPr>
                <p:cNvPr id="9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552" y="1556792"/>
                  <a:ext cx="4083923" cy="27045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" name="CasellaDiTesto 2"/>
                <p:cNvSpPr txBox="1"/>
                <p:nvPr/>
              </p:nvSpPr>
              <p:spPr>
                <a:xfrm>
                  <a:off x="3745624" y="2238980"/>
                  <a:ext cx="1114408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050" b="1" i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 Narrow" panose="020B0606020202030204" pitchFamily="34" charset="0"/>
                    </a:rPr>
                    <a:t>(</a:t>
                  </a:r>
                  <a:r>
                    <a:rPr lang="it-IT" sz="1050" b="1" i="1" dirty="0" err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 Narrow" panose="020B0606020202030204" pitchFamily="34" charset="0"/>
                    </a:rPr>
                    <a:t>primary</a:t>
                  </a:r>
                  <a:r>
                    <a:rPr lang="it-IT" sz="1050" b="1" i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it-IT" sz="1050" b="1" i="1" dirty="0" err="1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 Narrow" panose="020B0606020202030204" pitchFamily="34" charset="0"/>
                    </a:rPr>
                    <a:t>process</a:t>
                  </a:r>
                  <a:r>
                    <a:rPr lang="it-IT" sz="1050" b="1" i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 Narrow" panose="020B0606020202030204" pitchFamily="34" charset="0"/>
                    </a:rPr>
                    <a:t>)</a:t>
                  </a:r>
                  <a:endParaRPr lang="it-IT" sz="1050" b="1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10" name="CasellaDiTesto 9"/>
              <p:cNvSpPr txBox="1"/>
              <p:nvPr/>
            </p:nvSpPr>
            <p:spPr>
              <a:xfrm>
                <a:off x="4905817" y="4422304"/>
                <a:ext cx="381946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S. </a:t>
                </a:r>
                <a:r>
                  <a:rPr lang="it-IT" sz="9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Marsh</a:t>
                </a:r>
                <a:r>
                  <a:rPr lang="it-IT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it-IT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 W.D.M. </a:t>
                </a:r>
                <a:r>
                  <a:rPr lang="it-IT" sz="9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Rae</a:t>
                </a:r>
                <a:r>
                  <a:rPr lang="it-IT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</a:t>
                </a:r>
                <a:r>
                  <a:rPr lang="it-IT" sz="9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Phys</a:t>
                </a:r>
                <a:r>
                  <a:rPr lang="it-IT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</a:t>
                </a:r>
                <a:r>
                  <a:rPr lang="it-IT" sz="9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Lett</a:t>
                </a:r>
                <a:r>
                  <a:rPr lang="it-IT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B 153, 21 (1985)</a:t>
                </a:r>
                <a:endParaRPr 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7" name="Arco 6"/>
            <p:cNvSpPr/>
            <p:nvPr/>
          </p:nvSpPr>
          <p:spPr>
            <a:xfrm>
              <a:off x="1979712" y="2636912"/>
              <a:ext cx="504056" cy="504056"/>
            </a:xfrm>
            <a:prstGeom prst="arc">
              <a:avLst>
                <a:gd name="adj1" fmla="val 17671139"/>
                <a:gd name="adj2" fmla="val 2901157"/>
              </a:avLst>
            </a:prstGeom>
            <a:ln w="19050" cmpd="dbl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2106868" y="2317121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f</a:t>
              </a:r>
              <a:endParaRPr lang="it-IT" b="1" i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</p:grpSp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495545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Very useful tool </a:t>
            </a:r>
            <a:r>
              <a:rPr lang="en-US" sz="20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to make spectroscopy!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148064" y="0"/>
            <a:ext cx="4006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Sequential break – up into clusters</a:t>
            </a:r>
            <a:endParaRPr lang="it-IT" b="1" i="1" dirty="0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39552" y="437763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 smtClean="0"/>
              <a:t>At </a:t>
            </a:r>
            <a:r>
              <a:rPr lang="it-IT" sz="1600" b="1" i="1" dirty="0" smtClean="0">
                <a:solidFill>
                  <a:srgbClr val="0000FF"/>
                </a:solidFill>
              </a:rPr>
              <a:t>intermediate </a:t>
            </a:r>
            <a:r>
              <a:rPr lang="it-IT" sz="1600" b="1" i="1" dirty="0" err="1" smtClean="0">
                <a:solidFill>
                  <a:srgbClr val="0000FF"/>
                </a:solidFill>
              </a:rPr>
              <a:t>energies</a:t>
            </a:r>
            <a:r>
              <a:rPr lang="it-IT" sz="1600" b="1" dirty="0" smtClean="0"/>
              <a:t> (20-200 </a:t>
            </a:r>
            <a:r>
              <a:rPr lang="it-IT" sz="1600" b="1" dirty="0" err="1" smtClean="0"/>
              <a:t>A.MeV</a:t>
            </a:r>
            <a:r>
              <a:rPr lang="it-IT" sz="1600" b="1" dirty="0" smtClean="0"/>
              <a:t>) and with </a:t>
            </a:r>
            <a:r>
              <a:rPr lang="it-IT" sz="1600" b="1" dirty="0" smtClean="0">
                <a:solidFill>
                  <a:srgbClr val="008000"/>
                </a:solidFill>
              </a:rPr>
              <a:t>RIB</a:t>
            </a:r>
            <a:r>
              <a:rPr lang="it-IT" sz="1600" b="1" dirty="0" smtClean="0"/>
              <a:t> </a:t>
            </a:r>
            <a:r>
              <a:rPr lang="it-IT" sz="1600" b="1" dirty="0" smtClean="0">
                <a:sym typeface="Wingdings" panose="05000000000000000000" pitchFamily="2" charset="2"/>
              </a:rPr>
              <a:t> </a:t>
            </a:r>
            <a:r>
              <a:rPr lang="it-IT" sz="1600" b="1" dirty="0" err="1" smtClean="0">
                <a:sym typeface="Wingdings" panose="05000000000000000000" pitchFamily="2" charset="2"/>
              </a:rPr>
              <a:t>projectile</a:t>
            </a:r>
            <a:r>
              <a:rPr lang="it-IT" sz="1600" b="1" dirty="0" smtClean="0">
                <a:sym typeface="Wingdings" panose="05000000000000000000" pitchFamily="2" charset="2"/>
              </a:rPr>
              <a:t> </a:t>
            </a:r>
            <a:r>
              <a:rPr lang="it-IT" sz="1600" b="1" i="1" dirty="0" err="1" smtClean="0">
                <a:solidFill>
                  <a:srgbClr val="FF0066"/>
                </a:solidFill>
                <a:sym typeface="Wingdings" panose="05000000000000000000" pitchFamily="2" charset="2"/>
              </a:rPr>
              <a:t>inelastic</a:t>
            </a:r>
            <a:r>
              <a:rPr lang="it-IT" sz="1600" b="1" i="1" dirty="0" smtClean="0">
                <a:solidFill>
                  <a:srgbClr val="FF0066"/>
                </a:solidFill>
                <a:sym typeface="Wingdings" panose="05000000000000000000" pitchFamily="2" charset="2"/>
              </a:rPr>
              <a:t> </a:t>
            </a:r>
            <a:r>
              <a:rPr lang="it-IT" sz="1600" b="1" i="1" dirty="0" err="1" smtClean="0">
                <a:solidFill>
                  <a:srgbClr val="FF0066"/>
                </a:solidFill>
                <a:sym typeface="Wingdings" panose="05000000000000000000" pitchFamily="2" charset="2"/>
              </a:rPr>
              <a:t>scattering</a:t>
            </a:r>
            <a:r>
              <a:rPr lang="it-IT" sz="1600" b="1" dirty="0" smtClean="0">
                <a:sym typeface="Wingdings" panose="05000000000000000000" pitchFamily="2" charset="2"/>
              </a:rPr>
              <a:t> (or </a:t>
            </a:r>
            <a:r>
              <a:rPr lang="it-IT" sz="1600" b="1" i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multi-</a:t>
            </a:r>
            <a:r>
              <a:rPr lang="it-IT" sz="1600" b="1" i="1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nucleon</a:t>
            </a:r>
            <a:r>
              <a:rPr lang="it-IT" sz="1600" b="1" dirty="0" smtClean="0">
                <a:sym typeface="Wingdings" panose="05000000000000000000" pitchFamily="2" charset="2"/>
              </a:rPr>
              <a:t> transfer)  </a:t>
            </a:r>
            <a:r>
              <a:rPr lang="it-IT" sz="1600" b="1" i="1" dirty="0" smtClean="0">
                <a:solidFill>
                  <a:srgbClr val="CC3300"/>
                </a:solidFill>
                <a:sym typeface="Wingdings" panose="05000000000000000000" pitchFamily="2" charset="2"/>
              </a:rPr>
              <a:t>QP </a:t>
            </a:r>
            <a:r>
              <a:rPr lang="it-IT" sz="1600" b="1" dirty="0" smtClean="0">
                <a:solidFill>
                  <a:srgbClr val="CC3300"/>
                </a:solidFill>
                <a:sym typeface="Wingdings" panose="05000000000000000000" pitchFamily="2" charset="2"/>
              </a:rPr>
              <a:t>*</a:t>
            </a:r>
            <a:r>
              <a:rPr lang="it-IT" sz="1600" b="1" dirty="0" smtClean="0">
                <a:sym typeface="Wingdings" panose="05000000000000000000" pitchFamily="2" charset="2"/>
              </a:rPr>
              <a:t>  </a:t>
            </a:r>
            <a:r>
              <a:rPr lang="it-IT" sz="16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cluster</a:t>
            </a:r>
            <a:r>
              <a:rPr lang="it-IT" sz="1600" b="1" dirty="0" smtClean="0">
                <a:sym typeface="Wingdings" panose="05000000000000000000" pitchFamily="2" charset="2"/>
              </a:rPr>
              <a:t> </a:t>
            </a:r>
            <a:r>
              <a:rPr lang="it-IT" sz="1600" b="1" dirty="0" err="1" smtClean="0">
                <a:sym typeface="Wingdings" panose="05000000000000000000" pitchFamily="2" charset="2"/>
              </a:rPr>
              <a:t>decay</a:t>
            </a:r>
            <a:r>
              <a:rPr lang="it-IT" sz="1600" b="1" dirty="0" smtClean="0">
                <a:sym typeface="Wingdings" panose="05000000000000000000" pitchFamily="2" charset="2"/>
              </a:rPr>
              <a:t> via </a:t>
            </a:r>
            <a:r>
              <a:rPr lang="it-IT" sz="1600" b="1" i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particle</a:t>
            </a:r>
            <a:r>
              <a:rPr lang="it-IT" sz="1600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1600" b="1" i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correlations</a:t>
            </a:r>
            <a:endParaRPr lang="it-IT" sz="1600" b="1" i="1" dirty="0">
              <a:solidFill>
                <a:srgbClr val="FF0000"/>
              </a:solidFill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4283968" y="1268760"/>
            <a:ext cx="4795800" cy="2245138"/>
            <a:chOff x="4283968" y="1268760"/>
            <a:chExt cx="4795800" cy="22451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asellaDiTesto 13"/>
                <p:cNvSpPr txBox="1"/>
                <p:nvPr/>
              </p:nvSpPr>
              <p:spPr>
                <a:xfrm>
                  <a:off x="4283968" y="2060848"/>
                  <a:ext cx="4795800" cy="5898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1400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it-IT" sz="1400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𝒓𝒆𝒍</m:t>
                            </m:r>
                          </m:sub>
                        </m:sSub>
                        <m:r>
                          <a:rPr lang="it-IT" sz="1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sz="14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𝑳𝑰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𝑯𝑰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𝑳𝑰</m:t>
                                </m:r>
                              </m:sub>
                            </m:sSub>
                            <m:r>
                              <a:rPr lang="it-IT" sz="14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𝑯𝑰</m:t>
                                </m:r>
                              </m:sub>
                            </m:sSub>
                          </m:den>
                        </m:f>
                        <m:r>
                          <a:rPr lang="it-IT" sz="14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it-IT" sz="1400" b="1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𝑯</m:t>
                                </m:r>
                                <m: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𝑰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𝑳</m:t>
                                </m:r>
                                <m: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𝑰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𝑳𝑰</m:t>
                                </m:r>
                              </m:sub>
                            </m:sSub>
                            <m:r>
                              <a:rPr lang="it-IT" sz="1400" b="1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𝑯𝑰</m:t>
                                </m:r>
                              </m:sub>
                            </m:sSub>
                          </m:den>
                        </m:f>
                        <m:r>
                          <a:rPr lang="it-IT" sz="1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it-IT" sz="1400" b="1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sz="14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it-IT" sz="1400" b="1" i="1" smtClean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smtClean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it-IT" sz="1400" b="1" i="1" smtClean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𝑳𝑰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1400" b="1" i="1" smtClean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smtClean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it-IT" sz="1400" b="1" i="1" smtClean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𝑯𝑰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1400" b="1" i="1" smtClean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smtClean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it-IT" sz="1400" b="1" i="1" smtClean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𝑳𝑰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1400" b="1" i="1" smtClean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smtClean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it-IT" sz="1400" b="1" i="1" smtClean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𝑯𝑰</m:t>
                                    </m:r>
                                  </m:sub>
                                </m:sSub>
                              </m:e>
                            </m:rad>
                            <m:func>
                              <m:funcPr>
                                <m:ctrlP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a:rPr lang="it-IT" sz="1400" b="1" i="0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𝐜𝐨𝐬</m:t>
                                </m:r>
                              </m:fName>
                              <m:e>
                                <m: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𝝋</m:t>
                                </m:r>
                              </m:e>
                            </m:func>
                          </m:num>
                          <m:den>
                            <m:sSub>
                              <m:sSubPr>
                                <m:ctrlP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𝑳𝑰</m:t>
                                </m:r>
                              </m:sub>
                            </m:sSub>
                            <m:r>
                              <a:rPr lang="it-IT" sz="1400" b="1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𝑯𝑰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it-IT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CasellaDiTesto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968" y="2060848"/>
                  <a:ext cx="4795800" cy="58984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CasellaDiTesto 14"/>
            <p:cNvSpPr txBox="1"/>
            <p:nvPr/>
          </p:nvSpPr>
          <p:spPr>
            <a:xfrm>
              <a:off x="4843340" y="1268760"/>
              <a:ext cx="39051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/>
                <a:t>From </a:t>
              </a:r>
              <a:r>
                <a:rPr lang="it-IT" sz="1400" b="1" dirty="0" err="1" smtClean="0"/>
                <a:t>energy</a:t>
              </a:r>
              <a:r>
                <a:rPr lang="it-IT" sz="1400" b="1" dirty="0" smtClean="0"/>
                <a:t> and </a:t>
              </a:r>
              <a:r>
                <a:rPr lang="it-IT" sz="1400" b="1" dirty="0" err="1" smtClean="0"/>
                <a:t>momentum</a:t>
              </a:r>
              <a:r>
                <a:rPr lang="it-IT" sz="1400" b="1" dirty="0" smtClean="0"/>
                <a:t> </a:t>
              </a:r>
              <a:r>
                <a:rPr lang="it-IT" sz="1400" b="1" dirty="0" err="1" smtClean="0"/>
                <a:t>conservation</a:t>
              </a:r>
              <a:r>
                <a:rPr lang="it-IT" sz="1400" b="1" dirty="0" smtClean="0"/>
                <a:t> (</a:t>
              </a:r>
              <a:r>
                <a:rPr lang="it-IT" sz="1400" b="1" dirty="0" err="1" smtClean="0">
                  <a:solidFill>
                    <a:srgbClr val="008000"/>
                  </a:solidFill>
                </a:rPr>
                <a:t>classical</a:t>
              </a:r>
              <a:r>
                <a:rPr lang="it-IT" sz="1400" b="1" dirty="0" smtClean="0">
                  <a:solidFill>
                    <a:srgbClr val="008000"/>
                  </a:solidFill>
                </a:rPr>
                <a:t> </a:t>
              </a:r>
              <a:r>
                <a:rPr lang="it-IT" sz="1400" b="1" dirty="0" err="1" smtClean="0">
                  <a:solidFill>
                    <a:srgbClr val="008000"/>
                  </a:solidFill>
                </a:rPr>
                <a:t>view</a:t>
              </a:r>
              <a:r>
                <a:rPr lang="it-IT" sz="1400" b="1" dirty="0" smtClean="0"/>
                <a:t>) </a:t>
              </a:r>
              <a:r>
                <a:rPr lang="it-IT" sz="1400" b="1" dirty="0" smtClean="0">
                  <a:sym typeface="Wingdings" panose="05000000000000000000" pitchFamily="2" charset="2"/>
                </a:rPr>
                <a:t> </a:t>
              </a:r>
              <a:r>
                <a:rPr lang="it-IT" sz="1400" b="1" i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relative </a:t>
              </a:r>
              <a:r>
                <a:rPr lang="it-IT" sz="1400" b="1" i="1" dirty="0" err="1" smtClean="0">
                  <a:solidFill>
                    <a:srgbClr val="FF0000"/>
                  </a:solidFill>
                  <a:sym typeface="Wingdings" panose="05000000000000000000" pitchFamily="2" charset="2"/>
                </a:rPr>
                <a:t>energy</a:t>
              </a:r>
              <a:r>
                <a:rPr lang="it-IT" sz="1400" b="1" dirty="0" smtClean="0">
                  <a:sym typeface="Wingdings" panose="05000000000000000000" pitchFamily="2" charset="2"/>
                </a:rPr>
                <a:t> </a:t>
              </a:r>
              <a:r>
                <a:rPr lang="it-IT" sz="1400" b="1" dirty="0" err="1" smtClean="0">
                  <a:sym typeface="Wingdings" panose="05000000000000000000" pitchFamily="2" charset="2"/>
                </a:rPr>
                <a:t>E</a:t>
              </a:r>
              <a:r>
                <a:rPr lang="it-IT" sz="1400" b="1" baseline="-25000" dirty="0" err="1" smtClean="0">
                  <a:sym typeface="Wingdings" panose="05000000000000000000" pitchFamily="2" charset="2"/>
                </a:rPr>
                <a:t>rel</a:t>
              </a:r>
              <a:r>
                <a:rPr lang="it-IT" sz="1400" b="1" dirty="0" smtClean="0">
                  <a:sym typeface="Wingdings" panose="05000000000000000000" pitchFamily="2" charset="2"/>
                </a:rPr>
                <a:t> </a:t>
              </a:r>
            </a:p>
            <a:p>
              <a:r>
                <a:rPr lang="it-IT" sz="1400" b="1" i="1" dirty="0" smtClean="0">
                  <a:solidFill>
                    <a:srgbClr val="0000FF"/>
                  </a:solidFill>
                  <a:sym typeface="Wingdings" panose="05000000000000000000" pitchFamily="2" charset="2"/>
                </a:rPr>
                <a:t>E</a:t>
              </a:r>
              <a:r>
                <a:rPr lang="it-IT" sz="1400" b="1" i="1" baseline="-25000" dirty="0" smtClean="0">
                  <a:solidFill>
                    <a:srgbClr val="0000FF"/>
                  </a:solidFill>
                  <a:sym typeface="Wingdings" panose="05000000000000000000" pitchFamily="2" charset="2"/>
                </a:rPr>
                <a:t>x</a:t>
              </a:r>
              <a:r>
                <a:rPr lang="it-IT" sz="1400" b="1" i="1" dirty="0" smtClean="0">
                  <a:solidFill>
                    <a:srgbClr val="0000FF"/>
                  </a:solidFill>
                  <a:sym typeface="Wingdings" panose="05000000000000000000" pitchFamily="2" charset="2"/>
                </a:rPr>
                <a:t> = </a:t>
              </a:r>
              <a:r>
                <a:rPr lang="it-IT" sz="1400" b="1" i="1" dirty="0" err="1" smtClean="0">
                  <a:solidFill>
                    <a:srgbClr val="0000FF"/>
                  </a:solidFill>
                  <a:sym typeface="Wingdings" panose="05000000000000000000" pitchFamily="2" charset="2"/>
                </a:rPr>
                <a:t>E</a:t>
              </a:r>
              <a:r>
                <a:rPr lang="it-IT" sz="1400" b="1" i="1" baseline="-25000" dirty="0" err="1" smtClean="0">
                  <a:solidFill>
                    <a:srgbClr val="0000FF"/>
                  </a:solidFill>
                  <a:sym typeface="Wingdings" panose="05000000000000000000" pitchFamily="2" charset="2"/>
                </a:rPr>
                <a:t>rel</a:t>
              </a:r>
              <a:r>
                <a:rPr lang="it-IT" sz="1400" b="1" i="1" dirty="0" smtClean="0">
                  <a:solidFill>
                    <a:srgbClr val="0000FF"/>
                  </a:solidFill>
                  <a:sym typeface="Wingdings" panose="05000000000000000000" pitchFamily="2" charset="2"/>
                </a:rPr>
                <a:t> + </a:t>
              </a:r>
              <a:r>
                <a:rPr lang="it-IT" sz="1400" b="1" i="1" dirty="0" err="1">
                  <a:solidFill>
                    <a:srgbClr val="0000FF"/>
                  </a:solidFill>
                  <a:sym typeface="Wingdings" panose="05000000000000000000" pitchFamily="2" charset="2"/>
                </a:rPr>
                <a:t>E</a:t>
              </a:r>
              <a:r>
                <a:rPr lang="it-IT" sz="1400" b="1" i="1" baseline="-25000" dirty="0" err="1" smtClean="0">
                  <a:solidFill>
                    <a:srgbClr val="0000FF"/>
                  </a:solidFill>
                  <a:sym typeface="Wingdings" panose="05000000000000000000" pitchFamily="2" charset="2"/>
                </a:rPr>
                <a:t>th</a:t>
              </a:r>
              <a:endParaRPr lang="it-IT" sz="1400" b="1" i="1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4843340" y="2690336"/>
              <a:ext cx="39051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i="1" dirty="0" err="1" smtClean="0">
                  <a:solidFill>
                    <a:srgbClr val="FF0066"/>
                  </a:solidFill>
                </a:rPr>
                <a:t>Relativistic</a:t>
              </a:r>
              <a:r>
                <a:rPr lang="it-IT" sz="1400" b="1" dirty="0" smtClean="0"/>
                <a:t> </a:t>
              </a:r>
              <a:r>
                <a:rPr lang="it-IT" sz="1400" b="1" dirty="0" err="1" smtClean="0"/>
                <a:t>analysis</a:t>
              </a:r>
              <a:r>
                <a:rPr lang="it-IT" sz="1400" b="1" dirty="0" smtClean="0"/>
                <a:t> </a:t>
              </a:r>
              <a:r>
                <a:rPr lang="it-IT" sz="1400" b="1" dirty="0" smtClean="0">
                  <a:sym typeface="Wingdings" panose="05000000000000000000" pitchFamily="2" charset="2"/>
                </a:rPr>
                <a:t> </a:t>
              </a:r>
              <a:r>
                <a:rPr lang="it-IT" sz="1400" b="1" dirty="0" err="1" smtClean="0">
                  <a:sym typeface="Wingdings" panose="05000000000000000000" pitchFamily="2" charset="2"/>
                </a:rPr>
                <a:t>quadrimomenta</a:t>
              </a:r>
              <a:r>
                <a:rPr lang="it-IT" sz="1400" b="1" dirty="0" smtClean="0">
                  <a:sym typeface="Wingdings" panose="05000000000000000000" pitchFamily="2" charset="2"/>
                </a:rPr>
                <a:t> </a:t>
              </a:r>
              <a:r>
                <a:rPr lang="it-IT" sz="1400" b="1" i="1" dirty="0" err="1" smtClean="0">
                  <a:solidFill>
                    <a:srgbClr val="0000FF"/>
                  </a:solidFill>
                  <a:sym typeface="Wingdings" panose="05000000000000000000" pitchFamily="2" charset="2"/>
                </a:rPr>
                <a:t>p</a:t>
              </a:r>
              <a:r>
                <a:rPr lang="it-IT" sz="1400" b="1" i="1" baseline="-25000" dirty="0" err="1" smtClean="0">
                  <a:solidFill>
                    <a:srgbClr val="0000FF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m</a:t>
              </a:r>
              <a:endParaRPr lang="it-IT" sz="1400" b="1" i="1" baseline="-25000" dirty="0">
                <a:solidFill>
                  <a:srgbClr val="0000FF"/>
                </a:solidFill>
                <a:latin typeface="Symbol" panose="05050102010706020507" pitchFamily="18" charset="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/>
                <p:cNvSpPr txBox="1"/>
                <p:nvPr/>
              </p:nvSpPr>
              <p:spPr>
                <a:xfrm>
                  <a:off x="5148064" y="2983175"/>
                  <a:ext cx="3205621" cy="5307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1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1400" b="1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𝑴</m:t>
                            </m:r>
                          </m:e>
                          <m:sub>
                            <m:r>
                              <a:rPr lang="it-IT" sz="1400" b="1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𝒊𝒏𝒗</m:t>
                            </m:r>
                          </m:sub>
                        </m:sSub>
                        <m:r>
                          <a:rPr lang="it-IT" sz="14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it-IT" sz="14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ctrlPr>
                                  <a:rPr lang="it-IT" sz="1400" b="1" i="1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it-IT" sz="1400" b="1" i="1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sSup>
                                      <m:sSupPr>
                                        <m:ctrlPr>
                                          <a:rPr lang="it-IT" sz="1400" b="1" i="1">
                                            <a:solidFill>
                                              <a:schemeClr val="tx1">
                                                <a:lumMod val="85000"/>
                                                <a:lumOff val="1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sz="1400" b="1" i="1">
                                            <a:solidFill>
                                              <a:schemeClr val="tx1">
                                                <a:lumMod val="85000"/>
                                                <a:lumOff val="1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𝒑</m:t>
                                        </m:r>
                                      </m:e>
                                      <m:sup>
                                        <m:r>
                                          <a:rPr lang="it-IT" sz="1400" b="1" i="1">
                                            <a:solidFill>
                                              <a:schemeClr val="tx1">
                                                <a:lumMod val="85000"/>
                                                <a:lumOff val="1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𝝁</m:t>
                                        </m:r>
                                      </m:sup>
                                    </m:sSup>
                                  </m:e>
                                  <m:sub>
                                    <m:r>
                                      <a:rPr lang="it-IT" sz="1400" b="1" i="1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𝑯𝑰</m:t>
                                    </m:r>
                                  </m:sub>
                                  <m:sup/>
                                </m:sSubSup>
                                <m: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it-IT" sz="1400" b="1" i="1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sSup>
                                      <m:sSupPr>
                                        <m:ctrlPr>
                                          <a:rPr lang="it-IT" sz="1400" b="1" i="1">
                                            <a:solidFill>
                                              <a:schemeClr val="tx1">
                                                <a:lumMod val="85000"/>
                                                <a:lumOff val="1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sz="1400" b="1" i="1">
                                            <a:solidFill>
                                              <a:schemeClr val="tx1">
                                                <a:lumMod val="85000"/>
                                                <a:lumOff val="1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𝒑</m:t>
                                        </m:r>
                                      </m:e>
                                      <m:sup>
                                        <m:r>
                                          <a:rPr lang="it-IT" sz="1400" b="1" i="1">
                                            <a:solidFill>
                                              <a:schemeClr val="tx1">
                                                <a:lumMod val="85000"/>
                                                <a:lumOff val="15000"/>
                                              </a:schemeClr>
                                            </a:solidFill>
                                            <a:latin typeface="Cambria Math"/>
                                          </a:rPr>
                                          <m:t>𝝁</m:t>
                                        </m:r>
                                      </m:sup>
                                    </m:sSup>
                                  </m:e>
                                  <m:sub>
                                    <m:r>
                                      <a:rPr lang="it-IT" sz="1400" b="1" i="1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𝑳𝑰</m:t>
                                    </m:r>
                                  </m:sub>
                                  <m:sup/>
                                </m:sSubSup>
                              </m:e>
                            </m:d>
                            <m:d>
                              <m:dPr>
                                <m:ctrlP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it-IT" sz="1400" b="1" i="1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1400" b="1" i="1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it-IT" sz="1400" b="1" i="1" smtClean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𝝁</m:t>
                                    </m:r>
                                    <m:r>
                                      <a:rPr lang="it-IT" sz="1400" b="1" i="1" smtClean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it-IT" sz="1400" b="1" i="1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𝑯𝑰</m:t>
                                    </m:r>
                                  </m:sub>
                                  <m:sup/>
                                </m:sSubSup>
                                <m:r>
                                  <a:rPr lang="it-IT" sz="14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it-IT" sz="1400" b="1" i="1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1400" b="1" i="1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it-IT" sz="1400" b="1" i="1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𝝁</m:t>
                                    </m:r>
                                    <m:r>
                                      <a:rPr lang="it-IT" sz="1400" b="1" i="1" smtClean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it-IT" sz="1400" b="1" i="1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𝑳𝑰</m:t>
                                    </m:r>
                                  </m:sub>
                                  <m:sup/>
                                </m:sSubSup>
                              </m:e>
                            </m:d>
                          </m:e>
                        </m:rad>
                      </m:oMath>
                    </m:oMathPara>
                  </a14:m>
                  <a:endParaRPr lang="it-IT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" name="CasellaDiTes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8064" y="2983175"/>
                  <a:ext cx="3205621" cy="53072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uppo 11"/>
          <p:cNvGrpSpPr/>
          <p:nvPr/>
        </p:nvGrpSpPr>
        <p:grpSpPr>
          <a:xfrm>
            <a:off x="351362" y="3861048"/>
            <a:ext cx="5988103" cy="2539751"/>
            <a:chOff x="351362" y="3861048"/>
            <a:chExt cx="5988103" cy="253975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62" y="4365104"/>
              <a:ext cx="5804814" cy="2035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CasellaDiTesto 15"/>
            <p:cNvSpPr txBox="1"/>
            <p:nvPr/>
          </p:nvSpPr>
          <p:spPr>
            <a:xfrm>
              <a:off x="478870" y="3861048"/>
              <a:ext cx="3607934" cy="369332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J. Van </a:t>
              </a:r>
              <a:r>
                <a:rPr lang="it-IT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Driel</a:t>
              </a:r>
              <a:r>
                <a:rPr lang="it-IT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S. </a:t>
              </a:r>
              <a:r>
                <a:rPr lang="it-IT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Gonggrijp</a:t>
              </a:r>
              <a:r>
                <a:rPr lang="it-IT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R.V.F. </a:t>
              </a:r>
              <a:r>
                <a:rPr lang="it-IT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Janssens</a:t>
              </a:r>
              <a:r>
                <a:rPr lang="it-IT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R.H. </a:t>
              </a:r>
              <a:r>
                <a:rPr lang="it-IT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Siemssen</a:t>
              </a:r>
              <a:r>
                <a:rPr lang="it-IT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</a:p>
            <a:p>
              <a:r>
                <a:rPr lang="it-IT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K. </a:t>
              </a:r>
              <a:r>
                <a:rPr lang="it-IT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Siwek-Wilczynska</a:t>
              </a:r>
              <a:r>
                <a:rPr lang="it-IT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and J. </a:t>
              </a:r>
              <a:r>
                <a:rPr lang="it-IT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Wilczynski</a:t>
              </a:r>
              <a:r>
                <a:rPr lang="it-IT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it-IT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Phys</a:t>
              </a:r>
              <a:r>
                <a:rPr lang="it-IT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</a:t>
              </a:r>
              <a:r>
                <a:rPr lang="it-IT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Lett</a:t>
              </a:r>
              <a:r>
                <a:rPr lang="it-IT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B 98 (1981)</a:t>
              </a:r>
              <a:endParaRPr lang="it-IT" sz="9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4211960" y="4005064"/>
              <a:ext cx="21275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14</a:t>
              </a:r>
              <a:r>
                <a:rPr lang="it-IT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N+</a:t>
              </a:r>
              <a:r>
                <a:rPr lang="it-IT" sz="16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159</a:t>
              </a:r>
              <a:r>
                <a:rPr lang="it-IT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Tb ≈ 150 </a:t>
              </a:r>
              <a:r>
                <a:rPr lang="it-IT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MeV</a:t>
              </a:r>
              <a:endPara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3608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4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5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4427984" y="4554"/>
            <a:ext cx="468429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Correlations: a tool for </a:t>
            </a:r>
            <a:r>
              <a:rPr lang="en-US" sz="2000" b="1" i="1" dirty="0" smtClean="0">
                <a:solidFill>
                  <a:srgbClr val="FFFFFF"/>
                </a:solidFill>
              </a:rPr>
              <a:t>spectroscopy</a:t>
            </a:r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3336"/>
            <a:ext cx="483818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An operative example: </a:t>
            </a:r>
            <a:r>
              <a:rPr lang="en-US" sz="2000" b="1" i="1" dirty="0" err="1" smtClean="0">
                <a:solidFill>
                  <a:srgbClr val="FFFFFF"/>
                </a:solidFill>
              </a:rPr>
              <a:t>Unstable</a:t>
            </a:r>
            <a:r>
              <a:rPr lang="en-US" sz="2000" b="1" dirty="0" err="1" smtClean="0">
                <a:solidFill>
                  <a:srgbClr val="FFFFFF"/>
                </a:solidFill>
              </a:rPr>
              <a:t>@LNS</a:t>
            </a:r>
            <a:endParaRPr lang="en-US" sz="2000" b="1" dirty="0" smtClean="0">
              <a:solidFill>
                <a:srgbClr val="FFFFFF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39552" y="437763"/>
            <a:ext cx="8022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i="1" dirty="0" smtClean="0">
                <a:solidFill>
                  <a:srgbClr val="FF0000"/>
                </a:solidFill>
              </a:rPr>
              <a:t>In Flight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beams</a:t>
            </a:r>
            <a:r>
              <a:rPr lang="it-IT" sz="1600" b="1" dirty="0" smtClean="0"/>
              <a:t> </a:t>
            </a:r>
            <a:r>
              <a:rPr lang="it-IT" sz="1600" b="1" dirty="0" smtClean="0">
                <a:sym typeface="Wingdings" panose="05000000000000000000" pitchFamily="2" charset="2"/>
              </a:rPr>
              <a:t> short living </a:t>
            </a:r>
            <a:r>
              <a:rPr lang="it-IT" sz="16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RI</a:t>
            </a:r>
            <a:r>
              <a:rPr lang="it-IT" sz="1600" b="1" dirty="0" smtClean="0">
                <a:sym typeface="Wingdings" panose="05000000000000000000" pitchFamily="2" charset="2"/>
              </a:rPr>
              <a:t>  </a:t>
            </a:r>
            <a:r>
              <a:rPr lang="it-IT" sz="1600" b="1" i="1" dirty="0" err="1">
                <a:solidFill>
                  <a:srgbClr val="008000"/>
                </a:solidFill>
                <a:sym typeface="Wingdings" panose="05000000000000000000" pitchFamily="2" charset="2"/>
              </a:rPr>
              <a:t>i</a:t>
            </a:r>
            <a:r>
              <a:rPr lang="it-IT" sz="1600" b="1" i="1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nelastic</a:t>
            </a:r>
            <a:r>
              <a:rPr lang="it-IT" sz="1600" b="1" i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 </a:t>
            </a:r>
            <a:r>
              <a:rPr lang="it-IT" sz="1600" b="1" i="1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scattering</a:t>
            </a:r>
            <a:r>
              <a:rPr lang="it-IT" sz="1600" b="1" i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 </a:t>
            </a:r>
            <a:r>
              <a:rPr lang="it-IT" sz="1600" b="1" dirty="0" smtClean="0">
                <a:sym typeface="Wingdings" panose="05000000000000000000" pitchFamily="2" charset="2"/>
              </a:rPr>
              <a:t>or </a:t>
            </a:r>
            <a:r>
              <a:rPr lang="it-IT" sz="1600" b="1" i="1" dirty="0" err="1" smtClean="0">
                <a:solidFill>
                  <a:srgbClr val="CC3300"/>
                </a:solidFill>
                <a:sym typeface="Wingdings" panose="05000000000000000000" pitchFamily="2" charset="2"/>
              </a:rPr>
              <a:t>reactions</a:t>
            </a:r>
            <a:r>
              <a:rPr lang="it-IT" sz="1600" b="1" dirty="0" smtClean="0">
                <a:sym typeface="Wingdings" panose="05000000000000000000" pitchFamily="2" charset="2"/>
              </a:rPr>
              <a:t> on targets </a:t>
            </a:r>
            <a:r>
              <a:rPr lang="it-IT" sz="1600" b="1" dirty="0" err="1" smtClean="0">
                <a:sym typeface="Wingdings" panose="05000000000000000000" pitchFamily="2" charset="2"/>
              </a:rPr>
              <a:t>followed</a:t>
            </a:r>
            <a:r>
              <a:rPr lang="it-IT" sz="1600" b="1" dirty="0" smtClean="0">
                <a:sym typeface="Wingdings" panose="05000000000000000000" pitchFamily="2" charset="2"/>
              </a:rPr>
              <a:t> by </a:t>
            </a:r>
            <a:r>
              <a:rPr lang="it-IT" sz="1600" b="1" i="1" dirty="0" smtClean="0">
                <a:solidFill>
                  <a:srgbClr val="CC3300"/>
                </a:solidFill>
                <a:sym typeface="Wingdings" panose="05000000000000000000" pitchFamily="2" charset="2"/>
              </a:rPr>
              <a:t>break-up</a:t>
            </a:r>
            <a:r>
              <a:rPr lang="it-IT" sz="1600" b="1" dirty="0" smtClean="0">
                <a:sym typeface="Wingdings" panose="05000000000000000000" pitchFamily="2" charset="2"/>
              </a:rPr>
              <a:t>  </a:t>
            </a:r>
            <a:r>
              <a:rPr lang="it-IT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cluster </a:t>
            </a:r>
            <a:r>
              <a:rPr lang="it-IT" sz="16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decay</a:t>
            </a:r>
            <a:r>
              <a:rPr lang="it-IT" sz="1600" b="1" dirty="0" smtClean="0">
                <a:sym typeface="Wingdings" panose="05000000000000000000" pitchFamily="2" charset="2"/>
              </a:rPr>
              <a:t> of nuclei  </a:t>
            </a:r>
            <a:r>
              <a:rPr lang="it-IT" sz="1600" b="1" i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correlations</a:t>
            </a:r>
            <a:r>
              <a:rPr lang="it-IT" sz="1600" b="1" dirty="0" smtClean="0">
                <a:sym typeface="Wingdings" panose="05000000000000000000" pitchFamily="2" charset="2"/>
              </a:rPr>
              <a:t> (high </a:t>
            </a:r>
            <a:r>
              <a:rPr lang="it-IT" sz="1600" b="1" i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energy</a:t>
            </a:r>
            <a:r>
              <a:rPr lang="it-IT" sz="1600" b="1" dirty="0" smtClean="0">
                <a:sym typeface="Wingdings" panose="05000000000000000000" pitchFamily="2" charset="2"/>
              </a:rPr>
              <a:t> and </a:t>
            </a:r>
            <a:r>
              <a:rPr lang="it-IT" sz="1600" b="1" i="1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angular</a:t>
            </a:r>
            <a:r>
              <a:rPr lang="it-IT" sz="1600" b="1" dirty="0" smtClean="0">
                <a:sym typeface="Wingdings" panose="05000000000000000000" pitchFamily="2" charset="2"/>
              </a:rPr>
              <a:t> </a:t>
            </a:r>
            <a:r>
              <a:rPr lang="it-IT" sz="1600" b="1" dirty="0" err="1" smtClean="0">
                <a:sym typeface="Wingdings" panose="05000000000000000000" pitchFamily="2" charset="2"/>
              </a:rPr>
              <a:t>resolution</a:t>
            </a:r>
            <a:r>
              <a:rPr lang="it-IT" sz="1600" b="1" dirty="0" smtClean="0">
                <a:sym typeface="Wingdings" panose="05000000000000000000" pitchFamily="2" charset="2"/>
              </a:rPr>
              <a:t>)</a:t>
            </a:r>
            <a:endParaRPr lang="it-IT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1" y="1316732"/>
            <a:ext cx="322897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3851920" y="1175936"/>
            <a:ext cx="5115179" cy="3405192"/>
            <a:chOff x="3995936" y="1265143"/>
            <a:chExt cx="5115179" cy="3405192"/>
          </a:xfrm>
        </p:grpSpPr>
        <p:grpSp>
          <p:nvGrpSpPr>
            <p:cNvPr id="3" name="Gruppo 2"/>
            <p:cNvGrpSpPr/>
            <p:nvPr/>
          </p:nvGrpSpPr>
          <p:grpSpPr>
            <a:xfrm>
              <a:off x="3995936" y="1265143"/>
              <a:ext cx="5115179" cy="3128193"/>
              <a:chOff x="3995936" y="1265143"/>
              <a:chExt cx="5115179" cy="3128193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0232" y="1265143"/>
                <a:ext cx="2450883" cy="3128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936" y="1297142"/>
                <a:ext cx="2733675" cy="2886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CasellaDiTesto 3"/>
            <p:cNvSpPr txBox="1"/>
            <p:nvPr/>
          </p:nvSpPr>
          <p:spPr>
            <a:xfrm>
              <a:off x="4716016" y="4393336"/>
              <a:ext cx="24144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R. Charity et al, PRC 78 (2008) </a:t>
              </a:r>
              <a:endParaRPr lang="it-IT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724300" y="3356992"/>
            <a:ext cx="7376092" cy="3100139"/>
            <a:chOff x="724300" y="3356992"/>
            <a:chExt cx="7376092" cy="3100139"/>
          </a:xfrm>
        </p:grpSpPr>
        <p:grpSp>
          <p:nvGrpSpPr>
            <p:cNvPr id="12" name="Gruppo 11"/>
            <p:cNvGrpSpPr/>
            <p:nvPr/>
          </p:nvGrpSpPr>
          <p:grpSpPr>
            <a:xfrm>
              <a:off x="724300" y="3356992"/>
              <a:ext cx="7376092" cy="3100139"/>
              <a:chOff x="724300" y="3356992"/>
              <a:chExt cx="7376092" cy="3100139"/>
            </a:xfrm>
          </p:grpSpPr>
          <p:grpSp>
            <p:nvGrpSpPr>
              <p:cNvPr id="10" name="Gruppo 9"/>
              <p:cNvGrpSpPr/>
              <p:nvPr/>
            </p:nvGrpSpPr>
            <p:grpSpPr>
              <a:xfrm>
                <a:off x="4771017" y="3356992"/>
                <a:ext cx="3329375" cy="3028950"/>
                <a:chOff x="1049124" y="3066653"/>
                <a:chExt cx="3329375" cy="3028950"/>
              </a:xfrm>
            </p:grpSpPr>
            <p:grpSp>
              <p:nvGrpSpPr>
                <p:cNvPr id="7" name="Gruppo 6"/>
                <p:cNvGrpSpPr/>
                <p:nvPr/>
              </p:nvGrpSpPr>
              <p:grpSpPr>
                <a:xfrm>
                  <a:off x="1049124" y="3066653"/>
                  <a:ext cx="3329375" cy="3028950"/>
                  <a:chOff x="1049124" y="3066653"/>
                  <a:chExt cx="3329375" cy="3028950"/>
                </a:xfrm>
              </p:grpSpPr>
              <p:pic>
                <p:nvPicPr>
                  <p:cNvPr id="102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87624" y="3066653"/>
                    <a:ext cx="3190875" cy="30289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6" name="CasellaDiTesto 5"/>
                  <p:cNvSpPr txBox="1"/>
                  <p:nvPr/>
                </p:nvSpPr>
                <p:spPr>
                  <a:xfrm>
                    <a:off x="2411760" y="5733256"/>
                    <a:ext cx="80021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200" b="1" dirty="0" err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E</a:t>
                    </a:r>
                    <a:r>
                      <a:rPr lang="it-IT" sz="1200" b="1" baseline="-25000" dirty="0" err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k</a:t>
                    </a:r>
                    <a:r>
                      <a:rPr lang="it-IT" sz="12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 (</a:t>
                    </a:r>
                    <a:r>
                      <a:rPr lang="it-IT" sz="1200" b="1" dirty="0" err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MeV</a:t>
                    </a:r>
                    <a:r>
                      <a:rPr lang="it-IT" sz="12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)</a:t>
                    </a:r>
                    <a:endParaRPr lang="it-IT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27" name="CasellaDiTesto 26"/>
                  <p:cNvSpPr txBox="1"/>
                  <p:nvPr/>
                </p:nvSpPr>
                <p:spPr>
                  <a:xfrm rot="16200000">
                    <a:off x="842818" y="4293420"/>
                    <a:ext cx="68961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200" b="1" dirty="0" err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counts</a:t>
                    </a:r>
                    <a:endParaRPr lang="it-IT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9" name="CasellaDiTesto 8"/>
                <p:cNvSpPr txBox="1"/>
                <p:nvPr/>
              </p:nvSpPr>
              <p:spPr>
                <a:xfrm>
                  <a:off x="1907704" y="5261138"/>
                  <a:ext cx="221567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000" b="1" dirty="0" smtClean="0">
                      <a:solidFill>
                        <a:srgbClr val="0000FF"/>
                      </a:solidFill>
                    </a:rPr>
                    <a:t>INDRA</a:t>
                  </a:r>
                  <a:r>
                    <a:rPr lang="it-IT" sz="10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data [</a:t>
                  </a:r>
                  <a:r>
                    <a:rPr lang="it-IT" sz="1000" b="1" baseline="300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12</a:t>
                  </a:r>
                  <a:r>
                    <a:rPr lang="it-IT" sz="10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C+</a:t>
                  </a:r>
                  <a:r>
                    <a:rPr lang="it-IT" sz="1000" b="1" baseline="300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24</a:t>
                  </a:r>
                  <a:r>
                    <a:rPr lang="it-IT" sz="10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Mg@53 </a:t>
                  </a:r>
                  <a:r>
                    <a:rPr lang="it-IT" sz="1000" b="1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AMeV</a:t>
                  </a:r>
                  <a:r>
                    <a:rPr lang="it-IT" sz="10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]</a:t>
                  </a:r>
                </a:p>
                <a:p>
                  <a:r>
                    <a:rPr lang="it-IT" sz="10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F. </a:t>
                  </a:r>
                  <a:r>
                    <a:rPr lang="it-IT" sz="1000" b="1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Grenier</a:t>
                  </a:r>
                  <a:r>
                    <a:rPr lang="it-IT" sz="10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et al, NPA 811 (2008)</a:t>
                  </a:r>
                  <a:endParaRPr lang="it-IT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pic>
            <p:nvPicPr>
              <p:cNvPr id="1035" name="Picture 11" descr="http://www-aladin.gsi.de/www/html-files/dea_turzo_1998/Image35.g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32763">
                <a:off x="724300" y="3369945"/>
                <a:ext cx="3061080" cy="30871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CasellaDiTesto 10"/>
            <p:cNvSpPr txBox="1"/>
            <p:nvPr/>
          </p:nvSpPr>
          <p:spPr>
            <a:xfrm>
              <a:off x="999659" y="5633144"/>
              <a:ext cx="10054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 err="1" smtClean="0"/>
                <a:t>Indra</a:t>
              </a:r>
              <a:endParaRPr lang="it-IT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8020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6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5110395" y="-630"/>
            <a:ext cx="403360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chemeClr val="bg1"/>
                </a:solidFill>
              </a:rPr>
              <a:t>The CHIMERA 4</a:t>
            </a:r>
            <a:r>
              <a:rPr lang="en-US" sz="2000" b="1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2000" b="1" smtClean="0">
                <a:solidFill>
                  <a:schemeClr val="bg1"/>
                </a:solidFill>
              </a:rPr>
              <a:t> multi-detector</a:t>
            </a:r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587693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it-IT" sz="2000" b="1">
                <a:solidFill>
                  <a:schemeClr val="bg1"/>
                </a:solidFill>
              </a:rPr>
              <a:t>E-E </a:t>
            </a:r>
            <a:r>
              <a:rPr lang="it-IT" sz="2000" b="1" err="1" smtClean="0">
                <a:solidFill>
                  <a:schemeClr val="bg1"/>
                </a:solidFill>
              </a:rPr>
              <a:t>identification</a:t>
            </a:r>
            <a:r>
              <a:rPr lang="it-IT" sz="2000" b="1" smtClean="0">
                <a:solidFill>
                  <a:schemeClr val="bg1"/>
                </a:solidFill>
              </a:rPr>
              <a:t> </a:t>
            </a:r>
            <a:r>
              <a:rPr lang="it-IT" sz="2000" b="1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it-IT" sz="2000" b="1" err="1" smtClean="0">
                <a:solidFill>
                  <a:schemeClr val="bg1"/>
                </a:solidFill>
                <a:sym typeface="Wingdings" pitchFamily="2" charset="2"/>
              </a:rPr>
              <a:t>good</a:t>
            </a:r>
            <a:r>
              <a:rPr lang="it-IT" sz="2000" b="1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2000" b="1" err="1" smtClean="0">
                <a:solidFill>
                  <a:schemeClr val="bg1"/>
                </a:solidFill>
                <a:sym typeface="Wingdings" pitchFamily="2" charset="2"/>
              </a:rPr>
              <a:t>isotopic</a:t>
            </a:r>
            <a:r>
              <a:rPr lang="it-IT" sz="2000" b="1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2000" b="1" err="1" smtClean="0">
                <a:solidFill>
                  <a:schemeClr val="bg1"/>
                </a:solidFill>
                <a:sym typeface="Wingdings" pitchFamily="2" charset="2"/>
              </a:rPr>
              <a:t>separation</a:t>
            </a:r>
            <a:endParaRPr lang="en-US" sz="2000" b="1" smtClean="0">
              <a:solidFill>
                <a:schemeClr val="bg1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9" name="Picture 4" descr="http://www.midisegni.it/storia/disegni/etrChimer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76073" cy="110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48680"/>
            <a:ext cx="2931421" cy="195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339752" y="476672"/>
            <a:ext cx="3623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mtClean="0">
                <a:solidFill>
                  <a:srgbClr val="0070C0"/>
                </a:solidFill>
              </a:rPr>
              <a:t>CHIMERA</a:t>
            </a:r>
            <a:r>
              <a:rPr lang="it-IT" sz="1600" smtClean="0"/>
              <a:t> (</a:t>
            </a:r>
            <a:r>
              <a:rPr lang="it-IT" sz="1600" b="1" err="1" smtClean="0">
                <a:solidFill>
                  <a:srgbClr val="0070C0"/>
                </a:solidFill>
              </a:rPr>
              <a:t>C</a:t>
            </a:r>
            <a:r>
              <a:rPr lang="it-IT" sz="1600" err="1" smtClean="0"/>
              <a:t>harged</a:t>
            </a:r>
            <a:r>
              <a:rPr lang="it-IT" sz="1600" smtClean="0"/>
              <a:t> </a:t>
            </a:r>
            <a:r>
              <a:rPr lang="it-IT" sz="1600" b="1" err="1" smtClean="0">
                <a:solidFill>
                  <a:srgbClr val="0070C0"/>
                </a:solidFill>
              </a:rPr>
              <a:t>H</a:t>
            </a:r>
            <a:r>
              <a:rPr lang="it-IT" sz="1600" err="1" smtClean="0"/>
              <a:t>eavy</a:t>
            </a:r>
            <a:r>
              <a:rPr lang="it-IT" sz="1600" smtClean="0"/>
              <a:t> </a:t>
            </a:r>
            <a:r>
              <a:rPr lang="it-IT" sz="1600" b="1" err="1" smtClean="0">
                <a:solidFill>
                  <a:srgbClr val="0070C0"/>
                </a:solidFill>
              </a:rPr>
              <a:t>I</a:t>
            </a:r>
            <a:r>
              <a:rPr lang="it-IT" sz="1600" err="1" smtClean="0"/>
              <a:t>on</a:t>
            </a:r>
            <a:r>
              <a:rPr lang="it-IT" sz="1600" smtClean="0"/>
              <a:t> </a:t>
            </a:r>
            <a:r>
              <a:rPr lang="it-IT" sz="1600" b="1" smtClean="0">
                <a:solidFill>
                  <a:srgbClr val="0070C0"/>
                </a:solidFill>
              </a:rPr>
              <a:t>M</a:t>
            </a:r>
            <a:r>
              <a:rPr lang="it-IT" sz="1600" smtClean="0"/>
              <a:t>ass </a:t>
            </a:r>
            <a:r>
              <a:rPr lang="it-IT" sz="1600" b="1" smtClean="0">
                <a:solidFill>
                  <a:srgbClr val="0070C0"/>
                </a:solidFill>
              </a:rPr>
              <a:t>E</a:t>
            </a:r>
            <a:r>
              <a:rPr lang="it-IT" sz="1600" smtClean="0"/>
              <a:t>nergy </a:t>
            </a:r>
            <a:r>
              <a:rPr lang="it-IT" sz="1600" b="1" err="1" smtClean="0">
                <a:solidFill>
                  <a:srgbClr val="0070C0"/>
                </a:solidFill>
              </a:rPr>
              <a:t>R</a:t>
            </a:r>
            <a:r>
              <a:rPr lang="it-IT" sz="1600" err="1" smtClean="0"/>
              <a:t>esolving</a:t>
            </a:r>
            <a:r>
              <a:rPr lang="it-IT" sz="1600" smtClean="0"/>
              <a:t> </a:t>
            </a:r>
            <a:r>
              <a:rPr lang="it-IT" sz="1600" b="1" smtClean="0">
                <a:solidFill>
                  <a:srgbClr val="0070C0"/>
                </a:solidFill>
              </a:rPr>
              <a:t>A</a:t>
            </a:r>
            <a:r>
              <a:rPr lang="it-IT" sz="1600" smtClean="0"/>
              <a:t>rray) </a:t>
            </a:r>
            <a:r>
              <a:rPr lang="it-IT" sz="1600" b="1" smtClean="0">
                <a:solidFill>
                  <a:srgbClr val="008000"/>
                </a:solidFill>
              </a:rPr>
              <a:t>[1,2]</a:t>
            </a:r>
            <a:endParaRPr lang="it-IT" sz="1600" b="1">
              <a:solidFill>
                <a:srgbClr val="008000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483768" y="997278"/>
            <a:ext cx="324036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smtClean="0">
                <a:solidFill>
                  <a:srgbClr val="008000"/>
                </a:solidFill>
              </a:rPr>
              <a:t>[1] A. Pagano, </a:t>
            </a:r>
            <a:r>
              <a:rPr lang="it-IT" sz="1050" err="1">
                <a:solidFill>
                  <a:srgbClr val="008000"/>
                </a:solidFill>
              </a:rPr>
              <a:t>Nucl</a:t>
            </a:r>
            <a:r>
              <a:rPr lang="it-IT" sz="1050">
                <a:solidFill>
                  <a:srgbClr val="008000"/>
                </a:solidFill>
              </a:rPr>
              <a:t>. </a:t>
            </a:r>
            <a:r>
              <a:rPr lang="it-IT" sz="1050" err="1">
                <a:solidFill>
                  <a:srgbClr val="008000"/>
                </a:solidFill>
              </a:rPr>
              <a:t>Phys</a:t>
            </a:r>
            <a:r>
              <a:rPr lang="it-IT" sz="1050">
                <a:solidFill>
                  <a:srgbClr val="008000"/>
                </a:solidFill>
              </a:rPr>
              <a:t>. News </a:t>
            </a:r>
            <a:r>
              <a:rPr lang="it-IT" sz="1050" b="1">
                <a:solidFill>
                  <a:srgbClr val="008000"/>
                </a:solidFill>
              </a:rPr>
              <a:t>22</a:t>
            </a:r>
            <a:r>
              <a:rPr lang="it-IT" sz="1050">
                <a:solidFill>
                  <a:srgbClr val="008000"/>
                </a:solidFill>
              </a:rPr>
              <a:t>, 25 (</a:t>
            </a:r>
            <a:r>
              <a:rPr lang="it-IT" sz="1050" smtClean="0">
                <a:solidFill>
                  <a:srgbClr val="008000"/>
                </a:solidFill>
              </a:rPr>
              <a:t>2012)</a:t>
            </a:r>
          </a:p>
          <a:p>
            <a:r>
              <a:rPr lang="it-IT" sz="1050" smtClean="0">
                <a:solidFill>
                  <a:srgbClr val="008000"/>
                </a:solidFill>
              </a:rPr>
              <a:t>[2] A</a:t>
            </a:r>
            <a:r>
              <a:rPr lang="it-IT" sz="1050">
                <a:solidFill>
                  <a:srgbClr val="008000"/>
                </a:solidFill>
              </a:rPr>
              <a:t>. Pagano et al., </a:t>
            </a:r>
            <a:r>
              <a:rPr lang="it-IT" sz="1050" err="1">
                <a:solidFill>
                  <a:srgbClr val="008000"/>
                </a:solidFill>
              </a:rPr>
              <a:t>Nucl</a:t>
            </a:r>
            <a:r>
              <a:rPr lang="it-IT" sz="1050">
                <a:solidFill>
                  <a:srgbClr val="008000"/>
                </a:solidFill>
              </a:rPr>
              <a:t>. </a:t>
            </a:r>
            <a:r>
              <a:rPr lang="it-IT" sz="1050" err="1">
                <a:solidFill>
                  <a:srgbClr val="008000"/>
                </a:solidFill>
              </a:rPr>
              <a:t>Phys</a:t>
            </a:r>
            <a:r>
              <a:rPr lang="it-IT" sz="1050">
                <a:solidFill>
                  <a:srgbClr val="008000"/>
                </a:solidFill>
              </a:rPr>
              <a:t>. </a:t>
            </a:r>
            <a:r>
              <a:rPr lang="it-IT" sz="1050" b="1">
                <a:solidFill>
                  <a:srgbClr val="008000"/>
                </a:solidFill>
              </a:rPr>
              <a:t>A 734</a:t>
            </a:r>
            <a:r>
              <a:rPr lang="it-IT" sz="1050">
                <a:solidFill>
                  <a:srgbClr val="008000"/>
                </a:solidFill>
              </a:rPr>
              <a:t>, 504 (2004</a:t>
            </a:r>
            <a:r>
              <a:rPr lang="it-IT" sz="1050" smtClean="0">
                <a:solidFill>
                  <a:srgbClr val="008000"/>
                </a:solidFill>
              </a:rPr>
              <a:t>)</a:t>
            </a:r>
            <a:endParaRPr lang="it-IT" sz="1050">
              <a:solidFill>
                <a:srgbClr val="008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381000" y="1700808"/>
                <a:ext cx="5703168" cy="111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it-IT" sz="1600" dirty="0" smtClean="0"/>
                  <a:t>1192 </a:t>
                </a:r>
                <a:r>
                  <a:rPr lang="it-IT" sz="1600" b="1" dirty="0" smtClean="0">
                    <a:solidFill>
                      <a:srgbClr val="7030A0"/>
                    </a:solidFill>
                    <a:latin typeface="Symbol" pitchFamily="18" charset="2"/>
                  </a:rPr>
                  <a:t>D</a:t>
                </a:r>
                <a:r>
                  <a:rPr lang="it-IT" sz="1600" b="1" dirty="0" smtClean="0">
                    <a:solidFill>
                      <a:srgbClr val="7030A0"/>
                    </a:solidFill>
                  </a:rPr>
                  <a:t>E-E </a:t>
                </a:r>
                <a:r>
                  <a:rPr lang="it-IT" sz="1600" b="1" dirty="0" err="1" smtClean="0">
                    <a:solidFill>
                      <a:srgbClr val="7030A0"/>
                    </a:solidFill>
                  </a:rPr>
                  <a:t>telescopes</a:t>
                </a:r>
                <a:r>
                  <a:rPr lang="it-IT" sz="1600" b="1" dirty="0" smtClean="0">
                    <a:solidFill>
                      <a:srgbClr val="7030A0"/>
                    </a:solidFill>
                  </a:rPr>
                  <a:t> </a:t>
                </a:r>
                <a:r>
                  <a:rPr lang="it-IT" sz="1600" dirty="0" smtClean="0"/>
                  <a:t>(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it-IT" sz="1600" b="0" i="1">
                        <a:latin typeface="Cambria Math"/>
                      </a:rPr>
                      <m:t>3</m:t>
                    </m:r>
                    <m:r>
                      <a:rPr lang="it-IT" sz="1600" b="0" i="1" smtClean="0">
                        <a:latin typeface="Cambria Math"/>
                      </a:rPr>
                      <m:t>00</m:t>
                    </m:r>
                    <m:r>
                      <a:rPr lang="it-IT" sz="1600" b="0" i="1" smtClean="0">
                        <a:latin typeface="Cambria Math"/>
                        <a:ea typeface="Cambria Math"/>
                      </a:rPr>
                      <m:t>𝜇</m:t>
                    </m:r>
                    <m:r>
                      <a:rPr lang="it-IT" sz="1600" b="0" i="1" smtClean="0">
                        <a:latin typeface="Cambria Math"/>
                        <a:ea typeface="Cambria Math"/>
                      </a:rPr>
                      <m:t>𝑚</m:t>
                    </m:r>
                    <m:r>
                      <a:rPr lang="it-IT" sz="16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it-IT" sz="1600" dirty="0" smtClean="0"/>
                  <a:t>Si + </a:t>
                </a:r>
                <a:r>
                  <a:rPr lang="it-IT" sz="1600" dirty="0" err="1" smtClean="0"/>
                  <a:t>CsI</a:t>
                </a:r>
                <a:r>
                  <a:rPr lang="it-IT" sz="1600" dirty="0" smtClean="0"/>
                  <a:t>(</a:t>
                </a:r>
                <a:r>
                  <a:rPr lang="it-IT" sz="1600" dirty="0" err="1" smtClean="0"/>
                  <a:t>Tl</a:t>
                </a:r>
                <a:r>
                  <a:rPr lang="it-IT" sz="1600" dirty="0" smtClean="0"/>
                  <a:t>) </a:t>
                </a:r>
                <a:r>
                  <a:rPr lang="it-IT" sz="1600" dirty="0" err="1" smtClean="0"/>
                  <a:t>scintillator</a:t>
                </a:r>
                <a:r>
                  <a:rPr lang="it-IT" sz="1600" dirty="0" smtClean="0"/>
                  <a:t>);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it-IT" sz="1600" dirty="0" smtClean="0"/>
                  <a:t>9 </a:t>
                </a:r>
                <a:r>
                  <a:rPr lang="it-IT" sz="1600" b="1" dirty="0" err="1" smtClean="0">
                    <a:solidFill>
                      <a:srgbClr val="FF0000"/>
                    </a:solidFill>
                  </a:rPr>
                  <a:t>forward</a:t>
                </a:r>
                <a:r>
                  <a:rPr lang="it-IT" sz="16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sz="1600" b="1" dirty="0" err="1" smtClean="0">
                    <a:solidFill>
                      <a:srgbClr val="FF0000"/>
                    </a:solidFill>
                  </a:rPr>
                  <a:t>rings</a:t>
                </a:r>
                <a:r>
                  <a:rPr lang="it-IT" sz="16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sz="16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sz="1600" b="0" i="1" smtClean="0">
                            <a:latin typeface="Cambria Math"/>
                          </a:rPr>
                          <m:t>°</m:t>
                        </m:r>
                      </m:sup>
                    </m:sSup>
                    <m:r>
                      <a:rPr lang="it-IT" sz="1600" b="0" i="1" smtClean="0">
                        <a:latin typeface="Cambria Math"/>
                      </a:rPr>
                      <m:t>≤</m:t>
                    </m:r>
                    <m:r>
                      <a:rPr lang="it-IT" sz="1600" b="0" i="1" smtClean="0">
                        <a:latin typeface="Cambria Math"/>
                      </a:rPr>
                      <m:t>𝜃</m:t>
                    </m:r>
                    <m:r>
                      <a:rPr lang="it-IT" sz="1600" b="0" i="1" smtClean="0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it-IT" sz="1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/>
                          </a:rPr>
                          <m:t>30</m:t>
                        </m:r>
                      </m:e>
                      <m:sup>
                        <m:r>
                          <a:rPr lang="it-IT" sz="1600" b="0" i="1" smtClean="0">
                            <a:latin typeface="Cambria Math"/>
                          </a:rPr>
                          <m:t>°</m:t>
                        </m:r>
                      </m:sup>
                    </m:sSup>
                  </m:oMath>
                </a14:m>
                <a:r>
                  <a:rPr lang="it-IT" sz="1600" dirty="0" smtClean="0"/>
                  <a:t>);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it-IT" sz="1600" dirty="0" smtClean="0"/>
                  <a:t>17 </a:t>
                </a:r>
                <a:r>
                  <a:rPr lang="it-IT" sz="1600" b="1" dirty="0" err="1" smtClean="0">
                    <a:solidFill>
                      <a:srgbClr val="008000"/>
                    </a:solidFill>
                  </a:rPr>
                  <a:t>rings</a:t>
                </a:r>
                <a:r>
                  <a:rPr lang="it-IT" sz="1600" b="1" dirty="0" smtClean="0">
                    <a:solidFill>
                      <a:srgbClr val="008000"/>
                    </a:solidFill>
                  </a:rPr>
                  <a:t> </a:t>
                </a:r>
                <a:r>
                  <a:rPr lang="it-IT" sz="1600" b="1" dirty="0" err="1" smtClean="0"/>
                  <a:t>arranged</a:t>
                </a:r>
                <a:r>
                  <a:rPr lang="it-IT" sz="1600" b="1" dirty="0" smtClean="0"/>
                  <a:t> in a </a:t>
                </a:r>
                <a:r>
                  <a:rPr lang="it-IT" sz="1600" b="1" dirty="0" err="1" smtClean="0">
                    <a:solidFill>
                      <a:srgbClr val="008000"/>
                    </a:solidFill>
                  </a:rPr>
                  <a:t>sphere</a:t>
                </a:r>
                <a:r>
                  <a:rPr lang="it-IT" sz="1600" b="1" dirty="0" smtClean="0">
                    <a:solidFill>
                      <a:srgbClr val="008000"/>
                    </a:solidFill>
                  </a:rPr>
                  <a:t> </a:t>
                </a:r>
                <a:r>
                  <a:rPr lang="it-IT" sz="16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/>
                          </a:rPr>
                          <m:t>30</m:t>
                        </m:r>
                      </m:e>
                      <m:sup>
                        <m:r>
                          <a:rPr lang="it-IT" sz="1600" b="0" i="1" smtClean="0">
                            <a:latin typeface="Cambria Math"/>
                          </a:rPr>
                          <m:t>°</m:t>
                        </m:r>
                      </m:sup>
                    </m:sSup>
                    <m:r>
                      <a:rPr lang="it-IT" sz="1600" b="0" i="1" smtClean="0">
                        <a:latin typeface="Cambria Math"/>
                      </a:rPr>
                      <m:t>&lt;</m:t>
                    </m:r>
                    <m:r>
                      <a:rPr lang="it-IT" sz="1600" b="0" i="1" smtClean="0">
                        <a:latin typeface="Cambria Math"/>
                      </a:rPr>
                      <m:t>𝜃</m:t>
                    </m:r>
                    <m:r>
                      <a:rPr lang="it-IT" sz="1600" b="0" i="1" smtClean="0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it-IT" sz="1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/>
                          </a:rPr>
                          <m:t>176</m:t>
                        </m:r>
                      </m:e>
                      <m:sup>
                        <m:r>
                          <a:rPr lang="it-IT" sz="1600" b="0" i="1" smtClean="0">
                            <a:latin typeface="Cambria Math"/>
                          </a:rPr>
                          <m:t>°</m:t>
                        </m:r>
                      </m:sup>
                    </m:sSup>
                  </m:oMath>
                </a14:m>
                <a:r>
                  <a:rPr lang="it-IT" sz="1600" dirty="0" smtClean="0"/>
                  <a:t>);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it-IT" dirty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00808"/>
                <a:ext cx="5703168" cy="1119153"/>
              </a:xfrm>
              <a:prstGeom prst="rect">
                <a:avLst/>
              </a:prstGeom>
              <a:blipFill rotWithShape="1">
                <a:blip r:embed="rId5"/>
                <a:stretch>
                  <a:fillRect l="-428" t="-21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547148" y="2695311"/>
                <a:ext cx="8596852" cy="590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smtClean="0"/>
                  <a:t>First </a:t>
                </a:r>
                <a:r>
                  <a:rPr lang="it-IT" sz="1600" b="1" smtClean="0">
                    <a:solidFill>
                      <a:srgbClr val="FF9900"/>
                    </a:solidFill>
                  </a:rPr>
                  <a:t>3 </a:t>
                </a:r>
                <a:r>
                  <a:rPr lang="it-IT" sz="1600" b="1" err="1" smtClean="0">
                    <a:solidFill>
                      <a:srgbClr val="FF9900"/>
                    </a:solidFill>
                  </a:rPr>
                  <a:t>forward</a:t>
                </a:r>
                <a:r>
                  <a:rPr lang="it-IT" sz="1600" b="1" smtClean="0">
                    <a:solidFill>
                      <a:srgbClr val="FF9900"/>
                    </a:solidFill>
                  </a:rPr>
                  <a:t> rings</a:t>
                </a:r>
                <a:r>
                  <a:rPr lang="it-IT" sz="1600" smtClean="0">
                    <a:sym typeface="Wingdings" pitchFamily="2" charset="2"/>
                  </a:rPr>
                  <a:t>144 telescopes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sz="1600" i="1">
                            <a:latin typeface="Cambria Math"/>
                          </a:rPr>
                          <m:t>°</m:t>
                        </m:r>
                      </m:sup>
                    </m:sSup>
                    <m:r>
                      <a:rPr lang="it-IT" sz="1600" i="1">
                        <a:latin typeface="Cambria Math"/>
                      </a:rPr>
                      <m:t>≤</m:t>
                    </m:r>
                    <m:r>
                      <a:rPr lang="it-IT" sz="1600" i="1">
                        <a:latin typeface="Cambria Math"/>
                      </a:rPr>
                      <m:t>𝜃</m:t>
                    </m:r>
                    <m:r>
                      <a:rPr lang="it-IT" sz="1600" i="1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it-IT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it-IT" sz="1600" i="1">
                            <a:latin typeface="Cambria Math"/>
                          </a:rPr>
                          <m:t>°</m:t>
                        </m:r>
                      </m:sup>
                    </m:sSup>
                  </m:oMath>
                </a14:m>
                <a:r>
                  <a:rPr lang="it-IT" sz="1600" smtClean="0">
                    <a:sym typeface="Wingdings" pitchFamily="2" charset="2"/>
                  </a:rPr>
                  <a:t>) complete </a:t>
                </a:r>
                <a:r>
                  <a:rPr lang="it-IT" sz="1600" err="1" smtClean="0">
                    <a:sym typeface="Wingdings" pitchFamily="2" charset="2"/>
                  </a:rPr>
                  <a:t>azimuthal</a:t>
                </a:r>
                <a:r>
                  <a:rPr lang="it-IT" sz="1600" smtClean="0">
                    <a:sym typeface="Wingdings" pitchFamily="2" charset="2"/>
                  </a:rPr>
                  <a:t> </a:t>
                </a:r>
                <a:r>
                  <a:rPr lang="it-IT" sz="1600" err="1" smtClean="0">
                    <a:sym typeface="Wingdings" pitchFamily="2" charset="2"/>
                  </a:rPr>
                  <a:t>coverage</a:t>
                </a:r>
                <a:r>
                  <a:rPr lang="it-IT" sz="1600" smtClean="0">
                    <a:sym typeface="Wingdings" pitchFamily="2" charset="2"/>
                  </a:rPr>
                  <a:t></a:t>
                </a:r>
                <a:r>
                  <a:rPr lang="it-IT" sz="1600" b="1">
                    <a:solidFill>
                      <a:srgbClr val="7030A0"/>
                    </a:solidFill>
                    <a:latin typeface="Symbol" pitchFamily="18" charset="2"/>
                  </a:rPr>
                  <a:t> </a:t>
                </a:r>
                <a:r>
                  <a:rPr lang="it-IT" sz="1600" b="1" smtClean="0">
                    <a:solidFill>
                      <a:srgbClr val="C00000"/>
                    </a:solidFill>
                    <a:latin typeface="Symbol" pitchFamily="18" charset="2"/>
                  </a:rPr>
                  <a:t>D</a:t>
                </a:r>
                <a:r>
                  <a:rPr lang="it-IT" sz="1600" b="1" smtClean="0">
                    <a:solidFill>
                      <a:srgbClr val="C00000"/>
                    </a:solidFill>
                  </a:rPr>
                  <a:t>E-E </a:t>
                </a:r>
                <a:r>
                  <a:rPr lang="it-IT" sz="1600" b="1" err="1" smtClean="0">
                    <a:solidFill>
                      <a:srgbClr val="C00000"/>
                    </a:solidFill>
                  </a:rPr>
                  <a:t>identification</a:t>
                </a:r>
                <a:r>
                  <a:rPr lang="it-IT" sz="1600" b="1" smtClean="0">
                    <a:solidFill>
                      <a:srgbClr val="C00000"/>
                    </a:solidFill>
                  </a:rPr>
                  <a:t> </a:t>
                </a:r>
                <a:r>
                  <a:rPr lang="it-IT" sz="1600" err="1" smtClean="0"/>
                  <a:t>technique</a:t>
                </a:r>
                <a:r>
                  <a:rPr lang="it-IT" sz="1600" smtClean="0"/>
                  <a:t>.</a:t>
                </a:r>
                <a:endParaRPr lang="it-IT" sz="160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48" y="2695311"/>
                <a:ext cx="8596852" cy="590354"/>
              </a:xfrm>
              <a:prstGeom prst="rect">
                <a:avLst/>
              </a:prstGeom>
              <a:blipFill rotWithShape="1">
                <a:blip r:embed="rId6"/>
                <a:stretch>
                  <a:fillRect l="-426" t="-3093" b="-1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3" y="3338695"/>
            <a:ext cx="4257885" cy="299433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860032" y="3356992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/>
              <a:t>Good</a:t>
            </a:r>
            <a:r>
              <a:rPr lang="it-IT" sz="1600" dirty="0" smtClean="0"/>
              <a:t> </a:t>
            </a:r>
            <a:r>
              <a:rPr lang="it-IT" sz="1600" b="1" baseline="30000" dirty="0" smtClean="0">
                <a:solidFill>
                  <a:srgbClr val="008000"/>
                </a:solidFill>
              </a:rPr>
              <a:t>4</a:t>
            </a:r>
            <a:r>
              <a:rPr lang="it-IT" sz="1600" b="1" dirty="0" smtClean="0">
                <a:solidFill>
                  <a:srgbClr val="008000"/>
                </a:solidFill>
              </a:rPr>
              <a:t>He – </a:t>
            </a:r>
            <a:r>
              <a:rPr lang="it-IT" sz="1600" b="1" baseline="30000" dirty="0" smtClean="0">
                <a:solidFill>
                  <a:srgbClr val="008000"/>
                </a:solidFill>
              </a:rPr>
              <a:t>6</a:t>
            </a:r>
            <a:r>
              <a:rPr lang="it-IT" sz="1600" b="1" dirty="0" smtClean="0">
                <a:solidFill>
                  <a:srgbClr val="008000"/>
                </a:solidFill>
              </a:rPr>
              <a:t>He </a:t>
            </a:r>
            <a:r>
              <a:rPr lang="it-IT" sz="1600" dirty="0" err="1" smtClean="0"/>
              <a:t>separation</a:t>
            </a:r>
            <a:r>
              <a:rPr lang="it-IT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sym typeface="Wingdings" pitchFamily="2" charset="2"/>
              </a:rPr>
              <a:t>beryllium</a:t>
            </a:r>
            <a:r>
              <a:rPr lang="it-IT" sz="1600" dirty="0" smtClean="0">
                <a:sym typeface="Wingdings" pitchFamily="2" charset="2"/>
              </a:rPr>
              <a:t> line </a:t>
            </a:r>
            <a:r>
              <a:rPr lang="it-IT" sz="1600" dirty="0" err="1" smtClean="0">
                <a:sym typeface="Wingdings" pitchFamily="2" charset="2"/>
              </a:rPr>
              <a:t>mainly</a:t>
            </a:r>
            <a:r>
              <a:rPr lang="it-IT" sz="1600" dirty="0" smtClean="0">
                <a:sym typeface="Wingdings" pitchFamily="2" charset="2"/>
              </a:rPr>
              <a:t> </a:t>
            </a:r>
            <a:r>
              <a:rPr lang="it-IT" sz="1600" dirty="0" err="1" smtClean="0">
                <a:sym typeface="Wingdings" pitchFamily="2" charset="2"/>
              </a:rPr>
              <a:t>dominated</a:t>
            </a:r>
            <a:r>
              <a:rPr lang="it-IT" sz="1600" dirty="0" smtClean="0">
                <a:sym typeface="Wingdings" pitchFamily="2" charset="2"/>
              </a:rPr>
              <a:t> by </a:t>
            </a:r>
            <a:r>
              <a:rPr lang="it-IT" sz="1600" b="1" baseline="30000" dirty="0" smtClean="0">
                <a:solidFill>
                  <a:srgbClr val="008000"/>
                </a:solidFill>
                <a:sym typeface="Wingdings" pitchFamily="2" charset="2"/>
              </a:rPr>
              <a:t>10</a:t>
            </a:r>
            <a:r>
              <a:rPr lang="it-IT" sz="1600" b="1" dirty="0" smtClean="0">
                <a:solidFill>
                  <a:srgbClr val="008000"/>
                </a:solidFill>
                <a:sym typeface="Wingdings" pitchFamily="2" charset="2"/>
              </a:rPr>
              <a:t>Be</a:t>
            </a:r>
            <a:endParaRPr lang="it-IT" sz="1600" b="1" dirty="0">
              <a:solidFill>
                <a:srgbClr val="008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860032" y="4068361"/>
            <a:ext cx="4139952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Target: </a:t>
            </a:r>
            <a:r>
              <a:rPr lang="it-IT" sz="1600" dirty="0" err="1" smtClean="0"/>
              <a:t>polyethylene</a:t>
            </a:r>
            <a:r>
              <a:rPr lang="it-IT" sz="1600" dirty="0" smtClean="0"/>
              <a:t> (CH</a:t>
            </a:r>
            <a:r>
              <a:rPr lang="it-IT" sz="1600" baseline="-25000" dirty="0" smtClean="0"/>
              <a:t>2</a:t>
            </a:r>
            <a:r>
              <a:rPr lang="it-IT" sz="1600" dirty="0" smtClean="0"/>
              <a:t> 50 </a:t>
            </a:r>
            <a:r>
              <a:rPr lang="it-IT" sz="1600" dirty="0" smtClean="0">
                <a:latin typeface="Symbol" panose="05050102010706020507" pitchFamily="18" charset="2"/>
              </a:rPr>
              <a:t>m</a:t>
            </a:r>
            <a:r>
              <a:rPr lang="it-IT" sz="1600" dirty="0" smtClean="0"/>
              <a:t>m)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Some </a:t>
            </a:r>
            <a:r>
              <a:rPr lang="it-IT" sz="1600" dirty="0" err="1" smtClean="0"/>
              <a:t>runs</a:t>
            </a:r>
            <a:r>
              <a:rPr lang="it-IT" sz="1600" dirty="0" smtClean="0"/>
              <a:t> on CD</a:t>
            </a:r>
            <a:r>
              <a:rPr lang="it-IT" sz="1600" baseline="-25000" dirty="0" smtClean="0"/>
              <a:t>2 </a:t>
            </a:r>
            <a:r>
              <a:rPr lang="it-IT" sz="1600" dirty="0" smtClean="0"/>
              <a:t>(28 </a:t>
            </a:r>
            <a:r>
              <a:rPr lang="it-IT" sz="1600" dirty="0">
                <a:latin typeface="Symbol" panose="05050102010706020507" pitchFamily="18" charset="2"/>
              </a:rPr>
              <a:t>m</a:t>
            </a:r>
            <a:r>
              <a:rPr lang="it-IT" sz="1600" dirty="0"/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687186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4792997" y="446820"/>
            <a:ext cx="4335763" cy="1091304"/>
            <a:chOff x="4792997" y="446820"/>
            <a:chExt cx="4335763" cy="1091304"/>
          </a:xfrm>
        </p:grpSpPr>
        <p:sp>
          <p:nvSpPr>
            <p:cNvPr id="21" name="Rettangolo 20"/>
            <p:cNvSpPr/>
            <p:nvPr/>
          </p:nvSpPr>
          <p:spPr>
            <a:xfrm>
              <a:off x="7941136" y="1094264"/>
              <a:ext cx="1187624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err="1" smtClean="0">
                  <a:solidFill>
                    <a:schemeClr val="tx1"/>
                  </a:solidFill>
                </a:rPr>
                <a:t>exotic</a:t>
              </a:r>
              <a:r>
                <a:rPr lang="it-IT" sz="1100" dirty="0" smtClean="0">
                  <a:solidFill>
                    <a:schemeClr val="tx1"/>
                  </a:solidFill>
                </a:rPr>
                <a:t> </a:t>
              </a:r>
              <a:r>
                <a:rPr lang="it-IT" sz="1100" dirty="0" err="1" smtClean="0">
                  <a:solidFill>
                    <a:schemeClr val="tx1"/>
                  </a:solidFill>
                </a:rPr>
                <a:t>nucleus</a:t>
              </a:r>
              <a:endParaRPr lang="it-IT" sz="1100" dirty="0">
                <a:solidFill>
                  <a:schemeClr val="tx1"/>
                </a:solidFill>
              </a:endParaRPr>
            </a:p>
          </p:txBody>
        </p:sp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446820"/>
              <a:ext cx="4045141" cy="1078033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4792997" y="627544"/>
              <a:ext cx="1224136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err="1" smtClean="0">
                  <a:solidFill>
                    <a:schemeClr val="tx1"/>
                  </a:solidFill>
                </a:rPr>
                <a:t>primary</a:t>
              </a:r>
              <a:r>
                <a:rPr lang="it-IT" sz="1100" smtClean="0">
                  <a:solidFill>
                    <a:schemeClr val="tx1"/>
                  </a:solidFill>
                </a:rPr>
                <a:t> </a:t>
              </a:r>
              <a:r>
                <a:rPr lang="it-IT" sz="1100" err="1" smtClean="0">
                  <a:solidFill>
                    <a:schemeClr val="tx1"/>
                  </a:solidFill>
                </a:rPr>
                <a:t>beam</a:t>
              </a:r>
              <a:endParaRPr lang="it-IT" sz="1100">
                <a:solidFill>
                  <a:schemeClr val="tx1"/>
                </a:solidFill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4792997" y="1394108"/>
              <a:ext cx="1435187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smtClean="0">
                  <a:solidFill>
                    <a:schemeClr val="tx1"/>
                  </a:solidFill>
                </a:rPr>
                <a:t>production target</a:t>
              </a:r>
              <a:endParaRPr lang="it-IT" sz="1100">
                <a:solidFill>
                  <a:schemeClr val="tx1"/>
                </a:solidFill>
              </a:endParaRP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6212944" y="1348388"/>
              <a:ext cx="1224136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err="1" smtClean="0">
                  <a:solidFill>
                    <a:schemeClr val="tx1"/>
                  </a:solidFill>
                </a:rPr>
                <a:t>participant</a:t>
              </a:r>
              <a:r>
                <a:rPr lang="it-IT" sz="1100" smtClean="0">
                  <a:solidFill>
                    <a:schemeClr val="tx1"/>
                  </a:solidFill>
                </a:rPr>
                <a:t> zone</a:t>
              </a:r>
              <a:endParaRPr lang="it-IT" sz="1100">
                <a:solidFill>
                  <a:schemeClr val="tx1"/>
                </a:solidFill>
              </a:endParaRP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6300192" y="620688"/>
              <a:ext cx="1224136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err="1" smtClean="0">
                  <a:solidFill>
                    <a:schemeClr val="tx1"/>
                  </a:solidFill>
                </a:rPr>
                <a:t>spectator</a:t>
              </a:r>
              <a:r>
                <a:rPr lang="it-IT" sz="1100" smtClean="0">
                  <a:solidFill>
                    <a:schemeClr val="tx1"/>
                  </a:solidFill>
                </a:rPr>
                <a:t> zone</a:t>
              </a:r>
              <a:endParaRPr lang="it-IT" sz="1100">
                <a:solidFill>
                  <a:schemeClr val="tx1"/>
                </a:solidFill>
              </a:endParaRPr>
            </a:p>
          </p:txBody>
        </p:sp>
      </p:grpSp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6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4" y="1979071"/>
            <a:ext cx="4084464" cy="2746073"/>
          </a:xfrm>
          <a:prstGeom prst="rect">
            <a:avLst/>
          </a:prstGeom>
        </p:spPr>
      </p:pic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6359263" y="0"/>
            <a:ext cx="278473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chemeClr val="bg1"/>
                </a:solidFill>
              </a:rPr>
              <a:t>FRIBs Facility @ LNS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611560" y="369332"/>
            <a:ext cx="3883100" cy="1113919"/>
            <a:chOff x="611560" y="369332"/>
            <a:chExt cx="3883100" cy="1113919"/>
          </a:xfrm>
        </p:grpSpPr>
        <p:pic>
          <p:nvPicPr>
            <p:cNvPr id="9" name="Picture 2" descr="http://upload.wikimedia.org/wikipedia/it/archive/5/58/20140103114318!INFN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69332"/>
              <a:ext cx="1136652" cy="1113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sellaDiTesto 9"/>
            <p:cNvSpPr txBox="1"/>
            <p:nvPr/>
          </p:nvSpPr>
          <p:spPr>
            <a:xfrm>
              <a:off x="1682672" y="650404"/>
              <a:ext cx="28119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Istituto Nazionale di Fisica Nucleare</a:t>
              </a:r>
            </a:p>
            <a:p>
              <a:r>
                <a:rPr lang="it-IT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LNS - Laboratori Nazionali del Sud</a:t>
              </a:r>
              <a:endParaRPr lang="it-IT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4427984" y="1772816"/>
                <a:ext cx="4716016" cy="1528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smtClean="0"/>
                  <a:t>Beam </a:t>
                </a:r>
                <a:r>
                  <a:rPr lang="it-IT" sz="1400" dirty="0" err="1" smtClean="0"/>
                  <a:t>production</a:t>
                </a:r>
                <a:r>
                  <a:rPr lang="it-IT" sz="1400" dirty="0" err="1" smtClean="0">
                    <a:sym typeface="Wingdings" pitchFamily="2" charset="2"/>
                  </a:rPr>
                  <a:t></a:t>
                </a:r>
                <a:r>
                  <a:rPr lang="it-IT" sz="1400" b="1" dirty="0" err="1" smtClean="0">
                    <a:solidFill>
                      <a:srgbClr val="0070C0"/>
                    </a:solidFill>
                    <a:sym typeface="Wingdings" pitchFamily="2" charset="2"/>
                  </a:rPr>
                  <a:t>IFF</a:t>
                </a:r>
                <a:r>
                  <a:rPr lang="it-IT" sz="1400" dirty="0" smtClean="0">
                    <a:sym typeface="Wingdings" pitchFamily="2" charset="2"/>
                  </a:rPr>
                  <a:t> (</a:t>
                </a:r>
                <a:r>
                  <a:rPr lang="it-IT" sz="1400" b="1" dirty="0" smtClean="0">
                    <a:solidFill>
                      <a:srgbClr val="0070C0"/>
                    </a:solidFill>
                    <a:sym typeface="Wingdings" pitchFamily="2" charset="2"/>
                  </a:rPr>
                  <a:t>I</a:t>
                </a:r>
                <a:r>
                  <a:rPr lang="it-IT" sz="1400" dirty="0" smtClean="0">
                    <a:sym typeface="Wingdings" pitchFamily="2" charset="2"/>
                  </a:rPr>
                  <a:t>n </a:t>
                </a:r>
                <a:r>
                  <a:rPr lang="it-IT" sz="1400" b="1" dirty="0" smtClean="0">
                    <a:solidFill>
                      <a:srgbClr val="0070C0"/>
                    </a:solidFill>
                    <a:sym typeface="Wingdings" pitchFamily="2" charset="2"/>
                  </a:rPr>
                  <a:t>F</a:t>
                </a:r>
                <a:r>
                  <a:rPr lang="it-IT" sz="1400" dirty="0" smtClean="0">
                    <a:sym typeface="Wingdings" pitchFamily="2" charset="2"/>
                  </a:rPr>
                  <a:t>light </a:t>
                </a:r>
                <a:r>
                  <a:rPr lang="it-IT" sz="1400" b="1" dirty="0" err="1" smtClean="0">
                    <a:solidFill>
                      <a:srgbClr val="0070C0"/>
                    </a:solidFill>
                    <a:sym typeface="Wingdings" pitchFamily="2" charset="2"/>
                  </a:rPr>
                  <a:t>F</a:t>
                </a:r>
                <a:r>
                  <a:rPr lang="it-IT" sz="1400" dirty="0" err="1" smtClean="0">
                    <a:sym typeface="Wingdings" pitchFamily="2" charset="2"/>
                  </a:rPr>
                  <a:t>ragmentation</a:t>
                </a:r>
                <a:r>
                  <a:rPr lang="it-IT" sz="1400" dirty="0" smtClean="0">
                    <a:sym typeface="Wingdings" pitchFamily="2" charset="2"/>
                  </a:rPr>
                  <a:t>) </a:t>
                </a:r>
                <a:r>
                  <a:rPr lang="it-IT" sz="1400" dirty="0" err="1" smtClean="0">
                    <a:sym typeface="Wingdings" pitchFamily="2" charset="2"/>
                  </a:rPr>
                  <a:t>technique</a:t>
                </a:r>
                <a:r>
                  <a:rPr lang="it-IT" sz="1400" dirty="0">
                    <a:sym typeface="Wingdings" pitchFamily="2" charset="2"/>
                  </a:rPr>
                  <a:t> </a:t>
                </a:r>
                <a:r>
                  <a:rPr lang="it-IT" sz="1400" dirty="0" smtClean="0">
                    <a:sym typeface="Wingdings" pitchFamily="2" charset="2"/>
                  </a:rPr>
                  <a:t> </a:t>
                </a:r>
                <a:r>
                  <a:rPr lang="it-IT" sz="1400" b="1" dirty="0" err="1" smtClean="0">
                    <a:solidFill>
                      <a:srgbClr val="C00000"/>
                    </a:solidFill>
                    <a:sym typeface="Wingdings" pitchFamily="2" charset="2"/>
                  </a:rPr>
                  <a:t>FRIBs</a:t>
                </a:r>
                <a:r>
                  <a:rPr lang="it-IT" sz="1400" dirty="0" smtClean="0">
                    <a:sym typeface="Wingdings" pitchFamily="2" charset="2"/>
                  </a:rPr>
                  <a:t> (</a:t>
                </a:r>
                <a:r>
                  <a:rPr lang="it-IT" sz="1400" b="1" dirty="0" smtClean="0">
                    <a:solidFill>
                      <a:srgbClr val="C00000"/>
                    </a:solidFill>
                    <a:sym typeface="Wingdings" pitchFamily="2" charset="2"/>
                  </a:rPr>
                  <a:t>F</a:t>
                </a:r>
                <a:r>
                  <a:rPr lang="it-IT" sz="1400" dirty="0" smtClean="0">
                    <a:sym typeface="Wingdings" pitchFamily="2" charset="2"/>
                  </a:rPr>
                  <a:t>light </a:t>
                </a:r>
                <a:r>
                  <a:rPr lang="it-IT" sz="1400" b="1" dirty="0" err="1" smtClean="0">
                    <a:solidFill>
                      <a:srgbClr val="C00000"/>
                    </a:solidFill>
                    <a:sym typeface="Wingdings" pitchFamily="2" charset="2"/>
                  </a:rPr>
                  <a:t>R</a:t>
                </a:r>
                <a:r>
                  <a:rPr lang="it-IT" sz="1400" dirty="0" err="1" smtClean="0">
                    <a:sym typeface="Wingdings" pitchFamily="2" charset="2"/>
                  </a:rPr>
                  <a:t>adioactive</a:t>
                </a:r>
                <a:r>
                  <a:rPr lang="it-IT" sz="1400" dirty="0" smtClean="0">
                    <a:sym typeface="Wingdings" pitchFamily="2" charset="2"/>
                  </a:rPr>
                  <a:t> </a:t>
                </a:r>
                <a:r>
                  <a:rPr lang="it-IT" sz="1400" b="1" dirty="0" err="1" smtClean="0">
                    <a:solidFill>
                      <a:srgbClr val="C00000"/>
                    </a:solidFill>
                    <a:sym typeface="Wingdings" pitchFamily="2" charset="2"/>
                  </a:rPr>
                  <a:t>I</a:t>
                </a:r>
                <a:r>
                  <a:rPr lang="it-IT" sz="1400" dirty="0" err="1" smtClean="0">
                    <a:sym typeface="Wingdings" pitchFamily="2" charset="2"/>
                  </a:rPr>
                  <a:t>on</a:t>
                </a:r>
                <a:r>
                  <a:rPr lang="it-IT" sz="1400" dirty="0" smtClean="0">
                    <a:sym typeface="Wingdings" pitchFamily="2" charset="2"/>
                  </a:rPr>
                  <a:t> </a:t>
                </a:r>
                <a:r>
                  <a:rPr lang="it-IT" sz="1400" b="1" dirty="0" err="1" smtClean="0">
                    <a:solidFill>
                      <a:srgbClr val="C00000"/>
                    </a:solidFill>
                    <a:sym typeface="Wingdings" pitchFamily="2" charset="2"/>
                  </a:rPr>
                  <a:t>B</a:t>
                </a:r>
                <a:r>
                  <a:rPr lang="it-IT" sz="1400" dirty="0" err="1" smtClean="0">
                    <a:sym typeface="Wingdings" pitchFamily="2" charset="2"/>
                  </a:rPr>
                  <a:t>eams</a:t>
                </a:r>
                <a:r>
                  <a:rPr lang="it-IT" sz="1400" dirty="0" smtClean="0">
                    <a:sym typeface="Wingdings" pitchFamily="2" charset="2"/>
                  </a:rPr>
                  <a:t>) </a:t>
                </a:r>
                <a:r>
                  <a:rPr lang="it-IT" sz="1400" dirty="0" err="1" smtClean="0">
                    <a:sym typeface="Wingdings" pitchFamily="2" charset="2"/>
                  </a:rPr>
                  <a:t>facility</a:t>
                </a:r>
                <a:r>
                  <a:rPr lang="it-IT" sz="1400" dirty="0" smtClean="0">
                    <a:sym typeface="Wingdings" pitchFamily="2" charset="2"/>
                  </a:rPr>
                  <a:t> @ </a:t>
                </a:r>
                <a:r>
                  <a:rPr lang="it-IT" sz="1400" b="1" dirty="0" smtClean="0">
                    <a:solidFill>
                      <a:srgbClr val="006600"/>
                    </a:solidFill>
                    <a:sym typeface="Wingdings" pitchFamily="2" charset="2"/>
                  </a:rPr>
                  <a:t>INFN-LNS</a:t>
                </a:r>
                <a:r>
                  <a:rPr lang="it-IT" sz="1400" dirty="0" smtClean="0">
                    <a:sym typeface="Wingdings" pitchFamily="2" charset="2"/>
                  </a:rPr>
                  <a:t>: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it-IT" sz="1400" baseline="30000" dirty="0" smtClean="0"/>
                  <a:t>18</a:t>
                </a:r>
                <a:r>
                  <a:rPr lang="it-IT" sz="1400" dirty="0" smtClean="0"/>
                  <a:t>O</a:t>
                </a:r>
                <a:r>
                  <a:rPr lang="it-IT" sz="1400" baseline="30000" dirty="0" smtClean="0"/>
                  <a:t>7+</a:t>
                </a:r>
                <a:r>
                  <a:rPr lang="it-IT" sz="1400" dirty="0" smtClean="0"/>
                  <a:t> </a:t>
                </a:r>
                <a:r>
                  <a:rPr lang="it-IT" sz="1400" dirty="0" err="1" smtClean="0"/>
                  <a:t>at</a:t>
                </a:r>
                <a:r>
                  <a:rPr lang="it-IT" sz="1400" dirty="0" smtClean="0"/>
                  <a:t>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/>
                      </a:rPr>
                      <m:t>56 </m:t>
                    </m:r>
                    <m:r>
                      <a:rPr lang="it-IT" sz="1400" b="0" i="1" smtClean="0">
                        <a:latin typeface="Cambria Math"/>
                      </a:rPr>
                      <m:t>𝑀𝑒𝑉</m:t>
                    </m:r>
                    <m:r>
                      <a:rPr lang="it-IT" sz="1400" b="0" i="1" smtClean="0">
                        <a:latin typeface="Cambria Math"/>
                      </a:rPr>
                      <m:t>/</m:t>
                    </m:r>
                    <m:r>
                      <a:rPr lang="it-IT" sz="1400" b="0" i="1" smtClean="0">
                        <a:latin typeface="Cambria Math"/>
                      </a:rPr>
                      <m:t>𝑢</m:t>
                    </m:r>
                  </m:oMath>
                </a14:m>
                <a:r>
                  <a:rPr lang="it-IT" sz="1400" dirty="0" smtClean="0"/>
                  <a:t> (</a:t>
                </a:r>
                <a:r>
                  <a:rPr lang="it-IT" sz="1400" dirty="0" err="1" smtClean="0"/>
                  <a:t>superconducting</a:t>
                </a:r>
                <a:r>
                  <a:rPr lang="it-IT" sz="1400" dirty="0" smtClean="0"/>
                  <a:t> </a:t>
                </a:r>
                <a:r>
                  <a:rPr lang="it-IT" sz="1400" dirty="0" err="1" smtClean="0"/>
                  <a:t>cyclotron</a:t>
                </a:r>
                <a:r>
                  <a:rPr lang="it-IT" sz="1400" dirty="0" smtClean="0"/>
                  <a:t> K800);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it-IT" sz="1400" baseline="30000" dirty="0" smtClean="0"/>
                  <a:t>9</a:t>
                </a:r>
                <a:r>
                  <a:rPr lang="it-IT" sz="1400" dirty="0" smtClean="0"/>
                  <a:t>Be (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/>
                      </a:rPr>
                      <m:t>1.5 </m:t>
                    </m:r>
                    <m:r>
                      <a:rPr lang="it-IT" sz="1400" b="0" i="1" smtClean="0">
                        <a:latin typeface="Cambria Math"/>
                      </a:rPr>
                      <m:t>𝑚𝑚</m:t>
                    </m:r>
                  </m:oMath>
                </a14:m>
                <a:r>
                  <a:rPr lang="it-IT" sz="1400" dirty="0" smtClean="0"/>
                  <a:t> </a:t>
                </a:r>
                <a:r>
                  <a:rPr lang="it-IT" sz="1400" dirty="0" err="1" smtClean="0"/>
                  <a:t>thickness</a:t>
                </a:r>
                <a:r>
                  <a:rPr lang="it-IT" sz="1400" dirty="0" smtClean="0"/>
                  <a:t>) production target;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it-IT" sz="1400" b="1" dirty="0" smtClean="0">
                    <a:solidFill>
                      <a:srgbClr val="7030A0"/>
                    </a:solidFill>
                  </a:rPr>
                  <a:t>LNS-FRS</a:t>
                </a:r>
                <a:r>
                  <a:rPr lang="it-IT" sz="1400" dirty="0" smtClean="0"/>
                  <a:t> (</a:t>
                </a:r>
                <a:r>
                  <a:rPr lang="it-IT" sz="1400" b="1" dirty="0" err="1" smtClean="0">
                    <a:solidFill>
                      <a:srgbClr val="7030A0"/>
                    </a:solidFill>
                  </a:rPr>
                  <a:t>F</a:t>
                </a:r>
                <a:r>
                  <a:rPr lang="it-IT" sz="1400" dirty="0" err="1" smtClean="0"/>
                  <a:t>ragment-</a:t>
                </a:r>
                <a:r>
                  <a:rPr lang="it-IT" sz="1400" b="1" dirty="0" err="1">
                    <a:solidFill>
                      <a:srgbClr val="7030A0"/>
                    </a:solidFill>
                  </a:rPr>
                  <a:t>R</a:t>
                </a:r>
                <a:r>
                  <a:rPr lang="it-IT" sz="1400" dirty="0" err="1" smtClean="0"/>
                  <a:t>ecoil</a:t>
                </a:r>
                <a:r>
                  <a:rPr lang="it-IT" sz="1400" dirty="0" smtClean="0"/>
                  <a:t> </a:t>
                </a:r>
                <a:r>
                  <a:rPr lang="it-IT" sz="1400" b="1" dirty="0" smtClean="0">
                    <a:solidFill>
                      <a:srgbClr val="7030A0"/>
                    </a:solidFill>
                  </a:rPr>
                  <a:t>S</a:t>
                </a:r>
                <a:r>
                  <a:rPr lang="it-IT" sz="1400" dirty="0" smtClean="0"/>
                  <a:t>eparator) </a:t>
                </a:r>
                <a14:m>
                  <m:oMath xmlns:m="http://schemas.openxmlformats.org/officeDocument/2006/math">
                    <m:r>
                      <a:rPr lang="it-IT" sz="1400" b="0" i="1">
                        <a:latin typeface="Cambria Math"/>
                        <a:sym typeface="Wingdings" pitchFamily="2" charset="2"/>
                      </a:rPr>
                      <m:t>𝐵</m:t>
                    </m:r>
                    <m:r>
                      <a:rPr lang="it-IT" sz="1400" b="0" i="1">
                        <a:latin typeface="Cambria Math"/>
                        <a:ea typeface="Cambria Math"/>
                        <a:sym typeface="Wingdings" pitchFamily="2" charset="2"/>
                      </a:rPr>
                      <m:t>𝜌</m:t>
                    </m:r>
                    <m:r>
                      <a:rPr lang="it-IT" sz="1400" b="0" i="1">
                        <a:latin typeface="Cambria Math"/>
                        <a:ea typeface="Cambria Math"/>
                        <a:sym typeface="Wingdings" pitchFamily="2" charset="2"/>
                      </a:rPr>
                      <m:t>≈2,8</m:t>
                    </m:r>
                    <m:r>
                      <a:rPr lang="it-IT" sz="1400" b="0" i="1">
                        <a:latin typeface="Cambria Math"/>
                        <a:ea typeface="Cambria Math"/>
                        <a:sym typeface="Wingdings" pitchFamily="2" charset="2"/>
                      </a:rPr>
                      <m:t>𝑇𝑚</m:t>
                    </m:r>
                  </m:oMath>
                </a14:m>
                <a:r>
                  <a:rPr lang="en-US" sz="1400" dirty="0">
                    <a:sym typeface="Wingdings" pitchFamily="2" charset="2"/>
                  </a:rPr>
                  <a:t>;</a:t>
                </a:r>
                <a:endParaRPr lang="it-IT" sz="140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endParaRPr lang="it-IT" sz="1400" baseline="30000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1772816"/>
                <a:ext cx="4716016" cy="1528624"/>
              </a:xfrm>
              <a:prstGeom prst="rect">
                <a:avLst/>
              </a:prstGeom>
              <a:blipFill rotWithShape="1">
                <a:blip r:embed="rId6"/>
                <a:stretch>
                  <a:fillRect l="-258" t="-3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ttangolo 28"/>
          <p:cNvSpPr/>
          <p:nvPr/>
        </p:nvSpPr>
        <p:spPr>
          <a:xfrm>
            <a:off x="539552" y="1649705"/>
            <a:ext cx="35472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smtClean="0">
                <a:solidFill>
                  <a:srgbClr val="0070C0"/>
                </a:solidFill>
              </a:rPr>
              <a:t>[1] I</a:t>
            </a:r>
            <a:r>
              <a:rPr lang="it-IT" sz="1050">
                <a:solidFill>
                  <a:srgbClr val="0070C0"/>
                </a:solidFill>
              </a:rPr>
              <a:t>. Lombardo et al., </a:t>
            </a:r>
            <a:r>
              <a:rPr lang="it-IT" sz="1050" err="1">
                <a:solidFill>
                  <a:srgbClr val="0070C0"/>
                </a:solidFill>
              </a:rPr>
              <a:t>Nuc</a:t>
            </a:r>
            <a:r>
              <a:rPr lang="it-IT" sz="1050">
                <a:solidFill>
                  <a:srgbClr val="0070C0"/>
                </a:solidFill>
              </a:rPr>
              <a:t>. </a:t>
            </a:r>
            <a:r>
              <a:rPr lang="it-IT" sz="1050" err="1">
                <a:solidFill>
                  <a:srgbClr val="0070C0"/>
                </a:solidFill>
              </a:rPr>
              <a:t>Phys</a:t>
            </a:r>
            <a:r>
              <a:rPr lang="it-IT" sz="1050">
                <a:solidFill>
                  <a:srgbClr val="0070C0"/>
                </a:solidFill>
              </a:rPr>
              <a:t>. </a:t>
            </a:r>
            <a:r>
              <a:rPr lang="it-IT" sz="1050" b="1">
                <a:solidFill>
                  <a:srgbClr val="0070C0"/>
                </a:solidFill>
              </a:rPr>
              <a:t>B 215</a:t>
            </a:r>
            <a:r>
              <a:rPr lang="it-IT" sz="1050">
                <a:solidFill>
                  <a:srgbClr val="0070C0"/>
                </a:solidFill>
              </a:rPr>
              <a:t>, 272 (2011).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/>
              <p:cNvSpPr txBox="1"/>
              <p:nvPr/>
            </p:nvSpPr>
            <p:spPr>
              <a:xfrm>
                <a:off x="611560" y="4941168"/>
                <a:ext cx="6091219" cy="13873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smtClean="0">
                    <a:solidFill>
                      <a:srgbClr val="FF0000"/>
                    </a:solidFill>
                  </a:rPr>
                  <a:t>Identification (</a:t>
                </a:r>
                <a:r>
                  <a:rPr lang="it-IT" sz="1400" b="1" dirty="0" smtClean="0">
                    <a:solidFill>
                      <a:srgbClr val="FF0000"/>
                    </a:solidFill>
                    <a:latin typeface="Symbol" pitchFamily="18" charset="2"/>
                  </a:rPr>
                  <a:t>D</a:t>
                </a:r>
                <a:r>
                  <a:rPr lang="it-IT" sz="1400" b="1" dirty="0" smtClean="0">
                    <a:solidFill>
                      <a:srgbClr val="FF0000"/>
                    </a:solidFill>
                  </a:rPr>
                  <a:t>E-</a:t>
                </a:r>
                <a:r>
                  <a:rPr lang="it-IT" sz="1400" b="1" dirty="0" err="1" smtClean="0">
                    <a:solidFill>
                      <a:srgbClr val="FF0000"/>
                    </a:solidFill>
                  </a:rPr>
                  <a:t>ToF</a:t>
                </a:r>
                <a:r>
                  <a:rPr lang="it-IT" sz="1400" b="1" dirty="0">
                    <a:solidFill>
                      <a:srgbClr val="FF0000"/>
                    </a:solidFill>
                  </a:rPr>
                  <a:t>)</a:t>
                </a:r>
                <a:r>
                  <a:rPr lang="it-IT" sz="1400" b="1" dirty="0" smtClean="0">
                    <a:solidFill>
                      <a:srgbClr val="FF0000"/>
                    </a:solidFill>
                  </a:rPr>
                  <a:t> plot </a:t>
                </a:r>
                <a:r>
                  <a:rPr lang="it-IT" sz="1400" dirty="0" err="1" smtClean="0"/>
                  <a:t>FRIBs</a:t>
                </a:r>
                <a:r>
                  <a:rPr lang="it-IT" sz="1400" dirty="0" smtClean="0"/>
                  <a:t> </a:t>
                </a:r>
                <a:r>
                  <a:rPr lang="it-IT" sz="1400" b="1" dirty="0" smtClean="0">
                    <a:solidFill>
                      <a:srgbClr val="0070C0"/>
                    </a:solidFill>
                  </a:rPr>
                  <a:t>cocktail </a:t>
                </a:r>
                <a:r>
                  <a:rPr lang="it-IT" sz="1400" b="1" dirty="0" err="1" smtClean="0">
                    <a:solidFill>
                      <a:srgbClr val="0070C0"/>
                    </a:solidFill>
                  </a:rPr>
                  <a:t>beam</a:t>
                </a:r>
                <a:r>
                  <a:rPr lang="it-IT" sz="1400" b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it-IT" sz="1400" dirty="0" smtClean="0">
                    <a:sym typeface="Wingdings" pitchFamily="2" charset="2"/>
                  </a:rPr>
                  <a:t> </a:t>
                </a:r>
                <a:r>
                  <a:rPr lang="it-IT" sz="1400" dirty="0" err="1" smtClean="0">
                    <a:sym typeface="Wingdings" pitchFamily="2" charset="2"/>
                  </a:rPr>
                  <a:t>good</a:t>
                </a:r>
                <a:r>
                  <a:rPr lang="it-IT" sz="1400" dirty="0" smtClean="0">
                    <a:sym typeface="Wingdings" pitchFamily="2" charset="2"/>
                  </a:rPr>
                  <a:t> performances.</a:t>
                </a:r>
              </a:p>
              <a:p>
                <a:r>
                  <a:rPr lang="it-IT" sz="1400" dirty="0" err="1" smtClean="0">
                    <a:sym typeface="Wingdings" pitchFamily="2" charset="2"/>
                  </a:rPr>
                  <a:t>Quite</a:t>
                </a:r>
                <a:r>
                  <a:rPr lang="it-IT" sz="1400" dirty="0" smtClean="0">
                    <a:sym typeface="Wingdings" pitchFamily="2" charset="2"/>
                  </a:rPr>
                  <a:t> high </a:t>
                </a:r>
                <a:r>
                  <a:rPr lang="it-IT" sz="1400" b="1" dirty="0" err="1" smtClean="0">
                    <a:solidFill>
                      <a:srgbClr val="FF9900"/>
                    </a:solidFill>
                    <a:sym typeface="Wingdings" pitchFamily="2" charset="2"/>
                  </a:rPr>
                  <a:t>exotic</a:t>
                </a:r>
                <a:r>
                  <a:rPr lang="it-IT" sz="1400" b="1" dirty="0" smtClean="0">
                    <a:solidFill>
                      <a:srgbClr val="FF9900"/>
                    </a:solidFill>
                    <a:sym typeface="Wingdings" pitchFamily="2" charset="2"/>
                  </a:rPr>
                  <a:t> </a:t>
                </a:r>
                <a:r>
                  <a:rPr lang="it-IT" sz="1400" b="1" dirty="0" err="1" smtClean="0">
                    <a:solidFill>
                      <a:srgbClr val="FF9900"/>
                    </a:solidFill>
                    <a:sym typeface="Wingdings" pitchFamily="2" charset="2"/>
                  </a:rPr>
                  <a:t>beams</a:t>
                </a:r>
                <a:r>
                  <a:rPr lang="it-IT" sz="1400" b="1" dirty="0" smtClean="0">
                    <a:solidFill>
                      <a:srgbClr val="FF9900"/>
                    </a:solidFill>
                    <a:sym typeface="Wingdings" pitchFamily="2" charset="2"/>
                  </a:rPr>
                  <a:t> </a:t>
                </a:r>
                <a:r>
                  <a:rPr lang="it-IT" sz="1400" dirty="0" err="1" smtClean="0">
                    <a:sym typeface="Wingdings" pitchFamily="2" charset="2"/>
                  </a:rPr>
                  <a:t>intensity</a:t>
                </a:r>
                <a:r>
                  <a:rPr lang="it-IT" sz="1400" dirty="0" smtClean="0">
                    <a:sym typeface="Wingdings" pitchFamily="2" charset="2"/>
                  </a:rPr>
                  <a:t>: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it-IT" sz="1400" baseline="30000" dirty="0" smtClean="0">
                    <a:sym typeface="Wingdings" pitchFamily="2" charset="2"/>
                  </a:rPr>
                  <a:t>16</a:t>
                </a:r>
                <a:r>
                  <a:rPr lang="it-IT" sz="1400" dirty="0" smtClean="0">
                    <a:sym typeface="Wingdings" pitchFamily="2" charset="2"/>
                  </a:rPr>
                  <a:t>C   (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49</m:t>
                    </m:r>
                    <m:r>
                      <a:rPr lang="it-IT" sz="1400" b="0" i="1" smtClean="0">
                        <a:latin typeface="Cambria Math"/>
                        <a:sym typeface="Wingdings" pitchFamily="2" charset="2"/>
                      </a:rPr>
                      <m:t>.</m:t>
                    </m:r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5 </m:t>
                    </m:r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𝑀𝑒𝑉</m:t>
                    </m:r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/</m:t>
                    </m:r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𝑢</m:t>
                    </m:r>
                  </m:oMath>
                </a14:m>
                <a:r>
                  <a:rPr lang="it-IT" sz="1400" dirty="0" smtClean="0">
                    <a:sym typeface="Wingdings" pitchFamily="2" charset="2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0" i="1" smtClean="0"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Cambria Math"/>
                            <a:sym typeface="Wingdings" pitchFamily="2" charset="2"/>
                          </a:rPr>
                          <m:t>10</m:t>
                        </m:r>
                      </m:e>
                      <m:sup>
                        <m:r>
                          <a:rPr lang="it-IT" sz="1400" b="0" i="1" smtClean="0">
                            <a:latin typeface="Cambria Math"/>
                            <a:sym typeface="Wingdings" pitchFamily="2" charset="2"/>
                          </a:rPr>
                          <m:t>5</m:t>
                        </m:r>
                      </m:sup>
                    </m:sSup>
                    <m:r>
                      <a:rPr lang="it-IT" sz="1400" b="0" i="1" smtClean="0">
                        <a:latin typeface="Cambria Math"/>
                        <a:sym typeface="Wingdings" pitchFamily="2" charset="2"/>
                      </a:rPr>
                      <m:t> </m:t>
                    </m:r>
                    <m:r>
                      <a:rPr lang="it-IT" sz="1400" b="0" i="1" smtClean="0">
                        <a:latin typeface="Cambria Math"/>
                        <a:sym typeface="Wingdings" pitchFamily="2" charset="2"/>
                      </a:rPr>
                      <m:t>𝑝𝑝𝑠</m:t>
                    </m:r>
                  </m:oMath>
                </a14:m>
                <a:r>
                  <a:rPr lang="it-IT" sz="1400" dirty="0" smtClean="0">
                    <a:sym typeface="Wingdings" pitchFamily="2" charset="2"/>
                  </a:rPr>
                  <a:t>;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it-IT" sz="1400" baseline="30000" dirty="0" smtClean="0">
                    <a:sym typeface="Wingdings" pitchFamily="2" charset="2"/>
                  </a:rPr>
                  <a:t>13</a:t>
                </a:r>
                <a:r>
                  <a:rPr lang="it-IT" sz="1400" dirty="0" smtClean="0">
                    <a:sym typeface="Wingdings" pitchFamily="2" charset="2"/>
                  </a:rPr>
                  <a:t>B   (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49</m:t>
                    </m:r>
                    <m:r>
                      <a:rPr lang="it-IT" sz="1400" b="0" i="1" smtClean="0">
                        <a:latin typeface="Cambria Math"/>
                        <a:sym typeface="Wingdings" pitchFamily="2" charset="2"/>
                      </a:rPr>
                      <m:t>.</m:t>
                    </m:r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5 </m:t>
                    </m:r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𝑀𝑒𝑉</m:t>
                    </m:r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/</m:t>
                    </m:r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𝑢</m:t>
                    </m:r>
                  </m:oMath>
                </a14:m>
                <a:r>
                  <a:rPr lang="it-IT" sz="1400" dirty="0" smtClean="0">
                    <a:sym typeface="Wingdings" pitchFamily="2" charset="2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i="1"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Cambria Math"/>
                            <a:sym typeface="Wingdings" pitchFamily="2" charset="2"/>
                          </a:rPr>
                          <m:t>5×</m:t>
                        </m:r>
                        <m:r>
                          <a:rPr lang="it-IT" sz="1400" i="1">
                            <a:latin typeface="Cambria Math"/>
                            <a:sym typeface="Wingdings" pitchFamily="2" charset="2"/>
                          </a:rPr>
                          <m:t>10</m:t>
                        </m:r>
                      </m:e>
                      <m:sup>
                        <m:r>
                          <a:rPr lang="it-IT" sz="1400" b="0" i="1" smtClean="0">
                            <a:latin typeface="Cambria Math"/>
                            <a:sym typeface="Wingdings" pitchFamily="2" charset="2"/>
                          </a:rPr>
                          <m:t>4</m:t>
                        </m:r>
                      </m:sup>
                    </m:sSup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 </m:t>
                    </m:r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𝑝𝑝𝑠</m:t>
                    </m:r>
                  </m:oMath>
                </a14:m>
                <a:r>
                  <a:rPr lang="it-IT" sz="1400" dirty="0" smtClean="0">
                    <a:sym typeface="Wingdings" pitchFamily="2" charset="2"/>
                  </a:rPr>
                  <a:t>;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it-IT" sz="1400" baseline="30000" dirty="0" smtClean="0">
                    <a:sym typeface="Wingdings" pitchFamily="2" charset="2"/>
                  </a:rPr>
                  <a:t>10</a:t>
                </a:r>
                <a:r>
                  <a:rPr lang="it-IT" sz="1400" dirty="0" smtClean="0">
                    <a:sym typeface="Wingdings" pitchFamily="2" charset="2"/>
                  </a:rPr>
                  <a:t>Be (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/>
                        <a:sym typeface="Wingdings" pitchFamily="2" charset="2"/>
                      </a:rPr>
                      <m:t>56.0</m:t>
                    </m:r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 </m:t>
                    </m:r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𝑀𝑒𝑉</m:t>
                    </m:r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/</m:t>
                    </m:r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𝑢</m:t>
                    </m:r>
                  </m:oMath>
                </a14:m>
                <a:r>
                  <a:rPr lang="it-IT" sz="1400" dirty="0">
                    <a:sym typeface="Wingdings" pitchFamily="2" charset="2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i="1"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Cambria Math"/>
                            <a:sym typeface="Wingdings" pitchFamily="2" charset="2"/>
                          </a:rPr>
                          <m:t>4</m:t>
                        </m:r>
                        <m:r>
                          <a:rPr lang="it-IT" sz="1400" i="1">
                            <a:latin typeface="Cambria Math"/>
                            <a:sym typeface="Wingdings" pitchFamily="2" charset="2"/>
                          </a:rPr>
                          <m:t>×10</m:t>
                        </m:r>
                      </m:e>
                      <m:sup>
                        <m:r>
                          <a:rPr lang="it-IT" sz="1400" i="1">
                            <a:latin typeface="Cambria Math"/>
                            <a:sym typeface="Wingdings" pitchFamily="2" charset="2"/>
                          </a:rPr>
                          <m:t>4</m:t>
                        </m:r>
                      </m:sup>
                    </m:sSup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 </m:t>
                    </m:r>
                    <m:r>
                      <a:rPr lang="it-IT" sz="1400" i="1">
                        <a:latin typeface="Cambria Math"/>
                        <a:sym typeface="Wingdings" pitchFamily="2" charset="2"/>
                      </a:rPr>
                      <m:t>𝑝𝑝𝑠</m:t>
                    </m:r>
                  </m:oMath>
                </a14:m>
                <a:r>
                  <a:rPr lang="it-IT" sz="1400" dirty="0" smtClean="0">
                    <a:sym typeface="Wingdings" pitchFamily="2" charset="2"/>
                  </a:rPr>
                  <a:t>;</a:t>
                </a:r>
              </a:p>
              <a:p>
                <a:endParaRPr lang="it-IT" sz="1400" dirty="0" smtClean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25" name="CasellaDiTes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941168"/>
                <a:ext cx="6091219" cy="1387367"/>
              </a:xfrm>
              <a:prstGeom prst="rect">
                <a:avLst/>
              </a:prstGeom>
              <a:blipFill rotWithShape="1">
                <a:blip r:embed="rId7"/>
                <a:stretch>
                  <a:fillRect l="-200" t="-8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478207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</a:rPr>
              <a:t>Complete cocktail beam identification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/>
              <p:cNvSpPr txBox="1"/>
              <p:nvPr/>
            </p:nvSpPr>
            <p:spPr>
              <a:xfrm>
                <a:off x="4427984" y="3140968"/>
                <a:ext cx="4716016" cy="882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err="1" smtClean="0">
                    <a:solidFill>
                      <a:srgbClr val="FF9900"/>
                    </a:solidFill>
                  </a:rPr>
                  <a:t>Tagging</a:t>
                </a:r>
                <a:r>
                  <a:rPr lang="it-IT" sz="1400" b="1" smtClean="0">
                    <a:solidFill>
                      <a:srgbClr val="FF9900"/>
                    </a:solidFill>
                  </a:rPr>
                  <a:t> </a:t>
                </a:r>
                <a:r>
                  <a:rPr lang="it-IT" sz="1400" b="1" err="1" smtClean="0">
                    <a:solidFill>
                      <a:srgbClr val="FF9900"/>
                    </a:solidFill>
                  </a:rPr>
                  <a:t>system</a:t>
                </a:r>
                <a:r>
                  <a:rPr lang="it-IT" sz="1400" b="1" smtClean="0">
                    <a:solidFill>
                      <a:srgbClr val="FF9900"/>
                    </a:solidFill>
                  </a:rPr>
                  <a:t> </a:t>
                </a:r>
                <a:r>
                  <a:rPr lang="it-IT" sz="1400" b="1" smtClean="0">
                    <a:solidFill>
                      <a:srgbClr val="0070C0"/>
                    </a:solidFill>
                  </a:rPr>
                  <a:t>[1]</a:t>
                </a:r>
                <a:r>
                  <a:rPr lang="it-IT" sz="1400" b="1" smtClean="0">
                    <a:solidFill>
                      <a:srgbClr val="FF9900"/>
                    </a:solidFill>
                  </a:rPr>
                  <a:t> </a:t>
                </a:r>
                <a:r>
                  <a:rPr lang="it-IT" sz="1400" smtClean="0"/>
                  <a:t>(</a:t>
                </a:r>
                <a:r>
                  <a:rPr lang="it-IT" sz="1400" err="1" smtClean="0"/>
                  <a:t>particle</a:t>
                </a:r>
                <a:r>
                  <a:rPr lang="it-IT" sz="1400" smtClean="0"/>
                  <a:t> by </a:t>
                </a:r>
                <a:r>
                  <a:rPr lang="it-IT" sz="1400" err="1" smtClean="0"/>
                  <a:t>particle</a:t>
                </a:r>
                <a:r>
                  <a:rPr lang="it-IT" sz="1400" smtClean="0"/>
                  <a:t> </a:t>
                </a:r>
                <a:r>
                  <a:rPr lang="it-IT" sz="1400" err="1" smtClean="0"/>
                  <a:t>identification</a:t>
                </a:r>
                <a:r>
                  <a:rPr lang="it-IT" sz="1400" smtClean="0"/>
                  <a:t>):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it-IT" sz="1400" b="1" smtClean="0">
                    <a:solidFill>
                      <a:srgbClr val="006600"/>
                    </a:solidFill>
                  </a:rPr>
                  <a:t>MCP</a:t>
                </a:r>
                <a:r>
                  <a:rPr lang="it-IT" sz="1400" smtClean="0"/>
                  <a:t> large area detector;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it-IT" sz="1400" b="1" smtClean="0">
                    <a:solidFill>
                      <a:srgbClr val="0070C0"/>
                    </a:solidFill>
                  </a:rPr>
                  <a:t>DSSSD</a:t>
                </a:r>
                <a:r>
                  <a:rPr lang="it-IT" sz="1400" smtClean="0">
                    <a:solidFill>
                      <a:srgbClr val="0070C0"/>
                    </a:solidFill>
                  </a:rPr>
                  <a:t> </a:t>
                </a:r>
                <a:r>
                  <a:rPr lang="it-IT" sz="1400" smtClean="0"/>
                  <a:t>position sensitive detector (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/>
                      </a:rPr>
                      <m:t>≈13</m:t>
                    </m:r>
                    <m:r>
                      <a:rPr lang="it-IT" sz="1400" i="1">
                        <a:latin typeface="Cambria Math"/>
                      </a:rPr>
                      <m:t>𝑚</m:t>
                    </m:r>
                  </m:oMath>
                </a14:m>
                <a:r>
                  <a:rPr lang="it-IT" sz="1400"/>
                  <a:t> </a:t>
                </a:r>
                <a:r>
                  <a:rPr lang="it-IT" sz="1400" err="1"/>
                  <a:t>after</a:t>
                </a:r>
                <a:r>
                  <a:rPr lang="it-IT" sz="1400" smtClean="0"/>
                  <a:t>);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it-IT" sz="1400" baseline="30000"/>
              </a:p>
            </p:txBody>
          </p:sp>
        </mc:Choice>
        <mc:Fallback xmlns="">
          <p:sp>
            <p:nvSpPr>
              <p:cNvPr id="24" name="CasellaDiTes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3140968"/>
                <a:ext cx="4716016" cy="882293"/>
              </a:xfrm>
              <a:prstGeom prst="rect">
                <a:avLst/>
              </a:prstGeom>
              <a:blipFill rotWithShape="1">
                <a:blip r:embed="rId8"/>
                <a:stretch>
                  <a:fillRect l="-258" t="-6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4126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unl.duke.edu/nucldata/figures/13figs/13C_198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03" y="548680"/>
            <a:ext cx="4693393" cy="580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539552" y="5405154"/>
            <a:ext cx="454653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/>
              <a:t>http://www.tunl.duke.edu/nucldata/</a:t>
            </a:r>
            <a:endParaRPr lang="en-US" sz="2000" b="1" i="1" dirty="0" smtClean="0"/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211960" y="35332"/>
            <a:ext cx="4865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The </a:t>
            </a:r>
            <a:r>
              <a:rPr lang="it-IT" b="1" i="1" dirty="0" err="1" smtClean="0">
                <a:solidFill>
                  <a:schemeClr val="bg1"/>
                </a:solidFill>
              </a:rPr>
              <a:t>Fundametals</a:t>
            </a:r>
            <a:r>
              <a:rPr lang="it-IT" b="1" dirty="0" smtClean="0">
                <a:solidFill>
                  <a:schemeClr val="bg1"/>
                </a:solidFill>
              </a:rPr>
              <a:t> of </a:t>
            </a:r>
            <a:r>
              <a:rPr lang="it-IT" b="1" dirty="0" err="1" smtClean="0">
                <a:solidFill>
                  <a:schemeClr val="bg1"/>
                </a:solidFill>
              </a:rPr>
              <a:t>Nuclear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Spectroscopy</a:t>
            </a:r>
            <a:endParaRPr lang="it-IT" b="1" i="1" dirty="0">
              <a:solidFill>
                <a:schemeClr val="bg1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11938" y="556423"/>
            <a:ext cx="3844038" cy="3160609"/>
            <a:chOff x="367922" y="404664"/>
            <a:chExt cx="3844038" cy="3160609"/>
          </a:xfrm>
        </p:grpSpPr>
        <p:grpSp>
          <p:nvGrpSpPr>
            <p:cNvPr id="7" name="Gruppo 6"/>
            <p:cNvGrpSpPr/>
            <p:nvPr/>
          </p:nvGrpSpPr>
          <p:grpSpPr>
            <a:xfrm>
              <a:off x="466035" y="404664"/>
              <a:ext cx="3385885" cy="2244031"/>
              <a:chOff x="383897" y="628650"/>
              <a:chExt cx="3385885" cy="2244031"/>
            </a:xfrm>
          </p:grpSpPr>
          <p:pic>
            <p:nvPicPr>
              <p:cNvPr id="1026" name="Picture 2" descr="https://upload.wikimedia.org/wikipedia/commons/6/65/Fay_Ajzenberg-Selove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6"/>
              <a:stretch/>
            </p:blipFill>
            <p:spPr bwMode="auto">
              <a:xfrm>
                <a:off x="397502" y="628650"/>
                <a:ext cx="3372280" cy="2237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CasellaDiTesto 1"/>
              <p:cNvSpPr txBox="1"/>
              <p:nvPr/>
            </p:nvSpPr>
            <p:spPr>
              <a:xfrm>
                <a:off x="383897" y="2564904"/>
                <a:ext cx="31900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err="1" smtClean="0">
                    <a:solidFill>
                      <a:schemeClr val="bg1"/>
                    </a:solidFill>
                  </a:rPr>
                  <a:t>Fay</a:t>
                </a:r>
                <a:r>
                  <a:rPr lang="it-IT" sz="14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it-IT" sz="1400" b="1" dirty="0" err="1" smtClean="0">
                    <a:solidFill>
                      <a:schemeClr val="bg1"/>
                    </a:solidFill>
                  </a:rPr>
                  <a:t>Ajzenberg</a:t>
                </a:r>
                <a:r>
                  <a:rPr lang="it-IT" sz="14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it-IT" sz="1400" b="1" dirty="0" err="1" smtClean="0">
                    <a:solidFill>
                      <a:schemeClr val="bg1"/>
                    </a:solidFill>
                  </a:rPr>
                  <a:t>Selove</a:t>
                </a:r>
                <a:r>
                  <a:rPr lang="it-IT" sz="1400" b="1" dirty="0" smtClean="0">
                    <a:solidFill>
                      <a:schemeClr val="bg1"/>
                    </a:solidFill>
                  </a:rPr>
                  <a:t> (1926 – 2012)</a:t>
                </a:r>
                <a:endParaRPr lang="it-IT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" name="CasellaDiTesto 2"/>
            <p:cNvSpPr txBox="1"/>
            <p:nvPr/>
          </p:nvSpPr>
          <p:spPr>
            <a:xfrm>
              <a:off x="367922" y="2734276"/>
              <a:ext cx="38440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 smtClean="0">
                  <a:solidFill>
                    <a:srgbClr val="FF0000"/>
                  </a:solidFill>
                </a:rPr>
                <a:t>Fay</a:t>
              </a:r>
              <a:r>
                <a:rPr lang="it-IT" sz="1200" b="1" dirty="0" smtClean="0">
                  <a:solidFill>
                    <a:srgbClr val="FF0000"/>
                  </a:solidFill>
                </a:rPr>
                <a:t> </a:t>
              </a:r>
              <a:r>
                <a:rPr lang="it-IT" sz="1200" b="1" dirty="0" err="1" smtClean="0">
                  <a:solidFill>
                    <a:srgbClr val="FF0000"/>
                  </a:solidFill>
                </a:rPr>
                <a:t>Ajzenberg</a:t>
              </a:r>
              <a:r>
                <a:rPr lang="it-IT" sz="1200" b="1" dirty="0" smtClean="0">
                  <a:solidFill>
                    <a:srgbClr val="FF0000"/>
                  </a:solidFill>
                </a:rPr>
                <a:t> – </a:t>
              </a:r>
              <a:r>
                <a:rPr lang="it-IT" sz="1200" b="1" dirty="0" err="1" smtClean="0">
                  <a:solidFill>
                    <a:srgbClr val="FF0000"/>
                  </a:solidFill>
                </a:rPr>
                <a:t>Selove</a:t>
              </a:r>
              <a:r>
                <a:rPr lang="it-IT" sz="1200" b="1" dirty="0" smtClean="0">
                  <a:solidFill>
                    <a:srgbClr val="FF0000"/>
                  </a:solidFill>
                </a:rPr>
                <a:t> </a:t>
              </a:r>
              <a:r>
                <a:rPr lang="it-IT" sz="1200" b="1" dirty="0" smtClean="0"/>
                <a:t>(1926 – 2012) </a:t>
              </a:r>
              <a:r>
                <a:rPr lang="it-IT" sz="1200" b="1" dirty="0" err="1" smtClean="0"/>
                <a:t>devoted</a:t>
              </a:r>
              <a:r>
                <a:rPr lang="it-IT" sz="1200" b="1" dirty="0" smtClean="0"/>
                <a:t> </a:t>
              </a:r>
              <a:r>
                <a:rPr lang="it-IT" sz="1200" b="1" dirty="0" err="1" smtClean="0"/>
                <a:t>her</a:t>
              </a:r>
              <a:r>
                <a:rPr lang="it-IT" sz="1200" b="1" dirty="0" smtClean="0"/>
                <a:t> life to </a:t>
              </a:r>
              <a:r>
                <a:rPr lang="it-IT" sz="1200" b="1" dirty="0" err="1" smtClean="0"/>
                <a:t>collect</a:t>
              </a:r>
              <a:r>
                <a:rPr lang="it-IT" sz="1200" b="1" dirty="0" smtClean="0"/>
                <a:t> </a:t>
              </a:r>
              <a:r>
                <a:rPr lang="it-IT" sz="1200" b="1" i="1" dirty="0" err="1" smtClean="0">
                  <a:solidFill>
                    <a:srgbClr val="0000FF"/>
                  </a:solidFill>
                </a:rPr>
                <a:t>all</a:t>
              </a:r>
              <a:r>
                <a:rPr lang="it-IT" sz="1200" b="1" i="1" dirty="0" smtClean="0">
                  <a:solidFill>
                    <a:srgbClr val="0000FF"/>
                  </a:solidFill>
                </a:rPr>
                <a:t> the data</a:t>
              </a:r>
              <a:r>
                <a:rPr lang="it-IT" sz="1200" b="1" dirty="0" smtClean="0"/>
                <a:t> </a:t>
              </a:r>
              <a:r>
                <a:rPr lang="it-IT" sz="1200" b="1" dirty="0" err="1" smtClean="0"/>
                <a:t>obtained</a:t>
              </a:r>
              <a:r>
                <a:rPr lang="it-IT" sz="1200" b="1" dirty="0" smtClean="0"/>
                <a:t> by </a:t>
              </a:r>
              <a:r>
                <a:rPr lang="it-IT" sz="1200" b="1" dirty="0" err="1" smtClean="0"/>
                <a:t>experimental</a:t>
              </a:r>
              <a:r>
                <a:rPr lang="it-IT" sz="1200" b="1" dirty="0" smtClean="0"/>
                <a:t> </a:t>
              </a:r>
              <a:r>
                <a:rPr lang="it-IT" sz="1200" b="1" dirty="0" err="1" smtClean="0"/>
                <a:t>groups</a:t>
              </a:r>
              <a:r>
                <a:rPr lang="it-IT" sz="1200" b="1" dirty="0" smtClean="0"/>
                <a:t> </a:t>
              </a:r>
              <a:r>
                <a:rPr lang="it-IT" sz="1200" b="1" dirty="0" err="1" smtClean="0"/>
                <a:t>studying</a:t>
              </a:r>
              <a:r>
                <a:rPr lang="it-IT" sz="1200" b="1" dirty="0" smtClean="0"/>
                <a:t> </a:t>
              </a:r>
              <a:r>
                <a:rPr lang="it-IT" sz="1200" b="1" dirty="0" err="1" smtClean="0"/>
                <a:t>nuclear</a:t>
              </a:r>
              <a:r>
                <a:rPr lang="it-IT" sz="1200" b="1" dirty="0" smtClean="0"/>
                <a:t> </a:t>
              </a:r>
              <a:r>
                <a:rPr lang="it-IT" sz="1200" b="1" dirty="0" err="1" smtClean="0"/>
                <a:t>reactions</a:t>
              </a:r>
              <a:r>
                <a:rPr lang="it-IT" sz="1200" b="1" dirty="0" smtClean="0"/>
                <a:t> </a:t>
              </a:r>
              <a:r>
                <a:rPr lang="it-IT" sz="1200" b="1" dirty="0" smtClean="0">
                  <a:sym typeface="Wingdings" panose="05000000000000000000" pitchFamily="2" charset="2"/>
                </a:rPr>
                <a:t> </a:t>
              </a:r>
            </a:p>
            <a:p>
              <a:r>
                <a:rPr lang="it-IT" sz="1200" b="1" dirty="0" err="1" smtClean="0">
                  <a:solidFill>
                    <a:srgbClr val="008000"/>
                  </a:solidFill>
                  <a:sym typeface="Wingdings" panose="05000000000000000000" pitchFamily="2" charset="2"/>
                </a:rPr>
                <a:t>Nuclear</a:t>
              </a:r>
              <a:r>
                <a:rPr lang="it-IT" sz="1200" b="1" dirty="0" smtClean="0">
                  <a:solidFill>
                    <a:srgbClr val="00800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200" b="1" dirty="0" err="1" smtClean="0">
                  <a:solidFill>
                    <a:srgbClr val="008000"/>
                  </a:solidFill>
                  <a:sym typeface="Wingdings" panose="05000000000000000000" pitchFamily="2" charset="2"/>
                </a:rPr>
                <a:t>Spectroscopy</a:t>
              </a:r>
              <a:r>
                <a:rPr lang="it-IT" sz="1200" b="1" dirty="0" smtClean="0">
                  <a:solidFill>
                    <a:srgbClr val="008000"/>
                  </a:solidFill>
                  <a:sym typeface="Wingdings" panose="05000000000000000000" pitchFamily="2" charset="2"/>
                </a:rPr>
                <a:t> </a:t>
              </a:r>
              <a:r>
                <a:rPr lang="it-IT" sz="1200" b="1" dirty="0" smtClean="0">
                  <a:sym typeface="Wingdings" panose="05000000000000000000" pitchFamily="2" charset="2"/>
                </a:rPr>
                <a:t>database (</a:t>
              </a:r>
              <a:r>
                <a:rPr lang="it-IT" sz="1200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A&lt;=20</a:t>
              </a:r>
              <a:r>
                <a:rPr lang="it-IT" sz="1200" b="1" dirty="0" smtClean="0">
                  <a:sym typeface="Wingdings" panose="05000000000000000000" pitchFamily="2" charset="2"/>
                </a:rPr>
                <a:t>).</a:t>
              </a:r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611560" y="3942173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 err="1" smtClean="0">
                <a:solidFill>
                  <a:srgbClr val="FF0000"/>
                </a:solidFill>
              </a:rPr>
              <a:t>Spectroscopy</a:t>
            </a:r>
            <a:r>
              <a:rPr lang="it-IT" sz="1600" b="1" dirty="0" smtClean="0"/>
              <a:t> of a </a:t>
            </a:r>
            <a:r>
              <a:rPr lang="it-IT" sz="1600" b="1" dirty="0" err="1" smtClean="0">
                <a:solidFill>
                  <a:srgbClr val="0000FF"/>
                </a:solidFill>
              </a:rPr>
              <a:t>Nuclear</a:t>
            </a:r>
            <a:r>
              <a:rPr lang="it-IT" sz="1600" b="1" dirty="0" smtClean="0">
                <a:solidFill>
                  <a:srgbClr val="0000FF"/>
                </a:solidFill>
              </a:rPr>
              <a:t> State </a:t>
            </a:r>
            <a:r>
              <a:rPr lang="it-IT" sz="1600" b="1" dirty="0" smtClean="0">
                <a:sym typeface="Wingdings" pitchFamily="2" charset="2"/>
              </a:rPr>
              <a:t> </a:t>
            </a:r>
            <a:r>
              <a:rPr lang="it-IT" sz="1600" b="1" dirty="0" smtClean="0">
                <a:solidFill>
                  <a:srgbClr val="FF0000"/>
                </a:solidFill>
                <a:sym typeface="Wingdings" pitchFamily="2" charset="2"/>
              </a:rPr>
              <a:t>Energy</a:t>
            </a:r>
            <a:r>
              <a:rPr lang="it-IT" sz="1600" b="1" dirty="0" smtClean="0">
                <a:sym typeface="Wingdings" pitchFamily="2" charset="2"/>
              </a:rPr>
              <a:t>, </a:t>
            </a:r>
            <a:r>
              <a:rPr lang="it-IT" sz="1600" b="1" dirty="0" smtClean="0">
                <a:solidFill>
                  <a:srgbClr val="008000"/>
                </a:solidFill>
                <a:sym typeface="Wingdings" pitchFamily="2" charset="2"/>
              </a:rPr>
              <a:t>spin</a:t>
            </a:r>
            <a:r>
              <a:rPr lang="it-IT" sz="1600" b="1" dirty="0" smtClean="0">
                <a:sym typeface="Wingdings" pitchFamily="2" charset="2"/>
              </a:rPr>
              <a:t>, </a:t>
            </a:r>
            <a:r>
              <a:rPr lang="it-IT" sz="1600" b="1" dirty="0" err="1" smtClean="0">
                <a:solidFill>
                  <a:srgbClr val="0000FF"/>
                </a:solidFill>
                <a:sym typeface="Wingdings" pitchFamily="2" charset="2"/>
              </a:rPr>
              <a:t>parity</a:t>
            </a:r>
            <a:r>
              <a:rPr lang="it-IT" sz="1600" b="1" dirty="0" smtClean="0">
                <a:sym typeface="Wingdings" pitchFamily="2" charset="2"/>
              </a:rPr>
              <a:t>, </a:t>
            </a:r>
            <a:r>
              <a:rPr lang="it-IT" sz="1600" b="1" dirty="0" err="1" smtClean="0">
                <a:solidFill>
                  <a:srgbClr val="7030A0"/>
                </a:solidFill>
                <a:sym typeface="Wingdings" pitchFamily="2" charset="2"/>
              </a:rPr>
              <a:t>total</a:t>
            </a:r>
            <a:r>
              <a:rPr lang="it-IT" sz="1600" b="1" dirty="0" smtClean="0">
                <a:solidFill>
                  <a:srgbClr val="7030A0"/>
                </a:solidFill>
                <a:sym typeface="Wingdings" pitchFamily="2" charset="2"/>
              </a:rPr>
              <a:t> </a:t>
            </a:r>
            <a:r>
              <a:rPr lang="it-IT" sz="1600" b="1" dirty="0" err="1" smtClean="0">
                <a:solidFill>
                  <a:srgbClr val="7030A0"/>
                </a:solidFill>
                <a:sym typeface="Wingdings" pitchFamily="2" charset="2"/>
              </a:rPr>
              <a:t>width</a:t>
            </a:r>
            <a:r>
              <a:rPr lang="it-IT" sz="1600" b="1" dirty="0" smtClean="0">
                <a:sym typeface="Wingdings" pitchFamily="2" charset="2"/>
              </a:rPr>
              <a:t>, </a:t>
            </a:r>
            <a:r>
              <a:rPr lang="it-IT" sz="1600" b="1" i="1" dirty="0" err="1" smtClean="0">
                <a:solidFill>
                  <a:srgbClr val="00B050"/>
                </a:solidFill>
                <a:sym typeface="Wingdings" pitchFamily="2" charset="2"/>
              </a:rPr>
              <a:t>partial</a:t>
            </a:r>
            <a:r>
              <a:rPr lang="it-IT" sz="1600" b="1" i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it-IT" sz="1600" b="1" i="1" dirty="0" err="1" smtClean="0">
                <a:solidFill>
                  <a:srgbClr val="00B050"/>
                </a:solidFill>
                <a:sym typeface="Wingdings" pitchFamily="2" charset="2"/>
              </a:rPr>
              <a:t>widths</a:t>
            </a:r>
            <a:r>
              <a:rPr lang="it-IT" sz="1600" b="1" dirty="0" smtClean="0">
                <a:sym typeface="Wingdings" pitchFamily="2" charset="2"/>
              </a:rPr>
              <a:t>, </a:t>
            </a:r>
          </a:p>
          <a:p>
            <a:r>
              <a:rPr lang="it-IT" sz="1600" b="1" dirty="0" err="1" smtClean="0">
                <a:solidFill>
                  <a:srgbClr val="002060"/>
                </a:solidFill>
                <a:sym typeface="Wingdings" pitchFamily="2" charset="2"/>
              </a:rPr>
              <a:t>wave</a:t>
            </a:r>
            <a:r>
              <a:rPr lang="it-IT" sz="1600" b="1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sz="1600" b="1" dirty="0" err="1" smtClean="0">
                <a:solidFill>
                  <a:srgbClr val="002060"/>
                </a:solidFill>
                <a:sym typeface="Wingdings" pitchFamily="2" charset="2"/>
              </a:rPr>
              <a:t>function</a:t>
            </a:r>
            <a:r>
              <a:rPr lang="it-IT" sz="1600" b="1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sz="1600" b="1" dirty="0" smtClean="0">
                <a:sym typeface="Wingdings" pitchFamily="2" charset="2"/>
              </a:rPr>
              <a:t>… </a:t>
            </a:r>
          </a:p>
          <a:p>
            <a:r>
              <a:rPr lang="it-IT" sz="1600" b="1" dirty="0" smtClean="0">
                <a:sym typeface="Wingdings" pitchFamily="2" charset="2"/>
              </a:rPr>
              <a:t> </a:t>
            </a:r>
            <a:r>
              <a:rPr lang="it-IT" sz="1600" b="1" dirty="0" smtClean="0">
                <a:solidFill>
                  <a:srgbClr val="CC3300"/>
                </a:solidFill>
                <a:sym typeface="Wingdings" pitchFamily="2" charset="2"/>
              </a:rPr>
              <a:t>NOT SIMPLE</a:t>
            </a:r>
            <a:r>
              <a:rPr lang="it-IT" sz="1600" b="1" dirty="0" smtClean="0">
                <a:sym typeface="Wingdings" pitchFamily="2" charset="2"/>
              </a:rPr>
              <a:t>!</a:t>
            </a:r>
            <a:r>
              <a:rPr lang="it-IT" sz="1600" b="1" dirty="0" smtClean="0"/>
              <a:t> </a:t>
            </a:r>
            <a:endParaRPr lang="it-IT" sz="1600" b="1" dirty="0"/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439735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Signature of </a:t>
            </a:r>
            <a:r>
              <a:rPr lang="en-US" sz="2000" b="1" dirty="0" smtClean="0">
                <a:solidFill>
                  <a:srgbClr val="FFFFFF"/>
                </a:solidFill>
                <a:latin typeface="Symbol" pitchFamily="18" charset="2"/>
                <a:sym typeface="Wingdings" panose="05000000000000000000" pitchFamily="2" charset="2"/>
              </a:rPr>
              <a:t>a</a:t>
            </a:r>
            <a:r>
              <a:rPr lang="en-US" sz="20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-</a:t>
            </a:r>
            <a:r>
              <a:rPr lang="en-US" sz="2000" b="1" i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clustering</a:t>
            </a:r>
            <a:r>
              <a:rPr lang="en-US" sz="20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 in nuclei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159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1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2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5027167" y="0"/>
            <a:ext cx="411683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/>
                </a:solidFill>
              </a:rPr>
              <a:t>Check on </a:t>
            </a:r>
            <a:r>
              <a:rPr lang="en-US" sz="2000" b="1" i="1" dirty="0" smtClean="0">
                <a:solidFill>
                  <a:schemeClr val="bg1"/>
                </a:solidFill>
              </a:rPr>
              <a:t>self-conjugated</a:t>
            </a:r>
            <a:r>
              <a:rPr lang="en-US" sz="2000" b="1" dirty="0" smtClean="0">
                <a:solidFill>
                  <a:schemeClr val="bg1"/>
                </a:solidFill>
              </a:rPr>
              <a:t> nuclei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39552" y="457200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 smtClean="0">
                <a:solidFill>
                  <a:srgbClr val="0066FF"/>
                </a:solidFill>
              </a:rPr>
              <a:t>Starting</a:t>
            </a:r>
            <a:r>
              <a:rPr lang="it-IT" sz="1600" b="1" dirty="0" smtClean="0">
                <a:solidFill>
                  <a:srgbClr val="0066FF"/>
                </a:solidFill>
              </a:rPr>
              <a:t> </a:t>
            </a:r>
            <a:r>
              <a:rPr lang="it-IT" sz="1600" b="1" dirty="0" err="1" smtClean="0">
                <a:solidFill>
                  <a:srgbClr val="0066FF"/>
                </a:solidFill>
              </a:rPr>
              <a:t>check</a:t>
            </a:r>
            <a:r>
              <a:rPr lang="it-IT" sz="1600" b="1" dirty="0" smtClean="0">
                <a:solidFill>
                  <a:srgbClr val="0066FF"/>
                </a:solidFill>
              </a:rPr>
              <a:t> </a:t>
            </a:r>
            <a:r>
              <a:rPr lang="it-IT" sz="1600" dirty="0" smtClean="0">
                <a:sym typeface="Wingdings" pitchFamily="2" charset="2"/>
              </a:rPr>
              <a:t> </a:t>
            </a:r>
            <a:r>
              <a:rPr lang="it-IT" sz="1600" b="1" dirty="0" err="1" smtClean="0">
                <a:solidFill>
                  <a:srgbClr val="008000"/>
                </a:solidFill>
                <a:sym typeface="Wingdings" pitchFamily="2" charset="2"/>
              </a:rPr>
              <a:t>correlations</a:t>
            </a:r>
            <a:r>
              <a:rPr lang="it-IT" sz="1600" dirty="0" smtClean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ym typeface="Wingdings" pitchFamily="2" charset="2"/>
              </a:rPr>
              <a:t>between</a:t>
            </a:r>
            <a:r>
              <a:rPr lang="it-IT" sz="1600" dirty="0" smtClean="0">
                <a:sym typeface="Wingdings" pitchFamily="2" charset="2"/>
              </a:rPr>
              <a:t> </a:t>
            </a:r>
            <a:r>
              <a:rPr lang="it-IT" sz="1600" b="1" dirty="0" err="1" smtClean="0">
                <a:solidFill>
                  <a:srgbClr val="FF9900"/>
                </a:solidFill>
                <a:sym typeface="Wingdings" pitchFamily="2" charset="2"/>
              </a:rPr>
              <a:t>helium</a:t>
            </a:r>
            <a:r>
              <a:rPr lang="it-IT" sz="1600" b="1" dirty="0">
                <a:solidFill>
                  <a:srgbClr val="FF9900"/>
                </a:solidFill>
                <a:sym typeface="Wingdings" pitchFamily="2" charset="2"/>
              </a:rPr>
              <a:t> </a:t>
            </a:r>
            <a:r>
              <a:rPr lang="it-IT" sz="1600" b="1" dirty="0" smtClean="0">
                <a:solidFill>
                  <a:srgbClr val="FF9900"/>
                </a:solidFill>
                <a:sym typeface="Wingdings" pitchFamily="2" charset="2"/>
              </a:rPr>
              <a:t>break-up </a:t>
            </a:r>
            <a:r>
              <a:rPr lang="it-IT" sz="1600" dirty="0" err="1" smtClean="0">
                <a:sym typeface="Wingdings" pitchFamily="2" charset="2"/>
              </a:rPr>
              <a:t>fragments</a:t>
            </a:r>
            <a:r>
              <a:rPr lang="it-IT" sz="1600" dirty="0" smtClean="0">
                <a:sym typeface="Wingdings" pitchFamily="2" charset="2"/>
              </a:rPr>
              <a:t> from self-</a:t>
            </a:r>
            <a:r>
              <a:rPr lang="it-IT" sz="1600" dirty="0" err="1" smtClean="0">
                <a:sym typeface="Wingdings" pitchFamily="2" charset="2"/>
              </a:rPr>
              <a:t>conjugated</a:t>
            </a:r>
            <a:r>
              <a:rPr lang="it-IT" sz="1600" dirty="0" smtClean="0">
                <a:sym typeface="Wingdings" pitchFamily="2" charset="2"/>
              </a:rPr>
              <a:t> nuclei</a:t>
            </a:r>
            <a:endParaRPr lang="it-IT" sz="1600" dirty="0">
              <a:latin typeface="Symbol" pitchFamily="18" charset="2"/>
            </a:endParaRPr>
          </a:p>
        </p:txBody>
      </p:sp>
      <p:grpSp>
        <p:nvGrpSpPr>
          <p:cNvPr id="14340" name="Gruppo 14339"/>
          <p:cNvGrpSpPr/>
          <p:nvPr/>
        </p:nvGrpSpPr>
        <p:grpSpPr>
          <a:xfrm>
            <a:off x="611560" y="1049149"/>
            <a:ext cx="4154912" cy="338554"/>
            <a:chOff x="611560" y="836712"/>
            <a:chExt cx="4154912" cy="338554"/>
          </a:xfrm>
        </p:grpSpPr>
        <p:sp>
          <p:nvSpPr>
            <p:cNvPr id="3" name="CasellaDiTesto 2"/>
            <p:cNvSpPr txBox="1"/>
            <p:nvPr/>
          </p:nvSpPr>
          <p:spPr>
            <a:xfrm>
              <a:off x="792307" y="836712"/>
              <a:ext cx="39741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smtClean="0">
                  <a:solidFill>
                    <a:srgbClr val="7030A0"/>
                  </a:solidFill>
                </a:rPr>
                <a:t>2</a:t>
              </a:r>
              <a:r>
                <a:rPr lang="it-IT" sz="1600" b="1" smtClean="0">
                  <a:solidFill>
                    <a:srgbClr val="7030A0"/>
                  </a:solidFill>
                  <a:latin typeface="Symbol" pitchFamily="18" charset="2"/>
                </a:rPr>
                <a:t>a </a:t>
              </a:r>
              <a:r>
                <a:rPr lang="it-IT" sz="1600" b="1" err="1" smtClean="0">
                  <a:solidFill>
                    <a:srgbClr val="7030A0"/>
                  </a:solidFill>
                </a:rPr>
                <a:t>correlations</a:t>
              </a:r>
              <a:r>
                <a:rPr lang="it-IT" sz="1600" b="1" smtClean="0">
                  <a:solidFill>
                    <a:srgbClr val="7030A0"/>
                  </a:solidFill>
                </a:rPr>
                <a:t> </a:t>
              </a:r>
              <a:r>
                <a:rPr lang="it-IT" sz="1600" smtClean="0">
                  <a:sym typeface="Wingdings" pitchFamily="2" charset="2"/>
                </a:rPr>
                <a:t> the </a:t>
              </a:r>
              <a:r>
                <a:rPr lang="it-IT" sz="1600" b="1" baseline="30000" smtClean="0">
                  <a:solidFill>
                    <a:srgbClr val="0070C0"/>
                  </a:solidFill>
                  <a:sym typeface="Wingdings" pitchFamily="2" charset="2"/>
                </a:rPr>
                <a:t>8</a:t>
              </a:r>
              <a:r>
                <a:rPr lang="it-IT" sz="1600" b="1" smtClean="0">
                  <a:solidFill>
                    <a:srgbClr val="0070C0"/>
                  </a:solidFill>
                  <a:sym typeface="Wingdings" pitchFamily="2" charset="2"/>
                </a:rPr>
                <a:t>Be</a:t>
              </a:r>
              <a:r>
                <a:rPr lang="it-IT" sz="1600" smtClean="0">
                  <a:sym typeface="Wingdings" pitchFamily="2" charset="2"/>
                </a:rPr>
                <a:t> </a:t>
              </a:r>
              <a:r>
                <a:rPr lang="it-IT" sz="1600" err="1" smtClean="0">
                  <a:sym typeface="Wingdings" pitchFamily="2" charset="2"/>
                </a:rPr>
                <a:t>spectroscopy</a:t>
              </a:r>
              <a:r>
                <a:rPr lang="it-IT" sz="1600" smtClean="0">
                  <a:sym typeface="Wingdings" pitchFamily="2" charset="2"/>
                </a:rPr>
                <a:t>:</a:t>
              </a:r>
              <a:endParaRPr lang="it-IT" sz="1600"/>
            </a:p>
          </p:txBody>
        </p:sp>
        <p:sp>
          <p:nvSpPr>
            <p:cNvPr id="4" name="Decisione 3"/>
            <p:cNvSpPr/>
            <p:nvPr/>
          </p:nvSpPr>
          <p:spPr>
            <a:xfrm>
              <a:off x="611560" y="916340"/>
              <a:ext cx="144016" cy="162000"/>
            </a:xfrm>
            <a:prstGeom prst="flowChartDecision">
              <a:avLst/>
            </a:prstGeom>
            <a:solidFill>
              <a:srgbClr val="FFFF00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4932039" y="836712"/>
            <a:ext cx="3885935" cy="3437220"/>
            <a:chOff x="771188" y="979200"/>
            <a:chExt cx="3651906" cy="3230215"/>
          </a:xfrm>
        </p:grpSpPr>
        <p:grpSp>
          <p:nvGrpSpPr>
            <p:cNvPr id="14" name="Gruppo 13"/>
            <p:cNvGrpSpPr/>
            <p:nvPr/>
          </p:nvGrpSpPr>
          <p:grpSpPr>
            <a:xfrm>
              <a:off x="771188" y="979200"/>
              <a:ext cx="3651906" cy="2641063"/>
              <a:chOff x="771188" y="1340768"/>
              <a:chExt cx="3651906" cy="264106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188" y="1340768"/>
                <a:ext cx="3651906" cy="2641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" name="Gruppo 6"/>
              <p:cNvGrpSpPr/>
              <p:nvPr/>
            </p:nvGrpSpPr>
            <p:grpSpPr>
              <a:xfrm>
                <a:off x="2574753" y="1495817"/>
                <a:ext cx="1434569" cy="261610"/>
                <a:chOff x="2483768" y="1448986"/>
                <a:chExt cx="1434569" cy="261610"/>
              </a:xfrm>
            </p:grpSpPr>
            <p:sp>
              <p:nvSpPr>
                <p:cNvPr id="5" name="Ovale 4"/>
                <p:cNvSpPr/>
                <p:nvPr/>
              </p:nvSpPr>
              <p:spPr>
                <a:xfrm>
                  <a:off x="2483768" y="1556792"/>
                  <a:ext cx="54000" cy="5400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600"/>
                </a:p>
              </p:txBody>
            </p:sp>
            <p:sp>
              <p:nvSpPr>
                <p:cNvPr id="6" name="CasellaDiTesto 5"/>
                <p:cNvSpPr txBox="1"/>
                <p:nvPr/>
              </p:nvSpPr>
              <p:spPr>
                <a:xfrm>
                  <a:off x="2597141" y="1448986"/>
                  <a:ext cx="132119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100" dirty="0" smtClean="0"/>
                    <a:t>Experimental data</a:t>
                  </a:r>
                  <a:endParaRPr lang="it-IT" sz="1100" dirty="0"/>
                </a:p>
              </p:txBody>
            </p:sp>
          </p:grpSp>
          <p:grpSp>
            <p:nvGrpSpPr>
              <p:cNvPr id="13" name="Gruppo 12"/>
              <p:cNvGrpSpPr/>
              <p:nvPr/>
            </p:nvGrpSpPr>
            <p:grpSpPr>
              <a:xfrm>
                <a:off x="2516912" y="1708428"/>
                <a:ext cx="1763393" cy="261610"/>
                <a:chOff x="2692172" y="1708428"/>
                <a:chExt cx="1763393" cy="261610"/>
              </a:xfrm>
            </p:grpSpPr>
            <p:cxnSp>
              <p:nvCxnSpPr>
                <p:cNvPr id="10" name="Connettore 1 9"/>
                <p:cNvCxnSpPr/>
                <p:nvPr/>
              </p:nvCxnSpPr>
              <p:spPr>
                <a:xfrm>
                  <a:off x="2692172" y="1844824"/>
                  <a:ext cx="1743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CasellaDiTesto 11"/>
                <p:cNvSpPr txBox="1"/>
                <p:nvPr/>
              </p:nvSpPr>
              <p:spPr>
                <a:xfrm>
                  <a:off x="2866668" y="1708428"/>
                  <a:ext cx="158889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100" err="1" smtClean="0"/>
                    <a:t>MonteCarlo</a:t>
                  </a:r>
                  <a:r>
                    <a:rPr lang="it-IT" sz="1100" smtClean="0"/>
                    <a:t> </a:t>
                  </a:r>
                  <a:r>
                    <a:rPr lang="it-IT" sz="1100" err="1" smtClean="0"/>
                    <a:t>simulation</a:t>
                  </a:r>
                  <a:endParaRPr lang="it-IT" sz="1100"/>
                </a:p>
              </p:txBody>
            </p:sp>
          </p:grpSp>
        </p:grpSp>
        <p:grpSp>
          <p:nvGrpSpPr>
            <p:cNvPr id="19" name="Gruppo 18"/>
            <p:cNvGrpSpPr/>
            <p:nvPr/>
          </p:nvGrpSpPr>
          <p:grpSpPr>
            <a:xfrm>
              <a:off x="1049200" y="3208020"/>
              <a:ext cx="261610" cy="1001395"/>
              <a:chOff x="1049200" y="3208020"/>
              <a:chExt cx="261610" cy="1001395"/>
            </a:xfrm>
          </p:grpSpPr>
          <p:cxnSp>
            <p:nvCxnSpPr>
              <p:cNvPr id="16" name="Connettore 2 15"/>
              <p:cNvCxnSpPr/>
              <p:nvPr/>
            </p:nvCxnSpPr>
            <p:spPr>
              <a:xfrm flipV="1">
                <a:off x="1195244" y="3208020"/>
                <a:ext cx="0" cy="292988"/>
              </a:xfrm>
              <a:prstGeom prst="straightConnector1">
                <a:avLst/>
              </a:prstGeom>
              <a:ln w="15875">
                <a:solidFill>
                  <a:srgbClr val="0066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CasellaDiTesto 17"/>
              <p:cNvSpPr txBox="1"/>
              <p:nvPr/>
            </p:nvSpPr>
            <p:spPr>
              <a:xfrm rot="16200000">
                <a:off x="799131" y="3697737"/>
                <a:ext cx="76174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baseline="30000" smtClean="0"/>
                  <a:t>8</a:t>
                </a:r>
                <a:r>
                  <a:rPr lang="it-IT" sz="1100" smtClean="0"/>
                  <a:t>Be</a:t>
                </a:r>
                <a:r>
                  <a:rPr lang="it-IT" sz="1100" baseline="-25000" smtClean="0"/>
                  <a:t>gs</a:t>
                </a:r>
                <a:r>
                  <a:rPr lang="it-IT" sz="1100" baseline="30000" smtClean="0"/>
                  <a:t> </a:t>
                </a:r>
                <a:r>
                  <a:rPr lang="it-IT" sz="1100" smtClean="0"/>
                  <a:t>(0</a:t>
                </a:r>
                <a:r>
                  <a:rPr lang="it-IT" sz="1100" baseline="30000" smtClean="0"/>
                  <a:t>+</a:t>
                </a:r>
                <a:r>
                  <a:rPr lang="it-IT" sz="1100" smtClean="0"/>
                  <a:t>)</a:t>
                </a:r>
                <a:endParaRPr lang="it-IT" sz="1100" baseline="-25000"/>
              </a:p>
            </p:txBody>
          </p:sp>
        </p:grpSp>
        <p:grpSp>
          <p:nvGrpSpPr>
            <p:cNvPr id="21" name="Gruppo 20"/>
            <p:cNvGrpSpPr/>
            <p:nvPr/>
          </p:nvGrpSpPr>
          <p:grpSpPr>
            <a:xfrm>
              <a:off x="1286239" y="1217949"/>
              <a:ext cx="245855" cy="1634987"/>
              <a:chOff x="1286239" y="1217949"/>
              <a:chExt cx="245855" cy="1634987"/>
            </a:xfrm>
          </p:grpSpPr>
          <p:cxnSp>
            <p:nvCxnSpPr>
              <p:cNvPr id="27" name="Connettore 2 26"/>
              <p:cNvCxnSpPr/>
              <p:nvPr/>
            </p:nvCxnSpPr>
            <p:spPr>
              <a:xfrm>
                <a:off x="1399440" y="2564904"/>
                <a:ext cx="1" cy="288032"/>
              </a:xfrm>
              <a:prstGeom prst="straightConnector1">
                <a:avLst/>
              </a:prstGeom>
              <a:ln w="15875">
                <a:solidFill>
                  <a:srgbClr val="0066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asellaDiTesto 27"/>
              <p:cNvSpPr txBox="1"/>
              <p:nvPr/>
            </p:nvSpPr>
            <p:spPr>
              <a:xfrm rot="16200000">
                <a:off x="752198" y="1751990"/>
                <a:ext cx="1313938" cy="2458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baseline="30000" dirty="0" smtClean="0"/>
                  <a:t>9</a:t>
                </a:r>
                <a:r>
                  <a:rPr lang="it-IT" sz="1100" dirty="0" smtClean="0"/>
                  <a:t>Be 2.43 </a:t>
                </a:r>
                <a:r>
                  <a:rPr lang="it-IT" sz="1100" dirty="0" err="1" smtClean="0"/>
                  <a:t>MeV</a:t>
                </a:r>
                <a:r>
                  <a:rPr lang="it-IT" sz="1100" baseline="30000" dirty="0" smtClean="0"/>
                  <a:t> </a:t>
                </a:r>
                <a:r>
                  <a:rPr lang="it-IT" sz="1100" dirty="0" smtClean="0"/>
                  <a:t>(5/2</a:t>
                </a:r>
                <a:r>
                  <a:rPr lang="it-IT" sz="1100" baseline="30000" dirty="0" smtClean="0"/>
                  <a:t>-</a:t>
                </a:r>
                <a:r>
                  <a:rPr lang="it-IT" sz="1100" dirty="0" smtClean="0"/>
                  <a:t>)</a:t>
                </a:r>
                <a:endParaRPr lang="it-IT" sz="1100" baseline="-25000" dirty="0"/>
              </a:p>
            </p:txBody>
          </p:sp>
        </p:grpSp>
        <p:grpSp>
          <p:nvGrpSpPr>
            <p:cNvPr id="24" name="Gruppo 23"/>
            <p:cNvGrpSpPr/>
            <p:nvPr/>
          </p:nvGrpSpPr>
          <p:grpSpPr>
            <a:xfrm>
              <a:off x="2612801" y="1667200"/>
              <a:ext cx="245855" cy="1352612"/>
              <a:chOff x="2628041" y="1667200"/>
              <a:chExt cx="245855" cy="1352612"/>
            </a:xfrm>
          </p:grpSpPr>
          <p:cxnSp>
            <p:nvCxnSpPr>
              <p:cNvPr id="35" name="Connettore 2 34"/>
              <p:cNvCxnSpPr/>
              <p:nvPr/>
            </p:nvCxnSpPr>
            <p:spPr>
              <a:xfrm flipH="1">
                <a:off x="2748864" y="2672177"/>
                <a:ext cx="9725" cy="347635"/>
              </a:xfrm>
              <a:prstGeom prst="straightConnector1">
                <a:avLst/>
              </a:prstGeom>
              <a:ln w="15875">
                <a:solidFill>
                  <a:srgbClr val="0066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CasellaDiTesto 35"/>
              <p:cNvSpPr txBox="1"/>
              <p:nvPr/>
            </p:nvSpPr>
            <p:spPr>
              <a:xfrm rot="16200000">
                <a:off x="2256698" y="2038543"/>
                <a:ext cx="988542" cy="2458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smtClean="0"/>
                  <a:t>3.03 </a:t>
                </a:r>
                <a:r>
                  <a:rPr lang="it-IT" sz="1100" dirty="0" err="1" smtClean="0"/>
                  <a:t>MeV</a:t>
                </a:r>
                <a:r>
                  <a:rPr lang="it-IT" sz="1100" dirty="0" smtClean="0"/>
                  <a:t> (2</a:t>
                </a:r>
                <a:r>
                  <a:rPr lang="it-IT" sz="1100" baseline="30000" dirty="0" smtClean="0"/>
                  <a:t>+</a:t>
                </a:r>
                <a:r>
                  <a:rPr lang="it-IT" sz="1100" dirty="0" smtClean="0"/>
                  <a:t>)</a:t>
                </a:r>
                <a:endParaRPr lang="it-IT" sz="1100" baseline="-25000" dirty="0"/>
              </a:p>
            </p:txBody>
          </p:sp>
        </p:grpSp>
      </p:grpSp>
      <p:sp>
        <p:nvSpPr>
          <p:cNvPr id="29" name="CasellaDiTesto 28"/>
          <p:cNvSpPr txBox="1"/>
          <p:nvPr/>
        </p:nvSpPr>
        <p:spPr>
          <a:xfrm>
            <a:off x="971600" y="1405379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FF0000"/>
                </a:solidFill>
              </a:rPr>
              <a:t>MonteCarlo</a:t>
            </a:r>
            <a:r>
              <a:rPr lang="it-IT" sz="1400" dirty="0" smtClean="0"/>
              <a:t> </a:t>
            </a:r>
            <a:r>
              <a:rPr lang="it-IT" sz="1400" dirty="0" err="1" smtClean="0"/>
              <a:t>simulation</a:t>
            </a:r>
            <a:r>
              <a:rPr lang="it-IT" sz="1400" dirty="0" smtClean="0"/>
              <a:t> </a:t>
            </a:r>
            <a:r>
              <a:rPr lang="it-IT" sz="1400" dirty="0" smtClean="0">
                <a:sym typeface="Wingdings" pitchFamily="2" charset="2"/>
              </a:rPr>
              <a:t> </a:t>
            </a:r>
            <a:r>
              <a:rPr lang="it-IT" sz="1400" dirty="0" err="1" smtClean="0">
                <a:sym typeface="Wingdings" pitchFamily="2" charset="2"/>
              </a:rPr>
              <a:t>good</a:t>
            </a:r>
            <a:r>
              <a:rPr lang="it-IT" sz="1400" dirty="0" smtClean="0">
                <a:sym typeface="Wingdings" pitchFamily="2" charset="2"/>
              </a:rPr>
              <a:t> </a:t>
            </a:r>
            <a:r>
              <a:rPr lang="it-IT" sz="1400" b="1" dirty="0" err="1" smtClean="0">
                <a:solidFill>
                  <a:srgbClr val="7030A0"/>
                </a:solidFill>
                <a:sym typeface="Wingdings" pitchFamily="2" charset="2"/>
              </a:rPr>
              <a:t>agreement</a:t>
            </a:r>
            <a:r>
              <a:rPr lang="it-IT" sz="1400" dirty="0" smtClean="0">
                <a:sym typeface="Wingdings" pitchFamily="2" charset="2"/>
              </a:rPr>
              <a:t> with the experimental data for the </a:t>
            </a:r>
            <a:r>
              <a:rPr lang="it-IT" sz="1400" b="1" dirty="0" smtClean="0">
                <a:solidFill>
                  <a:srgbClr val="FF9900"/>
                </a:solidFill>
                <a:sym typeface="Wingdings" pitchFamily="2" charset="2"/>
              </a:rPr>
              <a:t>91.8 </a:t>
            </a:r>
            <a:r>
              <a:rPr lang="it-IT" sz="1400" b="1" dirty="0" err="1" smtClean="0">
                <a:solidFill>
                  <a:srgbClr val="FF9900"/>
                </a:solidFill>
                <a:sym typeface="Wingdings" pitchFamily="2" charset="2"/>
              </a:rPr>
              <a:t>keV</a:t>
            </a:r>
            <a:r>
              <a:rPr lang="it-IT" sz="1400" b="1" dirty="0" smtClean="0">
                <a:solidFill>
                  <a:srgbClr val="FF9900"/>
                </a:solidFill>
                <a:sym typeface="Wingdings" pitchFamily="2" charset="2"/>
              </a:rPr>
              <a:t> </a:t>
            </a:r>
            <a:r>
              <a:rPr lang="it-IT" sz="1400" b="1" dirty="0" err="1" smtClean="0">
                <a:solidFill>
                  <a:srgbClr val="FF9900"/>
                </a:solidFill>
                <a:sym typeface="Wingdings" pitchFamily="2" charset="2"/>
              </a:rPr>
              <a:t>peak</a:t>
            </a:r>
            <a:r>
              <a:rPr lang="it-IT" sz="1400" dirty="0" smtClean="0">
                <a:sym typeface="Wingdings" pitchFamily="2" charset="2"/>
              </a:rPr>
              <a:t> (</a:t>
            </a:r>
            <a:r>
              <a:rPr lang="it-IT" sz="1400" b="1" baseline="30000" dirty="0" smtClean="0">
                <a:solidFill>
                  <a:srgbClr val="0066FF"/>
                </a:solidFill>
                <a:sym typeface="Wingdings" pitchFamily="2" charset="2"/>
              </a:rPr>
              <a:t>8</a:t>
            </a:r>
            <a:r>
              <a:rPr lang="it-IT" sz="1400" b="1" dirty="0" smtClean="0">
                <a:solidFill>
                  <a:srgbClr val="0066FF"/>
                </a:solidFill>
                <a:sym typeface="Wingdings" pitchFamily="2" charset="2"/>
              </a:rPr>
              <a:t>Be</a:t>
            </a:r>
            <a:r>
              <a:rPr lang="it-IT" sz="1400" b="1" baseline="-25000" dirty="0" smtClean="0">
                <a:solidFill>
                  <a:srgbClr val="0066FF"/>
                </a:solidFill>
                <a:sym typeface="Wingdings" pitchFamily="2" charset="2"/>
              </a:rPr>
              <a:t>gs</a:t>
            </a:r>
            <a:r>
              <a:rPr lang="it-IT" sz="1400" dirty="0" smtClean="0">
                <a:sym typeface="Wingdings" pitchFamily="2" charset="2"/>
              </a:rPr>
              <a:t>)  </a:t>
            </a:r>
            <a:r>
              <a:rPr lang="it-IT" sz="1400" dirty="0" err="1" smtClean="0">
                <a:sym typeface="Wingdings" pitchFamily="2" charset="2"/>
              </a:rPr>
              <a:t>good</a:t>
            </a:r>
            <a:r>
              <a:rPr lang="it-IT" sz="1400" dirty="0" smtClean="0">
                <a:sym typeface="Wingdings" pitchFamily="2" charset="2"/>
              </a:rPr>
              <a:t> </a:t>
            </a:r>
            <a:r>
              <a:rPr lang="it-IT" sz="1400" dirty="0" err="1" smtClean="0">
                <a:sym typeface="Wingdings" pitchFamily="2" charset="2"/>
              </a:rPr>
              <a:t>consistency</a:t>
            </a:r>
            <a:r>
              <a:rPr lang="it-IT" sz="1400" dirty="0" smtClean="0">
                <a:sym typeface="Wingdings" pitchFamily="2" charset="2"/>
              </a:rPr>
              <a:t> of the procedure.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967408" y="2358405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Possible</a:t>
            </a:r>
            <a:r>
              <a:rPr lang="it-IT" sz="1400" dirty="0" smtClean="0"/>
              <a:t> </a:t>
            </a:r>
            <a:r>
              <a:rPr lang="it-IT" sz="1400" dirty="0" err="1" smtClean="0"/>
              <a:t>contaminations</a:t>
            </a:r>
            <a:r>
              <a:rPr lang="it-IT" sz="1400" dirty="0" smtClean="0"/>
              <a:t> of </a:t>
            </a:r>
            <a:r>
              <a:rPr lang="it-IT" sz="1400" b="1" baseline="30000" dirty="0" smtClean="0">
                <a:solidFill>
                  <a:srgbClr val="0066FF"/>
                </a:solidFill>
              </a:rPr>
              <a:t>9</a:t>
            </a:r>
            <a:r>
              <a:rPr lang="it-IT" sz="1400" b="1" dirty="0" smtClean="0">
                <a:solidFill>
                  <a:srgbClr val="0066FF"/>
                </a:solidFill>
              </a:rPr>
              <a:t>Be</a:t>
            </a:r>
            <a:r>
              <a:rPr lang="it-IT" sz="1400" dirty="0" smtClean="0"/>
              <a:t> </a:t>
            </a:r>
            <a:r>
              <a:rPr lang="it-IT" sz="1400" dirty="0" err="1" smtClean="0"/>
              <a:t>neutron</a:t>
            </a:r>
            <a:r>
              <a:rPr lang="it-IT" sz="1400" dirty="0" smtClean="0"/>
              <a:t> </a:t>
            </a:r>
            <a:r>
              <a:rPr lang="it-IT" sz="1400" dirty="0" err="1" smtClean="0"/>
              <a:t>decay</a:t>
            </a:r>
            <a:r>
              <a:rPr lang="it-IT" sz="1400" dirty="0" smtClean="0"/>
              <a:t> </a:t>
            </a:r>
            <a:r>
              <a:rPr lang="it-IT" sz="1400" dirty="0" smtClean="0">
                <a:sym typeface="Wingdings" pitchFamily="2" charset="2"/>
              </a:rPr>
              <a:t> </a:t>
            </a:r>
            <a:r>
              <a:rPr lang="it-IT" sz="1400" b="1" dirty="0" err="1" smtClean="0">
                <a:solidFill>
                  <a:srgbClr val="FF0000"/>
                </a:solidFill>
                <a:sym typeface="Wingdings" pitchFamily="2" charset="2"/>
              </a:rPr>
              <a:t>ghost</a:t>
            </a:r>
            <a:r>
              <a:rPr lang="it-IT" sz="14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sym typeface="Wingdings" pitchFamily="2" charset="2"/>
              </a:rPr>
              <a:t>peaks</a:t>
            </a:r>
            <a:endParaRPr lang="it-IT" sz="1400" dirty="0"/>
          </a:p>
        </p:txBody>
      </p:sp>
      <p:sp>
        <p:nvSpPr>
          <p:cNvPr id="5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518122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Good test for the experimental technique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611560" y="3015307"/>
            <a:ext cx="7764186" cy="3294860"/>
            <a:chOff x="611560" y="3015307"/>
            <a:chExt cx="7764186" cy="3294860"/>
          </a:xfrm>
        </p:grpSpPr>
        <p:grpSp>
          <p:nvGrpSpPr>
            <p:cNvPr id="14336" name="Gruppo 14335"/>
            <p:cNvGrpSpPr/>
            <p:nvPr/>
          </p:nvGrpSpPr>
          <p:grpSpPr>
            <a:xfrm>
              <a:off x="611560" y="3015307"/>
              <a:ext cx="4116440" cy="338554"/>
              <a:chOff x="611560" y="3140968"/>
              <a:chExt cx="4116440" cy="338554"/>
            </a:xfrm>
          </p:grpSpPr>
          <p:sp>
            <p:nvSpPr>
              <p:cNvPr id="43" name="CasellaDiTesto 42"/>
              <p:cNvSpPr txBox="1"/>
              <p:nvPr/>
            </p:nvSpPr>
            <p:spPr>
              <a:xfrm>
                <a:off x="792307" y="3140968"/>
                <a:ext cx="39356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b="1">
                    <a:solidFill>
                      <a:srgbClr val="7030A0"/>
                    </a:solidFill>
                  </a:rPr>
                  <a:t>3</a:t>
                </a:r>
                <a:r>
                  <a:rPr lang="it-IT" sz="1600" b="1" smtClean="0">
                    <a:solidFill>
                      <a:srgbClr val="7030A0"/>
                    </a:solidFill>
                    <a:latin typeface="Symbol" pitchFamily="18" charset="2"/>
                  </a:rPr>
                  <a:t>a </a:t>
                </a:r>
                <a:r>
                  <a:rPr lang="it-IT" sz="1600" b="1" err="1" smtClean="0">
                    <a:solidFill>
                      <a:srgbClr val="7030A0"/>
                    </a:solidFill>
                  </a:rPr>
                  <a:t>correlations</a:t>
                </a:r>
                <a:r>
                  <a:rPr lang="it-IT" sz="1600" b="1" smtClean="0">
                    <a:solidFill>
                      <a:srgbClr val="7030A0"/>
                    </a:solidFill>
                  </a:rPr>
                  <a:t> </a:t>
                </a:r>
                <a:r>
                  <a:rPr lang="it-IT" sz="1600" smtClean="0">
                    <a:sym typeface="Wingdings" pitchFamily="2" charset="2"/>
                  </a:rPr>
                  <a:t> the </a:t>
                </a:r>
                <a:r>
                  <a:rPr lang="it-IT" sz="1600" b="1" baseline="30000" smtClean="0">
                    <a:solidFill>
                      <a:srgbClr val="0070C0"/>
                    </a:solidFill>
                    <a:sym typeface="Wingdings" pitchFamily="2" charset="2"/>
                  </a:rPr>
                  <a:t>12</a:t>
                </a:r>
                <a:r>
                  <a:rPr lang="it-IT" sz="1600" b="1">
                    <a:solidFill>
                      <a:srgbClr val="0070C0"/>
                    </a:solidFill>
                    <a:sym typeface="Wingdings" pitchFamily="2" charset="2"/>
                  </a:rPr>
                  <a:t>C</a:t>
                </a:r>
                <a:r>
                  <a:rPr lang="it-IT" sz="1600" smtClean="0">
                    <a:sym typeface="Wingdings" pitchFamily="2" charset="2"/>
                  </a:rPr>
                  <a:t> </a:t>
                </a:r>
                <a:r>
                  <a:rPr lang="it-IT" sz="1600" err="1" smtClean="0">
                    <a:sym typeface="Wingdings" pitchFamily="2" charset="2"/>
                  </a:rPr>
                  <a:t>spectroscopy</a:t>
                </a:r>
                <a:r>
                  <a:rPr lang="it-IT" sz="1600" smtClean="0">
                    <a:sym typeface="Wingdings" pitchFamily="2" charset="2"/>
                  </a:rPr>
                  <a:t>:</a:t>
                </a:r>
                <a:endParaRPr lang="it-IT" sz="1600"/>
              </a:p>
            </p:txBody>
          </p:sp>
          <p:sp>
            <p:nvSpPr>
              <p:cNvPr id="44" name="Decisione 43"/>
              <p:cNvSpPr/>
              <p:nvPr/>
            </p:nvSpPr>
            <p:spPr>
              <a:xfrm>
                <a:off x="611560" y="3220596"/>
                <a:ext cx="144016" cy="162000"/>
              </a:xfrm>
              <a:prstGeom prst="flowChartDecision">
                <a:avLst/>
              </a:prstGeom>
              <a:solidFill>
                <a:srgbClr val="FFFF00"/>
              </a:solidFill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/>
              </a:p>
            </p:txBody>
          </p:sp>
        </p:grpSp>
        <p:sp>
          <p:nvSpPr>
            <p:cNvPr id="14344" name="CasellaDiTesto 14343"/>
            <p:cNvSpPr txBox="1"/>
            <p:nvPr/>
          </p:nvSpPr>
          <p:spPr>
            <a:xfrm>
              <a:off x="3925136" y="4581128"/>
              <a:ext cx="4450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sz="1600" b="1" dirty="0" smtClean="0">
                  <a:solidFill>
                    <a:srgbClr val="FF0000"/>
                  </a:solidFill>
                </a:rPr>
                <a:t>3 body </a:t>
              </a:r>
              <a:r>
                <a:rPr lang="it-IT" sz="1600" b="1" dirty="0" err="1" smtClean="0">
                  <a:solidFill>
                    <a:srgbClr val="FF0000"/>
                  </a:solidFill>
                </a:rPr>
                <a:t>correlations</a:t>
              </a:r>
              <a:r>
                <a:rPr lang="it-IT" sz="1600" b="1" dirty="0" smtClean="0">
                  <a:solidFill>
                    <a:srgbClr val="FF0000"/>
                  </a:solidFill>
                </a:rPr>
                <a:t> </a:t>
              </a:r>
              <a:r>
                <a:rPr lang="it-IT" sz="1600" b="1" dirty="0" smtClean="0">
                  <a:sym typeface="Wingdings" pitchFamily="2" charset="2"/>
                </a:rPr>
                <a:t> </a:t>
              </a:r>
              <a:r>
                <a:rPr lang="it-IT" sz="1600" b="1" dirty="0" err="1" smtClean="0">
                  <a:sym typeface="Wingdings" pitchFamily="2" charset="2"/>
                </a:rPr>
                <a:t>good</a:t>
              </a:r>
              <a:r>
                <a:rPr lang="it-IT" sz="1600" b="1" dirty="0" smtClean="0">
                  <a:sym typeface="Wingdings" pitchFamily="2" charset="2"/>
                </a:rPr>
                <a:t> </a:t>
              </a:r>
              <a:r>
                <a:rPr lang="it-IT" sz="1600" b="1" dirty="0" err="1" smtClean="0">
                  <a:sym typeface="Wingdings" pitchFamily="2" charset="2"/>
                </a:rPr>
                <a:t>agreement</a:t>
              </a:r>
              <a:r>
                <a:rPr lang="it-IT" sz="1600" b="1" dirty="0" smtClean="0">
                  <a:sym typeface="Wingdings" pitchFamily="2" charset="2"/>
                </a:rPr>
                <a:t> with </a:t>
              </a:r>
              <a:r>
                <a:rPr lang="it-IT" sz="1600" b="1" baseline="30000" dirty="0">
                  <a:solidFill>
                    <a:srgbClr val="0066FF"/>
                  </a:solidFill>
                  <a:sym typeface="Wingdings" pitchFamily="2" charset="2"/>
                </a:rPr>
                <a:t>12</a:t>
              </a:r>
              <a:r>
                <a:rPr lang="it-IT" sz="1600" b="1" dirty="0">
                  <a:solidFill>
                    <a:srgbClr val="0066FF"/>
                  </a:solidFill>
                  <a:sym typeface="Wingdings" pitchFamily="2" charset="2"/>
                </a:rPr>
                <a:t>C </a:t>
              </a:r>
              <a:r>
                <a:rPr lang="it-IT" sz="1600" b="1" dirty="0" err="1" smtClean="0">
                  <a:sym typeface="Wingdings" pitchFamily="2" charset="2"/>
                </a:rPr>
                <a:t>known</a:t>
              </a:r>
              <a:r>
                <a:rPr lang="it-IT" sz="1600" b="1" dirty="0" smtClean="0">
                  <a:sym typeface="Wingdings" pitchFamily="2" charset="2"/>
                </a:rPr>
                <a:t> state in the </a:t>
              </a:r>
              <a:r>
                <a:rPr lang="it-IT" sz="1600" b="1" i="1" dirty="0" err="1" smtClean="0">
                  <a:solidFill>
                    <a:srgbClr val="008000"/>
                  </a:solidFill>
                  <a:sym typeface="Wingdings" pitchFamily="2" charset="2"/>
                </a:rPr>
                <a:t>literature</a:t>
              </a:r>
              <a:endParaRPr lang="it-IT" sz="1600" b="1" i="1" dirty="0" smtClean="0">
                <a:solidFill>
                  <a:srgbClr val="008000"/>
                </a:solidFill>
                <a:sym typeface="Wingdings" pitchFamily="2" charset="2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423" y="3463370"/>
              <a:ext cx="2699573" cy="2846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7631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392489" y="548680"/>
            <a:ext cx="4788023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b="1" dirty="0" err="1" smtClean="0">
                <a:solidFill>
                  <a:srgbClr val="C00000"/>
                </a:solidFill>
              </a:rPr>
              <a:t>Angular</a:t>
            </a:r>
            <a:r>
              <a:rPr lang="it-IT" sz="1400" b="1" dirty="0" smtClean="0">
                <a:solidFill>
                  <a:srgbClr val="C00000"/>
                </a:solidFill>
              </a:rPr>
              <a:t> </a:t>
            </a:r>
            <a:r>
              <a:rPr lang="it-IT" sz="1400" b="1" dirty="0" err="1" smtClean="0">
                <a:solidFill>
                  <a:srgbClr val="C00000"/>
                </a:solidFill>
              </a:rPr>
              <a:t>correlation</a:t>
            </a:r>
            <a:r>
              <a:rPr lang="it-IT" sz="1400" b="1" dirty="0" smtClean="0">
                <a:solidFill>
                  <a:srgbClr val="C00000"/>
                </a:solidFill>
              </a:rPr>
              <a:t> </a:t>
            </a:r>
            <a:r>
              <a:rPr lang="it-IT" sz="1400" b="1" dirty="0" err="1" smtClean="0"/>
              <a:t>analysis</a:t>
            </a:r>
            <a:r>
              <a:rPr lang="it-IT" sz="1400" b="1" dirty="0" smtClean="0"/>
              <a:t> </a:t>
            </a:r>
            <a:r>
              <a:rPr lang="it-IT" sz="1400" b="1" dirty="0" smtClean="0">
                <a:sym typeface="Wingdings" panose="05000000000000000000" pitchFamily="2" charset="2"/>
              </a:rPr>
              <a:t> take </a:t>
            </a:r>
            <a:r>
              <a:rPr lang="it-IT" sz="1400" b="1" dirty="0" err="1" smtClean="0">
                <a:sym typeface="Wingdings" panose="05000000000000000000" pitchFamily="2" charset="2"/>
              </a:rPr>
              <a:t>into</a:t>
            </a:r>
            <a:r>
              <a:rPr lang="it-IT" sz="1400" b="1" dirty="0" smtClean="0">
                <a:sym typeface="Wingdings" panose="05000000000000000000" pitchFamily="2" charset="2"/>
              </a:rPr>
              <a:t> account the</a:t>
            </a:r>
          </a:p>
          <a:p>
            <a:pPr>
              <a:lnSpc>
                <a:spcPct val="150000"/>
              </a:lnSpc>
            </a:pPr>
            <a:r>
              <a:rPr lang="it-IT" sz="1400" b="1" dirty="0" smtClean="0">
                <a:sym typeface="Wingdings" panose="05000000000000000000" pitchFamily="2" charset="2"/>
              </a:rPr>
              <a:t> </a:t>
            </a:r>
            <a:r>
              <a:rPr lang="it-IT" sz="1400" b="1" i="1" dirty="0" smtClean="0"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it-IT" sz="1400" b="1" dirty="0" smtClean="0">
                <a:sym typeface="Wingdings" panose="05000000000000000000" pitchFamily="2" charset="2"/>
              </a:rPr>
              <a:t> </a:t>
            </a:r>
            <a:r>
              <a:rPr lang="it-IT" sz="1400" b="1" i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opening angle</a:t>
            </a:r>
            <a:r>
              <a:rPr lang="it-IT" sz="1400" b="1" dirty="0" smtClean="0">
                <a:sym typeface="Wingdings" panose="05000000000000000000" pitchFamily="2" charset="2"/>
              </a:rPr>
              <a:t> of </a:t>
            </a:r>
            <a:r>
              <a:rPr lang="it-IT" sz="1400" b="1" dirty="0" err="1" smtClean="0">
                <a:sym typeface="Wingdings" panose="05000000000000000000" pitchFamily="2" charset="2"/>
              </a:rPr>
              <a:t>fragments</a:t>
            </a:r>
            <a:r>
              <a:rPr lang="it-IT" sz="1400" b="1" dirty="0" smtClean="0">
                <a:sym typeface="Wingdings" panose="05000000000000000000" pitchFamily="2" charset="2"/>
              </a:rPr>
              <a:t>, </a:t>
            </a:r>
            <a:r>
              <a:rPr lang="it-IT" sz="1400" b="1" dirty="0" err="1" smtClean="0">
                <a:sym typeface="Wingdings" panose="05000000000000000000" pitchFamily="2" charset="2"/>
              </a:rPr>
              <a:t>corrected</a:t>
            </a:r>
            <a:r>
              <a:rPr lang="it-IT" sz="1400" b="1" dirty="0" smtClean="0">
                <a:sym typeface="Wingdings" panose="05000000000000000000" pitchFamily="2" charset="2"/>
              </a:rPr>
              <a:t> by the </a:t>
            </a:r>
          </a:p>
          <a:p>
            <a:pPr>
              <a:lnSpc>
                <a:spcPct val="150000"/>
              </a:lnSpc>
            </a:pPr>
            <a:r>
              <a:rPr lang="it-IT" sz="1400" b="1" i="1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lang="it-IT" sz="1400" b="1" i="1" baseline="-25000" dirty="0" err="1" smtClean="0">
                <a:sym typeface="Wingdings" panose="05000000000000000000" pitchFamily="2" charset="2"/>
              </a:rPr>
              <a:t>cm</a:t>
            </a:r>
            <a:r>
              <a:rPr lang="it-IT" sz="1400" b="1" dirty="0" smtClean="0">
                <a:sym typeface="Wingdings" panose="05000000000000000000" pitchFamily="2" charset="2"/>
              </a:rPr>
              <a:t> </a:t>
            </a:r>
            <a:r>
              <a:rPr lang="it-IT" sz="1400" b="1" i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recoil</a:t>
            </a:r>
            <a:r>
              <a:rPr lang="it-IT" sz="1400" b="1" i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angle</a:t>
            </a:r>
            <a:r>
              <a:rPr lang="it-IT" sz="1400" b="1" dirty="0" smtClean="0">
                <a:sym typeface="Wingdings" panose="05000000000000000000" pitchFamily="2" charset="2"/>
              </a:rPr>
              <a:t> of the </a:t>
            </a:r>
            <a:r>
              <a:rPr lang="it-IT" sz="1400" b="1" i="1" dirty="0" err="1" smtClean="0">
                <a:sym typeface="Wingdings" panose="05000000000000000000" pitchFamily="2" charset="2"/>
              </a:rPr>
              <a:t>decaing</a:t>
            </a:r>
            <a:r>
              <a:rPr lang="it-IT" sz="1400" b="1" i="1" dirty="0" smtClean="0">
                <a:sym typeface="Wingdings" panose="05000000000000000000" pitchFamily="2" charset="2"/>
              </a:rPr>
              <a:t> source</a:t>
            </a:r>
            <a:r>
              <a:rPr lang="it-IT" sz="1400" b="1" dirty="0" smtClean="0">
                <a:sym typeface="Wingdings" panose="05000000000000000000" pitchFamily="2" charset="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[</a:t>
            </a:r>
            <a:r>
              <a:rPr lang="it-IT" sz="11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Marsh</a:t>
            </a:r>
            <a:r>
              <a:rPr lang="it-IT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and </a:t>
            </a:r>
            <a:r>
              <a:rPr lang="it-IT" sz="11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Rae</a:t>
            </a:r>
            <a:r>
              <a:rPr lang="it-IT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PLB 153 (1985)] </a:t>
            </a:r>
            <a:endParaRPr lang="it-IT" sz="1100" b="1" dirty="0">
              <a:solidFill>
                <a:schemeClr val="tx1">
                  <a:lumMod val="65000"/>
                  <a:lumOff val="35000"/>
                </a:schemeClr>
              </a:solidFill>
              <a:latin typeface="Symbol" panose="05050102010706020507" pitchFamily="18" charset="2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4730918" y="3314933"/>
            <a:ext cx="3729514" cy="2596455"/>
            <a:chOff x="4860032" y="1916832"/>
            <a:chExt cx="3729514" cy="259645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916832"/>
              <a:ext cx="3729514" cy="2596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CasellaDiTesto 2"/>
            <p:cNvSpPr txBox="1"/>
            <p:nvPr/>
          </p:nvSpPr>
          <p:spPr>
            <a:xfrm>
              <a:off x="7596336" y="2132856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err="1" smtClean="0">
                  <a:solidFill>
                    <a:srgbClr val="0066FF"/>
                  </a:solidFill>
                </a:rPr>
                <a:t>Ref</a:t>
              </a:r>
              <a:r>
                <a:rPr lang="it-IT" sz="1400" b="1" smtClean="0">
                  <a:solidFill>
                    <a:srgbClr val="0066FF"/>
                  </a:solidFill>
                </a:rPr>
                <a:t>. [1]</a:t>
              </a:r>
              <a:endParaRPr lang="it-IT" sz="1400" b="1">
                <a:solidFill>
                  <a:srgbClr val="0066FF"/>
                </a:solidFill>
              </a:endParaRPr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4726895" y="5983396"/>
            <a:ext cx="40671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smtClean="0">
                <a:solidFill>
                  <a:srgbClr val="0066FF"/>
                </a:solidFill>
              </a:rPr>
              <a:t>[1] G. </a:t>
            </a:r>
            <a:r>
              <a:rPr lang="it-IT" sz="1050" err="1" smtClean="0">
                <a:solidFill>
                  <a:srgbClr val="0066FF"/>
                </a:solidFill>
              </a:rPr>
              <a:t>Rogachev</a:t>
            </a:r>
            <a:r>
              <a:rPr lang="it-IT" sz="1050" smtClean="0">
                <a:solidFill>
                  <a:srgbClr val="0066FF"/>
                </a:solidFill>
              </a:rPr>
              <a:t> et al., J. </a:t>
            </a:r>
            <a:r>
              <a:rPr lang="it-IT" sz="1050" err="1" smtClean="0">
                <a:solidFill>
                  <a:srgbClr val="0066FF"/>
                </a:solidFill>
              </a:rPr>
              <a:t>Phys</a:t>
            </a:r>
            <a:r>
              <a:rPr lang="it-IT" sz="1050" smtClean="0">
                <a:solidFill>
                  <a:srgbClr val="0066FF"/>
                </a:solidFill>
              </a:rPr>
              <a:t>.: </a:t>
            </a:r>
            <a:r>
              <a:rPr lang="it-IT" sz="1050" err="1" smtClean="0">
                <a:solidFill>
                  <a:srgbClr val="0066FF"/>
                </a:solidFill>
              </a:rPr>
              <a:t>Conf</a:t>
            </a:r>
            <a:r>
              <a:rPr lang="it-IT" sz="1050" smtClean="0">
                <a:solidFill>
                  <a:srgbClr val="0066FF"/>
                </a:solidFill>
              </a:rPr>
              <a:t>. Ser. </a:t>
            </a:r>
            <a:r>
              <a:rPr lang="it-IT" sz="1050" b="1" smtClean="0">
                <a:solidFill>
                  <a:srgbClr val="0066FF"/>
                </a:solidFill>
              </a:rPr>
              <a:t>569</a:t>
            </a:r>
            <a:r>
              <a:rPr lang="it-IT" sz="1050" smtClean="0">
                <a:solidFill>
                  <a:srgbClr val="0066FF"/>
                </a:solidFill>
              </a:rPr>
              <a:t>, 012004 (2014)</a:t>
            </a:r>
            <a:endParaRPr lang="it-IT" sz="1050">
              <a:solidFill>
                <a:srgbClr val="0066FF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6595675" y="4168858"/>
            <a:ext cx="1314784" cy="1394947"/>
            <a:chOff x="6724789" y="2982614"/>
            <a:chExt cx="1314784" cy="1394947"/>
          </a:xfrm>
        </p:grpSpPr>
        <p:sp>
          <p:nvSpPr>
            <p:cNvPr id="16" name="Ovale 15"/>
            <p:cNvSpPr/>
            <p:nvPr/>
          </p:nvSpPr>
          <p:spPr>
            <a:xfrm>
              <a:off x="6858000" y="3284984"/>
              <a:ext cx="1152128" cy="1092577"/>
            </a:xfrm>
            <a:prstGeom prst="ellipse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6724789" y="2982614"/>
              <a:ext cx="13147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smtClean="0">
                  <a:solidFill>
                    <a:srgbClr val="FF0000"/>
                  </a:solidFill>
                </a:rPr>
                <a:t>6</a:t>
              </a:r>
              <a:r>
                <a:rPr lang="it-IT" sz="1600" b="1" baseline="30000" smtClean="0">
                  <a:solidFill>
                    <a:srgbClr val="FF0000"/>
                  </a:solidFill>
                </a:rPr>
                <a:t>+</a:t>
              </a:r>
              <a:r>
                <a:rPr lang="it-IT" sz="1600" b="1" smtClean="0">
                  <a:solidFill>
                    <a:srgbClr val="FF0000"/>
                  </a:solidFill>
                </a:rPr>
                <a:t> 13.5 </a:t>
              </a:r>
              <a:r>
                <a:rPr lang="it-IT" sz="1600" b="1" err="1" smtClean="0">
                  <a:solidFill>
                    <a:srgbClr val="FF0000"/>
                  </a:solidFill>
                </a:rPr>
                <a:t>MeV</a:t>
              </a:r>
              <a:endParaRPr lang="it-IT" sz="1600" b="1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4613593" y="0"/>
            <a:ext cx="453040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baseline="30000" smtClean="0">
                <a:solidFill>
                  <a:schemeClr val="bg1"/>
                </a:solidFill>
              </a:rPr>
              <a:t>6</a:t>
            </a:r>
            <a:r>
              <a:rPr lang="en-US" sz="2000" b="1" smtClean="0">
                <a:solidFill>
                  <a:schemeClr val="bg1"/>
                </a:solidFill>
              </a:rPr>
              <a:t>He+</a:t>
            </a:r>
            <a:r>
              <a:rPr lang="en-US" sz="2000" b="1" baseline="30000" smtClean="0">
                <a:solidFill>
                  <a:schemeClr val="bg1"/>
                </a:solidFill>
              </a:rPr>
              <a:t>4</a:t>
            </a:r>
            <a:r>
              <a:rPr lang="en-US" sz="2000" b="1" smtClean="0">
                <a:solidFill>
                  <a:schemeClr val="bg1"/>
                </a:solidFill>
              </a:rPr>
              <a:t>He channel: the </a:t>
            </a:r>
            <a:r>
              <a:rPr lang="en-US" sz="2000" b="1" baseline="30000" smtClean="0">
                <a:solidFill>
                  <a:schemeClr val="bg1"/>
                </a:solidFill>
              </a:rPr>
              <a:t>10</a:t>
            </a:r>
            <a:r>
              <a:rPr lang="en-US" sz="2000" b="1" smtClean="0">
                <a:solidFill>
                  <a:schemeClr val="bg1"/>
                </a:solidFill>
              </a:rPr>
              <a:t>Be structure</a:t>
            </a:r>
            <a:endParaRPr lang="en-US" sz="2000" b="1" baseline="30000" smtClean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00"/>
          <a:stretch/>
        </p:blipFill>
        <p:spPr bwMode="auto">
          <a:xfrm>
            <a:off x="395536" y="546459"/>
            <a:ext cx="4019351" cy="519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4355976" y="2012647"/>
            <a:ext cx="4788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ym typeface="Wingdings" pitchFamily="2" charset="2"/>
              </a:rPr>
              <a:t>Test on the </a:t>
            </a:r>
            <a:r>
              <a:rPr lang="it-IT" sz="1600" b="1" dirty="0" smtClean="0">
                <a:solidFill>
                  <a:srgbClr val="FF0000"/>
                </a:solidFill>
                <a:sym typeface="Wingdings" pitchFamily="2" charset="2"/>
              </a:rPr>
              <a:t>11.8 </a:t>
            </a:r>
            <a:r>
              <a:rPr lang="it-IT" sz="1600" b="1" dirty="0" err="1" smtClean="0">
                <a:solidFill>
                  <a:srgbClr val="FF0000"/>
                </a:solidFill>
                <a:sym typeface="Wingdings" pitchFamily="2" charset="2"/>
              </a:rPr>
              <a:t>MeV</a:t>
            </a:r>
            <a:r>
              <a:rPr lang="it-IT" sz="16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1600" b="1" dirty="0" smtClean="0">
                <a:sym typeface="Wingdings" pitchFamily="2" charset="2"/>
              </a:rPr>
              <a:t>state</a:t>
            </a:r>
            <a:r>
              <a:rPr lang="it-IT" sz="1600" b="1" dirty="0" smtClean="0">
                <a:solidFill>
                  <a:srgbClr val="0066FF"/>
                </a:solidFill>
                <a:sym typeface="Wingdings" pitchFamily="2" charset="2"/>
              </a:rPr>
              <a:t> </a:t>
            </a:r>
            <a:r>
              <a:rPr lang="it-IT" sz="1600" b="1" dirty="0" smtClean="0">
                <a:sym typeface="Wingdings" pitchFamily="2" charset="2"/>
              </a:rPr>
              <a:t> </a:t>
            </a:r>
            <a:r>
              <a:rPr lang="it-IT" sz="1600" b="1" dirty="0" smtClean="0">
                <a:solidFill>
                  <a:srgbClr val="FF0000"/>
                </a:solidFill>
                <a:sym typeface="Wingdings" pitchFamily="2" charset="2"/>
              </a:rPr>
              <a:t>(4</a:t>
            </a:r>
            <a:r>
              <a:rPr lang="it-IT" sz="1600" b="1" baseline="30000" dirty="0" smtClean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it-IT" sz="1600" b="1" dirty="0" smtClean="0">
                <a:solidFill>
                  <a:srgbClr val="FF0000"/>
                </a:solidFill>
                <a:sym typeface="Wingdings" pitchFamily="2" charset="2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rgbClr val="0000FF"/>
                </a:solidFill>
                <a:sym typeface="Wingdings" pitchFamily="2" charset="2"/>
              </a:rPr>
              <a:t>13.5 </a:t>
            </a:r>
            <a:r>
              <a:rPr lang="it-IT" sz="1600" b="1" dirty="0" err="1" smtClean="0">
                <a:solidFill>
                  <a:srgbClr val="0000FF"/>
                </a:solidFill>
                <a:sym typeface="Wingdings" pitchFamily="2" charset="2"/>
              </a:rPr>
              <a:t>MeV</a:t>
            </a:r>
            <a:r>
              <a:rPr lang="it-IT" sz="1600" b="1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it-IT" sz="1600" b="1" dirty="0" smtClean="0">
                <a:sym typeface="Wingdings" pitchFamily="2" charset="2"/>
              </a:rPr>
              <a:t>state </a:t>
            </a:r>
            <a:r>
              <a:rPr lang="it-IT" sz="1600" b="1" dirty="0">
                <a:solidFill>
                  <a:srgbClr val="0000FF"/>
                </a:solidFill>
                <a:sym typeface="Wingdings" pitchFamily="2" charset="2"/>
              </a:rPr>
              <a:t>(</a:t>
            </a:r>
            <a:r>
              <a:rPr lang="it-IT" sz="1600" b="1" dirty="0" smtClean="0">
                <a:solidFill>
                  <a:srgbClr val="0000FF"/>
                </a:solidFill>
                <a:sym typeface="Wingdings" pitchFamily="2" charset="2"/>
              </a:rPr>
              <a:t>6</a:t>
            </a:r>
            <a:r>
              <a:rPr lang="it-IT" sz="1600" b="1" baseline="30000" dirty="0" smtClean="0">
                <a:solidFill>
                  <a:srgbClr val="0000FF"/>
                </a:solidFill>
                <a:sym typeface="Wingdings" pitchFamily="2" charset="2"/>
              </a:rPr>
              <a:t>+</a:t>
            </a:r>
            <a:r>
              <a:rPr lang="it-IT" sz="1600" b="1" dirty="0" smtClean="0">
                <a:solidFill>
                  <a:srgbClr val="0000FF"/>
                </a:solidFill>
                <a:sym typeface="Wingdings" pitchFamily="2" charset="2"/>
              </a:rPr>
              <a:t>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err="1" smtClean="0">
                <a:solidFill>
                  <a:srgbClr val="008000"/>
                </a:solidFill>
                <a:sym typeface="Wingdings" pitchFamily="2" charset="2"/>
              </a:rPr>
              <a:t>agreement</a:t>
            </a:r>
            <a:r>
              <a:rPr lang="it-IT" sz="1600" b="1" dirty="0" smtClean="0">
                <a:solidFill>
                  <a:srgbClr val="008000"/>
                </a:solidFill>
                <a:sym typeface="Wingdings" pitchFamily="2" charset="2"/>
              </a:rPr>
              <a:t> with </a:t>
            </a:r>
            <a:r>
              <a:rPr lang="it-IT" sz="1600" b="1" dirty="0" smtClean="0">
                <a:sym typeface="Wingdings" pitchFamily="2" charset="2"/>
              </a:rPr>
              <a:t>RES data </a:t>
            </a:r>
            <a:r>
              <a:rPr lang="it-IT" sz="1600" b="1" baseline="30000" dirty="0" smtClean="0">
                <a:solidFill>
                  <a:srgbClr val="008000"/>
                </a:solidFill>
                <a:sym typeface="Wingdings" pitchFamily="2" charset="2"/>
              </a:rPr>
              <a:t>6</a:t>
            </a:r>
            <a:r>
              <a:rPr lang="it-IT" sz="1600" b="1" dirty="0" smtClean="0">
                <a:solidFill>
                  <a:srgbClr val="008000"/>
                </a:solidFill>
                <a:sym typeface="Wingdings" pitchFamily="2" charset="2"/>
              </a:rPr>
              <a:t>He+</a:t>
            </a:r>
            <a:r>
              <a:rPr lang="it-IT" sz="1600" b="1" baseline="30000" dirty="0" smtClean="0">
                <a:solidFill>
                  <a:srgbClr val="008000"/>
                </a:solidFill>
                <a:sym typeface="Wingdings" pitchFamily="2" charset="2"/>
              </a:rPr>
              <a:t>4</a:t>
            </a:r>
            <a:r>
              <a:rPr lang="it-IT" sz="1600" b="1" dirty="0" smtClean="0">
                <a:solidFill>
                  <a:srgbClr val="008000"/>
                </a:solidFill>
                <a:sym typeface="Wingdings" pitchFamily="2" charset="2"/>
              </a:rPr>
              <a:t>He</a:t>
            </a:r>
            <a:endParaRPr lang="it-IT" sz="1600" b="1" dirty="0">
              <a:solidFill>
                <a:srgbClr val="008000"/>
              </a:solidFill>
            </a:endParaRPr>
          </a:p>
        </p:txBody>
      </p:sp>
      <p:grpSp>
        <p:nvGrpSpPr>
          <p:cNvPr id="36" name="Gruppo 35"/>
          <p:cNvGrpSpPr/>
          <p:nvPr/>
        </p:nvGrpSpPr>
        <p:grpSpPr>
          <a:xfrm>
            <a:off x="4283968" y="1988840"/>
            <a:ext cx="4794880" cy="4308211"/>
            <a:chOff x="4349118" y="2060848"/>
            <a:chExt cx="4794880" cy="4308211"/>
          </a:xfrm>
        </p:grpSpPr>
        <p:sp>
          <p:nvSpPr>
            <p:cNvPr id="37" name="Rettangolo 36"/>
            <p:cNvSpPr/>
            <p:nvPr/>
          </p:nvSpPr>
          <p:spPr>
            <a:xfrm>
              <a:off x="4349118" y="2060848"/>
              <a:ext cx="4794880" cy="4308211"/>
            </a:xfrm>
            <a:prstGeom prst="rect">
              <a:avLst/>
            </a:prstGeom>
            <a:gradFill flip="none" rotWithShape="1">
              <a:gsLst>
                <a:gs pos="41000">
                  <a:srgbClr val="FFFFCC"/>
                </a:gs>
                <a:gs pos="69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7577286" y="2624113"/>
              <a:ext cx="648605" cy="615080"/>
            </a:xfrm>
            <a:prstGeom prst="ellipse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9" name="Gruppo 38"/>
            <p:cNvGrpSpPr/>
            <p:nvPr/>
          </p:nvGrpSpPr>
          <p:grpSpPr>
            <a:xfrm>
              <a:off x="4355975" y="2060848"/>
              <a:ext cx="4788023" cy="4308211"/>
              <a:chOff x="4355975" y="2060848"/>
              <a:chExt cx="4788023" cy="4308211"/>
            </a:xfrm>
          </p:grpSpPr>
          <p:sp>
            <p:nvSpPr>
              <p:cNvPr id="40" name="CasellaDiTesto 39"/>
              <p:cNvSpPr txBox="1"/>
              <p:nvPr/>
            </p:nvSpPr>
            <p:spPr>
              <a:xfrm>
                <a:off x="4355975" y="5538062"/>
                <a:ext cx="47880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err="1" smtClean="0"/>
                  <a:t>Possible</a:t>
                </a:r>
                <a:r>
                  <a:rPr lang="it-IT" sz="1600" b="1" dirty="0" smtClean="0"/>
                  <a:t> </a:t>
                </a:r>
                <a:r>
                  <a:rPr lang="it-IT" sz="1600" b="1" dirty="0" smtClean="0">
                    <a:solidFill>
                      <a:srgbClr val="0066FF"/>
                    </a:solidFill>
                  </a:rPr>
                  <a:t>6</a:t>
                </a:r>
                <a:r>
                  <a:rPr lang="it-IT" sz="1600" b="1" baseline="30000" dirty="0" smtClean="0">
                    <a:solidFill>
                      <a:srgbClr val="0066FF"/>
                    </a:solidFill>
                  </a:rPr>
                  <a:t>+ </a:t>
                </a:r>
                <a:r>
                  <a:rPr lang="it-IT" sz="1600" b="1" dirty="0" err="1" smtClean="0"/>
                  <a:t>further</a:t>
                </a:r>
                <a:r>
                  <a:rPr lang="it-IT" sz="1600" b="1" dirty="0" smtClean="0"/>
                  <a:t> </a:t>
                </a:r>
                <a:r>
                  <a:rPr lang="it-IT" sz="1600" b="1" dirty="0" err="1" smtClean="0">
                    <a:solidFill>
                      <a:srgbClr val="0066FF"/>
                    </a:solidFill>
                  </a:rPr>
                  <a:t>member</a:t>
                </a:r>
                <a:r>
                  <a:rPr lang="it-IT" sz="1600" b="1" dirty="0" smtClean="0">
                    <a:solidFill>
                      <a:srgbClr val="0066FF"/>
                    </a:solidFill>
                  </a:rPr>
                  <a:t> </a:t>
                </a:r>
                <a:r>
                  <a:rPr lang="it-IT" sz="1600" b="1" dirty="0" smtClean="0"/>
                  <a:t>of the </a:t>
                </a:r>
                <a:r>
                  <a:rPr lang="it-IT" sz="1600" b="1" dirty="0" smtClean="0">
                    <a:solidFill>
                      <a:srgbClr val="7030A0"/>
                    </a:solidFill>
                  </a:rPr>
                  <a:t>K=0</a:t>
                </a:r>
                <a:r>
                  <a:rPr lang="it-IT" sz="1600" b="1" baseline="30000" dirty="0" smtClean="0">
                    <a:solidFill>
                      <a:srgbClr val="7030A0"/>
                    </a:solidFill>
                  </a:rPr>
                  <a:t>+ </a:t>
                </a:r>
                <a:r>
                  <a:rPr lang="it-IT" sz="1600" b="1" dirty="0" err="1" smtClean="0">
                    <a:solidFill>
                      <a:srgbClr val="7030A0"/>
                    </a:solidFill>
                  </a:rPr>
                  <a:t>molecular</a:t>
                </a:r>
                <a:r>
                  <a:rPr lang="it-IT" sz="1600" b="1" dirty="0" smtClean="0">
                    <a:solidFill>
                      <a:srgbClr val="7030A0"/>
                    </a:solidFill>
                  </a:rPr>
                  <a:t> band </a:t>
                </a:r>
                <a:r>
                  <a:rPr lang="it-IT" sz="1600" b="1" dirty="0" smtClean="0">
                    <a:sym typeface="Wingdings" pitchFamily="2" charset="2"/>
                  </a:rPr>
                  <a:t> </a:t>
                </a:r>
                <a:r>
                  <a:rPr lang="it-IT" sz="1600" b="1" dirty="0" err="1" smtClean="0">
                    <a:solidFill>
                      <a:srgbClr val="FF3300"/>
                    </a:solidFill>
                    <a:sym typeface="Wingdings" pitchFamily="2" charset="2"/>
                  </a:rPr>
                  <a:t>low</a:t>
                </a:r>
                <a:r>
                  <a:rPr lang="it-IT" sz="1600" b="1" dirty="0" smtClean="0">
                    <a:solidFill>
                      <a:srgbClr val="FF3300"/>
                    </a:solidFill>
                    <a:sym typeface="Wingdings" pitchFamily="2" charset="2"/>
                  </a:rPr>
                  <a:t> </a:t>
                </a:r>
                <a:r>
                  <a:rPr lang="it-IT" sz="1600" b="1" dirty="0" err="1" smtClean="0">
                    <a:solidFill>
                      <a:srgbClr val="FF3300"/>
                    </a:solidFill>
                    <a:sym typeface="Wingdings" pitchFamily="2" charset="2"/>
                  </a:rPr>
                  <a:t>statistics</a:t>
                </a:r>
                <a:r>
                  <a:rPr lang="it-IT" sz="1600" b="1" dirty="0" smtClean="0">
                    <a:solidFill>
                      <a:srgbClr val="FF3300"/>
                    </a:solidFill>
                    <a:sym typeface="Wingdings" pitchFamily="2" charset="2"/>
                  </a:rPr>
                  <a:t> </a:t>
                </a:r>
                <a:r>
                  <a:rPr lang="it-IT" sz="1600" b="1" dirty="0" smtClean="0">
                    <a:sym typeface="Wingdings" pitchFamily="2" charset="2"/>
                  </a:rPr>
                  <a:t> new </a:t>
                </a:r>
                <a:r>
                  <a:rPr lang="it-IT" sz="1600" b="1" dirty="0" err="1" smtClean="0">
                    <a:sym typeface="Wingdings" pitchFamily="2" charset="2"/>
                  </a:rPr>
                  <a:t>experiments</a:t>
                </a:r>
                <a:r>
                  <a:rPr lang="it-IT" sz="1600" b="1" dirty="0" smtClean="0">
                    <a:sym typeface="Wingdings" pitchFamily="2" charset="2"/>
                  </a:rPr>
                  <a:t> are </a:t>
                </a:r>
                <a:r>
                  <a:rPr lang="it-IT" sz="1600" b="1" dirty="0" err="1" smtClean="0">
                    <a:sym typeface="Wingdings" pitchFamily="2" charset="2"/>
                  </a:rPr>
                  <a:t>needed</a:t>
                </a:r>
                <a:r>
                  <a:rPr lang="it-IT" sz="1600" b="1" dirty="0" smtClean="0">
                    <a:sym typeface="Wingdings" pitchFamily="2" charset="2"/>
                  </a:rPr>
                  <a:t>.</a:t>
                </a:r>
                <a:r>
                  <a:rPr lang="it-IT" sz="1600" b="1" dirty="0" smtClean="0"/>
                  <a:t> </a:t>
                </a:r>
                <a:endParaRPr lang="it-IT" sz="1600" b="1" dirty="0"/>
              </a:p>
            </p:txBody>
          </p:sp>
          <p:grpSp>
            <p:nvGrpSpPr>
              <p:cNvPr id="41" name="Gruppo 40"/>
              <p:cNvGrpSpPr/>
              <p:nvPr/>
            </p:nvGrpSpPr>
            <p:grpSpPr>
              <a:xfrm>
                <a:off x="4431750" y="2060848"/>
                <a:ext cx="4244706" cy="3661200"/>
                <a:chOff x="482190" y="2821387"/>
                <a:chExt cx="4244706" cy="3661200"/>
              </a:xfrm>
            </p:grpSpPr>
            <p:graphicFrame>
              <p:nvGraphicFramePr>
                <p:cNvPr id="42" name="Grafico 41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2741993762"/>
                    </p:ext>
                  </p:extLst>
                </p:nvPr>
              </p:nvGraphicFramePr>
              <p:xfrm>
                <a:off x="482190" y="2821387"/>
                <a:ext cx="4244706" cy="36612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grpSp>
              <p:nvGrpSpPr>
                <p:cNvPr id="43" name="Gruppo 42"/>
                <p:cNvGrpSpPr/>
                <p:nvPr/>
              </p:nvGrpSpPr>
              <p:grpSpPr>
                <a:xfrm>
                  <a:off x="1259632" y="2996952"/>
                  <a:ext cx="1820528" cy="852095"/>
                  <a:chOff x="1439664" y="1668363"/>
                  <a:chExt cx="2151533" cy="1007021"/>
                </a:xfrm>
              </p:grpSpPr>
              <p:grpSp>
                <p:nvGrpSpPr>
                  <p:cNvPr id="44" name="Gruppo 43"/>
                  <p:cNvGrpSpPr/>
                  <p:nvPr/>
                </p:nvGrpSpPr>
                <p:grpSpPr>
                  <a:xfrm>
                    <a:off x="1439664" y="1668363"/>
                    <a:ext cx="1892463" cy="307777"/>
                    <a:chOff x="1439664" y="1668363"/>
                    <a:chExt cx="1892463" cy="307777"/>
                  </a:xfrm>
                </p:grpSpPr>
                <p:sp>
                  <p:nvSpPr>
                    <p:cNvPr id="51" name="Ovale 50"/>
                    <p:cNvSpPr/>
                    <p:nvPr/>
                  </p:nvSpPr>
                  <p:spPr>
                    <a:xfrm>
                      <a:off x="1439664" y="1772816"/>
                      <a:ext cx="108000" cy="108000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52" name="CasellaDiTesto 51"/>
                    <p:cNvSpPr txBox="1"/>
                    <p:nvPr/>
                  </p:nvSpPr>
                  <p:spPr>
                    <a:xfrm>
                      <a:off x="1547664" y="1668363"/>
                      <a:ext cx="178446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1400" b="1" smtClean="0">
                          <a:solidFill>
                            <a:srgbClr val="C00000"/>
                          </a:solidFill>
                        </a:rPr>
                        <a:t>GS </a:t>
                      </a:r>
                      <a:r>
                        <a:rPr lang="it-IT" sz="1400" b="1" err="1" smtClean="0">
                          <a:solidFill>
                            <a:srgbClr val="C00000"/>
                          </a:solidFill>
                        </a:rPr>
                        <a:t>rotational</a:t>
                      </a:r>
                      <a:r>
                        <a:rPr lang="it-IT" sz="1400" b="1" smtClean="0">
                          <a:solidFill>
                            <a:srgbClr val="C00000"/>
                          </a:solidFill>
                        </a:rPr>
                        <a:t> band</a:t>
                      </a:r>
                      <a:endParaRPr lang="it-IT" sz="1400" b="1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  <p:grpSp>
                <p:nvGrpSpPr>
                  <p:cNvPr id="45" name="Gruppo 44"/>
                  <p:cNvGrpSpPr/>
                  <p:nvPr/>
                </p:nvGrpSpPr>
                <p:grpSpPr>
                  <a:xfrm>
                    <a:off x="1439664" y="2028403"/>
                    <a:ext cx="2151533" cy="307777"/>
                    <a:chOff x="1439664" y="2028403"/>
                    <a:chExt cx="2151533" cy="307777"/>
                  </a:xfrm>
                </p:grpSpPr>
                <p:sp>
                  <p:nvSpPr>
                    <p:cNvPr id="49" name="Rettangolo 48"/>
                    <p:cNvSpPr/>
                    <p:nvPr/>
                  </p:nvSpPr>
                  <p:spPr>
                    <a:xfrm>
                      <a:off x="1439664" y="2132856"/>
                      <a:ext cx="108000" cy="1080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>
                        <a:solidFill>
                          <a:schemeClr val="accent2"/>
                        </a:solidFill>
                      </a:endParaRPr>
                    </a:p>
                  </p:txBody>
                </p:sp>
                <p:sp>
                  <p:nvSpPr>
                    <p:cNvPr id="50" name="CasellaDiTesto 49"/>
                    <p:cNvSpPr txBox="1"/>
                    <p:nvPr/>
                  </p:nvSpPr>
                  <p:spPr>
                    <a:xfrm>
                      <a:off x="1564680" y="2028403"/>
                      <a:ext cx="202651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1400" err="1" smtClean="0">
                          <a:solidFill>
                            <a:schemeClr val="accent2"/>
                          </a:solidFill>
                        </a:rPr>
                        <a:t>K</a:t>
                      </a:r>
                      <a:r>
                        <a:rPr lang="it-IT" sz="1600" baseline="30000" err="1" smtClean="0">
                          <a:solidFill>
                            <a:schemeClr val="accent2"/>
                          </a:solidFill>
                          <a:latin typeface="Symbol" pitchFamily="18" charset="2"/>
                        </a:rPr>
                        <a:t>p</a:t>
                      </a:r>
                      <a:r>
                        <a:rPr lang="it-IT" sz="1400" smtClean="0">
                          <a:solidFill>
                            <a:schemeClr val="accent2"/>
                          </a:solidFill>
                        </a:rPr>
                        <a:t>=0</a:t>
                      </a:r>
                      <a:r>
                        <a:rPr lang="it-IT" sz="1400" b="1" baseline="30000">
                          <a:solidFill>
                            <a:schemeClr val="accent2"/>
                          </a:solidFill>
                        </a:rPr>
                        <a:t>+</a:t>
                      </a:r>
                      <a:r>
                        <a:rPr lang="it-IT" sz="1400" b="1" smtClean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it-IT" sz="1400" b="1" err="1" smtClean="0">
                          <a:solidFill>
                            <a:schemeClr val="accent2"/>
                          </a:solidFill>
                        </a:rPr>
                        <a:t>molecular</a:t>
                      </a:r>
                      <a:r>
                        <a:rPr lang="it-IT" sz="1400" b="1" smtClean="0">
                          <a:solidFill>
                            <a:schemeClr val="accent2"/>
                          </a:solidFill>
                        </a:rPr>
                        <a:t> band</a:t>
                      </a:r>
                      <a:endParaRPr lang="it-IT" sz="1400" b="1">
                        <a:solidFill>
                          <a:schemeClr val="accent2"/>
                        </a:solidFill>
                      </a:endParaRPr>
                    </a:p>
                  </p:txBody>
                </p:sp>
              </p:grpSp>
              <p:grpSp>
                <p:nvGrpSpPr>
                  <p:cNvPr id="46" name="Gruppo 45"/>
                  <p:cNvGrpSpPr/>
                  <p:nvPr/>
                </p:nvGrpSpPr>
                <p:grpSpPr>
                  <a:xfrm>
                    <a:off x="1439664" y="2367607"/>
                    <a:ext cx="2101715" cy="307777"/>
                    <a:chOff x="1439664" y="2367607"/>
                    <a:chExt cx="2101715" cy="307777"/>
                  </a:xfrm>
                </p:grpSpPr>
                <p:sp>
                  <p:nvSpPr>
                    <p:cNvPr id="47" name="Triangolo isoscele 46"/>
                    <p:cNvSpPr/>
                    <p:nvPr/>
                  </p:nvSpPr>
                  <p:spPr>
                    <a:xfrm>
                      <a:off x="1439664" y="2467496"/>
                      <a:ext cx="108000" cy="108000"/>
                    </a:xfrm>
                    <a:prstGeom prst="triangle">
                      <a:avLst/>
                    </a:prstGeom>
                    <a:solidFill>
                      <a:srgbClr val="FF9900"/>
                    </a:solidFill>
                    <a:ln>
                      <a:solidFill>
                        <a:srgbClr val="FF99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48" name="CasellaDiTesto 32"/>
                    <p:cNvSpPr txBox="1"/>
                    <p:nvPr/>
                  </p:nvSpPr>
                  <p:spPr>
                    <a:xfrm>
                      <a:off x="1577380" y="2367607"/>
                      <a:ext cx="1963999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it-IT" sz="1400" err="1" smtClean="0">
                          <a:solidFill>
                            <a:srgbClr val="FF9900"/>
                          </a:solidFill>
                        </a:rPr>
                        <a:t>K</a:t>
                      </a:r>
                      <a:r>
                        <a:rPr lang="it-IT" sz="1600" baseline="30000" err="1" smtClean="0">
                          <a:solidFill>
                            <a:srgbClr val="FF9900"/>
                          </a:solidFill>
                          <a:latin typeface="Symbol" pitchFamily="18" charset="2"/>
                        </a:rPr>
                        <a:t>p</a:t>
                      </a:r>
                      <a:r>
                        <a:rPr lang="it-IT" sz="1400" smtClean="0">
                          <a:solidFill>
                            <a:srgbClr val="FF9900"/>
                          </a:solidFill>
                        </a:rPr>
                        <a:t>=1</a:t>
                      </a:r>
                      <a:r>
                        <a:rPr lang="it-IT" sz="1400" b="1" baseline="30000" smtClean="0">
                          <a:solidFill>
                            <a:srgbClr val="FF9900"/>
                          </a:solidFill>
                        </a:rPr>
                        <a:t>-</a:t>
                      </a:r>
                      <a:r>
                        <a:rPr lang="it-IT" sz="1400" b="1" smtClean="0">
                          <a:solidFill>
                            <a:srgbClr val="FF9900"/>
                          </a:solidFill>
                        </a:rPr>
                        <a:t> </a:t>
                      </a:r>
                      <a:r>
                        <a:rPr lang="it-IT" sz="1400" b="1" err="1" smtClean="0">
                          <a:solidFill>
                            <a:srgbClr val="FF9900"/>
                          </a:solidFill>
                        </a:rPr>
                        <a:t>rotational</a:t>
                      </a:r>
                      <a:r>
                        <a:rPr lang="it-IT" sz="1400" b="1" smtClean="0">
                          <a:solidFill>
                            <a:srgbClr val="FF9900"/>
                          </a:solidFill>
                        </a:rPr>
                        <a:t> band</a:t>
                      </a:r>
                      <a:endParaRPr lang="it-IT" sz="1400" b="1">
                        <a:solidFill>
                          <a:srgbClr val="FF9900"/>
                        </a:solidFill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1372"/>
            <a:ext cx="5112568" cy="372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595727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D. </a:t>
            </a:r>
            <a:r>
              <a:rPr lang="en-US" sz="2000" b="1" dirty="0" err="1" smtClean="0">
                <a:solidFill>
                  <a:srgbClr val="FFFFFF"/>
                </a:solidFill>
              </a:rPr>
              <a:t>Dell’Aquila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</a:rPr>
              <a:t>et al, Phys. Rev. C (2016) </a:t>
            </a:r>
            <a:r>
              <a:rPr lang="en-US" sz="2000" b="1" i="1" dirty="0" smtClean="0">
                <a:solidFill>
                  <a:srgbClr val="FFFFFF"/>
                </a:solidFill>
              </a:rPr>
              <a:t>in press</a:t>
            </a:r>
          </a:p>
        </p:txBody>
      </p:sp>
    </p:spTree>
    <p:extLst>
      <p:ext uri="{BB962C8B-B14F-4D97-AF65-F5344CB8AC3E}">
        <p14:creationId xmlns:p14="http://schemas.microsoft.com/office/powerpoint/2010/main" val="2820223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20" grpId="0"/>
      <p:bldP spid="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6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4069728" y="0"/>
            <a:ext cx="507382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baseline="30000" smtClean="0">
                <a:solidFill>
                  <a:schemeClr val="bg1"/>
                </a:solidFill>
              </a:rPr>
              <a:t>6</a:t>
            </a:r>
            <a:r>
              <a:rPr lang="en-US" sz="2000" b="1" smtClean="0">
                <a:solidFill>
                  <a:schemeClr val="bg1"/>
                </a:solidFill>
              </a:rPr>
              <a:t>He-</a:t>
            </a:r>
            <a:r>
              <a:rPr lang="en-US" sz="2000" b="1" baseline="30000" smtClean="0">
                <a:solidFill>
                  <a:schemeClr val="bg1"/>
                </a:solidFill>
              </a:rPr>
              <a:t>10</a:t>
            </a:r>
            <a:r>
              <a:rPr lang="en-US" sz="2000" b="1" smtClean="0">
                <a:solidFill>
                  <a:schemeClr val="bg1"/>
                </a:solidFill>
              </a:rPr>
              <a:t>Be coincidences: the </a:t>
            </a:r>
            <a:r>
              <a:rPr lang="en-US" sz="2000" b="1" baseline="30000" smtClean="0">
                <a:solidFill>
                  <a:schemeClr val="bg1"/>
                </a:solidFill>
              </a:rPr>
              <a:t>16</a:t>
            </a:r>
            <a:r>
              <a:rPr lang="en-US" sz="2000" b="1" smtClean="0">
                <a:solidFill>
                  <a:schemeClr val="bg1"/>
                </a:solidFill>
              </a:rPr>
              <a:t>C structure</a:t>
            </a:r>
            <a:endParaRPr lang="en-US" sz="2000" b="1" baseline="30000" smtClean="0">
              <a:solidFill>
                <a:schemeClr val="bg1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68289"/>
            <a:ext cx="5886497" cy="4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1187061" y="1251558"/>
            <a:ext cx="3623642" cy="288032"/>
            <a:chOff x="1187061" y="1375829"/>
            <a:chExt cx="3623642" cy="288032"/>
          </a:xfrm>
        </p:grpSpPr>
        <p:sp>
          <p:nvSpPr>
            <p:cNvPr id="2" name="Rettangolo 1"/>
            <p:cNvSpPr/>
            <p:nvPr/>
          </p:nvSpPr>
          <p:spPr>
            <a:xfrm>
              <a:off x="1187061" y="1375829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2475134" y="1447837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4450663" y="1447837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asellaDiTesto 3"/>
          <p:cNvSpPr txBox="1"/>
          <p:nvPr/>
        </p:nvSpPr>
        <p:spPr>
          <a:xfrm>
            <a:off x="3159430" y="1284313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Ref. [1]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086083" y="1284313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7030A0"/>
                </a:solidFill>
              </a:rPr>
              <a:t>Ref. [2]</a:t>
            </a:r>
            <a:endParaRPr lang="en-US" sz="1400" b="1">
              <a:solidFill>
                <a:srgbClr val="7030A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11560" y="548680"/>
            <a:ext cx="7528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baseline="30000" dirty="0" smtClean="0">
                <a:solidFill>
                  <a:srgbClr val="0066FF"/>
                </a:solidFill>
              </a:rPr>
              <a:t>16</a:t>
            </a:r>
            <a:r>
              <a:rPr lang="en-US" sz="1600" b="1" dirty="0" smtClean="0">
                <a:solidFill>
                  <a:srgbClr val="0066FF"/>
                </a:solidFill>
              </a:rPr>
              <a:t>C</a:t>
            </a:r>
            <a:r>
              <a:rPr lang="en-US" sz="1600" dirty="0" smtClean="0"/>
              <a:t> two-body disintegration 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b="1" baseline="30000" dirty="0" smtClean="0">
                <a:solidFill>
                  <a:srgbClr val="008000"/>
                </a:solidFill>
                <a:sym typeface="Wingdings" pitchFamily="2" charset="2"/>
              </a:rPr>
              <a:t>6</a:t>
            </a:r>
            <a:r>
              <a:rPr lang="en-US" sz="1600" b="1" dirty="0" smtClean="0">
                <a:solidFill>
                  <a:srgbClr val="008000"/>
                </a:solidFill>
                <a:sym typeface="Wingdings" pitchFamily="2" charset="2"/>
              </a:rPr>
              <a:t>He+</a:t>
            </a:r>
            <a:r>
              <a:rPr lang="en-US" sz="1600" b="1" baseline="30000" dirty="0" smtClean="0">
                <a:solidFill>
                  <a:srgbClr val="008000"/>
                </a:solidFill>
                <a:sym typeface="Wingdings" pitchFamily="2" charset="2"/>
              </a:rPr>
              <a:t>10</a:t>
            </a:r>
            <a:r>
              <a:rPr lang="en-US" sz="1600" b="1" dirty="0" smtClean="0">
                <a:solidFill>
                  <a:srgbClr val="008000"/>
                </a:solidFill>
                <a:sym typeface="Wingdings" pitchFamily="2" charset="2"/>
              </a:rPr>
              <a:t>Be</a:t>
            </a:r>
            <a:r>
              <a:rPr lang="en-US" sz="1600" b="1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en-US" sz="1600" dirty="0" smtClean="0">
                <a:sym typeface="Wingdings" pitchFamily="2" charset="2"/>
              </a:rPr>
              <a:t>break-up channel  </a:t>
            </a:r>
            <a:r>
              <a:rPr lang="en-US" sz="1600" b="1" dirty="0" smtClean="0">
                <a:solidFill>
                  <a:srgbClr val="FF0000"/>
                </a:solidFill>
                <a:sym typeface="Wingdings" pitchFamily="2" charset="2"/>
              </a:rPr>
              <a:t>low statistics </a:t>
            </a:r>
            <a:r>
              <a:rPr lang="en-US" sz="1600" dirty="0" smtClean="0">
                <a:sym typeface="Wingdings" pitchFamily="2" charset="2"/>
              </a:rPr>
              <a:t>data.</a:t>
            </a:r>
            <a:endParaRPr lang="en-US" sz="1600" baseline="30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450681" y="2152601"/>
            <a:ext cx="2693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Enhancement at about </a:t>
            </a:r>
            <a:r>
              <a:rPr lang="en-US" sz="1600" b="1" dirty="0" smtClean="0">
                <a:solidFill>
                  <a:srgbClr val="FF9900"/>
                </a:solidFill>
              </a:rPr>
              <a:t>20.6 MeV </a:t>
            </a:r>
            <a:r>
              <a:rPr lang="en-US" sz="1600" dirty="0" smtClean="0">
                <a:sym typeface="Wingdings" pitchFamily="2" charset="2"/>
              </a:rPr>
              <a:t> possible </a:t>
            </a:r>
            <a:r>
              <a:rPr lang="en-US" sz="1600" b="1" dirty="0" smtClean="0">
                <a:solidFill>
                  <a:srgbClr val="0066FF"/>
                </a:solidFill>
                <a:sym typeface="Wingdings" pitchFamily="2" charset="2"/>
              </a:rPr>
              <a:t>agreement </a:t>
            </a:r>
            <a:r>
              <a:rPr lang="en-US" sz="1600" dirty="0" smtClean="0">
                <a:sym typeface="Wingdings" pitchFamily="2" charset="2"/>
              </a:rPr>
              <a:t>with previous low statistics exp. </a:t>
            </a:r>
            <a:r>
              <a:rPr lang="en-US" sz="1600" b="1" dirty="0" smtClean="0">
                <a:solidFill>
                  <a:srgbClr val="008000"/>
                </a:solidFill>
                <a:sym typeface="Wingdings" pitchFamily="2" charset="2"/>
              </a:rPr>
              <a:t>[1]</a:t>
            </a:r>
            <a:r>
              <a:rPr lang="en-US" sz="1600" b="1" dirty="0" smtClean="0">
                <a:solidFill>
                  <a:srgbClr val="7030A0"/>
                </a:solidFill>
                <a:sym typeface="Wingdings" pitchFamily="2" charset="2"/>
              </a:rPr>
              <a:t>[2]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b="1" dirty="0" smtClean="0">
                <a:solidFill>
                  <a:srgbClr val="FF0000"/>
                </a:solidFill>
                <a:sym typeface="Wingdings" pitchFamily="2" charset="2"/>
              </a:rPr>
              <a:t>more statistics</a:t>
            </a:r>
            <a:r>
              <a:rPr lang="en-US" sz="1600" dirty="0" smtClean="0">
                <a:sym typeface="Wingdings" pitchFamily="2" charset="2"/>
              </a:rPr>
              <a:t> required to confirm the suggestion.</a:t>
            </a:r>
            <a:endParaRPr lang="en-US" sz="1600" dirty="0"/>
          </a:p>
        </p:txBody>
      </p:sp>
      <p:grpSp>
        <p:nvGrpSpPr>
          <p:cNvPr id="10" name="Gruppo 9"/>
          <p:cNvGrpSpPr/>
          <p:nvPr/>
        </p:nvGrpSpPr>
        <p:grpSpPr>
          <a:xfrm>
            <a:off x="6660232" y="1144489"/>
            <a:ext cx="2149590" cy="760150"/>
            <a:chOff x="6660232" y="2843644"/>
            <a:chExt cx="2149590" cy="760150"/>
          </a:xfrm>
        </p:grpSpPr>
        <p:grpSp>
          <p:nvGrpSpPr>
            <p:cNvPr id="21" name="Gruppo 20"/>
            <p:cNvGrpSpPr/>
            <p:nvPr/>
          </p:nvGrpSpPr>
          <p:grpSpPr>
            <a:xfrm>
              <a:off x="6660272" y="2843644"/>
              <a:ext cx="2006947" cy="307777"/>
              <a:chOff x="3156385" y="914668"/>
              <a:chExt cx="2006947" cy="307777"/>
            </a:xfrm>
          </p:grpSpPr>
          <p:cxnSp>
            <p:nvCxnSpPr>
              <p:cNvPr id="22" name="Connettore 1 21"/>
              <p:cNvCxnSpPr/>
              <p:nvPr/>
            </p:nvCxnSpPr>
            <p:spPr>
              <a:xfrm>
                <a:off x="3156385" y="1052736"/>
                <a:ext cx="360000" cy="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CasellaDiTesto 22"/>
              <p:cNvSpPr txBox="1"/>
              <p:nvPr/>
            </p:nvSpPr>
            <p:spPr>
              <a:xfrm>
                <a:off x="3535963" y="914668"/>
                <a:ext cx="16273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Experimental data</a:t>
                </a:r>
                <a:endParaRPr lang="it-IT" sz="1400" dirty="0"/>
              </a:p>
            </p:txBody>
          </p:sp>
        </p:grpSp>
        <p:grpSp>
          <p:nvGrpSpPr>
            <p:cNvPr id="24" name="Gruppo 23"/>
            <p:cNvGrpSpPr/>
            <p:nvPr/>
          </p:nvGrpSpPr>
          <p:grpSpPr>
            <a:xfrm>
              <a:off x="6660232" y="3064753"/>
              <a:ext cx="2082264" cy="307777"/>
              <a:chOff x="3156345" y="914668"/>
              <a:chExt cx="2082264" cy="307777"/>
            </a:xfrm>
          </p:grpSpPr>
          <p:cxnSp>
            <p:nvCxnSpPr>
              <p:cNvPr id="25" name="Connettore 1 24"/>
              <p:cNvCxnSpPr/>
              <p:nvPr/>
            </p:nvCxnSpPr>
            <p:spPr>
              <a:xfrm>
                <a:off x="3156345" y="1052736"/>
                <a:ext cx="360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CasellaDiTesto 25"/>
              <p:cNvSpPr txBox="1"/>
              <p:nvPr/>
            </p:nvSpPr>
            <p:spPr>
              <a:xfrm>
                <a:off x="3535963" y="914668"/>
                <a:ext cx="17026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err="1" smtClean="0"/>
                  <a:t>Efficiency</a:t>
                </a:r>
                <a:r>
                  <a:rPr lang="it-IT" sz="1400" smtClean="0"/>
                  <a:t> </a:t>
                </a:r>
                <a:r>
                  <a:rPr lang="it-IT" sz="1400" baseline="30000" smtClean="0"/>
                  <a:t>1</a:t>
                </a:r>
                <a:r>
                  <a:rPr lang="it-IT" sz="1400" smtClean="0"/>
                  <a:t>H target</a:t>
                </a:r>
                <a:endParaRPr lang="it-IT" sz="1400"/>
              </a:p>
            </p:txBody>
          </p:sp>
        </p:grpSp>
        <p:grpSp>
          <p:nvGrpSpPr>
            <p:cNvPr id="27" name="Gruppo 26"/>
            <p:cNvGrpSpPr/>
            <p:nvPr/>
          </p:nvGrpSpPr>
          <p:grpSpPr>
            <a:xfrm>
              <a:off x="6660272" y="3296017"/>
              <a:ext cx="2149550" cy="307777"/>
              <a:chOff x="3156385" y="914668"/>
              <a:chExt cx="2149550" cy="307777"/>
            </a:xfrm>
          </p:grpSpPr>
          <p:cxnSp>
            <p:nvCxnSpPr>
              <p:cNvPr id="28" name="Connettore 1 27"/>
              <p:cNvCxnSpPr/>
              <p:nvPr/>
            </p:nvCxnSpPr>
            <p:spPr>
              <a:xfrm>
                <a:off x="3156385" y="1052736"/>
                <a:ext cx="360000" cy="1"/>
              </a:xfrm>
              <a:prstGeom prst="line">
                <a:avLst/>
              </a:prstGeom>
              <a:ln w="19050">
                <a:solidFill>
                  <a:srgbClr val="FF99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CasellaDiTesto 28"/>
              <p:cNvSpPr txBox="1"/>
              <p:nvPr/>
            </p:nvSpPr>
            <p:spPr>
              <a:xfrm>
                <a:off x="3535963" y="914668"/>
                <a:ext cx="17699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err="1" smtClean="0"/>
                  <a:t>Efficiency</a:t>
                </a:r>
                <a:r>
                  <a:rPr lang="it-IT" sz="1400" smtClean="0"/>
                  <a:t> </a:t>
                </a:r>
                <a:r>
                  <a:rPr lang="it-IT" sz="1400" baseline="30000" smtClean="0"/>
                  <a:t>12</a:t>
                </a:r>
                <a:r>
                  <a:rPr lang="it-IT" sz="1400" smtClean="0"/>
                  <a:t>C target</a:t>
                </a:r>
                <a:endParaRPr lang="it-IT" sz="1400"/>
              </a:p>
            </p:txBody>
          </p:sp>
        </p:grpSp>
      </p:grpSp>
      <p:cxnSp>
        <p:nvCxnSpPr>
          <p:cNvPr id="30" name="Connettore 2 29"/>
          <p:cNvCxnSpPr>
            <a:stCxn id="7" idx="1"/>
          </p:cNvCxnSpPr>
          <p:nvPr/>
        </p:nvCxnSpPr>
        <p:spPr>
          <a:xfrm flipH="1" flipV="1">
            <a:off x="5292081" y="1904640"/>
            <a:ext cx="1158600" cy="103279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>
            <a:stCxn id="7" idx="1"/>
          </p:cNvCxnSpPr>
          <p:nvPr/>
        </p:nvCxnSpPr>
        <p:spPr>
          <a:xfrm flipH="1" flipV="1">
            <a:off x="3554731" y="2152602"/>
            <a:ext cx="2895950" cy="78482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o 8"/>
          <p:cNvGrpSpPr/>
          <p:nvPr/>
        </p:nvGrpSpPr>
        <p:grpSpPr>
          <a:xfrm>
            <a:off x="969935" y="1855389"/>
            <a:ext cx="3298339" cy="2023154"/>
            <a:chOff x="1175543" y="1979660"/>
            <a:chExt cx="3298339" cy="2023154"/>
          </a:xfrm>
        </p:grpSpPr>
        <p:sp>
          <p:nvSpPr>
            <p:cNvPr id="35" name="Ovale 34"/>
            <p:cNvSpPr/>
            <p:nvPr/>
          </p:nvSpPr>
          <p:spPr>
            <a:xfrm>
              <a:off x="1175543" y="1979660"/>
              <a:ext cx="2028305" cy="2023154"/>
            </a:xfrm>
            <a:prstGeom prst="ellipse">
              <a:avLst/>
            </a:prstGeom>
            <a:solidFill>
              <a:srgbClr val="FFFF00">
                <a:alpha val="17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asellaDiTesto 4"/>
                <p:cNvSpPr txBox="1"/>
                <p:nvPr/>
              </p:nvSpPr>
              <p:spPr>
                <a:xfrm>
                  <a:off x="3178335" y="3211330"/>
                  <a:ext cx="12955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≈</m:t>
                        </m:r>
                        <m:r>
                          <a:rPr lang="it-IT" b="1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𝟐𝟏</m:t>
                        </m:r>
                        <m:r>
                          <a:rPr lang="it-IT" b="1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it-IT" b="1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𝐌𝐞𝐕</m:t>
                        </m:r>
                      </m:oMath>
                    </m:oMathPara>
                  </a14:m>
                  <a:endParaRPr lang="it-IT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CasellaDiTesto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8335" y="3211330"/>
                  <a:ext cx="1295547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uppo 40"/>
          <p:cNvGrpSpPr/>
          <p:nvPr/>
        </p:nvGrpSpPr>
        <p:grpSpPr>
          <a:xfrm>
            <a:off x="3950030" y="3952801"/>
            <a:ext cx="5131131" cy="2204218"/>
            <a:chOff x="453605" y="3615535"/>
            <a:chExt cx="6606028" cy="2837801"/>
          </a:xfrm>
        </p:grpSpPr>
        <p:pic>
          <p:nvPicPr>
            <p:cNvPr id="42" name="Immagine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605" y="3615535"/>
              <a:ext cx="6606028" cy="2837801"/>
            </a:xfrm>
            <a:prstGeom prst="rect">
              <a:avLst/>
            </a:prstGeom>
          </p:spPr>
        </p:pic>
        <p:sp>
          <p:nvSpPr>
            <p:cNvPr id="43" name="CasellaDiTesto 42"/>
            <p:cNvSpPr txBox="1"/>
            <p:nvPr/>
          </p:nvSpPr>
          <p:spPr>
            <a:xfrm>
              <a:off x="3600635" y="3793842"/>
              <a:ext cx="1017852" cy="396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err="1" smtClean="0">
                  <a:solidFill>
                    <a:srgbClr val="FF9900"/>
                  </a:solidFill>
                </a:rPr>
                <a:t>Ref</a:t>
              </a:r>
              <a:r>
                <a:rPr lang="it-IT" sz="1400" b="1" smtClean="0">
                  <a:solidFill>
                    <a:srgbClr val="FF9900"/>
                  </a:solidFill>
                </a:rPr>
                <a:t>. [3]</a:t>
              </a:r>
              <a:endParaRPr lang="it-IT" sz="1400" b="1">
                <a:solidFill>
                  <a:srgbClr val="FF9900"/>
                </a:solidFill>
              </a:endParaRPr>
            </a:p>
          </p:txBody>
        </p:sp>
      </p:grpSp>
      <p:sp>
        <p:nvSpPr>
          <p:cNvPr id="44" name="CasellaDiTesto 43"/>
          <p:cNvSpPr txBox="1"/>
          <p:nvPr/>
        </p:nvSpPr>
        <p:spPr>
          <a:xfrm>
            <a:off x="539552" y="6031716"/>
            <a:ext cx="49519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smtClean="0">
                <a:solidFill>
                  <a:srgbClr val="FF9900"/>
                </a:solidFill>
              </a:rPr>
              <a:t>[3] T. </a:t>
            </a:r>
            <a:r>
              <a:rPr lang="it-IT" sz="1050" b="1" err="1" smtClean="0">
                <a:solidFill>
                  <a:srgbClr val="FF9900"/>
                </a:solidFill>
              </a:rPr>
              <a:t>Baba</a:t>
            </a:r>
            <a:r>
              <a:rPr lang="it-IT" sz="1050" b="1" smtClean="0">
                <a:solidFill>
                  <a:srgbClr val="FF9900"/>
                </a:solidFill>
              </a:rPr>
              <a:t>, Y. Chiba and M. </a:t>
            </a:r>
            <a:r>
              <a:rPr lang="it-IT" sz="1050" b="1" err="1" smtClean="0">
                <a:solidFill>
                  <a:srgbClr val="FF9900"/>
                </a:solidFill>
              </a:rPr>
              <a:t>Kimura</a:t>
            </a:r>
            <a:r>
              <a:rPr lang="it-IT" sz="1050" b="1" smtClean="0">
                <a:solidFill>
                  <a:srgbClr val="FF9900"/>
                </a:solidFill>
              </a:rPr>
              <a:t> , </a:t>
            </a:r>
            <a:r>
              <a:rPr lang="it-IT" sz="1050" b="1" err="1" smtClean="0">
                <a:solidFill>
                  <a:srgbClr val="FF9900"/>
                </a:solidFill>
              </a:rPr>
              <a:t>Phys</a:t>
            </a:r>
            <a:r>
              <a:rPr lang="it-IT" sz="1050" b="1" smtClean="0">
                <a:solidFill>
                  <a:srgbClr val="FF9900"/>
                </a:solidFill>
              </a:rPr>
              <a:t>. Rev. C 90, 064319 (2014)</a:t>
            </a:r>
            <a:endParaRPr lang="it-IT" sz="1050" b="1">
              <a:solidFill>
                <a:srgbClr val="FF9900"/>
              </a:solidFill>
            </a:endParaRPr>
          </a:p>
        </p:txBody>
      </p:sp>
      <p:sp>
        <p:nvSpPr>
          <p:cNvPr id="45" name="Ovale 44"/>
          <p:cNvSpPr/>
          <p:nvPr/>
        </p:nvSpPr>
        <p:spPr>
          <a:xfrm>
            <a:off x="6147178" y="4581271"/>
            <a:ext cx="659825" cy="658149"/>
          </a:xfrm>
          <a:prstGeom prst="ellipse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543744" y="5680993"/>
            <a:ext cx="40261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>
                <a:solidFill>
                  <a:srgbClr val="008000"/>
                </a:solidFill>
              </a:rPr>
              <a:t>[1] </a:t>
            </a:r>
            <a:r>
              <a:rPr lang="da-DK" sz="1050" dirty="0">
                <a:solidFill>
                  <a:srgbClr val="008000"/>
                </a:solidFill>
              </a:rPr>
              <a:t>N. I. </a:t>
            </a:r>
            <a:r>
              <a:rPr lang="da-DK" sz="1050" b="1" dirty="0">
                <a:solidFill>
                  <a:srgbClr val="008000"/>
                </a:solidFill>
              </a:rPr>
              <a:t>Ashwood</a:t>
            </a:r>
            <a:r>
              <a:rPr lang="da-DK" sz="1050" dirty="0">
                <a:solidFill>
                  <a:srgbClr val="008000"/>
                </a:solidFill>
              </a:rPr>
              <a:t> et al., Phys. Rev. </a:t>
            </a:r>
            <a:r>
              <a:rPr lang="da-DK" sz="1050" b="1" dirty="0">
                <a:solidFill>
                  <a:srgbClr val="008000"/>
                </a:solidFill>
              </a:rPr>
              <a:t>C 70</a:t>
            </a:r>
            <a:r>
              <a:rPr lang="da-DK" sz="1050" dirty="0">
                <a:solidFill>
                  <a:srgbClr val="008000"/>
                </a:solidFill>
              </a:rPr>
              <a:t>, 0644607 (2004</a:t>
            </a:r>
            <a:r>
              <a:rPr lang="da-DK" sz="1050" dirty="0" smtClean="0">
                <a:solidFill>
                  <a:srgbClr val="008000"/>
                </a:solidFill>
              </a:rPr>
              <a:t>)</a:t>
            </a:r>
            <a:endParaRPr lang="it-IT" sz="1050" dirty="0">
              <a:solidFill>
                <a:srgbClr val="008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45853" y="5859259"/>
            <a:ext cx="47462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 smtClean="0">
                <a:solidFill>
                  <a:srgbClr val="7030A0"/>
                </a:solidFill>
              </a:rPr>
              <a:t>[2] </a:t>
            </a:r>
            <a:r>
              <a:rPr lang="en-US" sz="1050" b="1" dirty="0" smtClean="0">
                <a:solidFill>
                  <a:srgbClr val="7030A0"/>
                </a:solidFill>
              </a:rPr>
              <a:t>P.J</a:t>
            </a:r>
            <a:r>
              <a:rPr lang="en-US" sz="1050" b="1" dirty="0">
                <a:solidFill>
                  <a:srgbClr val="7030A0"/>
                </a:solidFill>
              </a:rPr>
              <a:t>. </a:t>
            </a:r>
            <a:r>
              <a:rPr lang="en-US" sz="1050" b="1" dirty="0" smtClean="0">
                <a:solidFill>
                  <a:srgbClr val="7030A0"/>
                </a:solidFill>
              </a:rPr>
              <a:t>Leask et al., </a:t>
            </a:r>
            <a:r>
              <a:rPr lang="en-US" sz="1050" b="1" dirty="0">
                <a:solidFill>
                  <a:srgbClr val="7030A0"/>
                </a:solidFill>
              </a:rPr>
              <a:t>Jour. Phys. G: </a:t>
            </a:r>
            <a:r>
              <a:rPr lang="en-US" sz="1050" b="1" dirty="0" err="1">
                <a:solidFill>
                  <a:srgbClr val="7030A0"/>
                </a:solidFill>
              </a:rPr>
              <a:t>Nucl</a:t>
            </a:r>
            <a:r>
              <a:rPr lang="en-US" sz="1050" b="1" dirty="0">
                <a:solidFill>
                  <a:srgbClr val="7030A0"/>
                </a:solidFill>
              </a:rPr>
              <a:t>. Part. Phys. 27, B9 (2001)</a:t>
            </a:r>
            <a:endParaRPr lang="it-IT" sz="1050" b="1" dirty="0">
              <a:solidFill>
                <a:srgbClr val="7030A0"/>
              </a:solidFill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595727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D. </a:t>
            </a:r>
            <a:r>
              <a:rPr lang="en-US" sz="2000" b="1" dirty="0" err="1" smtClean="0">
                <a:solidFill>
                  <a:srgbClr val="FFFFFF"/>
                </a:solidFill>
              </a:rPr>
              <a:t>Dell’Aquila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</a:rPr>
              <a:t>et al, Phys. Rev. C (2016) </a:t>
            </a:r>
            <a:r>
              <a:rPr lang="en-US" sz="2000" b="1" i="1" dirty="0" smtClean="0">
                <a:solidFill>
                  <a:srgbClr val="FFFFFF"/>
                </a:solidFill>
              </a:rPr>
              <a:t>in press</a:t>
            </a:r>
          </a:p>
        </p:txBody>
      </p:sp>
    </p:spTree>
    <p:extLst>
      <p:ext uri="{BB962C8B-B14F-4D97-AF65-F5344CB8AC3E}">
        <p14:creationId xmlns:p14="http://schemas.microsoft.com/office/powerpoint/2010/main" val="3353230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7" grpId="0"/>
      <p:bldP spid="44" grpId="0"/>
      <p:bldP spid="45" grpId="0" animBg="1"/>
      <p:bldP spid="17" grpId="0"/>
      <p:bldP spid="18" grpId="0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4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5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7740352" y="0"/>
            <a:ext cx="135325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373050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Thank you for your attention!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dirty="0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39552" y="548680"/>
            <a:ext cx="85324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600" b="1" i="1" dirty="0" smtClean="0">
                <a:solidFill>
                  <a:srgbClr val="FF0000"/>
                </a:solidFill>
              </a:rPr>
              <a:t>Cluster Structure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of </a:t>
            </a:r>
            <a:r>
              <a:rPr lang="en-US" sz="1600" b="1" dirty="0" smtClean="0">
                <a:solidFill>
                  <a:srgbClr val="0000FF"/>
                </a:solidFill>
              </a:rPr>
              <a:t>Light Nuclei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 Few – body effects of </a:t>
            </a:r>
            <a:r>
              <a:rPr lang="en-US" sz="1600" b="1" i="1" dirty="0" smtClean="0">
                <a:solidFill>
                  <a:srgbClr val="CC3300"/>
                </a:solidFill>
                <a:sym typeface="Wingdings" pitchFamily="2" charset="2"/>
              </a:rPr>
              <a:t>nuclear forces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  <a:sym typeface="Wingdings" pitchFamily="2" charset="2"/>
              </a:rPr>
              <a:t>a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 – clustering in Nuclei  </a:t>
            </a:r>
            <a:r>
              <a:rPr lang="en-US" sz="1600" b="1" dirty="0" smtClean="0">
                <a:solidFill>
                  <a:srgbClr val="008000"/>
                </a:solidFill>
                <a:sym typeface="Wingdings" pitchFamily="2" charset="2"/>
              </a:rPr>
              <a:t>Nuclear Spectroscopy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data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600" b="1" dirty="0" smtClean="0">
                <a:solidFill>
                  <a:srgbClr val="008000"/>
                </a:solidFill>
                <a:sym typeface="Wingdings" pitchFamily="2" charset="2"/>
              </a:rPr>
              <a:t>Nuclear Spectroscopy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 </a:t>
            </a:r>
            <a:r>
              <a:rPr lang="en-US" sz="1600" b="1" i="1" dirty="0" smtClean="0">
                <a:solidFill>
                  <a:srgbClr val="FF0000"/>
                </a:solidFill>
                <a:sym typeface="Wingdings" pitchFamily="2" charset="2"/>
              </a:rPr>
              <a:t>Nuclear Reactions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(and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  <a:sym typeface="Wingdings" pitchFamily="2" charset="2"/>
              </a:rPr>
              <a:t>b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-decay, photoreactions…)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600" b="1" i="1" dirty="0">
                <a:solidFill>
                  <a:srgbClr val="0000FF"/>
                </a:solidFill>
                <a:sym typeface="Wingdings" pitchFamily="2" charset="2"/>
              </a:rPr>
              <a:t>Signatures of </a:t>
            </a:r>
            <a:r>
              <a:rPr lang="en-US" sz="1600" b="1" i="1" dirty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a</a:t>
            </a:r>
            <a:r>
              <a:rPr lang="en-US" sz="1600" b="1" i="1" dirty="0">
                <a:solidFill>
                  <a:srgbClr val="0000FF"/>
                </a:solidFill>
                <a:sym typeface="Wingdings" pitchFamily="2" charset="2"/>
              </a:rPr>
              <a:t> – clustering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in light nuclei:</a:t>
            </a:r>
          </a:p>
          <a:p>
            <a:pPr>
              <a:spcBef>
                <a:spcPts val="400"/>
              </a:spcBef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	- rotational bands and moment of inertia;</a:t>
            </a:r>
          </a:p>
          <a:p>
            <a:pPr>
              <a:spcBef>
                <a:spcPts val="400"/>
              </a:spcBef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	- sequence of levels due to special symmetries;</a:t>
            </a:r>
          </a:p>
          <a:p>
            <a:pPr>
              <a:spcBef>
                <a:spcPts val="400"/>
              </a:spcBef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	- reduced partial width near to Wigner Limit;</a:t>
            </a:r>
          </a:p>
          <a:p>
            <a:pPr>
              <a:spcBef>
                <a:spcPts val="400"/>
              </a:spcBef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	- form factor in </a:t>
            </a:r>
            <a:r>
              <a:rPr lang="en-US" sz="1600" b="1" i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e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 – scattering;</a:t>
            </a:r>
          </a:p>
          <a:p>
            <a:pPr>
              <a:spcBef>
                <a:spcPts val="400"/>
              </a:spcBef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	- etc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…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 startAt="5"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Fundamentals of </a:t>
            </a:r>
            <a:r>
              <a:rPr lang="en-US" sz="1600" b="1" i="1" dirty="0" smtClean="0">
                <a:solidFill>
                  <a:srgbClr val="0000FF"/>
                </a:solidFill>
                <a:sym typeface="Wingdings" pitchFamily="2" charset="2"/>
              </a:rPr>
              <a:t>Experimental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 Nuclear Reaction Physics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 startAt="5"/>
            </a:pPr>
            <a:r>
              <a:rPr lang="en-US" sz="1600" b="1" dirty="0" smtClean="0">
                <a:solidFill>
                  <a:srgbClr val="7030A0"/>
                </a:solidFill>
                <a:sym typeface="Wingdings" pitchFamily="2" charset="2"/>
              </a:rPr>
              <a:t>Low energy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Nuclear Reaction  useful to do Spectroscopy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 startAt="5"/>
            </a:pPr>
            <a:r>
              <a:rPr lang="en-US" sz="1600" b="1" i="1" dirty="0" smtClean="0">
                <a:solidFill>
                  <a:srgbClr val="FF0000"/>
                </a:solidFill>
                <a:sym typeface="Wingdings" pitchFamily="2" charset="2"/>
              </a:rPr>
              <a:t>Spectra, Excitation Functions, Angular Distributions, Cross Section, S-factor</a:t>
            </a:r>
          </a:p>
          <a:p>
            <a:pPr marL="342900" indent="-342900">
              <a:spcBef>
                <a:spcPts val="400"/>
              </a:spcBef>
              <a:buAutoNum type="arabicPeriod" startAt="8"/>
            </a:pPr>
            <a:r>
              <a:rPr lang="en-US" sz="1600" b="1" i="1" dirty="0" smtClean="0">
                <a:sym typeface="Wingdings" pitchFamily="2" charset="2"/>
              </a:rPr>
              <a:t>Nuclear Reactions and clustering</a:t>
            </a:r>
            <a:r>
              <a:rPr lang="en-US" sz="1600" b="1" dirty="0" smtClean="0">
                <a:sym typeface="Wingdings" pitchFamily="2" charset="2"/>
              </a:rPr>
              <a:t>:</a:t>
            </a:r>
          </a:p>
          <a:p>
            <a:pPr>
              <a:spcBef>
                <a:spcPts val="400"/>
              </a:spcBef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	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- </a:t>
            </a:r>
            <a:r>
              <a:rPr lang="en-US" sz="1600" b="1" i="1" dirty="0" smtClean="0">
                <a:solidFill>
                  <a:srgbClr val="008000"/>
                </a:solidFill>
                <a:sym typeface="Wingdings" pitchFamily="2" charset="2"/>
              </a:rPr>
              <a:t>Elastic Resonant Scattering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of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18" charset="2"/>
                <a:sym typeface="Wingdings" pitchFamily="2" charset="2"/>
              </a:rPr>
              <a:t>a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 particles</a:t>
            </a:r>
          </a:p>
          <a:p>
            <a:pPr>
              <a:spcBef>
                <a:spcPts val="400"/>
              </a:spcBef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	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- </a:t>
            </a:r>
            <a:r>
              <a:rPr lang="en-US" sz="1600" b="1" i="1" dirty="0" smtClean="0">
                <a:solidFill>
                  <a:srgbClr val="CC3300"/>
                </a:solidFill>
                <a:sym typeface="Wingdings" pitchFamily="2" charset="2"/>
              </a:rPr>
              <a:t>Compound Nucleus Reactions</a:t>
            </a:r>
          </a:p>
          <a:p>
            <a:pPr>
              <a:spcBef>
                <a:spcPts val="400"/>
              </a:spcBef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	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- </a:t>
            </a:r>
            <a:r>
              <a:rPr lang="en-US" sz="1600" b="1" i="1" dirty="0" err="1" smtClean="0">
                <a:solidFill>
                  <a:srgbClr val="7030A0"/>
                </a:solidFill>
                <a:sym typeface="Wingdings" pitchFamily="2" charset="2"/>
              </a:rPr>
              <a:t>Ejectile</a:t>
            </a:r>
            <a:r>
              <a:rPr lang="en-US" sz="1600" b="1" i="1" dirty="0" smtClean="0">
                <a:solidFill>
                  <a:srgbClr val="7030A0"/>
                </a:solidFill>
                <a:sym typeface="Wingdings" pitchFamily="2" charset="2"/>
              </a:rPr>
              <a:t> Energy Analysis</a:t>
            </a:r>
          </a:p>
          <a:p>
            <a:pPr>
              <a:spcBef>
                <a:spcPts val="400"/>
              </a:spcBef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	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- </a:t>
            </a:r>
            <a:r>
              <a:rPr lang="en-US" sz="1600" b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a</a:t>
            </a:r>
            <a:r>
              <a:rPr lang="en-US" sz="1600" b="1" dirty="0" smtClean="0">
                <a:solidFill>
                  <a:srgbClr val="FF0000"/>
                </a:solidFill>
                <a:sym typeface="Wingdings" pitchFamily="2" charset="2"/>
              </a:rPr>
              <a:t>-transfer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: AD and AC</a:t>
            </a:r>
          </a:p>
          <a:p>
            <a:pPr>
              <a:spcBef>
                <a:spcPts val="400"/>
              </a:spcBef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	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- Sequential </a:t>
            </a:r>
            <a:r>
              <a:rPr lang="en-US" sz="1600" b="1" i="1" dirty="0" smtClean="0">
                <a:solidFill>
                  <a:srgbClr val="00B050"/>
                </a:solidFill>
                <a:sym typeface="Wingdings" pitchFamily="2" charset="2"/>
              </a:rPr>
              <a:t>Break-up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 in clusters</a:t>
            </a:r>
          </a:p>
          <a:p>
            <a:pPr>
              <a:spcBef>
                <a:spcPts val="400"/>
              </a:spcBef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9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.   </a:t>
            </a:r>
            <a:r>
              <a:rPr lang="en-US" sz="1600" b="1" dirty="0" smtClean="0">
                <a:solidFill>
                  <a:srgbClr val="FFC000"/>
                </a:solidFill>
                <a:sym typeface="Wingdings" pitchFamily="2" charset="2"/>
              </a:rPr>
              <a:t>Example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: </a:t>
            </a:r>
            <a:r>
              <a:rPr lang="en-US" sz="1600" b="1" baseline="30000" dirty="0" smtClean="0">
                <a:solidFill>
                  <a:srgbClr val="0000FF"/>
                </a:solidFill>
                <a:sym typeface="Wingdings" pitchFamily="2" charset="2"/>
              </a:rPr>
              <a:t>10</a:t>
            </a:r>
            <a:r>
              <a:rPr lang="en-US" sz="1600" b="1" dirty="0" smtClean="0">
                <a:solidFill>
                  <a:srgbClr val="0000FF"/>
                </a:solidFill>
                <a:sym typeface="Wingdings" pitchFamily="2" charset="2"/>
              </a:rPr>
              <a:t>Be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 and </a:t>
            </a:r>
            <a:r>
              <a:rPr lang="en-US" sz="1600" b="1" baseline="30000" dirty="0" smtClean="0">
                <a:solidFill>
                  <a:srgbClr val="FF0000"/>
                </a:solidFill>
                <a:sym typeface="Wingdings" pitchFamily="2" charset="2"/>
              </a:rPr>
              <a:t>16</a:t>
            </a:r>
            <a:r>
              <a:rPr lang="en-US" sz="1600" b="1" dirty="0" smtClean="0">
                <a:solidFill>
                  <a:srgbClr val="FF0000"/>
                </a:solidFill>
                <a:sym typeface="Wingdings" pitchFamily="2" charset="2"/>
              </a:rPr>
              <a:t>C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 studies at </a:t>
            </a:r>
            <a:r>
              <a:rPr lang="en-US" sz="1600" b="1" dirty="0" smtClean="0">
                <a:solidFill>
                  <a:srgbClr val="CC3300"/>
                </a:solidFill>
                <a:sym typeface="Wingdings" pitchFamily="2" charset="2"/>
              </a:rPr>
              <a:t>LNS – INFN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 with </a:t>
            </a:r>
            <a:r>
              <a:rPr lang="en-US" sz="1600" b="1" dirty="0" smtClean="0">
                <a:solidFill>
                  <a:srgbClr val="008000"/>
                </a:solidFill>
                <a:sym typeface="Wingdings" pitchFamily="2" charset="2"/>
              </a:rPr>
              <a:t>FRIBS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4381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378661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FFFF"/>
                </a:solidFill>
              </a:rPr>
              <a:t>Importance</a:t>
            </a:r>
            <a:r>
              <a:rPr lang="en-US" sz="2000" b="1" dirty="0" smtClean="0">
                <a:solidFill>
                  <a:srgbClr val="FFFFFF"/>
                </a:solidFill>
              </a:rPr>
              <a:t> of determining </a:t>
            </a:r>
            <a:r>
              <a:rPr lang="en-US" sz="2000" b="1" dirty="0" err="1" smtClean="0">
                <a:solidFill>
                  <a:srgbClr val="FFFFFF"/>
                </a:solidFill>
              </a:rPr>
              <a:t>J</a:t>
            </a:r>
            <a:r>
              <a:rPr lang="en-US" sz="2000" b="1" baseline="30000" dirty="0" err="1" smtClean="0">
                <a:solidFill>
                  <a:srgbClr val="FFFFFF"/>
                </a:solidFill>
                <a:latin typeface="Symbol" panose="05050102010706020507" pitchFamily="18" charset="2"/>
              </a:rPr>
              <a:t>p</a:t>
            </a:r>
            <a:endParaRPr lang="en-US" sz="2000" b="1" i="1" baseline="30000" dirty="0" smtClean="0">
              <a:solidFill>
                <a:srgbClr val="FFFFFF"/>
              </a:solidFill>
              <a:latin typeface="Symbol" panose="05050102010706020507" pitchFamily="18" charset="2"/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61326" y="0"/>
            <a:ext cx="45191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Evidencing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smtClean="0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it-IT" b="1" dirty="0" smtClean="0">
                <a:solidFill>
                  <a:schemeClr val="bg1"/>
                </a:solidFill>
              </a:rPr>
              <a:t> – </a:t>
            </a:r>
            <a:r>
              <a:rPr lang="it-IT" b="1" i="1" dirty="0" err="1" smtClean="0">
                <a:solidFill>
                  <a:schemeClr val="bg1"/>
                </a:solidFill>
              </a:rPr>
              <a:t>clustering</a:t>
            </a:r>
            <a:r>
              <a:rPr lang="it-IT" b="1" dirty="0" smtClean="0">
                <a:solidFill>
                  <a:schemeClr val="bg1"/>
                </a:solidFill>
              </a:rPr>
              <a:t> in light nuclei</a:t>
            </a:r>
            <a:endParaRPr lang="it-IT" b="1" i="1" dirty="0">
              <a:solidFill>
                <a:schemeClr val="bg1"/>
              </a:solidFill>
            </a:endParaRPr>
          </a:p>
        </p:txBody>
      </p:sp>
      <p:sp>
        <p:nvSpPr>
          <p:cNvPr id="189" name="Text Box 17"/>
          <p:cNvSpPr txBox="1">
            <a:spLocks noChangeArrowheads="1"/>
          </p:cNvSpPr>
          <p:nvPr/>
        </p:nvSpPr>
        <p:spPr bwMode="auto">
          <a:xfrm>
            <a:off x="467544" y="419180"/>
            <a:ext cx="8738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 smtClean="0"/>
              <a:t>Some signatures that </a:t>
            </a:r>
            <a:r>
              <a:rPr lang="en-US" sz="1600" b="1" dirty="0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a</a:t>
            </a:r>
            <a:r>
              <a:rPr lang="en-US" sz="1600" b="1" dirty="0" smtClean="0">
                <a:solidFill>
                  <a:srgbClr val="0000FF"/>
                </a:solidFill>
                <a:sym typeface="Wingdings" pitchFamily="2" charset="2"/>
              </a:rPr>
              <a:t>-cluster</a:t>
            </a:r>
            <a:r>
              <a:rPr lang="en-US" sz="1600" b="1" dirty="0" smtClean="0">
                <a:sym typeface="Wingdings" pitchFamily="2" charset="2"/>
              </a:rPr>
              <a:t> structure appears in </a:t>
            </a:r>
            <a:r>
              <a:rPr lang="en-US" sz="1600" b="1" i="1" dirty="0" smtClean="0">
                <a:solidFill>
                  <a:srgbClr val="FF0066"/>
                </a:solidFill>
                <a:sym typeface="Wingdings" pitchFamily="2" charset="2"/>
              </a:rPr>
              <a:t>nuclei</a:t>
            </a:r>
            <a:r>
              <a:rPr lang="en-US" sz="1600" b="1" dirty="0" smtClean="0">
                <a:sym typeface="Wingdings" pitchFamily="2" charset="2"/>
              </a:rPr>
              <a:t>: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611560" y="2060848"/>
            <a:ext cx="3687355" cy="2880320"/>
            <a:chOff x="683568" y="1124744"/>
            <a:chExt cx="4942760" cy="388620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124744"/>
              <a:ext cx="481965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CasellaDiTesto 16"/>
            <p:cNvSpPr txBox="1"/>
            <p:nvPr/>
          </p:nvSpPr>
          <p:spPr>
            <a:xfrm rot="5400000">
              <a:off x="4528431" y="2944733"/>
              <a:ext cx="19495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M. </a:t>
              </a:r>
              <a:r>
                <a:rPr lang="it-IT" sz="10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Freer</a:t>
              </a:r>
              <a:r>
                <a:rPr lang="it-IT" sz="1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et al, PRL 82 (1999)  </a:t>
              </a:r>
              <a:endParaRPr lang="it-IT" sz="1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2" name="Rettangolo 21"/>
          <p:cNvSpPr/>
          <p:nvPr/>
        </p:nvSpPr>
        <p:spPr>
          <a:xfrm>
            <a:off x="504055" y="908720"/>
            <a:ext cx="85258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1600" b="1" dirty="0">
                <a:solidFill>
                  <a:srgbClr val="FF0000"/>
                </a:solidFill>
                <a:sym typeface="Wingdings" pitchFamily="2" charset="2"/>
              </a:rPr>
              <a:t>1. Strong deformation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 “</a:t>
            </a:r>
            <a:r>
              <a:rPr lang="en-US" sz="1600" b="1" i="1" dirty="0">
                <a:solidFill>
                  <a:srgbClr val="000000"/>
                </a:solidFill>
                <a:sym typeface="Wingdings" pitchFamily="2" charset="2"/>
              </a:rPr>
              <a:t>abnormal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” shape due to </a:t>
            </a:r>
            <a:r>
              <a:rPr lang="en-US" sz="1600" b="1" dirty="0">
                <a:solidFill>
                  <a:srgbClr val="000000"/>
                </a:solidFill>
                <a:latin typeface="Symbol" panose="05050102010706020507" pitchFamily="18" charset="2"/>
                <a:sym typeface="Wingdings" pitchFamily="2" charset="2"/>
              </a:rPr>
              <a:t>a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-clustering  </a:t>
            </a:r>
            <a:r>
              <a:rPr lang="en-US" sz="1600" b="1" dirty="0">
                <a:solidFill>
                  <a:srgbClr val="008000"/>
                </a:solidFill>
                <a:sym typeface="Wingdings" pitchFamily="2" charset="2"/>
              </a:rPr>
              <a:t>Rotational bands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with anomalously </a:t>
            </a:r>
            <a:r>
              <a:rPr lang="en-US" sz="1600" b="1" dirty="0">
                <a:solidFill>
                  <a:srgbClr val="0000FF"/>
                </a:solidFill>
                <a:sym typeface="Wingdings" pitchFamily="2" charset="2"/>
              </a:rPr>
              <a:t>large moment of inertia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[</a:t>
            </a:r>
            <a:r>
              <a:rPr lang="en-US" sz="1600" b="1" dirty="0">
                <a:solidFill>
                  <a:srgbClr val="FF0000"/>
                </a:solidFill>
                <a:sym typeface="Wingdings" pitchFamily="2" charset="2"/>
              </a:rPr>
              <a:t>E</a:t>
            </a:r>
            <a:r>
              <a:rPr lang="en-US" sz="1600" b="1" baseline="-25000" dirty="0">
                <a:solidFill>
                  <a:srgbClr val="FF0000"/>
                </a:solidFill>
                <a:sym typeface="Wingdings" pitchFamily="2" charset="2"/>
              </a:rPr>
              <a:t>x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vs </a:t>
            </a:r>
            <a:r>
              <a:rPr lang="en-US" sz="1600" b="1" dirty="0">
                <a:solidFill>
                  <a:srgbClr val="008000"/>
                </a:solidFill>
                <a:sym typeface="Wingdings" pitchFamily="2" charset="2"/>
              </a:rPr>
              <a:t>J(J+1)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]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4757819" y="1844824"/>
            <a:ext cx="3846629" cy="2880320"/>
            <a:chOff x="4892610" y="3277615"/>
            <a:chExt cx="3567821" cy="258436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57" t="44971" r="20542" b="19362"/>
            <a:stretch/>
          </p:blipFill>
          <p:spPr bwMode="auto">
            <a:xfrm>
              <a:off x="4892610" y="3415909"/>
              <a:ext cx="3449759" cy="2436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 rot="5400000">
              <a:off x="7060528" y="4462074"/>
              <a:ext cx="25843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vonOertzen</a:t>
              </a:r>
              <a:r>
                <a:rPr lang="it-IT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and </a:t>
              </a:r>
              <a:r>
                <a:rPr lang="it-IT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Milin</a:t>
              </a:r>
              <a:r>
                <a:rPr lang="it-IT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, </a:t>
              </a:r>
              <a:r>
                <a:rPr lang="it-IT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Lect</a:t>
              </a:r>
              <a:r>
                <a:rPr lang="it-IT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. </a:t>
              </a:r>
              <a:r>
                <a:rPr lang="it-IT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Not</a:t>
              </a:r>
              <a:r>
                <a:rPr lang="it-IT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. </a:t>
              </a:r>
              <a:r>
                <a:rPr lang="it-IT" sz="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Phys</a:t>
              </a:r>
              <a:r>
                <a:rPr lang="it-IT" sz="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. 875 (2012)</a:t>
              </a:r>
              <a:endParaRPr lang="it-IT" sz="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3995936" y="4941168"/>
            <a:ext cx="4600379" cy="1224136"/>
            <a:chOff x="3995936" y="4941168"/>
            <a:chExt cx="4600379" cy="1224136"/>
          </a:xfrm>
        </p:grpSpPr>
        <p:grpSp>
          <p:nvGrpSpPr>
            <p:cNvPr id="10" name="Gruppo 9"/>
            <p:cNvGrpSpPr/>
            <p:nvPr/>
          </p:nvGrpSpPr>
          <p:grpSpPr>
            <a:xfrm>
              <a:off x="3995936" y="5061583"/>
              <a:ext cx="1224136" cy="1103721"/>
              <a:chOff x="5364088" y="2109255"/>
              <a:chExt cx="1224136" cy="1103721"/>
            </a:xfrm>
          </p:grpSpPr>
          <p:sp>
            <p:nvSpPr>
              <p:cNvPr id="5" name="Ovale 4"/>
              <p:cNvSpPr/>
              <p:nvPr/>
            </p:nvSpPr>
            <p:spPr>
              <a:xfrm>
                <a:off x="5364088" y="2420888"/>
                <a:ext cx="504056" cy="504056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Ovale 17"/>
              <p:cNvSpPr/>
              <p:nvPr/>
            </p:nvSpPr>
            <p:spPr>
              <a:xfrm>
                <a:off x="6084168" y="2420888"/>
                <a:ext cx="504056" cy="504056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Ovale 19"/>
              <p:cNvSpPr/>
              <p:nvPr/>
            </p:nvSpPr>
            <p:spPr>
              <a:xfrm>
                <a:off x="5879740" y="2808548"/>
                <a:ext cx="204428" cy="18840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5868144" y="2564904"/>
                <a:ext cx="204428" cy="18840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Ovale 22"/>
              <p:cNvSpPr/>
              <p:nvPr/>
            </p:nvSpPr>
            <p:spPr>
              <a:xfrm>
                <a:off x="5868144" y="2348880"/>
                <a:ext cx="204428" cy="188404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7" name="Connettore 1 6"/>
              <p:cNvCxnSpPr/>
              <p:nvPr/>
            </p:nvCxnSpPr>
            <p:spPr>
              <a:xfrm>
                <a:off x="5970358" y="2171582"/>
                <a:ext cx="0" cy="104139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Arco 8"/>
              <p:cNvSpPr/>
              <p:nvPr/>
            </p:nvSpPr>
            <p:spPr>
              <a:xfrm>
                <a:off x="5729926" y="2109255"/>
                <a:ext cx="504056" cy="124653"/>
              </a:xfrm>
              <a:prstGeom prst="arc">
                <a:avLst>
                  <a:gd name="adj1" fmla="val 16200000"/>
                  <a:gd name="adj2" fmla="val 11486253"/>
                </a:avLst>
              </a:prstGeom>
              <a:ln w="952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" name="CasellaDiTesto 10"/>
            <p:cNvSpPr txBox="1"/>
            <p:nvPr/>
          </p:nvSpPr>
          <p:spPr>
            <a:xfrm>
              <a:off x="5076056" y="4941168"/>
              <a:ext cx="35202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i="1" dirty="0" smtClean="0"/>
                <a:t>A </a:t>
              </a:r>
              <a:r>
                <a:rPr lang="it-IT" sz="1400" b="1" i="1" dirty="0" err="1" smtClean="0"/>
                <a:t>simple</a:t>
              </a:r>
              <a:r>
                <a:rPr lang="it-IT" sz="1400" b="1" i="1" dirty="0" smtClean="0"/>
                <a:t> </a:t>
              </a:r>
              <a:r>
                <a:rPr lang="it-IT" sz="1400" b="1" i="1" dirty="0" err="1" smtClean="0">
                  <a:solidFill>
                    <a:srgbClr val="CC3300"/>
                  </a:solidFill>
                </a:rPr>
                <a:t>classical</a:t>
              </a:r>
              <a:r>
                <a:rPr lang="it-IT" sz="1400" b="1" dirty="0" smtClean="0">
                  <a:solidFill>
                    <a:srgbClr val="CC3300"/>
                  </a:solidFill>
                </a:rPr>
                <a:t> </a:t>
              </a:r>
              <a:r>
                <a:rPr lang="it-IT" sz="1400" b="1" dirty="0" err="1" smtClean="0">
                  <a:solidFill>
                    <a:srgbClr val="CC3300"/>
                  </a:solidFill>
                </a:rPr>
                <a:t>mechanics</a:t>
              </a:r>
              <a:r>
                <a:rPr lang="it-IT" sz="1400" b="1" dirty="0" smtClean="0">
                  <a:solidFill>
                    <a:srgbClr val="CC3300"/>
                  </a:solidFill>
                </a:rPr>
                <a:t> </a:t>
              </a:r>
              <a:r>
                <a:rPr lang="it-IT" sz="1400" b="1" dirty="0" err="1" smtClean="0"/>
                <a:t>exercise</a:t>
              </a:r>
              <a:r>
                <a:rPr lang="it-IT" sz="14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9181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415370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Difficult to see close lying states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61326" y="0"/>
            <a:ext cx="45191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Evidencing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smtClean="0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it-IT" b="1" dirty="0" smtClean="0">
                <a:solidFill>
                  <a:schemeClr val="bg1"/>
                </a:solidFill>
              </a:rPr>
              <a:t> – </a:t>
            </a:r>
            <a:r>
              <a:rPr lang="it-IT" b="1" i="1" dirty="0" err="1" smtClean="0">
                <a:solidFill>
                  <a:schemeClr val="bg1"/>
                </a:solidFill>
              </a:rPr>
              <a:t>clustering</a:t>
            </a:r>
            <a:r>
              <a:rPr lang="it-IT" b="1" dirty="0" smtClean="0">
                <a:solidFill>
                  <a:schemeClr val="bg1"/>
                </a:solidFill>
              </a:rPr>
              <a:t> in light nuclei</a:t>
            </a:r>
            <a:endParaRPr lang="it-IT" b="1" i="1" dirty="0">
              <a:solidFill>
                <a:schemeClr val="bg1"/>
              </a:solidFill>
            </a:endParaRPr>
          </a:p>
        </p:txBody>
      </p:sp>
      <p:sp>
        <p:nvSpPr>
          <p:cNvPr id="189" name="Text Box 17"/>
          <p:cNvSpPr txBox="1">
            <a:spLocks noChangeArrowheads="1"/>
          </p:cNvSpPr>
          <p:nvPr/>
        </p:nvSpPr>
        <p:spPr bwMode="auto">
          <a:xfrm>
            <a:off x="467544" y="476672"/>
            <a:ext cx="8738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 smtClean="0"/>
              <a:t>Some signatures that </a:t>
            </a:r>
            <a:r>
              <a:rPr lang="en-US" sz="1600" b="1" dirty="0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a</a:t>
            </a:r>
            <a:r>
              <a:rPr lang="en-US" sz="1600" b="1" dirty="0" smtClean="0">
                <a:solidFill>
                  <a:srgbClr val="0000FF"/>
                </a:solidFill>
                <a:sym typeface="Wingdings" pitchFamily="2" charset="2"/>
              </a:rPr>
              <a:t>-cluster</a:t>
            </a:r>
            <a:r>
              <a:rPr lang="en-US" sz="1600" b="1" dirty="0" smtClean="0">
                <a:sym typeface="Wingdings" pitchFamily="2" charset="2"/>
              </a:rPr>
              <a:t> structure appears in </a:t>
            </a:r>
            <a:r>
              <a:rPr lang="en-US" sz="1600" b="1" i="1" dirty="0" smtClean="0">
                <a:solidFill>
                  <a:srgbClr val="FF0066"/>
                </a:solidFill>
                <a:sym typeface="Wingdings" pitchFamily="2" charset="2"/>
              </a:rPr>
              <a:t>nuclei</a:t>
            </a:r>
            <a:r>
              <a:rPr lang="en-US" sz="1600" b="1" dirty="0" smtClean="0">
                <a:sym typeface="Wingdings" pitchFamily="2" charset="2"/>
              </a:rPr>
              <a:t>: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3576608" y="2492896"/>
            <a:ext cx="5603904" cy="3266784"/>
            <a:chOff x="3576419" y="2771635"/>
            <a:chExt cx="5603904" cy="3266784"/>
          </a:xfrm>
        </p:grpSpPr>
        <p:pic>
          <p:nvPicPr>
            <p:cNvPr id="4098" name="Picture 2" descr="Fig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419" y="2798634"/>
              <a:ext cx="5472608" cy="3239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6791528" y="2771635"/>
              <a:ext cx="2388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 smtClean="0"/>
                <a:t>R. </a:t>
              </a:r>
              <a:r>
                <a:rPr lang="it-IT" sz="1000" b="1" dirty="0" err="1" smtClean="0"/>
                <a:t>Bijker</a:t>
              </a:r>
              <a:r>
                <a:rPr lang="it-IT" sz="1000" b="1" dirty="0" smtClean="0"/>
                <a:t>, F. </a:t>
              </a:r>
              <a:r>
                <a:rPr lang="it-IT" sz="1000" b="1" dirty="0" err="1" smtClean="0"/>
                <a:t>Iachello</a:t>
              </a:r>
              <a:r>
                <a:rPr lang="it-IT" sz="1000" b="1" dirty="0" smtClean="0"/>
                <a:t>, PRC 61 (2000)  </a:t>
              </a:r>
              <a:endParaRPr lang="it-IT" sz="1000" b="1" dirty="0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4040360" y="2771635"/>
              <a:ext cx="27238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 smtClean="0"/>
                <a:t>D.J. Marin-</a:t>
              </a:r>
              <a:r>
                <a:rPr lang="it-IT" sz="1000" b="1" dirty="0" err="1" smtClean="0"/>
                <a:t>Lambarri</a:t>
              </a:r>
              <a:r>
                <a:rPr lang="it-IT" sz="1000" b="1" dirty="0" smtClean="0"/>
                <a:t> et al, PRL 113 (2014)  </a:t>
              </a:r>
              <a:endParaRPr lang="it-IT" sz="1000" b="1" dirty="0"/>
            </a:p>
          </p:txBody>
        </p:sp>
      </p:grpSp>
      <p:sp>
        <p:nvSpPr>
          <p:cNvPr id="7" name="Rettangolo 6"/>
          <p:cNvSpPr/>
          <p:nvPr/>
        </p:nvSpPr>
        <p:spPr>
          <a:xfrm>
            <a:off x="467544" y="1041122"/>
            <a:ext cx="8877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1600" b="1" dirty="0" smtClean="0">
                <a:solidFill>
                  <a:srgbClr val="000000"/>
                </a:solidFill>
                <a:sym typeface="Wingdings" pitchFamily="2" charset="2"/>
              </a:rPr>
              <a:t>2. Appearance 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of </a:t>
            </a:r>
            <a:r>
              <a:rPr lang="en-US" sz="1600" b="1" dirty="0">
                <a:solidFill>
                  <a:srgbClr val="CC3300"/>
                </a:solidFill>
                <a:sym typeface="Wingdings" pitchFamily="2" charset="2"/>
              </a:rPr>
              <a:t>sequences of levels</a:t>
            </a:r>
            <a:r>
              <a:rPr lang="en-US" sz="1600" b="1" dirty="0">
                <a:solidFill>
                  <a:srgbClr val="FF0066"/>
                </a:solidFill>
                <a:sym typeface="Wingdings" pitchFamily="2" charset="2"/>
              </a:rPr>
              <a:t> 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(E</a:t>
            </a:r>
            <a:r>
              <a:rPr lang="en-US" sz="1600" b="1" baseline="-25000" dirty="0">
                <a:solidFill>
                  <a:srgbClr val="000000"/>
                </a:solidFill>
                <a:sym typeface="Wingdings" pitchFamily="2" charset="2"/>
              </a:rPr>
              <a:t>x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sym typeface="Wingdings" pitchFamily="2" charset="2"/>
              </a:rPr>
              <a:t>J</a:t>
            </a:r>
            <a:r>
              <a:rPr lang="en-US" sz="1600" b="1" baseline="30000" dirty="0" err="1">
                <a:solidFill>
                  <a:srgbClr val="000000"/>
                </a:solidFill>
                <a:latin typeface="Symbol" panose="05050102010706020507" pitchFamily="18" charset="2"/>
                <a:sym typeface="Wingdings" pitchFamily="2" charset="2"/>
              </a:rPr>
              <a:t>p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) predicted by Quantum-mechanical </a:t>
            </a:r>
            <a:r>
              <a:rPr lang="en-US" sz="1600" b="1" i="1" dirty="0">
                <a:solidFill>
                  <a:srgbClr val="FF0000"/>
                </a:solidFill>
                <a:sym typeface="Wingdings" pitchFamily="2" charset="2"/>
              </a:rPr>
              <a:t>rotation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and </a:t>
            </a:r>
            <a:r>
              <a:rPr lang="en-US" sz="1600" b="1" i="1" dirty="0">
                <a:solidFill>
                  <a:srgbClr val="008000"/>
                </a:solidFill>
                <a:sym typeface="Wingdings" pitchFamily="2" charset="2"/>
              </a:rPr>
              <a:t>vibration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of </a:t>
            </a:r>
            <a:r>
              <a:rPr lang="en-US" sz="1600" b="1" i="1" dirty="0">
                <a:solidFill>
                  <a:srgbClr val="7030A0"/>
                </a:solidFill>
                <a:sym typeface="Wingdings" pitchFamily="2" charset="2"/>
              </a:rPr>
              <a:t>triangular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or </a:t>
            </a:r>
            <a:r>
              <a:rPr lang="en-US" sz="1600" b="1" i="1" dirty="0">
                <a:solidFill>
                  <a:srgbClr val="0000FF"/>
                </a:solidFill>
                <a:sym typeface="Wingdings" pitchFamily="2" charset="2"/>
              </a:rPr>
              <a:t>tetrahedral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structures (</a:t>
            </a:r>
            <a:r>
              <a:rPr lang="en-US" sz="1600" b="1" dirty="0">
                <a:solidFill>
                  <a:srgbClr val="FF0000"/>
                </a:solidFill>
                <a:sym typeface="Wingdings" pitchFamily="2" charset="2"/>
              </a:rPr>
              <a:t>ACM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8" t="27407" r="31523" b="25741"/>
          <a:stretch/>
        </p:blipFill>
        <p:spPr bwMode="auto">
          <a:xfrm>
            <a:off x="381000" y="2492896"/>
            <a:ext cx="3182888" cy="223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523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438293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FFFF"/>
                </a:solidFill>
              </a:rPr>
              <a:t>Common feature</a:t>
            </a:r>
            <a:r>
              <a:rPr lang="en-US" sz="2000" b="1" dirty="0" smtClean="0">
                <a:solidFill>
                  <a:srgbClr val="FFFFFF"/>
                </a:solidFill>
              </a:rPr>
              <a:t> in light systems!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61326" y="0"/>
            <a:ext cx="45191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Evidencing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smtClean="0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it-IT" b="1" dirty="0" smtClean="0">
                <a:solidFill>
                  <a:schemeClr val="bg1"/>
                </a:solidFill>
              </a:rPr>
              <a:t> – </a:t>
            </a:r>
            <a:r>
              <a:rPr lang="it-IT" b="1" i="1" dirty="0" err="1" smtClean="0">
                <a:solidFill>
                  <a:schemeClr val="bg1"/>
                </a:solidFill>
              </a:rPr>
              <a:t>clustering</a:t>
            </a:r>
            <a:r>
              <a:rPr lang="it-IT" b="1" dirty="0" smtClean="0">
                <a:solidFill>
                  <a:schemeClr val="bg1"/>
                </a:solidFill>
              </a:rPr>
              <a:t> in light nuclei</a:t>
            </a:r>
            <a:endParaRPr lang="it-IT" b="1" i="1" dirty="0">
              <a:solidFill>
                <a:schemeClr val="bg1"/>
              </a:solidFill>
            </a:endParaRPr>
          </a:p>
        </p:txBody>
      </p:sp>
      <p:sp>
        <p:nvSpPr>
          <p:cNvPr id="189" name="Text Box 17"/>
          <p:cNvSpPr txBox="1">
            <a:spLocks noChangeArrowheads="1"/>
          </p:cNvSpPr>
          <p:nvPr/>
        </p:nvSpPr>
        <p:spPr bwMode="auto">
          <a:xfrm>
            <a:off x="467544" y="419180"/>
            <a:ext cx="8738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 smtClean="0"/>
              <a:t>Some signatures that </a:t>
            </a:r>
            <a:r>
              <a:rPr lang="en-US" sz="1600" b="1" dirty="0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a</a:t>
            </a:r>
            <a:r>
              <a:rPr lang="en-US" sz="1600" b="1" dirty="0" smtClean="0">
                <a:solidFill>
                  <a:srgbClr val="0000FF"/>
                </a:solidFill>
                <a:sym typeface="Wingdings" pitchFamily="2" charset="2"/>
              </a:rPr>
              <a:t>-cluster</a:t>
            </a:r>
            <a:r>
              <a:rPr lang="en-US" sz="1600" b="1" dirty="0" smtClean="0">
                <a:sym typeface="Wingdings" pitchFamily="2" charset="2"/>
              </a:rPr>
              <a:t> structure appears in </a:t>
            </a:r>
            <a:r>
              <a:rPr lang="en-US" sz="1600" b="1" i="1" dirty="0" smtClean="0">
                <a:solidFill>
                  <a:srgbClr val="7030A0"/>
                </a:solidFill>
                <a:sym typeface="Wingdings" pitchFamily="2" charset="2"/>
              </a:rPr>
              <a:t>nuclei</a:t>
            </a:r>
            <a:r>
              <a:rPr lang="en-US" sz="1600" b="1" dirty="0" smtClean="0">
                <a:sym typeface="Wingdings" pitchFamily="2" charset="2"/>
              </a:rPr>
              <a:t>: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67544" y="908720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1600" b="1" dirty="0" smtClean="0">
                <a:solidFill>
                  <a:srgbClr val="000000"/>
                </a:solidFill>
                <a:sym typeface="Wingdings" pitchFamily="2" charset="2"/>
              </a:rPr>
              <a:t>3. Obs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. of states with </a:t>
            </a:r>
            <a:r>
              <a:rPr lang="en-US" sz="1600" b="1" dirty="0">
                <a:solidFill>
                  <a:srgbClr val="008000"/>
                </a:solidFill>
                <a:latin typeface="Symbol" panose="05050102010706020507" pitchFamily="18" charset="2"/>
                <a:sym typeface="Wingdings" pitchFamily="2" charset="2"/>
              </a:rPr>
              <a:t>G</a:t>
            </a:r>
            <a:r>
              <a:rPr lang="en-US" sz="1600" b="1" baseline="-25000" dirty="0">
                <a:solidFill>
                  <a:srgbClr val="008000"/>
                </a:solidFill>
                <a:latin typeface="Symbol" panose="05050102010706020507" pitchFamily="18" charset="2"/>
                <a:sym typeface="Wingdings" pitchFamily="2" charset="2"/>
              </a:rPr>
              <a:t>a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close or larger respect to the </a:t>
            </a:r>
            <a:r>
              <a:rPr lang="en-US" sz="1600" b="1" i="1" dirty="0">
                <a:solidFill>
                  <a:srgbClr val="FF0000"/>
                </a:solidFill>
                <a:sym typeface="Wingdings" pitchFamily="2" charset="2"/>
              </a:rPr>
              <a:t>Single Particle 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(</a:t>
            </a:r>
            <a:r>
              <a:rPr lang="en-US" sz="1600" b="1" dirty="0">
                <a:solidFill>
                  <a:srgbClr val="0000FF"/>
                </a:solidFill>
                <a:sym typeface="Wingdings" pitchFamily="2" charset="2"/>
              </a:rPr>
              <a:t>Wigner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) </a:t>
            </a:r>
            <a:r>
              <a:rPr lang="en-US" sz="1600" b="1" i="1" dirty="0">
                <a:solidFill>
                  <a:srgbClr val="FF0000"/>
                </a:solidFill>
                <a:sym typeface="Wingdings" pitchFamily="2" charset="2"/>
              </a:rPr>
              <a:t>Limit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395536" y="1595707"/>
            <a:ext cx="8579218" cy="4713613"/>
            <a:chOff x="395536" y="1595707"/>
            <a:chExt cx="8579218" cy="4713613"/>
          </a:xfrm>
        </p:grpSpPr>
        <p:grpSp>
          <p:nvGrpSpPr>
            <p:cNvPr id="2" name="Gruppo 1"/>
            <p:cNvGrpSpPr/>
            <p:nvPr/>
          </p:nvGrpSpPr>
          <p:grpSpPr>
            <a:xfrm>
              <a:off x="395536" y="1897087"/>
              <a:ext cx="3806158" cy="4412233"/>
              <a:chOff x="395536" y="1897087"/>
              <a:chExt cx="3806158" cy="4412233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2111672"/>
                <a:ext cx="3806158" cy="4197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CasellaDiTesto 4"/>
              <p:cNvSpPr txBox="1"/>
              <p:nvPr/>
            </p:nvSpPr>
            <p:spPr>
              <a:xfrm>
                <a:off x="971600" y="1897087"/>
                <a:ext cx="10711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b="1" baseline="30000" dirty="0" smtClean="0"/>
                  <a:t>14</a:t>
                </a:r>
                <a:r>
                  <a:rPr lang="it-IT" sz="1600" b="1" dirty="0" smtClean="0"/>
                  <a:t>C(</a:t>
                </a:r>
                <a:r>
                  <a:rPr lang="it-IT" sz="1600" b="1" dirty="0" smtClean="0">
                    <a:latin typeface="Symbol" panose="05050102010706020507" pitchFamily="18" charset="2"/>
                  </a:rPr>
                  <a:t>a</a:t>
                </a:r>
                <a:r>
                  <a:rPr lang="it-IT" sz="1600" b="1" dirty="0" smtClean="0"/>
                  <a:t>,</a:t>
                </a:r>
                <a:r>
                  <a:rPr lang="it-IT" sz="1600" b="1" dirty="0" smtClean="0">
                    <a:latin typeface="Symbol" panose="05050102010706020507" pitchFamily="18" charset="2"/>
                  </a:rPr>
                  <a:t>a</a:t>
                </a:r>
                <a:r>
                  <a:rPr lang="it-IT" sz="1600" b="1" baseline="-25000" dirty="0" smtClean="0"/>
                  <a:t>0</a:t>
                </a:r>
                <a:r>
                  <a:rPr lang="it-IT" sz="1600" b="1" dirty="0" smtClean="0"/>
                  <a:t>) </a:t>
                </a:r>
                <a:endParaRPr lang="it-IT" sz="1600" b="1" dirty="0"/>
              </a:p>
            </p:txBody>
          </p:sp>
        </p:grp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595707"/>
              <a:ext cx="3610666" cy="2769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uppo 12"/>
          <p:cNvGrpSpPr/>
          <p:nvPr/>
        </p:nvGrpSpPr>
        <p:grpSpPr>
          <a:xfrm>
            <a:off x="395536" y="1559382"/>
            <a:ext cx="6401956" cy="4677930"/>
            <a:chOff x="402292" y="1555258"/>
            <a:chExt cx="6401956" cy="4677930"/>
          </a:xfrm>
        </p:grpSpPr>
        <p:grpSp>
          <p:nvGrpSpPr>
            <p:cNvPr id="9" name="Gruppo 8"/>
            <p:cNvGrpSpPr/>
            <p:nvPr/>
          </p:nvGrpSpPr>
          <p:grpSpPr>
            <a:xfrm>
              <a:off x="611560" y="1555258"/>
              <a:ext cx="6192688" cy="4677930"/>
              <a:chOff x="611560" y="1555258"/>
              <a:chExt cx="6192688" cy="4677930"/>
            </a:xfrm>
          </p:grpSpPr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1555258"/>
                <a:ext cx="6192688" cy="46779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ttangolo 5"/>
              <p:cNvSpPr/>
              <p:nvPr/>
            </p:nvSpPr>
            <p:spPr>
              <a:xfrm>
                <a:off x="755576" y="5805264"/>
                <a:ext cx="3312368" cy="144016"/>
              </a:xfrm>
              <a:prstGeom prst="rect">
                <a:avLst/>
              </a:prstGeom>
              <a:solidFill>
                <a:srgbClr val="FFC000">
                  <a:alpha val="21176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" name="CasellaDiTesto 10"/>
            <p:cNvSpPr txBox="1"/>
            <p:nvPr/>
          </p:nvSpPr>
          <p:spPr>
            <a:xfrm rot="16200000">
              <a:off x="-912395" y="3819030"/>
              <a:ext cx="29063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M.L. </a:t>
              </a:r>
              <a:r>
                <a:rPr lang="it-IT" sz="12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Avila</a:t>
              </a:r>
              <a:r>
                <a:rPr lang="it-IT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et al, PRC 90 (2014) 024327</a:t>
              </a:r>
              <a:endParaRPr lang="it-IT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730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523733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C. Beck (ed.), Clusters in Nuclei, Springer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61326" y="0"/>
            <a:ext cx="45191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Evidencing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smtClean="0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it-IT" b="1" dirty="0" smtClean="0">
                <a:solidFill>
                  <a:schemeClr val="bg1"/>
                </a:solidFill>
              </a:rPr>
              <a:t> – </a:t>
            </a:r>
            <a:r>
              <a:rPr lang="it-IT" b="1" i="1" dirty="0" err="1" smtClean="0">
                <a:solidFill>
                  <a:schemeClr val="bg1"/>
                </a:solidFill>
              </a:rPr>
              <a:t>clustering</a:t>
            </a:r>
            <a:r>
              <a:rPr lang="it-IT" b="1" dirty="0" smtClean="0">
                <a:solidFill>
                  <a:schemeClr val="bg1"/>
                </a:solidFill>
              </a:rPr>
              <a:t> in light nuclei</a:t>
            </a:r>
            <a:endParaRPr lang="it-IT" b="1" i="1" dirty="0">
              <a:solidFill>
                <a:schemeClr val="bg1"/>
              </a:solidFill>
            </a:endParaRPr>
          </a:p>
        </p:txBody>
      </p:sp>
      <p:sp>
        <p:nvSpPr>
          <p:cNvPr id="189" name="Text Box 17"/>
          <p:cNvSpPr txBox="1">
            <a:spLocks noChangeArrowheads="1"/>
          </p:cNvSpPr>
          <p:nvPr/>
        </p:nvSpPr>
        <p:spPr bwMode="auto">
          <a:xfrm>
            <a:off x="467544" y="419180"/>
            <a:ext cx="8738219" cy="50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 smtClean="0"/>
              <a:t>Some signatures that </a:t>
            </a:r>
            <a:r>
              <a:rPr lang="en-US" sz="1600" b="1" dirty="0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a</a:t>
            </a:r>
            <a:r>
              <a:rPr lang="en-US" sz="1600" b="1" dirty="0" smtClean="0">
                <a:solidFill>
                  <a:srgbClr val="0000FF"/>
                </a:solidFill>
                <a:sym typeface="Wingdings" pitchFamily="2" charset="2"/>
              </a:rPr>
              <a:t>-cluster</a:t>
            </a:r>
            <a:r>
              <a:rPr lang="en-US" sz="1600" b="1" dirty="0" smtClean="0">
                <a:sym typeface="Wingdings" pitchFamily="2" charset="2"/>
              </a:rPr>
              <a:t> structure appears in nuclei: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67544" y="900009"/>
            <a:ext cx="85434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1600" b="1" dirty="0" smtClean="0">
                <a:solidFill>
                  <a:srgbClr val="000000"/>
                </a:solidFill>
                <a:sym typeface="Wingdings" pitchFamily="2" charset="2"/>
              </a:rPr>
              <a:t>4. Direct </a:t>
            </a:r>
            <a:r>
              <a:rPr lang="en-US" sz="1600" b="1" i="1" dirty="0">
                <a:solidFill>
                  <a:srgbClr val="CC3300"/>
                </a:solidFill>
                <a:sym typeface="Wingdings" pitchFamily="2" charset="2"/>
              </a:rPr>
              <a:t>measurement of radii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of </a:t>
            </a:r>
            <a:r>
              <a:rPr lang="en-US" sz="1600" b="1" dirty="0">
                <a:solidFill>
                  <a:srgbClr val="008000"/>
                </a:solidFill>
                <a:sym typeface="Wingdings" pitchFamily="2" charset="2"/>
              </a:rPr>
              <a:t>GS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and </a:t>
            </a:r>
            <a:r>
              <a:rPr lang="en-US" sz="1600" b="1" dirty="0">
                <a:solidFill>
                  <a:srgbClr val="FF0066"/>
                </a:solidFill>
                <a:sym typeface="Wingdings" pitchFamily="2" charset="2"/>
              </a:rPr>
              <a:t>excited states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of nuclei (</a:t>
            </a:r>
            <a:r>
              <a:rPr lang="en-US" sz="1600" b="1" i="1" dirty="0" smtClean="0">
                <a:solidFill>
                  <a:srgbClr val="FF0000"/>
                </a:solidFill>
                <a:sym typeface="Wingdings" pitchFamily="2" charset="2"/>
              </a:rPr>
              <a:t>e</a:t>
            </a:r>
            <a:r>
              <a:rPr lang="en-US" sz="1600" b="1" dirty="0" smtClean="0">
                <a:solidFill>
                  <a:srgbClr val="FF0000"/>
                </a:solidFill>
                <a:sym typeface="Wingdings" pitchFamily="2" charset="2"/>
              </a:rPr>
              <a:t> scattering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71761" y="1332057"/>
            <a:ext cx="9186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1600" b="1" dirty="0" smtClean="0">
                <a:solidFill>
                  <a:srgbClr val="0000FF"/>
                </a:solidFill>
                <a:sym typeface="Wingdings" pitchFamily="2" charset="2"/>
              </a:rPr>
              <a:t>5. </a:t>
            </a:r>
            <a:r>
              <a:rPr lang="en-US" sz="1600" b="1" i="1" dirty="0" err="1" smtClean="0">
                <a:solidFill>
                  <a:srgbClr val="0000FF"/>
                </a:solidFill>
                <a:sym typeface="Wingdings" pitchFamily="2" charset="2"/>
              </a:rPr>
              <a:t>Diffractional</a:t>
            </a:r>
            <a:r>
              <a:rPr lang="en-US" sz="1600" b="1" i="1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600" b="1" i="1" dirty="0">
                <a:solidFill>
                  <a:srgbClr val="0000FF"/>
                </a:solidFill>
                <a:sym typeface="Wingdings" pitchFamily="2" charset="2"/>
              </a:rPr>
              <a:t>aspects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of </a:t>
            </a:r>
            <a:r>
              <a:rPr lang="en-US" sz="1600" b="1" i="1" dirty="0">
                <a:solidFill>
                  <a:srgbClr val="FF0000"/>
                </a:solidFill>
                <a:sym typeface="Wingdings" pitchFamily="2" charset="2"/>
              </a:rPr>
              <a:t>elastic scattering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induced by </a:t>
            </a:r>
            <a:r>
              <a:rPr lang="en-US" sz="1600" b="1" dirty="0">
                <a:solidFill>
                  <a:srgbClr val="008000"/>
                </a:solidFill>
                <a:sym typeface="Wingdings" pitchFamily="2" charset="2"/>
              </a:rPr>
              <a:t>protons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(Napoli – Milano,1970)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485800" y="5220489"/>
            <a:ext cx="7542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1600" b="1" dirty="0" smtClean="0">
                <a:solidFill>
                  <a:srgbClr val="000000"/>
                </a:solidFill>
                <a:sym typeface="Wingdings" pitchFamily="2" charset="2"/>
              </a:rPr>
              <a:t>6. </a:t>
            </a:r>
            <a:r>
              <a:rPr lang="en-US" sz="1600" b="1" dirty="0" smtClean="0">
                <a:solidFill>
                  <a:srgbClr val="FF0000"/>
                </a:solidFill>
                <a:sym typeface="Wingdings" pitchFamily="2" charset="2"/>
              </a:rPr>
              <a:t>Coulomb </a:t>
            </a:r>
            <a:r>
              <a:rPr lang="en-US" sz="1600" b="1" dirty="0">
                <a:solidFill>
                  <a:srgbClr val="FF0000"/>
                </a:solidFill>
                <a:sym typeface="Wingdings" pitchFamily="2" charset="2"/>
              </a:rPr>
              <a:t>energy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differences in </a:t>
            </a:r>
            <a:r>
              <a:rPr lang="en-US" sz="1600" b="1" i="1" dirty="0">
                <a:solidFill>
                  <a:srgbClr val="008000"/>
                </a:solidFill>
                <a:sym typeface="Wingdings" pitchFamily="2" charset="2"/>
              </a:rPr>
              <a:t>Mirror Nuclei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sym typeface="Wingdings" pitchFamily="2" charset="2"/>
              </a:rPr>
              <a:t>Wildermuth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 – Tang)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467544" y="5661248"/>
            <a:ext cx="8543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1600" b="1" dirty="0" smtClean="0">
                <a:solidFill>
                  <a:srgbClr val="000000"/>
                </a:solidFill>
                <a:sym typeface="Wingdings" pitchFamily="2" charset="2"/>
              </a:rPr>
              <a:t>7. Many </a:t>
            </a:r>
            <a:r>
              <a:rPr lang="en-US" sz="1600" b="1" dirty="0">
                <a:solidFill>
                  <a:srgbClr val="000000"/>
                </a:solidFill>
                <a:sym typeface="Wingdings" pitchFamily="2" charset="2"/>
              </a:rPr>
              <a:t>other </a:t>
            </a:r>
            <a:r>
              <a:rPr lang="en-US" sz="1600" b="1" dirty="0" smtClean="0">
                <a:solidFill>
                  <a:srgbClr val="000000"/>
                </a:solidFill>
                <a:sym typeface="Wingdings" pitchFamily="2" charset="2"/>
              </a:rPr>
              <a:t>probes</a:t>
            </a:r>
            <a:endParaRPr lang="en-US" sz="1600" b="1" dirty="0">
              <a:solidFill>
                <a:srgbClr val="000000"/>
              </a:solidFill>
              <a:sym typeface="Wingdings" pitchFamily="2" charset="2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395536" y="2103239"/>
            <a:ext cx="7128792" cy="3076347"/>
            <a:chOff x="395536" y="2103239"/>
            <a:chExt cx="7128792" cy="3076347"/>
          </a:xfrm>
        </p:grpSpPr>
        <p:sp>
          <p:nvSpPr>
            <p:cNvPr id="5" name="CasellaDiTesto 4"/>
            <p:cNvSpPr txBox="1"/>
            <p:nvPr/>
          </p:nvSpPr>
          <p:spPr>
            <a:xfrm>
              <a:off x="4358653" y="2103239"/>
              <a:ext cx="31656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M. </a:t>
              </a:r>
              <a:r>
                <a:rPr lang="it-IT" sz="1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Chernykh</a:t>
              </a:r>
              <a:r>
                <a:rPr lang="it-IT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et al, PRL 98 (2007)</a:t>
              </a:r>
            </a:p>
            <a:p>
              <a:r>
                <a:rPr lang="it-IT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P. </a:t>
              </a:r>
              <a:r>
                <a:rPr lang="it-IT" sz="1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vonNeumann-Cosel</a:t>
              </a:r>
              <a:r>
                <a:rPr lang="it-IT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, </a:t>
              </a:r>
              <a:r>
                <a:rPr lang="it-IT" sz="1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Hirschegg</a:t>
              </a:r>
              <a:r>
                <a:rPr lang="it-IT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(2008)</a:t>
              </a:r>
              <a:endParaRPr lang="it-IT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156705"/>
              <a:ext cx="3372098" cy="254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2750728"/>
              <a:ext cx="3253150" cy="2428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9631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12" grpId="0"/>
      <p:bldP spid="15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5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6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7245493" y="0"/>
            <a:ext cx="186301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/>
                </a:solidFill>
              </a:rPr>
              <a:t>Now: at work!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584627" y="1083508"/>
            <a:ext cx="608371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40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How to </a:t>
            </a:r>
            <a:r>
              <a:rPr lang="it-IT" sz="4000" b="1" dirty="0" err="1" smtClean="0">
                <a:solidFill>
                  <a:srgbClr val="0080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explore</a:t>
            </a:r>
            <a:r>
              <a:rPr lang="it-IT" sz="40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the </a:t>
            </a:r>
          </a:p>
          <a:p>
            <a:pPr algn="ctr">
              <a:lnSpc>
                <a:spcPct val="200000"/>
              </a:lnSpc>
            </a:pPr>
            <a:r>
              <a:rPr lang="it-IT" sz="4000" b="1" dirty="0" err="1" smtClean="0">
                <a:solidFill>
                  <a:srgbClr val="0000FF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Nuclear</a:t>
            </a:r>
            <a:r>
              <a:rPr lang="it-IT" sz="4000" b="1" dirty="0" smtClean="0">
                <a:solidFill>
                  <a:srgbClr val="0000FF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 Cluster</a:t>
            </a:r>
            <a:r>
              <a:rPr lang="it-IT" sz="40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World </a:t>
            </a:r>
          </a:p>
          <a:p>
            <a:pPr algn="ctr">
              <a:lnSpc>
                <a:spcPct val="200000"/>
              </a:lnSpc>
            </a:pPr>
            <a:r>
              <a:rPr lang="it-IT" sz="40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with </a:t>
            </a:r>
            <a:r>
              <a:rPr lang="it-IT" sz="4000" b="1" dirty="0" err="1" smtClean="0">
                <a:solidFill>
                  <a:srgbClr val="FF00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Nuclear</a:t>
            </a:r>
            <a:r>
              <a:rPr lang="it-IT" sz="4000" b="1" dirty="0" smtClean="0">
                <a:solidFill>
                  <a:srgbClr val="FF00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Reactions</a:t>
            </a:r>
            <a:r>
              <a:rPr lang="it-IT" sz="40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?</a:t>
            </a:r>
            <a:endParaRPr lang="it-IT" sz="4000" b="1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9212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7" name="Arc 4"/>
          <p:cNvSpPr>
            <a:spLocks/>
          </p:cNvSpPr>
          <p:nvPr/>
        </p:nvSpPr>
        <p:spPr bwMode="auto">
          <a:xfrm rot="16200000" flipV="1">
            <a:off x="4343400" y="2057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40B804"/>
              </a:gs>
              <a:gs pos="50000">
                <a:srgbClr val="1D631F"/>
              </a:gs>
            </a:gsLst>
            <a:lin ang="5400000" scaled="0"/>
          </a:gradFill>
          <a:ln w="38100" cap="flat" cmpd="sng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8" name="Arc 3"/>
          <p:cNvSpPr>
            <a:spLocks/>
          </p:cNvSpPr>
          <p:nvPr/>
        </p:nvSpPr>
        <p:spPr bwMode="auto">
          <a:xfrm rot="5400000" flipV="1">
            <a:off x="4343400" y="-4343400"/>
            <a:ext cx="457200" cy="9144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39000">
                <a:srgbClr val="0070C0"/>
              </a:gs>
            </a:gsLst>
            <a:lin ang="5400000" scaled="0"/>
          </a:gra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57" y="6457890"/>
            <a:ext cx="399500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</a:rPr>
              <a:t>Not only </a:t>
            </a:r>
            <a:r>
              <a:rPr lang="en-US" sz="2000" b="1" i="1" dirty="0" smtClean="0">
                <a:solidFill>
                  <a:srgbClr val="FFFFFF"/>
                </a:solidFill>
              </a:rPr>
              <a:t>stable</a:t>
            </a:r>
            <a:r>
              <a:rPr lang="en-US" sz="2000" b="1" dirty="0" smtClean="0">
                <a:solidFill>
                  <a:srgbClr val="FFFFFF"/>
                </a:solidFill>
              </a:rPr>
              <a:t> beams </a:t>
            </a:r>
            <a:r>
              <a:rPr lang="en-US" sz="2000" b="1" dirty="0" smtClean="0">
                <a:solidFill>
                  <a:srgbClr val="FFFFFF"/>
                </a:solidFill>
                <a:sym typeface="Wingdings" pitchFamily="2" charset="2"/>
              </a:rPr>
              <a:t> RIB!!!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14352" name="Text Box 7"/>
          <p:cNvSpPr txBox="1">
            <a:spLocks noChangeArrowheads="1"/>
          </p:cNvSpPr>
          <p:nvPr/>
        </p:nvSpPr>
        <p:spPr bwMode="auto">
          <a:xfrm rot="-5400000">
            <a:off x="-2642422" y="3026664"/>
            <a:ext cx="565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err="1" smtClean="0">
                <a:solidFill>
                  <a:srgbClr val="0000FF"/>
                </a:solidFill>
                <a:latin typeface="Times New Roman" pitchFamily="18" charset="0"/>
              </a:rPr>
              <a:t>Univ</a:t>
            </a:r>
            <a:r>
              <a:rPr lang="it-IT" b="1" smtClean="0">
                <a:solidFill>
                  <a:srgbClr val="0000FF"/>
                </a:solidFill>
                <a:latin typeface="Times New Roman" pitchFamily="18" charset="0"/>
              </a:rPr>
              <a:t>. degli Studi di Napoli Federico II &amp; INFN - Napoli</a:t>
            </a:r>
            <a:endParaRPr lang="it-IT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139952" y="0"/>
            <a:ext cx="50016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Nuclear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Spectroscopy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it-IT" b="1" i="1" dirty="0" err="1" smtClean="0">
                <a:solidFill>
                  <a:schemeClr val="bg1"/>
                </a:solidFill>
                <a:sym typeface="Wingdings" pitchFamily="2" charset="2"/>
              </a:rPr>
              <a:t>Nuclear</a:t>
            </a:r>
            <a:r>
              <a:rPr lang="it-IT" b="1" i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b="1" i="1" dirty="0" err="1" smtClean="0">
                <a:solidFill>
                  <a:schemeClr val="bg1"/>
                </a:solidFill>
                <a:sym typeface="Wingdings" pitchFamily="2" charset="2"/>
              </a:rPr>
              <a:t>Reactions</a:t>
            </a:r>
            <a:endParaRPr lang="it-IT" b="1" i="1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18468" y="476672"/>
            <a:ext cx="2042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 smtClean="0">
                <a:sym typeface="Wingdings" pitchFamily="2" charset="2"/>
              </a:rPr>
              <a:t>Nuclear</a:t>
            </a:r>
            <a:r>
              <a:rPr lang="it-IT" sz="1600" b="1" dirty="0" smtClean="0">
                <a:sym typeface="Wingdings" pitchFamily="2" charset="2"/>
              </a:rPr>
              <a:t> </a:t>
            </a:r>
            <a:r>
              <a:rPr lang="it-IT" sz="1600" b="1" dirty="0" err="1" smtClean="0">
                <a:sym typeface="Wingdings" pitchFamily="2" charset="2"/>
              </a:rPr>
              <a:t>Reactions</a:t>
            </a:r>
            <a:r>
              <a:rPr lang="it-IT" sz="1600" b="1" dirty="0" smtClean="0">
                <a:sym typeface="Wingdings" pitchFamily="2" charset="2"/>
              </a:rPr>
              <a:t>:</a:t>
            </a:r>
            <a:endParaRPr lang="it-IT" sz="16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361872" y="995244"/>
            <a:ext cx="4082336" cy="15696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00" b="1" dirty="0">
                <a:solidFill>
                  <a:srgbClr val="0000FF"/>
                </a:solidFill>
              </a:rPr>
              <a:t>a</a:t>
            </a:r>
            <a:r>
              <a:rPr lang="it-IT" sz="1600" b="1" dirty="0" smtClean="0"/>
              <a:t> + </a:t>
            </a:r>
            <a:r>
              <a:rPr lang="it-IT" sz="1600" b="1" dirty="0">
                <a:solidFill>
                  <a:srgbClr val="FF0000"/>
                </a:solidFill>
              </a:rPr>
              <a:t>X</a:t>
            </a:r>
            <a:r>
              <a:rPr lang="it-IT" sz="1600" b="1" dirty="0" smtClean="0"/>
              <a:t> </a:t>
            </a:r>
            <a:r>
              <a:rPr lang="it-IT" sz="1600" b="1" dirty="0" smtClean="0">
                <a:sym typeface="Wingdings" pitchFamily="2" charset="2"/>
              </a:rPr>
              <a:t> </a:t>
            </a:r>
            <a:r>
              <a:rPr lang="it-IT" sz="1600" b="1" dirty="0">
                <a:solidFill>
                  <a:srgbClr val="008000"/>
                </a:solidFill>
                <a:sym typeface="Wingdings" pitchFamily="2" charset="2"/>
              </a:rPr>
              <a:t>b</a:t>
            </a:r>
            <a:r>
              <a:rPr lang="it-IT" sz="1600" b="1" dirty="0" smtClean="0">
                <a:sym typeface="Wingdings" pitchFamily="2" charset="2"/>
              </a:rPr>
              <a:t> + </a:t>
            </a:r>
            <a:r>
              <a:rPr lang="it-IT" sz="1600" b="1" dirty="0" smtClean="0">
                <a:solidFill>
                  <a:srgbClr val="CC3300"/>
                </a:solidFill>
                <a:sym typeface="Wingdings" pitchFamily="2" charset="2"/>
              </a:rPr>
              <a:t>Y</a:t>
            </a:r>
          </a:p>
          <a:p>
            <a:pPr algn="ctr">
              <a:lnSpc>
                <a:spcPct val="150000"/>
              </a:lnSpc>
            </a:pPr>
            <a:r>
              <a:rPr lang="it-IT" sz="1600" b="1" dirty="0" smtClean="0">
                <a:solidFill>
                  <a:srgbClr val="0000FF"/>
                </a:solidFill>
                <a:sym typeface="Wingdings" pitchFamily="2" charset="2"/>
              </a:rPr>
              <a:t>1</a:t>
            </a:r>
            <a:r>
              <a:rPr lang="it-IT" sz="1600" b="1" dirty="0" smtClean="0">
                <a:solidFill>
                  <a:srgbClr val="CC3300"/>
                </a:solidFill>
                <a:sym typeface="Wingdings" pitchFamily="2" charset="2"/>
              </a:rPr>
              <a:t> </a:t>
            </a:r>
            <a:r>
              <a:rPr lang="it-IT" sz="1600" b="1" dirty="0" smtClean="0">
                <a:sym typeface="Wingdings" pitchFamily="2" charset="2"/>
              </a:rPr>
              <a:t>+ </a:t>
            </a:r>
            <a:r>
              <a:rPr lang="it-IT" sz="1600" b="1" dirty="0" smtClean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it-IT" sz="1600" b="1" dirty="0" smtClean="0">
                <a:sym typeface="Wingdings" pitchFamily="2" charset="2"/>
              </a:rPr>
              <a:t>  </a:t>
            </a:r>
            <a:r>
              <a:rPr lang="it-IT" sz="1600" b="1" dirty="0" smtClean="0">
                <a:solidFill>
                  <a:srgbClr val="008000"/>
                </a:solidFill>
                <a:sym typeface="Wingdings" pitchFamily="2" charset="2"/>
              </a:rPr>
              <a:t>3</a:t>
            </a:r>
            <a:r>
              <a:rPr lang="it-IT" sz="1600" b="1" dirty="0" smtClean="0">
                <a:sym typeface="Wingdings" pitchFamily="2" charset="2"/>
              </a:rPr>
              <a:t> + </a:t>
            </a:r>
            <a:r>
              <a:rPr lang="it-IT" sz="1600" b="1" dirty="0" smtClean="0">
                <a:solidFill>
                  <a:srgbClr val="CC3300"/>
                </a:solidFill>
                <a:sym typeface="Wingdings" pitchFamily="2" charset="2"/>
              </a:rPr>
              <a:t>4</a:t>
            </a:r>
          </a:p>
          <a:p>
            <a:pPr algn="ctr">
              <a:lnSpc>
                <a:spcPct val="150000"/>
              </a:lnSpc>
            </a:pPr>
            <a:r>
              <a:rPr lang="it-IT" sz="1600" b="1" dirty="0" err="1" smtClean="0">
                <a:solidFill>
                  <a:srgbClr val="0000FF"/>
                </a:solidFill>
                <a:sym typeface="Wingdings" pitchFamily="2" charset="2"/>
              </a:rPr>
              <a:t>Projectile</a:t>
            </a:r>
            <a:r>
              <a:rPr lang="it-IT" sz="1600" b="1" dirty="0" smtClean="0">
                <a:sym typeface="Wingdings" pitchFamily="2" charset="2"/>
              </a:rPr>
              <a:t> + </a:t>
            </a:r>
            <a:r>
              <a:rPr lang="it-IT" sz="1600" b="1" dirty="0" smtClean="0">
                <a:solidFill>
                  <a:srgbClr val="FF0000"/>
                </a:solidFill>
                <a:sym typeface="Wingdings" pitchFamily="2" charset="2"/>
              </a:rPr>
              <a:t>Target</a:t>
            </a:r>
            <a:r>
              <a:rPr lang="it-IT" sz="1600" b="1" dirty="0" smtClean="0">
                <a:sym typeface="Wingdings" pitchFamily="2" charset="2"/>
              </a:rPr>
              <a:t>  </a:t>
            </a:r>
            <a:r>
              <a:rPr lang="it-IT" sz="1600" b="1" dirty="0" err="1" smtClean="0">
                <a:solidFill>
                  <a:srgbClr val="008000"/>
                </a:solidFill>
                <a:sym typeface="Wingdings" pitchFamily="2" charset="2"/>
              </a:rPr>
              <a:t>Ejectile</a:t>
            </a:r>
            <a:r>
              <a:rPr lang="it-IT" sz="1600" b="1" dirty="0" smtClean="0">
                <a:sym typeface="Wingdings" pitchFamily="2" charset="2"/>
              </a:rPr>
              <a:t> + </a:t>
            </a:r>
            <a:r>
              <a:rPr lang="it-IT" sz="1600" b="1" dirty="0" err="1" smtClean="0">
                <a:solidFill>
                  <a:srgbClr val="CC3300"/>
                </a:solidFill>
                <a:sym typeface="Wingdings" pitchFamily="2" charset="2"/>
              </a:rPr>
              <a:t>Residual</a:t>
            </a:r>
            <a:endParaRPr lang="it-IT" sz="1600" b="1" dirty="0" smtClean="0">
              <a:solidFill>
                <a:srgbClr val="CC3300"/>
              </a:solidFill>
              <a:sym typeface="Wingdings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it-IT" sz="1600" b="1" dirty="0" smtClean="0">
                <a:solidFill>
                  <a:srgbClr val="FF0000"/>
                </a:solidFill>
              </a:rPr>
              <a:t>X</a:t>
            </a:r>
            <a:r>
              <a:rPr lang="it-IT" sz="1600" b="1" dirty="0" smtClean="0"/>
              <a:t>(</a:t>
            </a:r>
            <a:r>
              <a:rPr lang="it-IT" sz="1600" b="1" dirty="0" err="1" smtClean="0">
                <a:solidFill>
                  <a:srgbClr val="0000FF"/>
                </a:solidFill>
              </a:rPr>
              <a:t>a</a:t>
            </a:r>
            <a:r>
              <a:rPr lang="it-IT" sz="1600" b="1" dirty="0" err="1" smtClean="0"/>
              <a:t>,</a:t>
            </a:r>
            <a:r>
              <a:rPr lang="it-IT" sz="1600" b="1" dirty="0" err="1" smtClean="0">
                <a:solidFill>
                  <a:srgbClr val="008000"/>
                </a:solidFill>
              </a:rPr>
              <a:t>b</a:t>
            </a:r>
            <a:r>
              <a:rPr lang="it-IT" sz="1600" b="1" dirty="0" smtClean="0"/>
              <a:t>)</a:t>
            </a:r>
            <a:r>
              <a:rPr lang="it-IT" sz="1600" b="1" dirty="0" smtClean="0">
                <a:solidFill>
                  <a:srgbClr val="CC3300"/>
                </a:solidFill>
              </a:rPr>
              <a:t>Y</a:t>
            </a:r>
            <a:endParaRPr lang="it-IT" sz="1600" b="1" dirty="0">
              <a:solidFill>
                <a:srgbClr val="CC33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79798" y="2780928"/>
            <a:ext cx="6944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 smtClean="0">
                <a:sym typeface="Wingdings" pitchFamily="2" charset="2"/>
              </a:rPr>
              <a:t>At </a:t>
            </a:r>
            <a:r>
              <a:rPr lang="it-IT" sz="1600" b="1" i="1" dirty="0" smtClean="0">
                <a:solidFill>
                  <a:srgbClr val="0000FF"/>
                </a:solidFill>
                <a:sym typeface="Wingdings" pitchFamily="2" charset="2"/>
              </a:rPr>
              <a:t>high </a:t>
            </a:r>
            <a:r>
              <a:rPr lang="it-IT" sz="1600" b="1" i="1" dirty="0" err="1" smtClean="0">
                <a:solidFill>
                  <a:srgbClr val="0000FF"/>
                </a:solidFill>
                <a:sym typeface="Wingdings" pitchFamily="2" charset="2"/>
              </a:rPr>
              <a:t>energies</a:t>
            </a:r>
            <a:r>
              <a:rPr lang="it-IT" sz="1600" b="1" dirty="0" smtClean="0">
                <a:sym typeface="Wingdings" pitchFamily="2" charset="2"/>
              </a:rPr>
              <a:t> (&gt;10 </a:t>
            </a:r>
            <a:r>
              <a:rPr lang="it-IT" sz="1600" b="1" dirty="0" err="1" smtClean="0">
                <a:sym typeface="Wingdings" pitchFamily="2" charset="2"/>
              </a:rPr>
              <a:t>MeV</a:t>
            </a:r>
            <a:r>
              <a:rPr lang="it-IT" sz="1600" b="1" dirty="0" smtClean="0">
                <a:sym typeface="Wingdings" pitchFamily="2" charset="2"/>
              </a:rPr>
              <a:t>): </a:t>
            </a:r>
            <a:r>
              <a:rPr lang="it-IT" sz="1600" b="1" dirty="0" err="1">
                <a:sym typeface="Wingdings" pitchFamily="2" charset="2"/>
              </a:rPr>
              <a:t>p</a:t>
            </a:r>
            <a:r>
              <a:rPr lang="it-IT" sz="1600" b="1" dirty="0" err="1" smtClean="0">
                <a:sym typeface="Wingdings" pitchFamily="2" charset="2"/>
              </a:rPr>
              <a:t>rojectile</a:t>
            </a:r>
            <a:r>
              <a:rPr lang="it-IT" sz="1600" b="1" dirty="0" smtClean="0">
                <a:sym typeface="Wingdings" pitchFamily="2" charset="2"/>
              </a:rPr>
              <a:t> + target  </a:t>
            </a:r>
            <a:r>
              <a:rPr lang="it-IT" sz="1600" b="1" dirty="0" smtClean="0">
                <a:solidFill>
                  <a:srgbClr val="FF0000"/>
                </a:solidFill>
                <a:sym typeface="Wingdings" pitchFamily="2" charset="2"/>
              </a:rPr>
              <a:t>&gt;2</a:t>
            </a:r>
            <a:r>
              <a:rPr lang="it-IT" sz="1600" b="1" dirty="0" smtClean="0">
                <a:sym typeface="Wingdings" pitchFamily="2" charset="2"/>
              </a:rPr>
              <a:t> </a:t>
            </a:r>
            <a:r>
              <a:rPr lang="it-IT" sz="1600" b="1" dirty="0" err="1" smtClean="0">
                <a:sym typeface="Wingdings" pitchFamily="2" charset="2"/>
              </a:rPr>
              <a:t>reaction</a:t>
            </a:r>
            <a:r>
              <a:rPr lang="it-IT" sz="1600" b="1" dirty="0" smtClean="0">
                <a:sym typeface="Wingdings" pitchFamily="2" charset="2"/>
              </a:rPr>
              <a:t> </a:t>
            </a:r>
            <a:r>
              <a:rPr lang="it-IT" sz="1600" b="1" dirty="0" err="1" smtClean="0">
                <a:sym typeface="Wingdings" pitchFamily="2" charset="2"/>
              </a:rPr>
              <a:t>products</a:t>
            </a:r>
            <a:endParaRPr lang="it-IT" sz="1600" b="1" dirty="0" smtClean="0">
              <a:sym typeface="Wingdings" pitchFamily="2" charset="2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558318" y="3429000"/>
            <a:ext cx="8334162" cy="2827782"/>
            <a:chOff x="1691680" y="3429000"/>
            <a:chExt cx="8334162" cy="2827782"/>
          </a:xfrm>
        </p:grpSpPr>
        <p:grpSp>
          <p:nvGrpSpPr>
            <p:cNvPr id="7" name="Gruppo 6"/>
            <p:cNvGrpSpPr/>
            <p:nvPr/>
          </p:nvGrpSpPr>
          <p:grpSpPr>
            <a:xfrm>
              <a:off x="1691680" y="3429000"/>
              <a:ext cx="8334162" cy="2827782"/>
              <a:chOff x="-1035241" y="3887317"/>
              <a:chExt cx="8334162" cy="2827782"/>
            </a:xfrm>
          </p:grpSpPr>
          <p:grpSp>
            <p:nvGrpSpPr>
              <p:cNvPr id="6" name="Gruppo 5"/>
              <p:cNvGrpSpPr/>
              <p:nvPr/>
            </p:nvGrpSpPr>
            <p:grpSpPr>
              <a:xfrm>
                <a:off x="-1035241" y="3887317"/>
                <a:ext cx="8334162" cy="2827782"/>
                <a:chOff x="611560" y="3573016"/>
                <a:chExt cx="8334162" cy="2827782"/>
              </a:xfrm>
            </p:grpSpPr>
            <p:grpSp>
              <p:nvGrpSpPr>
                <p:cNvPr id="2" name="Gruppo 1"/>
                <p:cNvGrpSpPr/>
                <p:nvPr/>
              </p:nvGrpSpPr>
              <p:grpSpPr>
                <a:xfrm>
                  <a:off x="611560" y="3573016"/>
                  <a:ext cx="8334162" cy="2827782"/>
                  <a:chOff x="611560" y="3573016"/>
                  <a:chExt cx="8334162" cy="2827782"/>
                </a:xfrm>
              </p:grpSpPr>
              <p:sp>
                <p:nvSpPr>
                  <p:cNvPr id="5" name="CasellaDiTesto 4"/>
                  <p:cNvSpPr txBox="1"/>
                  <p:nvPr/>
                </p:nvSpPr>
                <p:spPr>
                  <a:xfrm>
                    <a:off x="617658" y="3573016"/>
                    <a:ext cx="498283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600" b="1" dirty="0" smtClean="0">
                        <a:solidFill>
                          <a:srgbClr val="0000FF"/>
                        </a:solidFill>
                      </a:rPr>
                      <a:t>PROJECTILES</a:t>
                    </a:r>
                    <a:r>
                      <a:rPr lang="it-IT" sz="1600" b="1" dirty="0" smtClean="0"/>
                      <a:t>: </a:t>
                    </a:r>
                    <a:r>
                      <a:rPr lang="it-IT" sz="1600" b="1" i="1" dirty="0" err="1" smtClean="0">
                        <a:solidFill>
                          <a:srgbClr val="CC3300"/>
                        </a:solidFill>
                      </a:rPr>
                      <a:t>charged</a:t>
                    </a:r>
                    <a:r>
                      <a:rPr lang="it-IT" sz="1600" b="1" i="1" dirty="0" smtClean="0">
                        <a:solidFill>
                          <a:srgbClr val="CC3300"/>
                        </a:solidFill>
                      </a:rPr>
                      <a:t> </a:t>
                    </a:r>
                    <a:r>
                      <a:rPr lang="it-IT" sz="1600" b="1" i="1" dirty="0" err="1" smtClean="0">
                        <a:solidFill>
                          <a:srgbClr val="CC3300"/>
                        </a:solidFill>
                      </a:rPr>
                      <a:t>particles</a:t>
                    </a:r>
                    <a:r>
                      <a:rPr lang="it-IT" sz="1600" b="1" i="1" dirty="0" smtClean="0">
                        <a:solidFill>
                          <a:srgbClr val="CC3300"/>
                        </a:solidFill>
                      </a:rPr>
                      <a:t> </a:t>
                    </a:r>
                    <a:r>
                      <a:rPr lang="it-IT" sz="1600" b="1" dirty="0" smtClean="0">
                        <a:sym typeface="Wingdings" pitchFamily="2" charset="2"/>
                      </a:rPr>
                      <a:t> </a:t>
                    </a:r>
                    <a:r>
                      <a:rPr lang="it-IT" sz="1600" b="1" dirty="0" err="1" smtClean="0">
                        <a:solidFill>
                          <a:srgbClr val="008000"/>
                        </a:solidFill>
                        <a:sym typeface="Wingdings" pitchFamily="2" charset="2"/>
                      </a:rPr>
                      <a:t>accelerators</a:t>
                    </a:r>
                    <a:endParaRPr lang="it-IT" sz="1600" b="1" dirty="0">
                      <a:solidFill>
                        <a:srgbClr val="008000"/>
                      </a:solidFill>
                    </a:endParaRPr>
                  </a:p>
                </p:txBody>
              </p:sp>
              <p:grpSp>
                <p:nvGrpSpPr>
                  <p:cNvPr id="2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611560" y="4149080"/>
                    <a:ext cx="4824413" cy="1846263"/>
                    <a:chOff x="385" y="2704"/>
                    <a:chExt cx="3039" cy="1163"/>
                  </a:xfrm>
                </p:grpSpPr>
                <p:pic>
                  <p:nvPicPr>
                    <p:cNvPr id="22" name="Picture 2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85" y="2704"/>
                      <a:ext cx="3039" cy="1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2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9" y="2710"/>
                      <a:ext cx="2475" cy="2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TTT-3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Tandem Accelerator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, Naples</a:t>
                      </a:r>
                    </a:p>
                  </p:txBody>
                </p:sp>
              </p:grpSp>
              <p:pic>
                <p:nvPicPr>
                  <p:cNvPr id="2050" name="Picture 2" descr="http://www.newsicilia.it/wp-content/uploads/2014/09/prontoterapia-ciclone-superconduttore-670x502.jpg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52120" y="3933055"/>
                    <a:ext cx="3293602" cy="246774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30" name="Rectangle 24"/>
                <p:cNvSpPr>
                  <a:spLocks noChangeArrowheads="1"/>
                </p:cNvSpPr>
                <p:nvPr/>
              </p:nvSpPr>
              <p:spPr bwMode="auto">
                <a:xfrm>
                  <a:off x="5765673" y="5715253"/>
                  <a:ext cx="2965877" cy="646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/>
                    <a:t>High Energies (80 A MeV)</a:t>
                  </a:r>
                </a:p>
                <a:p>
                  <a:r>
                    <a:rPr lang="en-US" b="1" dirty="0" smtClean="0"/>
                    <a:t>Limited </a:t>
                  </a:r>
                  <a:r>
                    <a:rPr lang="en-US" b="1" dirty="0"/>
                    <a:t>resolution (≈ </a:t>
                  </a:r>
                  <a:r>
                    <a:rPr lang="en-US" b="1" dirty="0" smtClean="0"/>
                    <a:t>1%)</a:t>
                  </a:r>
                  <a:endParaRPr lang="en-US" b="1" dirty="0"/>
                </a:p>
              </p:txBody>
            </p:sp>
          </p:grpSp>
          <p:sp>
            <p:nvSpPr>
              <p:cNvPr id="29" name="Rectangle 24"/>
              <p:cNvSpPr>
                <a:spLocks noChangeArrowheads="1"/>
              </p:cNvSpPr>
              <p:nvPr/>
            </p:nvSpPr>
            <p:spPr bwMode="auto">
              <a:xfrm>
                <a:off x="4005319" y="4247357"/>
                <a:ext cx="3262432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SC Cyclotron – LNS Catania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1935722" y="5157192"/>
              <a:ext cx="351731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Low Energies (</a:t>
              </a:r>
              <a:r>
                <a:rPr lang="en-US" b="1" dirty="0" err="1" smtClean="0">
                  <a:solidFill>
                    <a:schemeClr val="bg1"/>
                  </a:solidFill>
                </a:rPr>
                <a:t>V</a:t>
              </a:r>
              <a:r>
                <a:rPr lang="en-US" b="1" baseline="-25000" dirty="0" err="1" smtClean="0">
                  <a:solidFill>
                    <a:schemeClr val="bg1"/>
                  </a:solidFill>
                </a:rPr>
                <a:t>max</a:t>
              </a:r>
              <a:r>
                <a:rPr lang="en-US" b="1" dirty="0" smtClean="0">
                  <a:solidFill>
                    <a:schemeClr val="bg1"/>
                  </a:solidFill>
                </a:rPr>
                <a:t>= 3MV)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Excellent resolution (≈ 100 </a:t>
              </a:r>
              <a:r>
                <a:rPr lang="en-US" b="1" dirty="0" err="1" smtClean="0">
                  <a:solidFill>
                    <a:schemeClr val="bg1"/>
                  </a:solidFill>
                </a:rPr>
                <a:t>eV</a:t>
              </a:r>
              <a:r>
                <a:rPr lang="en-US" b="1" dirty="0" smtClean="0">
                  <a:solidFill>
                    <a:schemeClr val="bg1"/>
                  </a:solidFill>
                </a:rPr>
                <a:t>)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9337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4|22.8|7.9|37.3|48.7|5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52.6|98.7|32.8|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6.8|13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|67.7|102.3|4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|21.7|6.2|9.6|18.1|1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53|48.5|238.9|8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86.3|92.4|73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8191</TotalTime>
  <Words>3568</Words>
  <Application>Microsoft Office PowerPoint</Application>
  <PresentationFormat>Presentazione su schermo (4:3)</PresentationFormat>
  <Paragraphs>527</Paragraphs>
  <Slides>33</Slides>
  <Notes>33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ivano</dc:creator>
  <cp:lastModifiedBy>User</cp:lastModifiedBy>
  <cp:revision>359</cp:revision>
  <dcterms:created xsi:type="dcterms:W3CDTF">2015-05-02T08:29:35Z</dcterms:created>
  <dcterms:modified xsi:type="dcterms:W3CDTF">2016-02-29T12:42:07Z</dcterms:modified>
</cp:coreProperties>
</file>