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98" r:id="rId2"/>
    <p:sldId id="414" r:id="rId3"/>
    <p:sldId id="406" r:id="rId4"/>
    <p:sldId id="413" r:id="rId5"/>
    <p:sldId id="407" r:id="rId6"/>
    <p:sldId id="408" r:id="rId7"/>
    <p:sldId id="409" r:id="rId8"/>
    <p:sldId id="288" r:id="rId9"/>
    <p:sldId id="411" r:id="rId10"/>
    <p:sldId id="412" r:id="rId11"/>
    <p:sldId id="416" r:id="rId12"/>
    <p:sldId id="417" r:id="rId1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9245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9" autoAdjust="0"/>
    <p:restoredTop sz="86429" autoAdjust="0"/>
  </p:normalViewPr>
  <p:slideViewPr>
    <p:cSldViewPr>
      <p:cViewPr>
        <p:scale>
          <a:sx n="99" d="100"/>
          <a:sy n="99" d="100"/>
        </p:scale>
        <p:origin x="-102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2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sz="1800" b="0" dirty="0" smtClean="0"/>
              <a:t>Workshops</a:t>
            </a:r>
            <a:endParaRPr lang="it-IT" sz="1800" b="0" dirty="0"/>
          </a:p>
        </c:rich>
      </c:tx>
      <c:layout>
        <c:manualLayout>
          <c:xMode val="edge"/>
          <c:yMode val="edge"/>
          <c:x val="0.0601142356731605"/>
          <c:y val="0.0856650848318441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Workshops</c:v>
                </c:pt>
              </c:strCache>
            </c:strRef>
          </c:tx>
          <c:explosion val="25"/>
          <c:cat>
            <c:strRef>
              <c:f>Foglio1!$A$2:$A$6</c:f>
              <c:strCache>
                <c:ptCount val="5"/>
                <c:pt idx="0">
                  <c:v>Strings, AdS/CFT, ...</c:v>
                </c:pt>
                <c:pt idx="1">
                  <c:v>Particle Phenomenology</c:v>
                </c:pt>
                <c:pt idx="2">
                  <c:v>Astroparticle, Cosmology</c:v>
                </c:pt>
                <c:pt idx="3">
                  <c:v>Statistical Mech.</c:v>
                </c:pt>
                <c:pt idx="4">
                  <c:v>Other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9.0</c:v>
                </c:pt>
                <c:pt idx="1">
                  <c:v>9.0</c:v>
                </c:pt>
                <c:pt idx="2">
                  <c:v>8.0</c:v>
                </c:pt>
                <c:pt idx="3">
                  <c:v>2.0</c:v>
                </c:pt>
                <c:pt idx="4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0854881864978"/>
          <c:y val="0.177470986832301"/>
          <c:w val="0.435578338517942"/>
          <c:h val="0.7744941324654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  Visitors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ln>
                <a:solidFill>
                  <a:schemeClr val="accent2"/>
                </a:solidFill>
              </a:ln>
            </c:spPr>
          </c:marker>
          <c:cat>
            <c:numRef>
              <c:f>Foglio1!$A$2:$A$11</c:f>
              <c:numCache>
                <c:formatCode>General</c:formatCode>
                <c:ptCount val="10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</c:numCache>
            </c:numRef>
          </c:cat>
          <c:val>
            <c:numRef>
              <c:f>Foglio1!$B$2:$B$11</c:f>
              <c:numCache>
                <c:formatCode>General</c:formatCode>
                <c:ptCount val="10"/>
                <c:pt idx="0">
                  <c:v>190.0</c:v>
                </c:pt>
                <c:pt idx="1">
                  <c:v>300.0</c:v>
                </c:pt>
                <c:pt idx="2">
                  <c:v>200.0</c:v>
                </c:pt>
                <c:pt idx="3">
                  <c:v>295.0</c:v>
                </c:pt>
                <c:pt idx="4">
                  <c:v>250.0</c:v>
                </c:pt>
                <c:pt idx="5">
                  <c:v>240.0</c:v>
                </c:pt>
                <c:pt idx="6">
                  <c:v>340.0</c:v>
                </c:pt>
                <c:pt idx="7">
                  <c:v>320.0</c:v>
                </c:pt>
                <c:pt idx="8">
                  <c:v>330.0</c:v>
                </c:pt>
                <c:pt idx="9">
                  <c:v>470.0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038696"/>
        <c:axId val="2134041272"/>
      </c:lineChart>
      <c:catAx>
        <c:axId val="2134038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4041272"/>
        <c:crosses val="autoZero"/>
        <c:auto val="1"/>
        <c:lblAlgn val="ctr"/>
        <c:lblOffset val="100"/>
        <c:noMultiLvlLbl val="0"/>
      </c:catAx>
      <c:valAx>
        <c:axId val="2134041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40386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0.36449</cdr:x>
      <cdr:y>0.68421</cdr:y>
    </cdr:from>
    <cdr:to>
      <cdr:x>0.48053</cdr:x>
      <cdr:y>0.79669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2808312" y="1872208"/>
          <a:ext cx="894072" cy="30777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it-IT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it-IT" sz="1400" dirty="0" smtClean="0">
              <a:solidFill>
                <a:schemeClr val="bg1">
                  <a:lumMod val="50000"/>
                </a:schemeClr>
              </a:solidFill>
              <a:latin typeface="Calibri"/>
              <a:cs typeface="Calibri"/>
            </a:rPr>
            <a:t>Martinelli</a:t>
          </a:r>
          <a:endParaRPr lang="it-IT" sz="1400" dirty="0">
            <a:solidFill>
              <a:schemeClr val="bg1">
                <a:lumMod val="50000"/>
              </a:schemeClr>
            </a:solidFill>
            <a:latin typeface="Calibri"/>
            <a:cs typeface="Calibri"/>
          </a:endParaRPr>
        </a:p>
      </cdr:txBody>
    </cdr:sp>
  </cdr:relSizeAnchor>
  <cdr:relSizeAnchor xmlns:cdr="http://schemas.openxmlformats.org/drawingml/2006/chartDrawing">
    <cdr:from>
      <cdr:x>0.61682</cdr:x>
      <cdr:y>0.68421</cdr:y>
    </cdr:from>
    <cdr:to>
      <cdr:x>0.69371</cdr:x>
      <cdr:y>0.79669</cdr:y>
    </cdr:to>
    <cdr:sp macro="" textlink="">
      <cdr:nvSpPr>
        <cdr:cNvPr id="4" name="CasellaDiTesto 3"/>
        <cdr:cNvSpPr txBox="1"/>
      </cdr:nvSpPr>
      <cdr:spPr>
        <a:xfrm xmlns:a="http://schemas.openxmlformats.org/drawingml/2006/main">
          <a:off x="4752528" y="1872208"/>
          <a:ext cx="59239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400" dirty="0" err="1" smtClean="0">
              <a:solidFill>
                <a:schemeClr val="bg1">
                  <a:lumMod val="50000"/>
                </a:schemeClr>
              </a:solidFill>
              <a:latin typeface="Calibri"/>
              <a:cs typeface="Calibri"/>
            </a:rPr>
            <a:t>Lerda</a:t>
          </a:r>
          <a:endParaRPr lang="it-IT" sz="1400" dirty="0">
            <a:solidFill>
              <a:schemeClr val="bg1">
                <a:lumMod val="50000"/>
              </a:schemeClr>
            </a:solidFill>
            <a:latin typeface="Calibri"/>
            <a:cs typeface="Calibri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74F60B6-1C34-448B-9DDC-DEA882101DA8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F8A0B1A-7596-4BD2-862C-8413F844C72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916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BDAE5-685A-44E0-8B7A-3D41AC29FA7D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9EC3A-A2F7-4999-A8A2-B1ED04D9D4F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D2371-CD95-42AE-A343-DB0423F31F6B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2D81-4A07-44C5-9FFF-2885190FB72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26C-4902-4CA7-AAF5-93DC4F141001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27446-32EE-4B42-924F-8C4D43347F8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6647-3E7A-4345-8390-DD1CBC6D1DEB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AE753-3F30-4A63-B55E-217134395EE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9E9EB-5D81-4F33-8013-D00F6CAC31EC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7C62D-8FE1-412D-AF58-AD19003AE16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C5694-8537-48DD-9D1A-7503A30676E9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E8AAC-3399-4CBA-B41D-6DEF553F86D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2D44E-7650-405C-A600-D1395F148678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34100-2A07-40B5-8907-022733E504E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BFB2-5597-40AD-A48C-0D771868C976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A44C2-6C95-4F39-BE7A-3A2930CC1C0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5A6F1-4B0B-4E72-995B-3BB6C05B6FA8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279B3-0F3E-4DDE-AE48-46DC89DFFEA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6854C-499C-4944-8E30-3136161E218D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4B648-DF4F-473F-8DBF-ECE6754F3A7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C8F7A-4A36-4402-99A0-E926CE197BAD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52F4C-F79C-4226-9CEF-551623FD570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1D09E9-253D-45F3-871F-907DB89A3650}" type="datetimeFigureOut">
              <a:rPr lang="it-IT"/>
              <a:pPr>
                <a:defRPr/>
              </a:pPr>
              <a:t>17/05/16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BC3400-2D90-4981-9355-65A7E1303B5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5" b="45"/>
          <a:stretch>
            <a:fillRect/>
          </a:stretch>
        </p:blipFill>
        <p:spPr bwMode="auto">
          <a:xfrm>
            <a:off x="468313" y="1844824"/>
            <a:ext cx="822960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7" descr="inf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7641" y="4005064"/>
            <a:ext cx="12985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4005064"/>
            <a:ext cx="1629916" cy="1484264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</p:spPr>
        <p:txBody>
          <a:bodyPr/>
          <a:lstStyle/>
          <a:p>
            <a:r>
              <a:rPr lang="it-IT" sz="5400" b="1" dirty="0" smtClean="0">
                <a:solidFill>
                  <a:schemeClr val="tx2"/>
                </a:solidFill>
              </a:rPr>
              <a:t>The GGI</a:t>
            </a:r>
            <a:endParaRPr lang="it-IT" sz="5400" b="1" dirty="0">
              <a:solidFill>
                <a:schemeClr val="tx2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483768" y="6237312"/>
            <a:ext cx="416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ea typeface="Verdana" pitchFamily="34" charset="0"/>
              </a:rPr>
              <a:t>Alberto </a:t>
            </a:r>
            <a:r>
              <a:rPr lang="it-IT" b="1" dirty="0" err="1" smtClean="0">
                <a:solidFill>
                  <a:schemeClr val="tx2"/>
                </a:solidFill>
                <a:ea typeface="Verdana" pitchFamily="34" charset="0"/>
              </a:rPr>
              <a:t>Lerda</a:t>
            </a:r>
            <a:r>
              <a:rPr lang="it-IT" b="1" dirty="0" smtClean="0">
                <a:solidFill>
                  <a:schemeClr val="tx2"/>
                </a:solidFill>
                <a:ea typeface="Verdana" pitchFamily="34" charset="0"/>
              </a:rPr>
              <a:t>, Firenze, </a:t>
            </a:r>
            <a:r>
              <a:rPr lang="it-IT" b="1" dirty="0" err="1" smtClean="0">
                <a:solidFill>
                  <a:schemeClr val="tx2"/>
                </a:solidFill>
                <a:ea typeface="Verdana" pitchFamily="34" charset="0"/>
              </a:rPr>
              <a:t>May</a:t>
            </a:r>
            <a:r>
              <a:rPr lang="it-IT" b="1" dirty="0" smtClean="0">
                <a:solidFill>
                  <a:schemeClr val="tx2"/>
                </a:solidFill>
                <a:ea typeface="Verdana" pitchFamily="34" charset="0"/>
              </a:rPr>
              <a:t> 17, 2016</a:t>
            </a:r>
            <a:endParaRPr lang="it-IT" b="1" dirty="0">
              <a:solidFill>
                <a:schemeClr val="tx2"/>
              </a:solidFill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3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44824"/>
            <a:ext cx="8244408" cy="141688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8640"/>
            <a:ext cx="8280920" cy="150442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429000"/>
            <a:ext cx="8280920" cy="144016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085184"/>
            <a:ext cx="8280920" cy="167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8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29600" cy="144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323528" y="1556792"/>
            <a:ext cx="8424936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000" dirty="0">
              <a:solidFill>
                <a:schemeClr val="tx2"/>
              </a:solidFill>
            </a:endParaRP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Special thanks to: </a:t>
            </a:r>
          </a:p>
          <a:p>
            <a:pPr algn="just"/>
            <a:endParaRPr lang="en-US" sz="2000" dirty="0" smtClean="0">
              <a:solidFill>
                <a:schemeClr val="tx2"/>
              </a:solidFill>
            </a:endParaRPr>
          </a:p>
          <a:p>
            <a:pPr lvl="2" algn="just"/>
            <a:r>
              <a:rPr lang="en-US" sz="2000" dirty="0" smtClean="0">
                <a:solidFill>
                  <a:schemeClr val="tx2"/>
                </a:solidFill>
              </a:rPr>
              <a:t>The Directors of the INFN Florence section: </a:t>
            </a:r>
            <a:r>
              <a:rPr lang="en-US" sz="2000" b="1" dirty="0" smtClean="0">
                <a:solidFill>
                  <a:srgbClr val="FF0000"/>
                </a:solidFill>
              </a:rPr>
              <a:t>E. </a:t>
            </a:r>
            <a:r>
              <a:rPr lang="en-US" sz="2000" b="1" dirty="0" err="1" smtClean="0">
                <a:solidFill>
                  <a:srgbClr val="FF0000"/>
                </a:solidFill>
              </a:rPr>
              <a:t>Iacopini</a:t>
            </a:r>
            <a:r>
              <a:rPr lang="en-US" sz="2000" b="1" dirty="0" smtClean="0">
                <a:solidFill>
                  <a:srgbClr val="FF0000"/>
                </a:solidFill>
              </a:rPr>
              <a:t>, P. </a:t>
            </a:r>
            <a:r>
              <a:rPr lang="en-US" sz="2000" b="1" dirty="0" err="1" smtClean="0">
                <a:solidFill>
                  <a:srgbClr val="FF0000"/>
                </a:solidFill>
              </a:rPr>
              <a:t>Mandò</a:t>
            </a:r>
            <a:r>
              <a:rPr lang="en-US" sz="2000" b="1" dirty="0" smtClean="0">
                <a:solidFill>
                  <a:srgbClr val="FF0000"/>
                </a:solidFill>
              </a:rPr>
              <a:t> and O. </a:t>
            </a:r>
            <a:r>
              <a:rPr lang="en-US" sz="2000" b="1" dirty="0" err="1" smtClean="0">
                <a:solidFill>
                  <a:srgbClr val="FF0000"/>
                </a:solidFill>
              </a:rPr>
              <a:t>Adriani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2" algn="just"/>
            <a:r>
              <a:rPr lang="en-US" sz="2000" dirty="0" smtClean="0">
                <a:solidFill>
                  <a:schemeClr val="tx2"/>
                </a:solidFill>
              </a:rPr>
              <a:t>The GGI Secretaries and staff: </a:t>
            </a:r>
            <a:r>
              <a:rPr lang="en-US" sz="2000" b="1" dirty="0" smtClean="0">
                <a:solidFill>
                  <a:srgbClr val="FF0000"/>
                </a:solidFill>
              </a:rPr>
              <a:t>A. </a:t>
            </a:r>
            <a:r>
              <a:rPr lang="en-US" sz="2000" b="1" dirty="0" err="1" smtClean="0">
                <a:solidFill>
                  <a:srgbClr val="FF0000"/>
                </a:solidFill>
              </a:rPr>
              <a:t>Pagliai</a:t>
            </a:r>
            <a:r>
              <a:rPr lang="en-US" sz="2000" b="1" dirty="0" smtClean="0">
                <a:solidFill>
                  <a:srgbClr val="FF0000"/>
                </a:solidFill>
              </a:rPr>
              <a:t>, M. </a:t>
            </a:r>
            <a:r>
              <a:rPr lang="en-US" sz="2000" b="1" dirty="0" err="1" smtClean="0">
                <a:solidFill>
                  <a:srgbClr val="FF0000"/>
                </a:solidFill>
              </a:rPr>
              <a:t>Pazzaglia</a:t>
            </a:r>
            <a:r>
              <a:rPr lang="en-US" sz="2000" b="1" dirty="0" smtClean="0">
                <a:solidFill>
                  <a:srgbClr val="FF0000"/>
                </a:solidFill>
              </a:rPr>
              <a:t>, A. Orlando, A. </a:t>
            </a:r>
            <a:r>
              <a:rPr lang="en-US" sz="2000" b="1" dirty="0" err="1" smtClean="0">
                <a:solidFill>
                  <a:srgbClr val="FF0000"/>
                </a:solidFill>
              </a:rPr>
              <a:t>Annichini</a:t>
            </a:r>
            <a:r>
              <a:rPr lang="en-US" sz="2000" b="1" dirty="0" smtClean="0">
                <a:solidFill>
                  <a:srgbClr val="FF0000"/>
                </a:solidFill>
              </a:rPr>
              <a:t>, M. </a:t>
            </a:r>
            <a:r>
              <a:rPr lang="en-US" sz="2000" b="1" dirty="0" err="1" smtClean="0">
                <a:solidFill>
                  <a:srgbClr val="FF0000"/>
                </a:solidFill>
              </a:rPr>
              <a:t>Morandini</a:t>
            </a:r>
            <a:r>
              <a:rPr lang="en-US" sz="2000" b="1" dirty="0" smtClean="0">
                <a:solidFill>
                  <a:srgbClr val="FF0000"/>
                </a:solidFill>
              </a:rPr>
              <a:t>, R. </a:t>
            </a:r>
            <a:r>
              <a:rPr lang="en-US" sz="2000" b="1" dirty="0" err="1" smtClean="0">
                <a:solidFill>
                  <a:srgbClr val="FF0000"/>
                </a:solidFill>
              </a:rPr>
              <a:t>Baglioni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2" algn="just"/>
            <a:r>
              <a:rPr lang="en-US" sz="2000" dirty="0" smtClean="0">
                <a:solidFill>
                  <a:schemeClr val="tx2"/>
                </a:solidFill>
              </a:rPr>
              <a:t>Colleagues from Physics Department and INFN section of Florence, in particular the INFN coordinators </a:t>
            </a:r>
            <a:r>
              <a:rPr lang="en-US" sz="2000" b="1" dirty="0" smtClean="0">
                <a:solidFill>
                  <a:srgbClr val="FF0000"/>
                </a:solidFill>
              </a:rPr>
              <a:t>D. </a:t>
            </a:r>
            <a:r>
              <a:rPr lang="en-US" sz="2000" b="1" dirty="0" err="1" smtClean="0">
                <a:solidFill>
                  <a:srgbClr val="FF0000"/>
                </a:solidFill>
              </a:rPr>
              <a:t>Seminara</a:t>
            </a:r>
            <a:r>
              <a:rPr lang="en-US" sz="2000" b="1" dirty="0" smtClean="0">
                <a:solidFill>
                  <a:srgbClr val="FF0000"/>
                </a:solidFill>
              </a:rPr>
              <a:t> and S. de Curtis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 algn="just"/>
            <a:r>
              <a:rPr lang="en-US" sz="2000" dirty="0" smtClean="0">
                <a:solidFill>
                  <a:schemeClr val="tx2"/>
                </a:solidFill>
              </a:rPr>
              <a:t>The deputy coordinators of GGI: </a:t>
            </a:r>
            <a:r>
              <a:rPr lang="en-US" sz="2000" b="1" dirty="0" smtClean="0">
                <a:solidFill>
                  <a:srgbClr val="FF0000"/>
                </a:solidFill>
              </a:rPr>
              <a:t>R. </a:t>
            </a:r>
            <a:r>
              <a:rPr lang="en-US" sz="2000" b="1" dirty="0" err="1" smtClean="0">
                <a:solidFill>
                  <a:srgbClr val="FF0000"/>
                </a:solidFill>
              </a:rPr>
              <a:t>Casalbuoni</a:t>
            </a:r>
            <a:r>
              <a:rPr lang="en-US" sz="2000" b="1" dirty="0" smtClean="0">
                <a:solidFill>
                  <a:srgbClr val="FF0000"/>
                </a:solidFill>
              </a:rPr>
              <a:t> and D. </a:t>
            </a:r>
            <a:r>
              <a:rPr lang="en-US" sz="2000" b="1" dirty="0" err="1" smtClean="0">
                <a:solidFill>
                  <a:srgbClr val="FF0000"/>
                </a:solidFill>
              </a:rPr>
              <a:t>Dominici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2" algn="just"/>
            <a:r>
              <a:rPr lang="en-US" sz="2000" dirty="0" smtClean="0">
                <a:solidFill>
                  <a:schemeClr val="tx2"/>
                </a:solidFill>
              </a:rPr>
              <a:t>The Scientific and Advisory committees, and in </a:t>
            </a:r>
            <a:r>
              <a:rPr lang="en-US" sz="2000" dirty="0" err="1" smtClean="0">
                <a:solidFill>
                  <a:schemeClr val="tx2"/>
                </a:solidFill>
              </a:rPr>
              <a:t>primis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G. </a:t>
            </a:r>
            <a:r>
              <a:rPr lang="en-US" sz="2000" b="1" dirty="0" err="1" smtClean="0">
                <a:solidFill>
                  <a:srgbClr val="FF0000"/>
                </a:solidFill>
              </a:rPr>
              <a:t>Martinelli</a:t>
            </a:r>
            <a:r>
              <a:rPr lang="en-US" sz="2000" b="1" dirty="0" smtClean="0">
                <a:solidFill>
                  <a:srgbClr val="FF0000"/>
                </a:solidFill>
              </a:rPr>
              <a:t> and G. </a:t>
            </a:r>
            <a:r>
              <a:rPr lang="en-US" sz="2000" b="1" dirty="0" err="1" smtClean="0">
                <a:solidFill>
                  <a:srgbClr val="FF0000"/>
                </a:solidFill>
              </a:rPr>
              <a:t>Veneziano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2" algn="just"/>
            <a:r>
              <a:rPr lang="en-US" sz="2000" dirty="0" smtClean="0">
                <a:solidFill>
                  <a:schemeClr val="tx2"/>
                </a:solidFill>
              </a:rPr>
              <a:t>The INFN Executive Board and INFN Presidents: </a:t>
            </a:r>
            <a:r>
              <a:rPr lang="en-US" sz="2000" b="1" dirty="0" smtClean="0">
                <a:solidFill>
                  <a:srgbClr val="FF0000"/>
                </a:solidFill>
              </a:rPr>
              <a:t>R. </a:t>
            </a:r>
            <a:r>
              <a:rPr lang="en-US" sz="2000" b="1" dirty="0" err="1" smtClean="0">
                <a:solidFill>
                  <a:srgbClr val="FF0000"/>
                </a:solidFill>
              </a:rPr>
              <a:t>Petronzio</a:t>
            </a:r>
            <a:r>
              <a:rPr lang="en-US" sz="2000" b="1" dirty="0" smtClean="0">
                <a:solidFill>
                  <a:srgbClr val="FF0000"/>
                </a:solidFill>
              </a:rPr>
              <a:t> and F. </a:t>
            </a:r>
            <a:r>
              <a:rPr lang="en-US" sz="2000" b="1" dirty="0" err="1" smtClean="0">
                <a:solidFill>
                  <a:srgbClr val="FF0000"/>
                </a:solidFill>
              </a:rPr>
              <a:t>Ferroni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2" algn="just"/>
            <a:endParaRPr lang="en-US" sz="2000" dirty="0" smtClean="0">
              <a:solidFill>
                <a:schemeClr val="tx2"/>
              </a:solidFill>
            </a:endParaRPr>
          </a:p>
          <a:p>
            <a:pPr algn="just"/>
            <a:endParaRPr lang="en-US" sz="2400" dirty="0" smtClean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Since a few years we have a program of </a:t>
            </a:r>
            <a:r>
              <a:rPr lang="en-US" sz="2400" b="1" u="sng" dirty="0" smtClean="0">
                <a:solidFill>
                  <a:schemeClr val="tx2"/>
                </a:solidFill>
              </a:rPr>
              <a:t>schools for Ph.D. students</a:t>
            </a:r>
          </a:p>
          <a:p>
            <a:pPr lvl="2">
              <a:buFont typeface="Arial" charset="0"/>
              <a:buNone/>
            </a:pPr>
            <a:endParaRPr lang="en-US" sz="1800" dirty="0" smtClean="0">
              <a:solidFill>
                <a:srgbClr val="558ED5"/>
              </a:solidFill>
            </a:endParaRPr>
          </a:p>
          <a:p>
            <a:pPr lvl="2">
              <a:buFont typeface="Arial" charset="0"/>
              <a:buNone/>
            </a:pPr>
            <a:endParaRPr lang="en-US" sz="1800" dirty="0" smtClean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2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it-IT" sz="5400" b="1" dirty="0" err="1" smtClean="0">
                <a:solidFill>
                  <a:schemeClr val="tx2"/>
                </a:solidFill>
              </a:rPr>
              <a:t>Thank</a:t>
            </a:r>
            <a:r>
              <a:rPr lang="it-IT" sz="5400" b="1" dirty="0" smtClean="0">
                <a:solidFill>
                  <a:schemeClr val="tx2"/>
                </a:solidFill>
              </a:rPr>
              <a:t> </a:t>
            </a:r>
            <a:r>
              <a:rPr lang="it-IT" sz="5400" b="1" dirty="0" err="1" smtClean="0">
                <a:solidFill>
                  <a:schemeClr val="tx2"/>
                </a:solidFill>
              </a:rPr>
              <a:t>you</a:t>
            </a:r>
            <a:r>
              <a:rPr lang="it-IT" sz="5400" b="1" dirty="0" smtClean="0">
                <a:solidFill>
                  <a:schemeClr val="tx2"/>
                </a:solidFill>
              </a:rPr>
              <a:t> Pino !!</a:t>
            </a:r>
            <a:endParaRPr lang="it-IT" sz="2800" b="1" dirty="0">
              <a:solidFill>
                <a:schemeClr val="tx2"/>
              </a:solidFill>
            </a:endParaRPr>
          </a:p>
        </p:txBody>
      </p:sp>
      <p:pic>
        <p:nvPicPr>
          <p:cNvPr id="3" name="Immagine 2" descr="pin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52736"/>
            <a:ext cx="5500340" cy="543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4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98464"/>
            <a:ext cx="3240360" cy="447069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24932" y="5085184"/>
            <a:ext cx="3354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tx2"/>
                </a:solidFill>
                <a:latin typeface="Calibri"/>
                <a:cs typeface="Calibri"/>
              </a:rPr>
              <a:t>1° workshop (</a:t>
            </a:r>
            <a:r>
              <a:rPr lang="it-IT" sz="2000" b="1" dirty="0" err="1" smtClean="0">
                <a:solidFill>
                  <a:schemeClr val="tx2"/>
                </a:solidFill>
                <a:latin typeface="Calibri"/>
                <a:cs typeface="Calibri"/>
              </a:rPr>
              <a:t>May-June</a:t>
            </a:r>
            <a:r>
              <a:rPr lang="it-IT" sz="2000" b="1" dirty="0" smtClean="0">
                <a:solidFill>
                  <a:schemeClr val="tx2"/>
                </a:solidFill>
                <a:latin typeface="Calibri"/>
                <a:cs typeface="Calibri"/>
              </a:rPr>
              <a:t> 2006)</a:t>
            </a:r>
            <a:endParaRPr lang="it-IT" sz="2000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3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98464"/>
            <a:ext cx="3240360" cy="44706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756990"/>
            <a:ext cx="3240360" cy="440831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24932" y="5085184"/>
            <a:ext cx="3354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tx2"/>
                </a:solidFill>
                <a:latin typeface="Calibri"/>
                <a:cs typeface="Calibri"/>
              </a:rPr>
              <a:t>1° workshop (</a:t>
            </a:r>
            <a:r>
              <a:rPr lang="it-IT" sz="2000" b="1" dirty="0" err="1" smtClean="0">
                <a:solidFill>
                  <a:schemeClr val="tx2"/>
                </a:solidFill>
                <a:latin typeface="Calibri"/>
                <a:cs typeface="Calibri"/>
              </a:rPr>
              <a:t>May-June</a:t>
            </a:r>
            <a:r>
              <a:rPr lang="it-IT" sz="2000" b="1" dirty="0" smtClean="0">
                <a:solidFill>
                  <a:schemeClr val="tx2"/>
                </a:solidFill>
                <a:latin typeface="Calibri"/>
                <a:cs typeface="Calibri"/>
              </a:rPr>
              <a:t> 2006)</a:t>
            </a:r>
            <a:endParaRPr lang="it-IT" sz="2000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671372" y="908720"/>
            <a:ext cx="4437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chemeClr val="tx2"/>
                </a:solidFill>
                <a:latin typeface="Calibri"/>
                <a:cs typeface="Calibri"/>
              </a:rPr>
              <a:t>Inaugural</a:t>
            </a:r>
            <a:r>
              <a:rPr lang="it-IT" sz="2000" b="1" dirty="0" smtClean="0">
                <a:solidFill>
                  <a:schemeClr val="tx2"/>
                </a:solidFill>
                <a:latin typeface="Calibri"/>
                <a:cs typeface="Calibri"/>
              </a:rPr>
              <a:t> Conference (</a:t>
            </a:r>
            <a:r>
              <a:rPr lang="it-IT" sz="2000" b="1" dirty="0" err="1" smtClean="0">
                <a:solidFill>
                  <a:schemeClr val="tx2"/>
                </a:solidFill>
                <a:latin typeface="Calibri"/>
                <a:cs typeface="Calibri"/>
              </a:rPr>
              <a:t>September</a:t>
            </a:r>
            <a:r>
              <a:rPr lang="it-IT" sz="2000" b="1" dirty="0" smtClean="0">
                <a:solidFill>
                  <a:schemeClr val="tx2"/>
                </a:solidFill>
                <a:latin typeface="Calibri"/>
                <a:cs typeface="Calibri"/>
              </a:rPr>
              <a:t> 2005)</a:t>
            </a:r>
            <a:endParaRPr lang="it-IT" sz="2000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03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556" t="-13423" r="-5556" b="1250"/>
          <a:stretch/>
        </p:blipFill>
        <p:spPr>
          <a:xfrm>
            <a:off x="0" y="-459432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6217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rchesini3_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381000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</p:spPr>
        <p:txBody>
          <a:bodyPr/>
          <a:lstStyle/>
          <a:p>
            <a:r>
              <a:rPr lang="it-IT" sz="5400" b="1" dirty="0" smtClean="0">
                <a:solidFill>
                  <a:schemeClr val="tx2"/>
                </a:solidFill>
              </a:rPr>
              <a:t>Pino Marchesini  </a:t>
            </a:r>
            <a:r>
              <a:rPr lang="it-IT" sz="2800" b="1" dirty="0" smtClean="0">
                <a:solidFill>
                  <a:schemeClr val="tx2"/>
                </a:solidFill>
              </a:rPr>
              <a:t>(‡ 20.04.2016)</a:t>
            </a:r>
            <a:endParaRPr lang="it-IT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3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573016"/>
            <a:ext cx="3960440" cy="29703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32656"/>
            <a:ext cx="3960440" cy="297033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2656"/>
            <a:ext cx="3947931" cy="296094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573016"/>
            <a:ext cx="3959424" cy="29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0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32656"/>
            <a:ext cx="1440160" cy="216024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32656"/>
            <a:ext cx="1453010" cy="216024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480" y="332656"/>
            <a:ext cx="1407600" cy="216024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656" y="332656"/>
            <a:ext cx="1405808" cy="21602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4437112"/>
            <a:ext cx="1430288" cy="202071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4437112"/>
            <a:ext cx="1440160" cy="204513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8304" y="4437112"/>
            <a:ext cx="1440160" cy="204739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0112" y="4437112"/>
            <a:ext cx="1426468" cy="200447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1920" y="4437112"/>
            <a:ext cx="1413768" cy="2022694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67544" y="2790056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chemeClr val="tx2"/>
                </a:solidFill>
              </a:rPr>
              <a:t>30 </a:t>
            </a:r>
            <a:r>
              <a:rPr lang="it-IT" b="1" dirty="0" err="1" smtClean="0">
                <a:solidFill>
                  <a:schemeClr val="tx2"/>
                </a:solidFill>
              </a:rPr>
              <a:t>extended</a:t>
            </a:r>
            <a:r>
              <a:rPr lang="it-IT" b="1" dirty="0" smtClean="0">
                <a:solidFill>
                  <a:schemeClr val="tx2"/>
                </a:solidFill>
              </a:rPr>
              <a:t> workshops with more </a:t>
            </a:r>
            <a:r>
              <a:rPr lang="it-IT" b="1" dirty="0" err="1" smtClean="0">
                <a:solidFill>
                  <a:schemeClr val="tx2"/>
                </a:solidFill>
              </a:rPr>
              <a:t>than</a:t>
            </a:r>
            <a:r>
              <a:rPr lang="it-IT" b="1" dirty="0" smtClean="0">
                <a:solidFill>
                  <a:schemeClr val="tx2"/>
                </a:solidFill>
              </a:rPr>
              <a:t> 3500 </a:t>
            </a:r>
            <a:r>
              <a:rPr lang="it-IT" b="1" dirty="0" err="1" smtClean="0">
                <a:solidFill>
                  <a:schemeClr val="tx2"/>
                </a:solidFill>
              </a:rPr>
              <a:t>participants</a:t>
            </a:r>
            <a:endParaRPr lang="it-IT" b="1" dirty="0">
              <a:solidFill>
                <a:schemeClr val="tx2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536" y="332656"/>
            <a:ext cx="144016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7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29600" cy="144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825927884"/>
              </p:ext>
            </p:extLst>
          </p:nvPr>
        </p:nvGraphicFramePr>
        <p:xfrm>
          <a:off x="1331640" y="1484784"/>
          <a:ext cx="612068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993482650"/>
              </p:ext>
            </p:extLst>
          </p:nvPr>
        </p:nvGraphicFramePr>
        <p:xfrm>
          <a:off x="827584" y="4005064"/>
          <a:ext cx="770485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1" name="Connettore 1 10"/>
          <p:cNvCxnSpPr/>
          <p:nvPr/>
        </p:nvCxnSpPr>
        <p:spPr>
          <a:xfrm>
            <a:off x="3347864" y="4221088"/>
            <a:ext cx="0" cy="201622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788024" y="4221088"/>
            <a:ext cx="0" cy="201622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922535" y="5877272"/>
            <a:ext cx="993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Marchesini</a:t>
            </a:r>
            <a:endParaRPr lang="it-IT" sz="14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29600" cy="144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323528" y="1556792"/>
            <a:ext cx="8424936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000" dirty="0">
              <a:solidFill>
                <a:schemeClr val="tx2"/>
              </a:solidFill>
            </a:endParaRP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Last year, we obtained a significant grant from the </a:t>
            </a:r>
            <a:r>
              <a:rPr lang="en-US" sz="2400" b="1" dirty="0" smtClean="0">
                <a:solidFill>
                  <a:schemeClr val="tx2"/>
                </a:solidFill>
              </a:rPr>
              <a:t>Simons Foundation</a:t>
            </a:r>
            <a:r>
              <a:rPr lang="en-US" sz="2400" dirty="0" smtClean="0">
                <a:solidFill>
                  <a:schemeClr val="tx2"/>
                </a:solidFill>
              </a:rPr>
              <a:t> to support “</a:t>
            </a:r>
            <a:r>
              <a:rPr lang="en-US" sz="2400" u="sng" dirty="0" smtClean="0">
                <a:solidFill>
                  <a:schemeClr val="tx2"/>
                </a:solidFill>
              </a:rPr>
              <a:t>eminent scientists attending the GGI workshops</a:t>
            </a:r>
            <a:r>
              <a:rPr lang="en-US" sz="2400" dirty="0" smtClean="0">
                <a:solidFill>
                  <a:schemeClr val="tx2"/>
                </a:solidFill>
              </a:rPr>
              <a:t>”   (GGI-Simons fellows)</a:t>
            </a:r>
          </a:p>
          <a:p>
            <a:pPr algn="just"/>
            <a:endParaRPr lang="en-US" sz="2400" dirty="0" smtClean="0">
              <a:solidFill>
                <a:schemeClr val="tx2"/>
              </a:solidFill>
            </a:endParaRPr>
          </a:p>
          <a:p>
            <a:pPr algn="just"/>
            <a:endParaRPr lang="en-US" sz="2400" dirty="0" smtClean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Since a few years we have a program of </a:t>
            </a:r>
            <a:r>
              <a:rPr lang="en-US" sz="2400" b="1" u="sng" dirty="0" smtClean="0">
                <a:solidFill>
                  <a:schemeClr val="tx2"/>
                </a:solidFill>
              </a:rPr>
              <a:t>schools for Ph.D. students</a:t>
            </a:r>
          </a:p>
          <a:p>
            <a:pPr lvl="2">
              <a:buFont typeface="Arial" charset="0"/>
              <a:buNone/>
            </a:pPr>
            <a:endParaRPr lang="en-US" sz="1800" dirty="0" smtClean="0">
              <a:solidFill>
                <a:srgbClr val="558ED5"/>
              </a:solidFill>
            </a:endParaRPr>
          </a:p>
          <a:p>
            <a:pPr lvl="2">
              <a:buFont typeface="Arial" charset="0"/>
              <a:buNone/>
            </a:pPr>
            <a:endParaRPr lang="en-US" sz="1800" dirty="0" smtClean="0">
              <a:solidFill>
                <a:srgbClr val="558ED5"/>
              </a:solidFill>
            </a:endParaRPr>
          </a:p>
        </p:txBody>
      </p:sp>
      <p:pic>
        <p:nvPicPr>
          <p:cNvPr id="10" name="Immagine 9" descr="Schermata 2014-10-18 alle 21.09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85184"/>
            <a:ext cx="2893789" cy="13681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3068960"/>
            <a:ext cx="5508848" cy="8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3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9604</TotalTime>
  <Words>233</Words>
  <Application>Microsoft Macintosh PowerPoint</Application>
  <PresentationFormat>Presentazione su schermo (4:3)</PresentationFormat>
  <Paragraphs>31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The GGI</vt:lpstr>
      <vt:lpstr>Presentazione di PowerPoint</vt:lpstr>
      <vt:lpstr>Presentazione di PowerPoint</vt:lpstr>
      <vt:lpstr>Presentazione di PowerPoint</vt:lpstr>
      <vt:lpstr>Pino Marchesini  (‡ 20.04.2016)</vt:lpstr>
      <vt:lpstr>Presentazione di PowerPoint</vt:lpstr>
      <vt:lpstr>30 extended workshops with more than 3500 participants</vt:lpstr>
      <vt:lpstr>Presentazione di PowerPoint</vt:lpstr>
      <vt:lpstr>Presentazione di PowerPoint</vt:lpstr>
      <vt:lpstr>Presentazione di PowerPoint</vt:lpstr>
      <vt:lpstr>Presentazione di PowerPoint</vt:lpstr>
      <vt:lpstr>Thank you Pino 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CSN4  (Theoretical Physics)</dc:title>
  <dc:creator>Alberto</dc:creator>
  <cp:lastModifiedBy>Alberto</cp:lastModifiedBy>
  <cp:revision>606</cp:revision>
  <dcterms:created xsi:type="dcterms:W3CDTF">2011-10-02T08:23:33Z</dcterms:created>
  <dcterms:modified xsi:type="dcterms:W3CDTF">2016-05-17T08:21:27Z</dcterms:modified>
</cp:coreProperties>
</file>