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19"/>
  </p:notesMasterIdLst>
  <p:sldIdLst>
    <p:sldId id="270" r:id="rId3"/>
    <p:sldId id="272" r:id="rId4"/>
    <p:sldId id="256" r:id="rId5"/>
    <p:sldId id="259" r:id="rId6"/>
    <p:sldId id="257" r:id="rId7"/>
    <p:sldId id="271" r:id="rId8"/>
    <p:sldId id="260" r:id="rId9"/>
    <p:sldId id="263" r:id="rId10"/>
    <p:sldId id="264" r:id="rId11"/>
    <p:sldId id="261" r:id="rId12"/>
    <p:sldId id="274" r:id="rId13"/>
    <p:sldId id="265" r:id="rId14"/>
    <p:sldId id="277" r:id="rId15"/>
    <p:sldId id="267" r:id="rId16"/>
    <p:sldId id="268" r:id="rId17"/>
    <p:sldId id="269" r:id="rId18"/>
  </p:sldIdLst>
  <p:sldSz cx="9144000" cy="6858000" type="screen4x3"/>
  <p:notesSz cx="6794500" cy="9931400"/>
  <p:defaultTextStyle>
    <a:defPPr>
      <a:defRPr lang="it-IT"/>
    </a:defPPr>
    <a:lvl1pPr algn="l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50000"/>
      </a:spcBef>
      <a:spcAft>
        <a:spcPct val="0"/>
      </a:spcAft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rgbClr val="FFFF00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86376"/>
  </p:normalViewPr>
  <p:slideViewPr>
    <p:cSldViewPr snapToGrid="0" snapToObjects="1">
      <p:cViewPr>
        <p:scale>
          <a:sx n="100" d="100"/>
          <a:sy n="100" d="100"/>
        </p:scale>
        <p:origin x="2272" y="7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C4394-A747-3F4E-978E-6F98F3798D41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F4AF-91B1-3747-AEA7-F77C42EF6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1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F4AF-91B1-3747-AEA7-F77C42EF65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4CCE-2A21-9940-B32A-917C4A71FB9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7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68911-D30B-2340-B90C-598298C656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64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15BC0-1664-434D-A179-C1CA1256633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826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7429-93EA-1D4A-9805-7C30344017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712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F662-67C2-EE42-8184-720BBE0F0A9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07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50C7-748E-8945-B064-7A50D456CE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42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5D04-7A81-5F49-A9EA-1F1AAA2FEC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30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827E-70AF-3F49-BAD9-A67640E4788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81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FE8D9-8662-4D4A-A7A3-B23A01509A6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669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557DF-D60D-BC4F-8FB5-A1AAB09B4E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19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51D5-1207-7341-A9E8-6BCAC9E8B6F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C0B0-E379-6742-8B17-0752423733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65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BF2C-DBAD-8D40-84F7-F39CE01397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06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169C-D60D-AF4B-8AA3-76419540BE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4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B70D-8B1A-AF47-87BB-45CE3DC2AD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837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B024-782C-D943-BB0E-27093B79F6A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24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566D-E26E-824B-9720-9C7CDDFA2A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56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4090-0E49-3845-99D6-1EA6A8AE27A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50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39E0-6F01-C548-87BC-F8007678F30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16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FF2D-8143-024A-98E0-409A376EFA9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9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62C6-3246-2C44-8C11-B8A88C00380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93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0F6B-26C3-314A-A5DE-2BC8A2C013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0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8913-EB32-D846-86C8-E691350BDE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33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4894D0CC-D4F0-9746-85F8-77155DD5BC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8830FE5-70CD-7241-B416-A6465416368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37"/>
          <p:cNvGrpSpPr/>
          <p:nvPr/>
        </p:nvGrpSpPr>
        <p:grpSpPr>
          <a:xfrm>
            <a:off x="128191" y="-14691"/>
            <a:ext cx="9001918" cy="1749402"/>
            <a:chOff x="0" y="0"/>
            <a:chExt cx="9001917" cy="1749401"/>
          </a:xfrm>
        </p:grpSpPr>
        <p:grpSp>
          <p:nvGrpSpPr>
            <p:cNvPr id="33" name="Group 135"/>
            <p:cNvGrpSpPr/>
            <p:nvPr/>
          </p:nvGrpSpPr>
          <p:grpSpPr>
            <a:xfrm>
              <a:off x="0" y="27355"/>
              <a:ext cx="6388110" cy="1722047"/>
              <a:chOff x="0" y="0"/>
              <a:chExt cx="6388109" cy="1722046"/>
            </a:xfrm>
          </p:grpSpPr>
          <p:pic>
            <p:nvPicPr>
              <p:cNvPr id="35" name="image2.png" descr="infn_logo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12969" y="-1"/>
                <a:ext cx="1573602" cy="15843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36" name="Group 131" descr="ggi-logo"/>
              <p:cNvGrpSpPr/>
              <p:nvPr/>
            </p:nvGrpSpPr>
            <p:grpSpPr>
              <a:xfrm>
                <a:off x="2937802" y="27774"/>
                <a:ext cx="3450308" cy="1694273"/>
                <a:chOff x="0" y="0"/>
                <a:chExt cx="3450306" cy="1694271"/>
              </a:xfrm>
            </p:grpSpPr>
            <p:sp>
              <p:nvSpPr>
                <p:cNvPr id="40" name="Shape 129"/>
                <p:cNvSpPr/>
                <p:nvPr/>
              </p:nvSpPr>
              <p:spPr>
                <a:xfrm>
                  <a:off x="29432" y="-1"/>
                  <a:ext cx="3420876" cy="1581387"/>
                </a:xfrm>
                <a:prstGeom prst="rect">
                  <a:avLst/>
                </a:prstGeom>
                <a:solidFill>
                  <a:srgbClr val="FBFCF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41" name="image3.jpe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112884"/>
                  <a:ext cx="3420875" cy="1581388"/>
                </a:xfrm>
                <a:prstGeom prst="rect">
                  <a:avLst/>
                </a:prstGeom>
                <a:ln w="9525" cap="flat">
                  <a:solidFill>
                    <a:srgbClr val="FBFCF8"/>
                  </a:solidFill>
                  <a:prstDash val="solid"/>
                  <a:miter lim="800000"/>
                </a:ln>
                <a:effectLst/>
              </p:spPr>
            </p:pic>
          </p:grpSp>
          <p:grpSp>
            <p:nvGrpSpPr>
              <p:cNvPr id="37" name="Group 134"/>
              <p:cNvGrpSpPr/>
              <p:nvPr/>
            </p:nvGrpSpPr>
            <p:grpSpPr>
              <a:xfrm>
                <a:off x="-1" y="2782"/>
                <a:ext cx="1434538" cy="1568104"/>
                <a:chOff x="0" y="0"/>
                <a:chExt cx="1434536" cy="1568103"/>
              </a:xfrm>
            </p:grpSpPr>
            <p:sp>
              <p:nvSpPr>
                <p:cNvPr id="38" name="Shape 132"/>
                <p:cNvSpPr/>
                <p:nvPr/>
              </p:nvSpPr>
              <p:spPr>
                <a:xfrm>
                  <a:off x="0" y="0"/>
                  <a:ext cx="1434536" cy="1568103"/>
                </a:xfrm>
                <a:prstGeom prst="rect">
                  <a:avLst/>
                </a:prstGeom>
                <a:solidFill>
                  <a:srgbClr val="FBFCF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39" name="image4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-1"/>
                  <a:ext cx="1434537" cy="15681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pic>
          <p:nvPicPr>
            <p:cNvPr id="34" name="image5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85036" y="0"/>
              <a:ext cx="2616882" cy="16365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2" name="TextBox 41"/>
          <p:cNvSpPr txBox="1"/>
          <p:nvPr/>
        </p:nvSpPr>
        <p:spPr>
          <a:xfrm>
            <a:off x="820383" y="1948692"/>
            <a:ext cx="791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The steps to the </a:t>
            </a:r>
            <a:r>
              <a:rPr lang="en-US" sz="440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GGI realization</a:t>
            </a:r>
            <a:endParaRPr lang="en-US" sz="4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Shape 123"/>
          <p:cNvSpPr/>
          <p:nvPr/>
        </p:nvSpPr>
        <p:spPr>
          <a:xfrm>
            <a:off x="565478" y="2932112"/>
            <a:ext cx="7774901" cy="449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00009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Roberto Casalbuoni</a:t>
            </a:r>
          </a:p>
          <a:p>
            <a:pPr algn="ctr">
              <a:defRPr sz="2800">
                <a:solidFill>
                  <a:srgbClr val="00009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             Dipartimento di Fisica e Astronomia,                Sezione INFN,</a:t>
            </a:r>
          </a:p>
          <a:p>
            <a:pPr algn="ctr">
              <a:defRPr sz="2800">
                <a:solidFill>
                  <a:srgbClr val="00009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 Istituto G. Galilei per la Fisica Teorica (GGI),</a:t>
            </a:r>
          </a:p>
          <a:p>
            <a:pPr algn="ctr">
              <a:defRPr sz="2800">
                <a:solidFill>
                  <a:srgbClr val="00009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Terza Cultura </a:t>
            </a:r>
          </a:p>
          <a:p>
            <a:pPr algn="ctr">
              <a:defRPr sz="3200">
                <a:solidFill>
                  <a:srgbClr val="00009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/>
              <a:t>Firenze  </a:t>
            </a:r>
            <a:r>
              <a:rPr sz="2400" b="0" dirty="0"/>
              <a:t>-  casalbuoni@fi.infn.it</a:t>
            </a:r>
          </a:p>
          <a:p>
            <a:pPr algn="ctr">
              <a:defRPr sz="3200">
                <a:solidFill>
                  <a:schemeClr val="accent2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                           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FC0B0-E379-6742-8B17-07524237335C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8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9950" y="110817"/>
            <a:ext cx="7396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Both INFN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and UNIFI  contributed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to the cost of </a:t>
            </a:r>
            <a:r>
              <a:rPr lang="en-US" sz="240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240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re-building</a:t>
            </a: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90662"/>
            <a:ext cx="3092450" cy="2319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401227"/>
            <a:ext cx="3211697" cy="2408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4076700"/>
            <a:ext cx="3522133" cy="2641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4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1" y="602328"/>
            <a:ext cx="78359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Two Committees: the Advisory to define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general policy of the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GGI, the Scientific  to select 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workshop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proposals 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Advisory Committee:      </a:t>
            </a:r>
            <a:r>
              <a:rPr lang="en-US" altLang="en-US" sz="2400" dirty="0" smtClean="0">
                <a:solidFill>
                  <a:srgbClr val="002060"/>
                </a:solidFill>
              </a:rPr>
              <a:t>R</a:t>
            </a:r>
            <a:r>
              <a:rPr lang="en-US" altLang="en-US" sz="2400" dirty="0">
                <a:solidFill>
                  <a:srgbClr val="002060"/>
                </a:solidFill>
              </a:rPr>
              <a:t>.  Barbieri, </a:t>
            </a:r>
            <a:r>
              <a:rPr lang="en-US" altLang="en-US" sz="2400" dirty="0" smtClean="0">
                <a:solidFill>
                  <a:srgbClr val="002060"/>
                </a:solidFill>
              </a:rPr>
              <a:t>M. </a:t>
            </a:r>
            <a:r>
              <a:rPr lang="en-US" altLang="en-US" sz="2400" dirty="0" err="1">
                <a:solidFill>
                  <a:srgbClr val="002060"/>
                </a:solidFill>
              </a:rPr>
              <a:t>Ciafaloni</a:t>
            </a:r>
            <a:r>
              <a:rPr lang="en-US" altLang="en-US" sz="2400" dirty="0">
                <a:solidFill>
                  <a:srgbClr val="002060"/>
                </a:solidFill>
              </a:rPr>
              <a:t>,  P. Di </a:t>
            </a:r>
            <a:r>
              <a:rPr lang="en-US" altLang="en-US" sz="2400" dirty="0" err="1">
                <a:solidFill>
                  <a:srgbClr val="002060"/>
                </a:solidFill>
              </a:rPr>
              <a:t>Vecchia</a:t>
            </a:r>
            <a:r>
              <a:rPr lang="en-US" altLang="en-US" sz="2400" dirty="0">
                <a:solidFill>
                  <a:srgbClr val="002060"/>
                </a:solidFill>
              </a:rPr>
              <a:t>,  A. Mueller,  G. </a:t>
            </a:r>
            <a:r>
              <a:rPr lang="en-US" altLang="en-US" sz="2400" dirty="0" err="1">
                <a:solidFill>
                  <a:srgbClr val="002060"/>
                </a:solidFill>
              </a:rPr>
              <a:t>Parisi</a:t>
            </a:r>
            <a:r>
              <a:rPr lang="en-US" altLang="en-US" sz="2400" dirty="0">
                <a:solidFill>
                  <a:srgbClr val="002060"/>
                </a:solidFill>
              </a:rPr>
              <a:t>,  G. </a:t>
            </a:r>
            <a:r>
              <a:rPr lang="en-US" altLang="en-US" sz="2400" dirty="0" err="1">
                <a:solidFill>
                  <a:srgbClr val="002060"/>
                </a:solidFill>
              </a:rPr>
              <a:t>Veneziano</a:t>
            </a:r>
            <a:r>
              <a:rPr lang="en-US" altLang="en-US" sz="2400" dirty="0">
                <a:solidFill>
                  <a:srgbClr val="00206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chair</a:t>
            </a:r>
            <a:r>
              <a:rPr lang="en-US" altLang="en-US" sz="2400" dirty="0" smtClean="0">
                <a:solidFill>
                  <a:srgbClr val="002060"/>
                </a:solidFill>
              </a:rPr>
              <a:t>)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Scientific Committee: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R.C., </a:t>
            </a:r>
            <a:r>
              <a:rPr lang="en-US" altLang="en-US" sz="2400" dirty="0" smtClean="0">
                <a:solidFill>
                  <a:srgbClr val="002060"/>
                </a:solidFill>
              </a:rPr>
              <a:t>G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Dvali</a:t>
            </a:r>
            <a:r>
              <a:rPr lang="en-US" altLang="en-US" sz="2400" dirty="0" smtClean="0">
                <a:solidFill>
                  <a:srgbClr val="002060"/>
                </a:solidFill>
              </a:rPr>
              <a:t>, M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Mangano</a:t>
            </a:r>
            <a:r>
              <a:rPr lang="en-US" altLang="en-US" sz="2400" dirty="0">
                <a:solidFill>
                  <a:srgbClr val="002060"/>
                </a:solidFill>
              </a:rPr>
              <a:t>,   G. </a:t>
            </a:r>
            <a:r>
              <a:rPr lang="en-US" altLang="en-US" sz="2400" dirty="0" err="1">
                <a:solidFill>
                  <a:srgbClr val="002060"/>
                </a:solidFill>
              </a:rPr>
              <a:t>Marchesini</a:t>
            </a:r>
            <a:r>
              <a:rPr lang="en-US" altLang="en-US" sz="2400" dirty="0">
                <a:solidFill>
                  <a:srgbClr val="002060"/>
                </a:solidFill>
              </a:rPr>
              <a:t> (</a:t>
            </a:r>
            <a:r>
              <a:rPr lang="en-US" altLang="en-US" sz="2400" dirty="0">
                <a:solidFill>
                  <a:srgbClr val="FF0000"/>
                </a:solidFill>
              </a:rPr>
              <a:t>chair</a:t>
            </a:r>
            <a:r>
              <a:rPr lang="en-US" altLang="en-US" sz="2400" dirty="0">
                <a:solidFill>
                  <a:srgbClr val="002060"/>
                </a:solidFill>
              </a:rPr>
              <a:t>), G.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Martinelli</a:t>
            </a:r>
            <a:r>
              <a:rPr lang="en-US" altLang="en-US" sz="2400" dirty="0">
                <a:solidFill>
                  <a:srgbClr val="002060"/>
                </a:solidFill>
              </a:rPr>
              <a:t>,   E. </a:t>
            </a:r>
            <a:r>
              <a:rPr lang="en-US" altLang="en-US" sz="2400" dirty="0" err="1">
                <a:solidFill>
                  <a:srgbClr val="002060"/>
                </a:solidFill>
              </a:rPr>
              <a:t>Rabinovici</a:t>
            </a:r>
            <a:r>
              <a:rPr lang="en-US" altLang="en-US" sz="2400" dirty="0">
                <a:solidFill>
                  <a:srgbClr val="002060"/>
                </a:solidFill>
              </a:rPr>
              <a:t>,  R. Rattazzi,   A. </a:t>
            </a:r>
            <a:r>
              <a:rPr lang="en-US" altLang="en-US" sz="2400" dirty="0" err="1">
                <a:solidFill>
                  <a:srgbClr val="002060"/>
                </a:solidFill>
              </a:rPr>
              <a:t>Riotto</a:t>
            </a:r>
            <a:r>
              <a:rPr lang="en-US" altLang="en-US" sz="2400" dirty="0">
                <a:solidFill>
                  <a:srgbClr val="002060"/>
                </a:solidFill>
              </a:rPr>
              <a:t>, A.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Sagnotti</a:t>
            </a:r>
            <a:endParaRPr lang="en-US" sz="2400" dirty="0" smtClean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FC0B0-E379-6742-8B17-07524237335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9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6" y="485993"/>
            <a:ext cx="84407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Coordinator of the GGI: the President of the National Theory Group of  the INFN, and the first one was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Pino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followed by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Guido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Martinelli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and then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Alberto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Lerda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. The Deputy coordinator, for the local running,  named from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our Department after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consultations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with the Director of the Florence INFN Section. Actual Deputy Coordinator is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D.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Dominici</a:t>
            </a:r>
            <a:endParaRPr lang="en-US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 The first Local Committee with the task of helping the Deputy Coordinator was composed by: </a:t>
            </a:r>
            <a:r>
              <a:rPr lang="en-US" altLang="en-US" sz="2400" dirty="0" smtClean="0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. </a:t>
            </a:r>
            <a:r>
              <a:rPr lang="en-US" altLang="en-US" sz="2400" dirty="0" err="1">
                <a:solidFill>
                  <a:srgbClr val="FF0000"/>
                </a:solidFill>
              </a:rPr>
              <a:t>Cappelli</a:t>
            </a:r>
            <a:r>
              <a:rPr lang="en-US" altLang="en-US" sz="2400" dirty="0">
                <a:solidFill>
                  <a:srgbClr val="FF0000"/>
                </a:solidFill>
              </a:rPr>
              <a:t>, S. De Curtis, </a:t>
            </a:r>
            <a:r>
              <a:rPr lang="en-US" altLang="en-US" sz="2400" dirty="0" smtClean="0">
                <a:solidFill>
                  <a:srgbClr val="FF0000"/>
                </a:solidFill>
              </a:rPr>
              <a:t>D. </a:t>
            </a:r>
            <a:r>
              <a:rPr lang="en-US" altLang="en-US" sz="2400" dirty="0" err="1">
                <a:solidFill>
                  <a:srgbClr val="FF0000"/>
                </a:solidFill>
              </a:rPr>
              <a:t>Dominici</a:t>
            </a:r>
            <a:r>
              <a:rPr lang="en-US" altLang="en-US" sz="2400" dirty="0">
                <a:solidFill>
                  <a:srgbClr val="FF0000"/>
                </a:solidFill>
              </a:rPr>
              <a:t>, S. Catani, D. </a:t>
            </a:r>
            <a:r>
              <a:rPr lang="en-US" altLang="en-US" sz="2400" dirty="0" err="1">
                <a:solidFill>
                  <a:srgbClr val="FF0000"/>
                </a:solidFill>
              </a:rPr>
              <a:t>Seminara</a:t>
            </a:r>
            <a:r>
              <a:rPr lang="en-US" altLang="en-US" sz="2400" dirty="0">
                <a:solidFill>
                  <a:srgbClr val="FF0000"/>
                </a:solidFill>
              </a:rPr>
              <a:t>, M.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Tarlini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Administrative staff: Antonella </a:t>
            </a:r>
            <a:r>
              <a:rPr lang="en-US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Pagliai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and Margherita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Pazzaglia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.  System manager: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Antonio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Orlando</a:t>
            </a: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8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100" y="2271119"/>
            <a:ext cx="515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The press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13000" y="1701800"/>
            <a:ext cx="4330700" cy="165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13000" y="1701800"/>
            <a:ext cx="3822700" cy="165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16200" y="2108200"/>
            <a:ext cx="4127500" cy="1333500"/>
          </a:xfrm>
          <a:prstGeom prst="rect">
            <a:avLst/>
          </a:prstGeom>
          <a:noFill/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FC0B0-E379-6742-8B17-07524237335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3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7562675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0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-88900"/>
            <a:ext cx="6498539" cy="8940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49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78" y="0"/>
            <a:ext cx="5824685" cy="8013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2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2600" y="2142579"/>
            <a:ext cx="515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First steps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13000" y="1701800"/>
            <a:ext cx="4330700" cy="165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13000" y="1701800"/>
            <a:ext cx="3822700" cy="165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14600" y="2019300"/>
            <a:ext cx="4127500" cy="1333500"/>
          </a:xfrm>
          <a:prstGeom prst="rect">
            <a:avLst/>
          </a:prstGeom>
          <a:noFill/>
          <a:ln w="539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FC0B0-E379-6742-8B17-07524237335C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1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763" y="977900"/>
            <a:ext cx="82375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alt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1996</a:t>
            </a:r>
            <a:r>
              <a:rPr lang="en-US" alt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First idea by </a:t>
            </a:r>
            <a:r>
              <a:rPr lang="en-US" alt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alt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arcello </a:t>
            </a:r>
            <a:r>
              <a:rPr lang="en-US" alt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Ciafaloni</a:t>
            </a:r>
            <a:r>
              <a:rPr lang="en-US" alt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alt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Giorgio </a:t>
            </a:r>
            <a:r>
              <a:rPr lang="en-US" alt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Longhi</a:t>
            </a:r>
            <a:r>
              <a:rPr lang="en-US" alt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: an institute in  </a:t>
            </a:r>
            <a:r>
              <a:rPr lang="en-US" alt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Arcetri</a:t>
            </a:r>
            <a:r>
              <a:rPr lang="en-US" alt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the type of the KITP in S. Barbara, putting together the 3 Tuscan Universities</a:t>
            </a:r>
            <a:endParaRPr lang="en-US" alt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attempt failed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2003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Pino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Marchesini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became President of the National Theory Group of the INFN.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Pino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knew the idea from Marcello  and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conctacted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Florence.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5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3" y="749300"/>
            <a:ext cx="81613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We agreed with the idea and we got a preliminary green light from the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Rettore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UNIFI and Roberto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Petronzio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(member of the Executive Committee of the INFN), and from the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ational Theory Committee of INFN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January 2004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Pino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promoted a small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eeting in Genova with Carlo Becchi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(former President of the INFN Theory Group), Riccardo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Barbieri, Enrico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Onofri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and myself.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eneral agreement with some worries about the long run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Decision about an International  Launch Committee in order to obtain an independent opinion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7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420311"/>
            <a:ext cx="8204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Launch Committee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as composed by: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David Gross, Giuseppe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Marchesini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Alfred Mueller, Giorgio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Parisi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abriele </a:t>
            </a:r>
            <a:r>
              <a:rPr lang="en-US" sz="2400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Veneziano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(chair). The opinion of the Committee was positive</a:t>
            </a: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he idea was that INFN should provide the budget and the administrative staff, whereas  UNIFI the building and one person for the computing services and assistance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The  approval came in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May 2004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by UNIFI and in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July 2004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by INFN. The agreement between the two parties was signed in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November 2004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50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5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071"/>
            <a:ext cx="5232400" cy="4018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-228599"/>
            <a:ext cx="4572872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9272" y="1612900"/>
            <a:ext cx="3644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The GGI agreement between INFN and </a:t>
            </a:r>
            <a:r>
              <a:rPr lang="en-US" sz="2400" dirty="0" smtClean="0">
                <a:solidFill>
                  <a:srgbClr val="002060"/>
                </a:solidFill>
              </a:rPr>
              <a:t>UNIFI, </a:t>
            </a:r>
            <a:r>
              <a:rPr lang="en-US" sz="2400" dirty="0" smtClean="0">
                <a:solidFill>
                  <a:srgbClr val="002060"/>
                </a:solidFill>
              </a:rPr>
              <a:t>signed on </a:t>
            </a:r>
            <a:r>
              <a:rPr lang="en-US" sz="2400" dirty="0" smtClean="0">
                <a:solidFill>
                  <a:srgbClr val="FF0000"/>
                </a:solidFill>
              </a:rPr>
              <a:t>November 9, 2004,      </a:t>
            </a:r>
            <a:r>
              <a:rPr lang="en-US" sz="2400" dirty="0" smtClean="0">
                <a:solidFill>
                  <a:srgbClr val="002060"/>
                </a:solidFill>
              </a:rPr>
              <a:t>by Augusto </a:t>
            </a:r>
            <a:r>
              <a:rPr lang="en-US" sz="2400" dirty="0" err="1" smtClean="0">
                <a:solidFill>
                  <a:srgbClr val="002060"/>
                </a:solidFill>
              </a:rPr>
              <a:t>Marinelli</a:t>
            </a:r>
            <a:r>
              <a:rPr lang="en-US" sz="2400" dirty="0" smtClean="0">
                <a:solidFill>
                  <a:srgbClr val="002060"/>
                </a:solidFill>
              </a:rPr>
              <a:t> (UNIFI </a:t>
            </a:r>
            <a:r>
              <a:rPr lang="en-US" sz="2400" dirty="0" err="1" smtClean="0">
                <a:solidFill>
                  <a:srgbClr val="002060"/>
                </a:solidFill>
              </a:rPr>
              <a:t>rettore</a:t>
            </a:r>
            <a:r>
              <a:rPr lang="en-US" sz="2400" dirty="0" smtClean="0">
                <a:solidFill>
                  <a:srgbClr val="002060"/>
                </a:solidFill>
              </a:rPr>
              <a:t>) and Roberto </a:t>
            </a:r>
            <a:r>
              <a:rPr lang="en-US" sz="2400" dirty="0" err="1" smtClean="0">
                <a:solidFill>
                  <a:srgbClr val="002060"/>
                </a:solidFill>
              </a:rPr>
              <a:t>Petronzio</a:t>
            </a:r>
            <a:r>
              <a:rPr lang="en-US" sz="2400" dirty="0" smtClean="0">
                <a:solidFill>
                  <a:srgbClr val="002060"/>
                </a:solidFill>
              </a:rPr>
              <a:t> (INFN President)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3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3" y="990224"/>
            <a:ext cx="8199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Inaugural Conference in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September 2005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and the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first Workshop in 2006</a:t>
            </a: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March 2005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I spent two weeks at the KITP where David Gross  and Martin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Einhorn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taught me all the  tips and tricks  to run the GGI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Summer of 2005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room A was renewed and furnished with screens, projectors etc.  And we started the necessary actions  to rebuild  the area dedicated to the GGI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72263" y="6237288"/>
            <a:ext cx="2133600" cy="476250"/>
          </a:xfrm>
        </p:spPr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5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197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8100" y="1874391"/>
            <a:ext cx="384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inaugural Conference took place on September </a:t>
            </a:r>
            <a:r>
              <a:rPr lang="en-US" sz="240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19-21-2015.</a:t>
            </a:r>
            <a:endParaRPr lang="en-US" sz="2400" dirty="0" smtClean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6" y="1549400"/>
            <a:ext cx="69627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After the conference, the </a:t>
            </a:r>
            <a:r>
              <a:rPr lang="en-US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enewal works started on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October 2005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and ended on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April 30, 2006</a:t>
            </a:r>
            <a:endParaRPr lang="en-US" sz="2400" dirty="0" smtClean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first GGI </a:t>
            </a:r>
            <a:r>
              <a:rPr lang="en-US" sz="2400" dirty="0" err="1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Worksop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:                                              “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Directions Beyond the Standard Model in Field and String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Theory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                                    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started on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May 2, 2006, </a:t>
            </a:r>
            <a:r>
              <a:rPr lang="en-US" sz="24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two days later</a:t>
            </a:r>
          </a:p>
          <a:p>
            <a:pPr marL="342900" indent="-342900">
              <a:buClr>
                <a:srgbClr val="FF0000"/>
              </a:buClr>
              <a:buSzPct val="130000"/>
              <a:buFont typeface="LucidaGrande" charset="0"/>
              <a:buChar char="●"/>
            </a:pP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34CCE-2A21-9940-B32A-917C4A71FB9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9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iz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6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noFill/>
        <a:ln w="9525" cap="flat" cmpd="sng" algn="ctr">
          <a:noFill/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635</TotalTime>
  <Words>607</Words>
  <Application>Microsoft Macintosh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Impact</vt:lpstr>
      <vt:lpstr>LucidaGrande</vt:lpstr>
      <vt:lpstr>ＭＳ Ｐゴシック</vt:lpstr>
      <vt:lpstr>Times New Roman</vt:lpstr>
      <vt:lpstr>Default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Casalbuoni</dc:creator>
  <cp:lastModifiedBy>Roberto Casalbuoni</cp:lastModifiedBy>
  <cp:revision>45</cp:revision>
  <cp:lastPrinted>2016-05-16T13:44:00Z</cp:lastPrinted>
  <dcterms:created xsi:type="dcterms:W3CDTF">2016-04-22T15:14:47Z</dcterms:created>
  <dcterms:modified xsi:type="dcterms:W3CDTF">2016-05-17T09:16:57Z</dcterms:modified>
</cp:coreProperties>
</file>